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413" r:id="rId2"/>
    <p:sldId id="410" r:id="rId3"/>
    <p:sldId id="449" r:id="rId4"/>
    <p:sldId id="415" r:id="rId5"/>
    <p:sldId id="414" r:id="rId6"/>
    <p:sldId id="451" r:id="rId7"/>
    <p:sldId id="452" r:id="rId8"/>
    <p:sldId id="453" r:id="rId9"/>
    <p:sldId id="456" r:id="rId10"/>
    <p:sldId id="607" r:id="rId11"/>
    <p:sldId id="458" r:id="rId12"/>
    <p:sldId id="457" r:id="rId13"/>
    <p:sldId id="550" r:id="rId14"/>
    <p:sldId id="461" r:id="rId15"/>
    <p:sldId id="610" r:id="rId16"/>
    <p:sldId id="462" r:id="rId17"/>
    <p:sldId id="611" r:id="rId18"/>
    <p:sldId id="613" r:id="rId19"/>
    <p:sldId id="614" r:id="rId20"/>
    <p:sldId id="615" r:id="rId21"/>
    <p:sldId id="616" r:id="rId22"/>
    <p:sldId id="618" r:id="rId23"/>
    <p:sldId id="464" r:id="rId24"/>
    <p:sldId id="466" r:id="rId25"/>
    <p:sldId id="468" r:id="rId26"/>
    <p:sldId id="617" r:id="rId27"/>
    <p:sldId id="480" r:id="rId28"/>
    <p:sldId id="470" r:id="rId29"/>
    <p:sldId id="482" r:id="rId30"/>
    <p:sldId id="472" r:id="rId31"/>
    <p:sldId id="496" r:id="rId32"/>
    <p:sldId id="622" r:id="rId33"/>
    <p:sldId id="498" r:id="rId34"/>
    <p:sldId id="624" r:id="rId35"/>
    <p:sldId id="626" r:id="rId36"/>
    <p:sldId id="625" r:id="rId37"/>
    <p:sldId id="621" r:id="rId38"/>
    <p:sldId id="623" r:id="rId39"/>
    <p:sldId id="627" r:id="rId40"/>
    <p:sldId id="313" r:id="rId41"/>
    <p:sldId id="500" r:id="rId42"/>
    <p:sldId id="501" r:id="rId43"/>
    <p:sldId id="502" r:id="rId44"/>
    <p:sldId id="503" r:id="rId45"/>
    <p:sldId id="628" r:id="rId46"/>
    <p:sldId id="629" r:id="rId47"/>
  </p:sldIdLst>
  <p:sldSz cx="9144000" cy="6858000" type="screen4x3"/>
  <p:notesSz cx="6858000" cy="9144000"/>
  <p:custDataLst>
    <p:tags r:id="rId4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00"/>
    <a:srgbClr val="ECECFE"/>
    <a:srgbClr val="A7B9B2"/>
    <a:srgbClr val="CCFFCC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1"/>
    <p:restoredTop sz="94468"/>
  </p:normalViewPr>
  <p:slideViewPr>
    <p:cSldViewPr showGuides="1">
      <p:cViewPr varScale="1">
        <p:scale>
          <a:sx n="81" d="100"/>
          <a:sy n="81" d="100"/>
        </p:scale>
        <p:origin x="1272" y="9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algn="r" eaLnBrk="1" fontAlgn="base" hangingPunct="1">
                <a:buNone/>
              </a:pPr>
              <a:t>‹#›</a:t>
            </a:fld>
            <a:endParaRPr lang="en-US" altLang="zh-CN" sz="1200" strike="noStrike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4334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algn="r"/>
              <a:t>11</a:t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6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7346" name="文本占位符 2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8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075" name="Group 3"/>
            <p:cNvGrpSpPr/>
            <p:nvPr userDrawn="1"/>
          </p:nvGrpSpPr>
          <p:grpSpPr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85" name="Freeform 4"/>
              <p:cNvSpPr/>
              <p:nvPr/>
            </p:nvSpPr>
            <p:spPr bwMode="ltGray">
              <a:xfrm rot="12185230" flipV="1">
                <a:off x="3533" y="772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6" name="Freeform 5"/>
              <p:cNvSpPr/>
              <p:nvPr/>
            </p:nvSpPr>
            <p:spPr bwMode="ltGray">
              <a:xfrm rot="12185230" flipV="1">
                <a:off x="4028" y="1796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7" name="Freeform 6"/>
              <p:cNvSpPr/>
              <p:nvPr/>
            </p:nvSpPr>
            <p:spPr bwMode="ltGray">
              <a:xfrm rot="12185230" flipV="1">
                <a:off x="3637" y="2161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8" name="Freeform 7"/>
              <p:cNvSpPr/>
              <p:nvPr/>
            </p:nvSpPr>
            <p:spPr bwMode="ltGray">
              <a:xfrm rot="12185230" flipV="1">
                <a:off x="3978" y="971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9" name="Freeform 8"/>
              <p:cNvSpPr/>
              <p:nvPr/>
            </p:nvSpPr>
            <p:spPr bwMode="ltGray">
              <a:xfrm rot="12185230" flipV="1">
                <a:off x="3839" y="2206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0" name="Freeform 9"/>
              <p:cNvSpPr/>
              <p:nvPr/>
            </p:nvSpPr>
            <p:spPr bwMode="ltGray">
              <a:xfrm rot="12185230" flipV="1">
                <a:off x="3891" y="1321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91" name="Freeform 10"/>
              <p:cNvSpPr/>
              <p:nvPr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52" name="Freeform 11"/>
            <p:cNvSpPr/>
            <p:nvPr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3" name="Freeform 12"/>
            <p:cNvSpPr/>
            <p:nvPr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4" name="Freeform 13"/>
            <p:cNvSpPr/>
            <p:nvPr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5" name="Freeform 14"/>
            <p:cNvSpPr/>
            <p:nvPr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6" name="Freeform 15"/>
            <p:cNvSpPr/>
            <p:nvPr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7" name="Freeform 16"/>
            <p:cNvSpPr/>
            <p:nvPr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3089" name="Group 17"/>
            <p:cNvGrpSpPr/>
            <p:nvPr userDrawn="1"/>
          </p:nvGrpSpPr>
          <p:grpSpPr>
            <a:xfrm rot="3220060">
              <a:off x="2628" y="751"/>
              <a:ext cx="569" cy="637"/>
              <a:chOff x="1727" y="866"/>
              <a:chExt cx="129" cy="157"/>
            </a:xfrm>
          </p:grpSpPr>
          <p:sp>
            <p:nvSpPr>
              <p:cNvPr id="82" name="Freeform 18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3" name="Freeform 19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4" name="Freeform 20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3093" name="Group 21"/>
            <p:cNvGrpSpPr/>
            <p:nvPr userDrawn="1"/>
          </p:nvGrpSpPr>
          <p:grpSpPr>
            <a:xfrm rot="-6691250">
              <a:off x="3633" y="129"/>
              <a:ext cx="356" cy="607"/>
              <a:chOff x="1727" y="866"/>
              <a:chExt cx="129" cy="157"/>
            </a:xfrm>
          </p:grpSpPr>
          <p:sp>
            <p:nvSpPr>
              <p:cNvPr id="79" name="Freeform 22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0" name="Freeform 23"/>
              <p:cNvSpPr/>
              <p:nvPr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81" name="Freeform 24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3097" name="Group 25"/>
            <p:cNvGrpSpPr/>
            <p:nvPr userDrawn="1"/>
          </p:nvGrpSpPr>
          <p:grpSpPr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76" name="Freeform 26"/>
              <p:cNvSpPr/>
              <p:nvPr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7" name="Freeform 27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8" name="Freeform 28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3101" name="Group 29"/>
            <p:cNvGrpSpPr/>
            <p:nvPr userDrawn="1"/>
          </p:nvGrpSpPr>
          <p:grpSpPr>
            <a:xfrm rot="4106450" flipH="1">
              <a:off x="390" y="258"/>
              <a:ext cx="709" cy="892"/>
              <a:chOff x="1727" y="866"/>
              <a:chExt cx="129" cy="157"/>
            </a:xfrm>
          </p:grpSpPr>
          <p:sp>
            <p:nvSpPr>
              <p:cNvPr id="73" name="Freeform 30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4" name="Freeform 31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5" name="Freeform 32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3105" name="Group 33"/>
            <p:cNvGrpSpPr/>
            <p:nvPr userDrawn="1"/>
          </p:nvGrpSpPr>
          <p:grpSpPr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70" name="Freeform 34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1" name="Freeform 35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72" name="Freeform 36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63" name="Freeform 37"/>
            <p:cNvSpPr/>
            <p:nvPr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4" name="Freeform 38"/>
            <p:cNvSpPr/>
            <p:nvPr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5" name="Freeform 39"/>
            <p:cNvSpPr/>
            <p:nvPr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6" name="Freeform 40"/>
            <p:cNvSpPr/>
            <p:nvPr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7" name="Freeform 41"/>
            <p:cNvSpPr/>
            <p:nvPr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8" name="Freeform 42"/>
            <p:cNvSpPr/>
            <p:nvPr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9" name="Freeform 43"/>
            <p:cNvSpPr/>
            <p:nvPr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335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</a:p>
        </p:txBody>
      </p:sp>
      <p:sp>
        <p:nvSpPr>
          <p:cNvPr id="1336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</a:p>
        </p:txBody>
      </p:sp>
      <p:sp>
        <p:nvSpPr>
          <p:cNvPr id="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algn="r" fontAlgn="base">
                <a:buNone/>
              </a:pPr>
              <a:t>‹#›</a:t>
            </a:fld>
            <a:endParaRPr lang="en-US" altLang="zh-CN" strike="noStrike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-7937" y="0"/>
            <a:ext cx="2833687" cy="6856413"/>
            <a:chOff x="-5" y="0"/>
            <a:chExt cx="1785" cy="4319"/>
          </a:xfrm>
        </p:grpSpPr>
        <p:sp>
          <p:nvSpPr>
            <p:cNvPr id="12291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028" name="Group 4"/>
            <p:cNvGrpSpPr/>
            <p:nvPr/>
          </p:nvGrpSpPr>
          <p:grpSpPr>
            <a:xfrm rot="-6635092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2293" name="Freeform 5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294" name="Freeform 6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295" name="Freeform 7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2296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grpSp>
          <p:nvGrpSpPr>
            <p:cNvPr id="1033" name="Group 9"/>
            <p:cNvGrpSpPr/>
            <p:nvPr/>
          </p:nvGrpSpPr>
          <p:grpSpPr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2298" name="Freeform 10"/>
              <p:cNvSpPr/>
              <p:nvPr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299" name="Freeform 11"/>
              <p:cNvSpPr/>
              <p:nvPr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00" name="Freeform 12"/>
              <p:cNvSpPr/>
              <p:nvPr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01" name="Freeform 13"/>
              <p:cNvSpPr/>
              <p:nvPr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02" name="Freeform 14"/>
              <p:cNvSpPr/>
              <p:nvPr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grpSp>
            <p:nvGrpSpPr>
              <p:cNvPr id="1039" name="Group 15"/>
              <p:cNvGrpSpPr/>
              <p:nvPr userDrawn="1"/>
            </p:nvGrpSpPr>
            <p:grpSpPr>
              <a:xfrm rot="-10713554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2304" name="Freeform 16"/>
                <p:cNvSpPr/>
                <p:nvPr/>
              </p:nvSpPr>
              <p:spPr bwMode="ltGray">
                <a:xfrm rot="4200091">
                  <a:off x="-242" y="1804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Verdana" panose="020B0604030504040204" pitchFamily="34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2305" name="Freeform 17"/>
                <p:cNvSpPr/>
                <p:nvPr/>
              </p:nvSpPr>
              <p:spPr bwMode="ltGray">
                <a:xfrm rot="4200091">
                  <a:off x="122" y="1758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Verdana" panose="020B0604030504040204" pitchFamily="34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2306" name="Freeform 18"/>
                <p:cNvSpPr/>
                <p:nvPr/>
              </p:nvSpPr>
              <p:spPr bwMode="ltGray">
                <a:xfrm rot="4200091">
                  <a:off x="18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Verdana" panose="020B0604030504040204" pitchFamily="34" charset="0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1043" name="Group 19"/>
            <p:cNvGrpSpPr/>
            <p:nvPr/>
          </p:nvGrpSpPr>
          <p:grpSpPr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2308" name="Freeform 20"/>
              <p:cNvSpPr/>
              <p:nvPr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09" name="Freeform 21"/>
              <p:cNvSpPr/>
              <p:nvPr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10" name="Freeform 22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047" name="Group 23"/>
            <p:cNvGrpSpPr/>
            <p:nvPr/>
          </p:nvGrpSpPr>
          <p:grpSpPr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2312" name="Freeform 24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13" name="Freeform 25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14" name="Freeform 26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grpSp>
          <p:nvGrpSpPr>
            <p:cNvPr id="1051" name="Group 27"/>
            <p:cNvGrpSpPr/>
            <p:nvPr/>
          </p:nvGrpSpPr>
          <p:grpSpPr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2316" name="Freeform 28"/>
              <p:cNvSpPr/>
              <p:nvPr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17" name="Freeform 29"/>
              <p:cNvSpPr/>
              <p:nvPr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  <p:sp>
            <p:nvSpPr>
              <p:cNvPr id="12318" name="Freeform 30"/>
              <p:cNvSpPr/>
              <p:nvPr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黑体" panose="02010609060101010101" pitchFamily="49" charset="-122"/>
                  <a:cs typeface="+mn-cs"/>
                </a:endParaRPr>
              </a:p>
            </p:txBody>
          </p:sp>
        </p:grpSp>
        <p:sp>
          <p:nvSpPr>
            <p:cNvPr id="12319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0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1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2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3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4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5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6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7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8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29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30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31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332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1233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fontAlgn="base"/>
            <a:r>
              <a:rPr lang="zh-CN" altLang="en-US" strike="noStrike" noProof="1" smtClean="0"/>
              <a:t>单击此处编辑母版标题样式</a:t>
            </a:r>
          </a:p>
        </p:txBody>
      </p:sp>
      <p:sp>
        <p:nvSpPr>
          <p:cNvPr id="1070" name="Rectangle 4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233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33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233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pPr lvl="0" eaLnBrk="1" fontAlgn="base" hangingPunct="1">
                <a:buNone/>
              </a:pPr>
              <a:t>‹#›</a:t>
            </a:fld>
            <a:endParaRPr lang="en-US" altLang="zh-CN" strike="noStrike" noProof="1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</p:transition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zh.ayfly.com/viewthread-7072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zh.ayfly.com/viewthread-707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zh.ayfly.com/viewthread-707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zh.ayfly.com/viewthread-7072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3" name="Text Box 5"/>
          <p:cNvSpPr txBox="1"/>
          <p:nvPr/>
        </p:nvSpPr>
        <p:spPr>
          <a:xfrm>
            <a:off x="76318" y="457279"/>
            <a:ext cx="8988307" cy="501675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罗贯中《三国演义》</a:t>
            </a:r>
            <a:endParaRPr lang="zh-CN" altLang="en-US" sz="480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</a:endParaRPr>
          </a:p>
          <a:p>
            <a:r>
              <a:rPr lang="zh-CN" altLang="en-US" b="1" noProof="1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  <a:cs typeface="+mn-cs"/>
              </a:rPr>
              <a:t>历史上</a:t>
            </a:r>
            <a:r>
              <a:rPr lang="zh-CN" altLang="en-US" b="1" noProof="1">
                <a:solidFill>
                  <a:srgbClr val="FF0066"/>
                </a:solidFill>
                <a:latin typeface="Verdana" panose="020B0604030504040204" pitchFamily="34" charset="0"/>
                <a:ea typeface="楷体_GB2312" pitchFamily="49" charset="-122"/>
                <a:cs typeface="+mn-cs"/>
              </a:rPr>
              <a:t>第一部章回体小说</a:t>
            </a:r>
            <a:endParaRPr lang="zh-CN" altLang="en-US" sz="480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</a:endParaRPr>
          </a:p>
          <a:p>
            <a:r>
              <a:rPr lang="zh-CN" altLang="en-US" sz="480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施耐庵《水浒传》</a:t>
            </a:r>
            <a:endParaRPr lang="zh-CN" altLang="en-US" sz="480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</a:endParaRPr>
          </a:p>
          <a:p>
            <a:r>
              <a:rPr lang="zh-CN" altLang="en-US" b="1" noProof="1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  <a:cs typeface="+mn-cs"/>
                <a:sym typeface="+mn-ea"/>
              </a:rPr>
              <a:t>历史上</a:t>
            </a:r>
            <a:r>
              <a:rPr lang="zh-CN" altLang="en-US" b="1" noProof="1">
                <a:solidFill>
                  <a:srgbClr val="FF0066"/>
                </a:solidFill>
                <a:latin typeface="Verdana" panose="020B0604030504040204" pitchFamily="34" charset="0"/>
                <a:ea typeface="楷体_GB2312" pitchFamily="49" charset="-122"/>
                <a:cs typeface="+mn-cs"/>
                <a:sym typeface="+mn-ea"/>
              </a:rPr>
              <a:t>第一部白话文章回小说</a:t>
            </a:r>
            <a:endParaRPr lang="zh-CN" altLang="en-US" b="1" noProof="1">
              <a:solidFill>
                <a:srgbClr val="FF0066"/>
              </a:solidFill>
              <a:ea typeface="楷体_GB2312" pitchFamily="49" charset="-122"/>
              <a:sym typeface="+mn-ea"/>
            </a:endParaRPr>
          </a:p>
          <a:p>
            <a:r>
              <a:rPr lang="zh-CN" altLang="en-US" b="1" noProof="1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  <a:cs typeface="+mn-cs"/>
                <a:sym typeface="+mn-ea"/>
              </a:rPr>
              <a:t>文学史上</a:t>
            </a:r>
            <a:r>
              <a:rPr lang="zh-CN" altLang="en-US" b="1" noProof="1">
                <a:solidFill>
                  <a:srgbClr val="FF0066"/>
                </a:solidFill>
                <a:latin typeface="Verdana" panose="020B0604030504040204" pitchFamily="34" charset="0"/>
                <a:ea typeface="楷体_GB2312" pitchFamily="49" charset="-122"/>
                <a:cs typeface="+mn-cs"/>
                <a:sym typeface="+mn-ea"/>
              </a:rPr>
              <a:t>第一部</a:t>
            </a:r>
            <a:r>
              <a:rPr lang="zh-CN" altLang="en-US" b="1" noProof="1">
                <a:solidFill>
                  <a:srgbClr val="0000FF"/>
                </a:solidFill>
                <a:latin typeface="Verdana" panose="020B0604030504040204" pitchFamily="34" charset="0"/>
                <a:ea typeface="楷体_GB2312" pitchFamily="49" charset="-122"/>
                <a:cs typeface="+mn-cs"/>
                <a:sym typeface="+mn-ea"/>
              </a:rPr>
              <a:t>描写</a:t>
            </a:r>
            <a:r>
              <a:rPr lang="zh-CN" altLang="en-US" b="1" noProof="1">
                <a:solidFill>
                  <a:srgbClr val="FF0066"/>
                </a:solidFill>
                <a:latin typeface="Verdana" panose="020B0604030504040204" pitchFamily="34" charset="0"/>
                <a:ea typeface="楷体_GB2312" pitchFamily="49" charset="-122"/>
                <a:cs typeface="+mn-cs"/>
                <a:sym typeface="+mn-ea"/>
              </a:rPr>
              <a:t>农民起义</a:t>
            </a:r>
            <a:r>
              <a:rPr lang="zh-CN" altLang="en-US" b="1" noProof="1">
                <a:solidFill>
                  <a:srgbClr val="0000FF"/>
                </a:solidFill>
                <a:latin typeface="Verdana" panose="020B0604030504040204" pitchFamily="34" charset="0"/>
                <a:ea typeface="楷体_GB2312" pitchFamily="49" charset="-122"/>
                <a:cs typeface="+mn-cs"/>
                <a:sym typeface="+mn-ea"/>
              </a:rPr>
              <a:t>全过程的长篇小说</a:t>
            </a:r>
            <a:endParaRPr lang="zh-CN" altLang="en-US" b="1" noProof="1">
              <a:solidFill>
                <a:srgbClr val="000000"/>
              </a:solidFill>
              <a:ea typeface="楷体_GB2312" pitchFamily="49" charset="-122"/>
            </a:endParaRPr>
          </a:p>
          <a:p>
            <a:r>
              <a:rPr lang="zh-CN" altLang="en-US" sz="480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吴承恩《西游记》</a:t>
            </a:r>
            <a:endParaRPr lang="zh-CN" altLang="en-US" sz="4800" noProof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</a:endParaRPr>
          </a:p>
          <a:p>
            <a:r>
              <a:rPr lang="zh-CN" altLang="en-US" sz="480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曹雪芹《红楼梦》</a:t>
            </a:r>
            <a:endParaRPr lang="en-US" altLang="zh-CN" sz="4800" b="1" noProof="1"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b="1" noProof="1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  <a:cs typeface="+mn-cs"/>
              </a:rPr>
              <a:t>古典小说的</a:t>
            </a:r>
            <a:r>
              <a:rPr lang="zh-CN" altLang="en-US" b="1" noProof="1">
                <a:solidFill>
                  <a:srgbClr val="FF0066"/>
                </a:solidFill>
                <a:latin typeface="Verdana" panose="020B0604030504040204" pitchFamily="34" charset="0"/>
                <a:ea typeface="楷体_GB2312" pitchFamily="49" charset="-122"/>
                <a:cs typeface="+mn-cs"/>
              </a:rPr>
              <a:t>巅峰之作</a:t>
            </a:r>
            <a:r>
              <a:rPr lang="zh-CN" altLang="en-US" b="1" noProof="1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  <a:cs typeface="+mn-cs"/>
              </a:rPr>
              <a:t>，封建社会的</a:t>
            </a:r>
            <a:r>
              <a:rPr lang="zh-CN" altLang="en-US" b="1" noProof="1">
                <a:solidFill>
                  <a:srgbClr val="FF0066"/>
                </a:solidFill>
                <a:latin typeface="Verdana" panose="020B0604030504040204" pitchFamily="34" charset="0"/>
                <a:ea typeface="楷体_GB2312" pitchFamily="49" charset="-122"/>
                <a:cs typeface="+mn-cs"/>
              </a:rPr>
              <a:t>百科全书</a:t>
            </a:r>
            <a:endParaRPr lang="zh-CN" altLang="en-US" sz="4800" b="1" noProof="1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/>
      <p:bldP spid="24269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2"/>
          <p:cNvSpPr>
            <a:spLocks noChangeArrowheads="1"/>
          </p:cNvSpPr>
          <p:nvPr/>
        </p:nvSpPr>
        <p:spPr bwMode="auto">
          <a:xfrm>
            <a:off x="33020" y="851535"/>
            <a:ext cx="8830310" cy="292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姓名：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林冲        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豹子头“小张飞”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相貌：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豹头环眼，燕颔虎须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，八尺长短身材，三十四五年纪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sym typeface="+mn-ea"/>
              </a:rPr>
              <a:t>丈八蛇矛紧挺，霜花骏马频嘶。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sym typeface="+mn-ea"/>
              </a:rPr>
              <a:t>满山都唤小张飞，豹子头林冲便是。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533" name="文本框 4"/>
          <p:cNvSpPr txBox="1">
            <a:spLocks noChangeArrowheads="1"/>
          </p:cNvSpPr>
          <p:nvPr/>
        </p:nvSpPr>
        <p:spPr bwMode="auto">
          <a:xfrm>
            <a:off x="2475230" y="143510"/>
            <a:ext cx="2243138" cy="7080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个人档案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图片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2588" y="1524000"/>
            <a:ext cx="8145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豹头环眼：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指人的脑袋偏小，眼睛很大，形容相貌精悍，有阳刚之气。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15938" y="3733800"/>
            <a:ext cx="7878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燕颔（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hàn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）虎须：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形容相貌威武。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2"/>
          <p:cNvSpPr>
            <a:spLocks noChangeArrowheads="1"/>
          </p:cNvSpPr>
          <p:nvPr/>
        </p:nvSpPr>
        <p:spPr bwMode="auto">
          <a:xfrm>
            <a:off x="212090" y="851535"/>
            <a:ext cx="8915400" cy="470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原职：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东京八十万禁军枪棒教头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梁山司职：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马军五虎将第二 　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所用兵刃：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梨花枪，后改用丈八蛇矛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主要事迹：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误入白虎堂、风雪山神庙、火并王伦、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征讨辽国、征讨田虎、王庆、方腊等等。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人物结局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江南平定后，林冲作为幸存正将，随大军班师，却在屯扎杭州期间得了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风瘫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，被留在六和寺中养病，由武松看视照顾。他在半年后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病故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，追封忠武郎。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533" name="文本框 4"/>
          <p:cNvSpPr txBox="1">
            <a:spLocks noChangeArrowheads="1"/>
          </p:cNvSpPr>
          <p:nvPr/>
        </p:nvSpPr>
        <p:spPr bwMode="auto">
          <a:xfrm>
            <a:off x="2475230" y="143510"/>
            <a:ext cx="2243138" cy="7080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个人档案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860" y="781685"/>
            <a:ext cx="5911850" cy="49485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1140" y="782320"/>
            <a:ext cx="3818890" cy="4947285"/>
          </a:xfrm>
          <a:prstGeom prst="rect">
            <a:avLst/>
          </a:prstGeom>
        </p:spPr>
      </p:pic>
      <p:pic>
        <p:nvPicPr>
          <p:cNvPr id="2355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228" y="794703"/>
            <a:ext cx="8229600" cy="492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133600"/>
            <a:ext cx="6172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5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听</a:t>
            </a:r>
            <a:r>
              <a:rPr kumimoji="0" lang="zh-CN" altLang="en-US" sz="5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听林冲的故</a:t>
            </a:r>
            <a:r>
              <a:rPr kumimoji="0" lang="zh-CN" altLang="en-US" sz="5400" b="1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事</a:t>
            </a:r>
            <a:endParaRPr kumimoji="0" lang="zh-CN" altLang="en-US" sz="5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林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3599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04912" y="152486"/>
            <a:ext cx="86106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800" b="1" dirty="0">
                <a:solidFill>
                  <a:srgbClr val="FF0000"/>
                </a:solidFill>
                <a:latin typeface="Arial" pitchFamily="34" charset="0"/>
                <a:ea typeface="黑体" pitchFamily="49" charset="-122"/>
              </a:rPr>
              <a:t>与课文前后有关的情节是这样</a:t>
            </a:r>
            <a:r>
              <a:rPr kumimoji="0" lang="zh-CN" altLang="en-US" sz="2800" b="1" dirty="0">
                <a:latin typeface="Arial" pitchFamily="34" charset="0"/>
                <a:ea typeface="黑体" pitchFamily="49" charset="-122"/>
              </a:rPr>
              <a:t>：林冲原是东京</a:t>
            </a:r>
            <a:r>
              <a:rPr kumimoji="0" lang="en-US" altLang="zh-CN" sz="2800" b="1" dirty="0">
                <a:latin typeface="Arial" pitchFamily="34" charset="0"/>
                <a:ea typeface="黑体" pitchFamily="49" charset="-122"/>
              </a:rPr>
              <a:t>80</a:t>
            </a:r>
            <a:r>
              <a:rPr kumimoji="0" lang="zh-CN" altLang="en-US" sz="2800" b="1" dirty="0">
                <a:latin typeface="Arial" pitchFamily="34" charset="0"/>
                <a:ea typeface="黑体" pitchFamily="49" charset="-122"/>
              </a:rPr>
              <a:t>万禁军教头，他的上司（太尉）高俅的干儿子高衙内看上了他的妻子。他们设计使林冲买了一把宝刀，又传高俅的命令，说高太尉要看那宝刀。于是林冲奉命带着宝刀去见高俅，没想到竟被他们诬陷为“行刺”的刺客，无辜地被刺配沧州。在路上，陆虞侯买通押送公人董超、薛霸，多次要杀林冲，被鲁智深在野猪林救下。林冲刺配沧州后被派去管理天王堂。不久陆虞侯又贿买了沧州的管营、差拨，调林冲去草料场，想借机烧死林冲，林冲被逼无路可走，终于走上了杀人报仇的道路，这便是节选部分的情节。后来林冲辗转到柴进家，躲避官府的追捕。由于官兵追杀很紧，柴进就把他介绍到梁山泊白衣秀士王伦那里去。从此以后林冲才加入到农民起义的队伍中去。</a:t>
            </a:r>
          </a:p>
        </p:txBody>
      </p:sp>
    </p:spTree>
    <p:extLst>
      <p:ext uri="{BB962C8B-B14F-4D97-AF65-F5344CB8AC3E}">
        <p14:creationId xmlns:p14="http://schemas.microsoft.com/office/powerpoint/2010/main" val="1306263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1066892" y="1752644"/>
            <a:ext cx="6629226" cy="3428956"/>
          </a:xfrm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 smtClean="0">
                <a:solidFill>
                  <a:srgbClr val="0033CC"/>
                </a:solidFill>
                <a:ea typeface="微软雅黑" panose="020B0503020204020204" charset="-122"/>
              </a:rPr>
              <a:t>   情节梳理：</a:t>
            </a:r>
            <a:endParaRPr lang="en-US" altLang="zh-CN" sz="3600" b="1" dirty="0" smtClean="0">
              <a:solidFill>
                <a:srgbClr val="0033CC"/>
              </a:solidFill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3600" b="1" dirty="0" smtClean="0">
                <a:solidFill>
                  <a:srgbClr val="0033CC"/>
                </a:solidFill>
                <a:ea typeface="微软雅黑" panose="020B0503020204020204" charset="-122"/>
              </a:rPr>
              <a:t> 模仿</a:t>
            </a:r>
            <a:r>
              <a:rPr lang="zh-CN" altLang="en-US" sz="3600" b="1" dirty="0">
                <a:solidFill>
                  <a:srgbClr val="0033CC"/>
                </a:solidFill>
                <a:ea typeface="微软雅黑" panose="020B0503020204020204" charset="-122"/>
              </a:rPr>
              <a:t>本文的标题，给本文情</a:t>
            </a:r>
            <a:r>
              <a:rPr lang="zh-CN" altLang="en-US" sz="3600" b="1" dirty="0" smtClean="0">
                <a:solidFill>
                  <a:srgbClr val="0033CC"/>
                </a:solidFill>
                <a:ea typeface="微软雅黑" panose="020B0503020204020204" charset="-122"/>
              </a:rPr>
              <a:t>节各</a:t>
            </a:r>
            <a:r>
              <a:rPr lang="zh-CN" altLang="en-US" sz="3600" b="1" dirty="0">
                <a:solidFill>
                  <a:srgbClr val="0033CC"/>
                </a:solidFill>
                <a:ea typeface="微软雅黑" panose="020B0503020204020204" charset="-122"/>
              </a:rPr>
              <a:t>部分拟一个小标题。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序  幕</a:t>
            </a:r>
            <a:r>
              <a:rPr lang="zh-CN" altLang="zh-CN" b="1" dirty="0" smtClean="0"/>
              <a:t>：</a:t>
            </a:r>
            <a:r>
              <a:rPr lang="zh-CN" altLang="zh-CN" b="1" dirty="0"/>
              <a:t>林教头沧州遇旧知</a:t>
            </a:r>
          </a:p>
          <a:p>
            <a:r>
              <a:rPr lang="zh-CN" altLang="en-US" b="1" dirty="0" smtClean="0"/>
              <a:t>开  端</a:t>
            </a:r>
            <a:r>
              <a:rPr lang="zh-CN" altLang="zh-CN" b="1" dirty="0" smtClean="0"/>
              <a:t>：</a:t>
            </a:r>
            <a:r>
              <a:rPr lang="zh-CN" altLang="zh-CN" b="1" dirty="0"/>
              <a:t>陆虞候密谋害林冲</a:t>
            </a:r>
          </a:p>
          <a:p>
            <a:r>
              <a:rPr lang="zh-CN" altLang="zh-CN" b="1" dirty="0" smtClean="0"/>
              <a:t>发</a:t>
            </a:r>
            <a:r>
              <a:rPr lang="en-US" altLang="zh-CN" b="1" dirty="0" smtClean="0"/>
              <a:t>  </a:t>
            </a:r>
            <a:r>
              <a:rPr lang="zh-CN" altLang="zh-CN" b="1" dirty="0" smtClean="0"/>
              <a:t>展：</a:t>
            </a:r>
            <a:r>
              <a:rPr lang="zh-CN" altLang="zh-CN" b="1" dirty="0"/>
              <a:t>林教头接管草料场</a:t>
            </a:r>
          </a:p>
          <a:p>
            <a:r>
              <a:rPr lang="zh-CN" altLang="zh-CN" b="1" dirty="0"/>
              <a:t>高潮</a:t>
            </a:r>
            <a:r>
              <a:rPr lang="zh-CN" altLang="zh-CN" b="1" dirty="0" smtClean="0"/>
              <a:t>结局</a:t>
            </a:r>
            <a:r>
              <a:rPr lang="zh-CN" altLang="en-US" b="1" dirty="0" smtClean="0"/>
              <a:t>：</a:t>
            </a:r>
            <a:r>
              <a:rPr lang="zh-CN" altLang="zh-CN" b="1" dirty="0" smtClean="0"/>
              <a:t>林</a:t>
            </a:r>
            <a:r>
              <a:rPr lang="zh-CN" altLang="zh-CN" b="1" dirty="0"/>
              <a:t>教头风雪夜复</a:t>
            </a:r>
            <a:r>
              <a:rPr lang="zh-CN" altLang="zh-CN" b="1" dirty="0" smtClean="0"/>
              <a:t>仇</a:t>
            </a:r>
            <a:endParaRPr lang="en-US" altLang="zh-CN" b="1" dirty="0" smtClean="0"/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982482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912" y="152486"/>
            <a:ext cx="8610374" cy="445611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叙述的巧妙</a:t>
            </a:r>
            <a:r>
              <a:rPr lang="en-US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zh-CN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情节手法</a:t>
            </a:r>
            <a:endParaRPr lang="en-US" altLang="zh-CN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None/>
            </a:pPr>
            <a:r>
              <a:rPr lang="zh-CN" altLang="zh-CN" sz="2800" b="1" dirty="0" smtClean="0"/>
              <a:t>作者是如何“讲”故事的</a:t>
            </a:r>
            <a:endParaRPr lang="zh-CN" altLang="zh-CN" sz="2800" dirty="0" smtClean="0"/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1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、情节叙述视角</a:t>
            </a:r>
            <a:endParaRPr lang="zh-CN" altLang="zh-CN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zh-CN" sz="2800" b="1" dirty="0" smtClean="0"/>
              <a:t>①全知视角</a:t>
            </a:r>
            <a:r>
              <a:rPr lang="zh-CN" altLang="en-US" sz="2800" dirty="0" smtClean="0"/>
              <a:t>：</a:t>
            </a:r>
            <a:r>
              <a:rPr lang="zh-CN" altLang="zh-CN" sz="2800" b="1" dirty="0" smtClean="0"/>
              <a:t>作者</a:t>
            </a:r>
            <a:endParaRPr lang="zh-CN" altLang="zh-CN" sz="2800" dirty="0" smtClean="0"/>
          </a:p>
          <a:p>
            <a:pPr>
              <a:buNone/>
            </a:pPr>
            <a:r>
              <a:rPr lang="zh-CN" altLang="zh-CN" sz="2800" b="1" dirty="0" smtClean="0"/>
              <a:t>②限制视角（有限视角、特定视角）</a:t>
            </a:r>
            <a:endParaRPr lang="zh-CN" altLang="zh-CN" sz="2800" dirty="0" smtClean="0"/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、情节叙述顺序</a:t>
            </a:r>
            <a:endParaRPr lang="zh-CN" altLang="zh-CN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zh-CN" sz="2800" b="1" dirty="0" smtClean="0"/>
              <a:t>顺叙、插叙</a:t>
            </a:r>
            <a:endParaRPr lang="zh-CN" altLang="zh-CN" sz="2800" dirty="0" smtClean="0"/>
          </a:p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3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、情节安排技巧</a:t>
            </a:r>
            <a:endParaRPr lang="zh-CN" altLang="zh-CN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zh-CN" sz="2800" b="1" dirty="0" smtClean="0">
                <a:solidFill>
                  <a:srgbClr val="FF0000"/>
                </a:solidFill>
              </a:rPr>
              <a:t>①双线索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：明暗线</a:t>
            </a:r>
            <a:endParaRPr lang="zh-CN" altLang="zh-CN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zh-CN" sz="2800" b="1" dirty="0" smtClean="0">
                <a:solidFill>
                  <a:srgbClr val="FF0000"/>
                </a:solidFill>
              </a:rPr>
              <a:t>②波折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③伏笔</a:t>
            </a:r>
            <a:r>
              <a:rPr lang="zh-CN" altLang="en-US" sz="2800" b="1" dirty="0" smtClean="0"/>
              <a:t>（大雪压倒草料场、大石头靠门）</a:t>
            </a:r>
            <a:endParaRPr lang="en-US" altLang="zh-CN" sz="2800" b="1" dirty="0" smtClean="0"/>
          </a:p>
          <a:p>
            <a:pPr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④详略</a:t>
            </a:r>
            <a:r>
              <a:rPr lang="zh-CN" altLang="en-US" sz="2800" b="1" dirty="0" smtClean="0"/>
              <a:t>（两次偷听）</a:t>
            </a:r>
            <a:endParaRPr lang="en-US" altLang="zh-CN" sz="2800" b="1" dirty="0" smtClean="0"/>
          </a:p>
          <a:p>
            <a:pPr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⑤巧用道具</a:t>
            </a:r>
            <a:r>
              <a:rPr lang="zh-CN" altLang="en-US" sz="2800" b="1" dirty="0" smtClean="0"/>
              <a:t>（大石头、酒葫芦、花枪）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6.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多处环境或详细环境描写</a:t>
            </a:r>
            <a:endParaRPr lang="zh-CN" altLang="zh-CN" sz="2800" dirty="0" smtClean="0">
              <a:solidFill>
                <a:srgbClr val="FF0000"/>
              </a:solidFill>
            </a:endParaRPr>
          </a:p>
          <a:p>
            <a:endParaRPr lang="zh-CN" altLang="en-US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56113"/>
          </a:xfrm>
        </p:spPr>
        <p:txBody>
          <a:bodyPr/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1.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叙事视角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r>
              <a:rPr lang="zh-CN" altLang="zh-CN" sz="2400" b="1" dirty="0" smtClean="0">
                <a:solidFill>
                  <a:srgbClr val="FF0000"/>
                </a:solidFill>
              </a:rPr>
              <a:t>全知视角</a:t>
            </a:r>
            <a:r>
              <a:rPr lang="en-US" altLang="zh-CN" sz="2400" b="1" dirty="0" smtClean="0"/>
              <a:t>---</a:t>
            </a:r>
            <a:r>
              <a:rPr lang="zh-CN" altLang="zh-CN" sz="2400" b="1" dirty="0" smtClean="0"/>
              <a:t>叙述者视角</a:t>
            </a:r>
            <a:endParaRPr lang="zh-CN" altLang="zh-CN" sz="2400" dirty="0" smtClean="0"/>
          </a:p>
          <a:p>
            <a:pPr>
              <a:buNone/>
            </a:pPr>
            <a:r>
              <a:rPr lang="zh-CN" altLang="zh-CN" sz="2400" b="1" dirty="0" smtClean="0"/>
              <a:t>街上寻仇、替换老军、看管草料场、市井买酒、雪压住所、栖身山神庙等等情节。就连故事中人物的心理活动也了如指掌</a:t>
            </a:r>
            <a:endParaRPr lang="zh-CN" altLang="zh-CN" sz="2400" dirty="0" smtClean="0"/>
          </a:p>
          <a:p>
            <a:r>
              <a:rPr lang="zh-CN" altLang="zh-CN" sz="2400" b="1" dirty="0" smtClean="0">
                <a:solidFill>
                  <a:srgbClr val="FF0000"/>
                </a:solidFill>
              </a:rPr>
              <a:t>特定视角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</a:t>
            </a:r>
            <a:r>
              <a:rPr lang="zh-CN" altLang="zh-CN" sz="2400" b="1" dirty="0" smtClean="0"/>
              <a:t>（限制视角）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------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李小二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 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400" b="1" dirty="0" smtClean="0"/>
              <a:t>108</a:t>
            </a:r>
            <a:r>
              <a:rPr lang="zh-CN" altLang="en-US" sz="2400" b="1" dirty="0" smtClean="0"/>
              <a:t>页：</a:t>
            </a:r>
            <a:r>
              <a:rPr lang="zh-CN" altLang="zh-CN" sz="2400" b="1" dirty="0" smtClean="0"/>
              <a:t>忽一日，李小二正在门前安排菜蔬下饭，只见一个人闪将进来，酒店里坐下，随后又一人闪入来。看时，前面那个人是军官打扮，后面这个走卒模样，跟着也来坐下。</a:t>
            </a:r>
            <a:endParaRPr lang="zh-CN" altLang="zh-CN" sz="2400" dirty="0" smtClean="0"/>
          </a:p>
          <a:p>
            <a:pPr>
              <a:buNone/>
            </a:pPr>
            <a:r>
              <a:rPr lang="en-US" altLang="zh-CN" sz="2400" b="1" dirty="0" smtClean="0"/>
              <a:t> 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二人离开之后，李小二的叙述功能便终止。作者又转回全知叙述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r>
              <a:rPr lang="zh-CN" altLang="zh-CN" sz="2400" b="1" dirty="0" smtClean="0">
                <a:solidFill>
                  <a:srgbClr val="FF0000"/>
                </a:solidFill>
              </a:rPr>
              <a:t>特定视角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（</a:t>
            </a:r>
            <a:r>
              <a:rPr lang="zh-CN" altLang="zh-CN" sz="2400" b="1" dirty="0" smtClean="0"/>
              <a:t>限制视角）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------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林冲借宿山神庙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400" b="1" dirty="0" smtClean="0"/>
              <a:t>112</a:t>
            </a:r>
            <a:r>
              <a:rPr lang="zh-CN" altLang="en-US" sz="2400" b="1" dirty="0" smtClean="0"/>
              <a:t>页：</a:t>
            </a:r>
            <a:r>
              <a:rPr lang="zh-CN" altLang="zh-CN" sz="2400" b="1" dirty="0" smtClean="0"/>
              <a:t>只听得外面有人说将话来。林冲就伏门边听时，是三个人脚步响，直奔庙里来</a:t>
            </a:r>
            <a:r>
              <a:rPr lang="zh-CN" altLang="en-US" sz="2400" b="1" dirty="0" smtClean="0"/>
              <a:t>，九个“一个”</a:t>
            </a:r>
            <a:endParaRPr lang="zh-CN" altLang="zh-CN" sz="2400" dirty="0" smtClean="0"/>
          </a:p>
          <a:p>
            <a:pPr>
              <a:buNone/>
            </a:pPr>
            <a:r>
              <a:rPr lang="zh-CN" altLang="zh-CN" sz="2400" b="1" dirty="0" smtClean="0">
                <a:solidFill>
                  <a:srgbClr val="FF0000"/>
                </a:solidFill>
              </a:rPr>
              <a:t>自始至终，作者没有确切地告知究竟是谁讲了哪句话，读者只是根据情理进行合理推断而已。</a:t>
            </a:r>
            <a:endParaRPr lang="zh-CN" altLang="zh-CN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3" descr="20038219590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BB6E5"/>
              </a:clrFrom>
              <a:clrTo>
                <a:srgbClr val="9BB6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5587" y="-115887"/>
            <a:ext cx="3505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9620" name="Text Box 4"/>
          <p:cNvSpPr txBox="1"/>
          <p:nvPr/>
        </p:nvSpPr>
        <p:spPr>
          <a:xfrm>
            <a:off x="6721475" y="5727700"/>
            <a:ext cx="3352800" cy="1014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施耐庵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912" y="152486"/>
            <a:ext cx="8610374" cy="4456113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、情节叙述顺序</a:t>
            </a:r>
            <a:endParaRPr lang="zh-CN" altLang="zh-CN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zh-CN" sz="2400" b="1" dirty="0" smtClean="0"/>
              <a:t>顺叙</a:t>
            </a:r>
            <a:endParaRPr lang="en-US" altLang="zh-CN" sz="2400" b="1" dirty="0" smtClean="0"/>
          </a:p>
          <a:p>
            <a:pPr>
              <a:buNone/>
            </a:pPr>
            <a:r>
              <a:rPr lang="zh-CN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插叙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：第一段林冲在东京救助过李小二</a:t>
            </a:r>
            <a:endParaRPr lang="en-US" altLang="zh-CN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CN" altLang="en-US" sz="2400" b="1" u="sng" dirty="0" smtClean="0">
                <a:solidFill>
                  <a:schemeClr val="tx2">
                    <a:lumMod val="50000"/>
                  </a:schemeClr>
                </a:solidFill>
              </a:rPr>
              <a:t>这部分插叙的作用？</a:t>
            </a:r>
            <a:endParaRPr lang="zh-CN" altLang="zh-CN" sz="2400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3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、情节安排技巧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pPr lvl="0"/>
            <a:r>
              <a:rPr lang="zh-CN" altLang="zh-CN" sz="2400" b="1" dirty="0" smtClean="0">
                <a:solidFill>
                  <a:srgbClr val="FF0000"/>
                </a:solidFill>
              </a:rPr>
              <a:t>①双线索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zh-CN" sz="2400" b="1" dirty="0" smtClean="0"/>
              <a:t>明线：林冲被一步步逼反的经历</a:t>
            </a:r>
            <a:endParaRPr lang="zh-CN" altLang="zh-CN" sz="2400" dirty="0" smtClean="0"/>
          </a:p>
          <a:p>
            <a:pPr lvl="0">
              <a:buNone/>
            </a:pPr>
            <a:r>
              <a:rPr lang="en-US" altLang="zh-CN" sz="2400" b="1" dirty="0" smtClean="0"/>
              <a:t>                  </a:t>
            </a:r>
            <a:r>
              <a:rPr lang="zh-CN" altLang="zh-CN" sz="2400" b="1" dirty="0" smtClean="0"/>
              <a:t>暗线：敌对者实施毒计的阴谋</a:t>
            </a:r>
            <a:endParaRPr lang="en-US" altLang="zh-CN" sz="2400" b="1" dirty="0" smtClean="0"/>
          </a:p>
          <a:p>
            <a:pPr lvl="0">
              <a:buNone/>
            </a:pPr>
            <a:r>
              <a:rPr lang="zh-CN" altLang="en-US" sz="2400" b="1" dirty="0" smtClean="0"/>
              <a:t>两线必须有一个共通点才能合二为一</a:t>
            </a:r>
            <a:r>
              <a:rPr lang="en-US" altLang="zh-CN" sz="2400" b="1" dirty="0" smtClean="0"/>
              <a:t>:</a:t>
            </a:r>
            <a:r>
              <a:rPr lang="zh-CN" altLang="en-US" sz="2400" b="1" dirty="0" smtClean="0"/>
              <a:t>林冲偷听</a:t>
            </a:r>
            <a:endParaRPr lang="zh-CN" altLang="zh-CN" sz="2400" dirty="0" smtClean="0"/>
          </a:p>
          <a:p>
            <a:r>
              <a:rPr lang="zh-CN" altLang="en-US" sz="2400" b="1" u="sng" dirty="0" smtClean="0">
                <a:solidFill>
                  <a:srgbClr val="FF0000"/>
                </a:solidFill>
              </a:rPr>
              <a:t>作用</a:t>
            </a:r>
            <a:r>
              <a:rPr lang="zh-CN" altLang="en-US" sz="2400" dirty="0" smtClean="0">
                <a:solidFill>
                  <a:srgbClr val="FF0000"/>
                </a:solidFill>
              </a:rPr>
              <a:t>：</a:t>
            </a:r>
            <a:r>
              <a:rPr lang="zh-CN" altLang="zh-CN" sz="2400" b="1" dirty="0" smtClean="0"/>
              <a:t> </a:t>
            </a:r>
            <a:r>
              <a:rPr lang="en-US" altLang="zh-CN" sz="2400" b="1" dirty="0" smtClean="0"/>
              <a:t>A</a:t>
            </a:r>
            <a:r>
              <a:rPr lang="zh-CN" altLang="zh-CN" sz="2400" b="1" dirty="0" smtClean="0"/>
              <a:t>内容—深化、丰富主旨（社会、历史角度）；突出丰富形象</a:t>
            </a:r>
            <a:endParaRPr lang="zh-CN" altLang="zh-CN" sz="2400" dirty="0" smtClean="0"/>
          </a:p>
          <a:p>
            <a:pPr>
              <a:buNone/>
            </a:pPr>
            <a:r>
              <a:rPr lang="en-US" altLang="zh-CN" sz="2400" b="1" dirty="0" smtClean="0"/>
              <a:t>   B</a:t>
            </a:r>
            <a:r>
              <a:rPr lang="zh-CN" altLang="zh-CN" sz="2400" b="1" dirty="0" smtClean="0"/>
              <a:t>结构—</a:t>
            </a:r>
            <a:r>
              <a:rPr lang="zh-CN" altLang="en-US" sz="2400" b="1" dirty="0" smtClean="0"/>
              <a:t>情节</a:t>
            </a:r>
            <a:r>
              <a:rPr lang="zh-CN" altLang="zh-CN" sz="2400" b="1" dirty="0" smtClean="0"/>
              <a:t>集中</a:t>
            </a:r>
            <a:r>
              <a:rPr lang="zh-CN" altLang="en-US" sz="2400" b="1" dirty="0" smtClean="0"/>
              <a:t>紧凑</a:t>
            </a:r>
            <a:r>
              <a:rPr lang="zh-CN" altLang="zh-CN" sz="2400" b="1" dirty="0" smtClean="0"/>
              <a:t>；</a:t>
            </a:r>
            <a:r>
              <a:rPr lang="zh-CN" altLang="zh-CN" sz="2400" b="1" u="sng" dirty="0" smtClean="0">
                <a:solidFill>
                  <a:srgbClr val="FF0000"/>
                </a:solidFill>
              </a:rPr>
              <a:t>叙述、情感富有变化</a:t>
            </a:r>
            <a:r>
              <a:rPr lang="zh-CN" altLang="zh-CN" sz="2400" b="1" dirty="0" smtClean="0"/>
              <a:t>。</a:t>
            </a:r>
            <a:endParaRPr lang="zh-CN" altLang="zh-CN" sz="2400" dirty="0" smtClean="0"/>
          </a:p>
          <a:p>
            <a:pPr>
              <a:buNone/>
            </a:pPr>
            <a:r>
              <a:rPr lang="en-US" altLang="zh-CN" sz="2400" b="1" dirty="0" smtClean="0"/>
              <a:t>   C</a:t>
            </a:r>
            <a:r>
              <a:rPr lang="zh-CN" altLang="zh-CN" sz="2400" b="1" dirty="0" smtClean="0"/>
              <a:t>“我”—真实性；对比衬托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zh-CN" sz="2400" b="1" dirty="0" smtClean="0">
                <a:solidFill>
                  <a:srgbClr val="FF0000"/>
                </a:solidFill>
              </a:rPr>
              <a:t>②波折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：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跌宕起伏、一波三折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 -------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忍、怒、安、反</a:t>
            </a:r>
            <a:endParaRPr lang="zh-CN" altLang="zh-CN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zh-CN" sz="2400" b="1" dirty="0" smtClean="0">
              <a:solidFill>
                <a:srgbClr val="FF0000"/>
              </a:solidFill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0" y="609674"/>
            <a:ext cx="8381779" cy="495287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110" y="381080"/>
            <a:ext cx="8229600" cy="1981196"/>
          </a:xfrm>
        </p:spPr>
        <p:txBody>
          <a:bodyPr/>
          <a:lstStyle/>
          <a:p>
            <a:pPr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④详略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（两次偷听）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李小二略写？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林冲详写？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516" y="1905040"/>
            <a:ext cx="8762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略写：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密谋，听不清，符合生活逻辑；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制造悬念；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听到关键信息“高太尉”“要了性命”，推动买到复仇情节发展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u="sng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b="1" u="sng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略写不影响对主要人物林冲性格的塑造和主题揭示</a:t>
            </a:r>
            <a:endParaRPr lang="zh-CN" altLang="en-US" sz="2800" b="1" u="sng" dirty="0">
              <a:solidFill>
                <a:schemeClr val="tx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714" y="4114782"/>
            <a:ext cx="8000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详写：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林冲听清真相，彻底清醒，手刃仇敌，完成了反抗，实现人物性格的转变，丰富形象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照应开头酒馆密谋，情节完整；揭示真相，推动后文手刃仇敌高潮情节的到来。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xfrm>
            <a:off x="609704" y="1981238"/>
            <a:ext cx="9144000" cy="28956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96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形象的典型</a:t>
            </a:r>
            <a:endParaRPr lang="zh-CN" altLang="en-US" sz="8000" b="1" dirty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林教头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5" y="188913"/>
            <a:ext cx="6913563" cy="640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524750" y="620713"/>
            <a:ext cx="1012825" cy="132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_GB2312"/>
                <a:cs typeface="楷体_GB2312"/>
              </a:rPr>
              <a:t>序幕</a:t>
            </a:r>
            <a:endParaRPr kumimoji="1" lang="zh-CN" altLang="en-US" sz="40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创艺简魏碑" pitchFamily="2" charset="-122"/>
              <a:cs typeface="楷体_GB2312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812088" y="1700213"/>
            <a:ext cx="720725" cy="4154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4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  <a:cs typeface="楷体_GB2312"/>
              </a:rPr>
              <a:t>沧州</a:t>
            </a:r>
            <a:r>
              <a:rPr kumimoji="1" lang="zh-CN" altLang="en-US" sz="44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华文行楷" panose="02010800040101010101" pitchFamily="2" charset="-122"/>
                <a:cs typeface="楷体_GB2312"/>
              </a:rPr>
              <a:t>遇旧知</a:t>
            </a:r>
            <a:endParaRPr kumimoji="1" lang="en-US" altLang="zh-CN" sz="4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华文行楷" panose="02010800040101010101" pitchFamily="2" charset="-122"/>
              <a:cs typeface="楷体_GB2312"/>
            </a:endParaRPr>
          </a:p>
          <a:p>
            <a:pPr marR="0" defTabSz="914400">
              <a:buClrTx/>
              <a:buSzTx/>
              <a:buFontTx/>
              <a:defRPr/>
            </a:pPr>
            <a:endParaRPr kumimoji="1" lang="zh-CN" altLang="en-US" sz="44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华文行楷" panose="02010800040101010101" pitchFamily="2" charset="-122"/>
              <a:cs typeface="楷体_GB231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20067191058781068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80900"/>
            <a:ext cx="9144000" cy="696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1371654"/>
            <a:ext cx="8991484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林冲指着脸上道：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我因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恶（冒犯）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了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高太尉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，生事陷害，受了一场官司，刺配到这里。如今叫我管天王堂，未知久后如何。</a:t>
            </a: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……”</a:t>
            </a:r>
            <a:r>
              <a:rPr kumimoji="1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　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我是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罪囚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，恐怕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玷辱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你夫妻两个。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”</a:t>
            </a:r>
            <a:endParaRPr kumimoji="1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52516" y="0"/>
            <a:ext cx="86865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1" lang="zh-CN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</a:rPr>
              <a:t>人物塑造</a:t>
            </a:r>
            <a:r>
              <a:rPr kumimoji="1" lang="en-US" altLang="zh-CN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</a:rPr>
              <a:t>——</a:t>
            </a:r>
            <a:r>
              <a:rPr kumimoji="1" lang="zh-CN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</a:rPr>
              <a:t>正面描写：个性化语言</a:t>
            </a:r>
            <a:endParaRPr lang="en-US" altLang="zh-CN" sz="2800" b="1" u="sng" strike="noStrike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lvl="0" algn="just"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林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冲刺配沧州，邂逅李小二，从言谈中表现了他什么样的思想状况（性格</a:t>
            </a: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）？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5105356"/>
            <a:ext cx="27352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性格特点：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_GB2312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362258" y="4571970"/>
            <a:ext cx="647683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仗义善良，扶弱济贫（侠气）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逆来顺受，委曲求全（忍）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14" y="3505198"/>
            <a:ext cx="8610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1" lang="zh-CN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</a:rPr>
              <a:t>侧面描写：李小二夫妇表现和评价</a:t>
            </a:r>
            <a:endParaRPr kumimoji="1" lang="en-US" altLang="zh-CN" sz="2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</a:endParaRPr>
          </a:p>
          <a:p>
            <a:r>
              <a:rPr kumimoji="1"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“谁不知恩人大名，但有衣服便拿来家里浆洗缝补。”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6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304912" y="762070"/>
            <a:ext cx="945002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          </a:t>
            </a:r>
            <a:r>
              <a:rPr kumimoji="0" lang="zh-CN" alt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情节塑造形象</a:t>
            </a:r>
            <a:r>
              <a:rPr kumimoji="0" lang="en-US" altLang="zh-CN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——</a:t>
            </a:r>
            <a:r>
              <a:rPr kumimoji="0" lang="zh-CN" altLang="en-US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林冲经历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：</a:t>
            </a:r>
            <a:endParaRPr kumimoji="0" lang="en-US" altLang="zh-CN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相国寺妻子受辱，他忍。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误入白虎节堂，被刺配沧州，他忍。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路上被百般虐待，他忍。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野猪林谋杀，他忍。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到沧州也只等着有一天遇赦回东京去，他忍。</a:t>
            </a:r>
            <a:endParaRPr kumimoji="0" lang="zh-CN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188913"/>
          <a:ext cx="6624637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4" imgW="2152951" imgH="2591162" progId="">
                  <p:embed/>
                </p:oleObj>
              </mc:Choice>
              <mc:Fallback>
                <p:oleObj r:id="rId4" imgW="2152951" imgH="2591162" progId="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6624637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667625" y="1412875"/>
            <a:ext cx="79216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n-cs"/>
              </a:rPr>
              <a:t>陆虞候密谋害林冲</a:t>
            </a:r>
            <a:endParaRPr kumimoji="1" lang="en-US" altLang="zh-CN" sz="3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cs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451725" y="476250"/>
            <a:ext cx="1258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开端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534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……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林冲听了，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大惊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道：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这三十岁的正是陆虞候。那泼贱贼敢来这里害我！休要撞着我，只教他骨肉为泥！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”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04912" y="4724366"/>
            <a:ext cx="8121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　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为什么过了三五日，林冲这么容易熄灭怒火？表现出林冲的什么性格？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28600"/>
            <a:ext cx="8686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思考：</a:t>
            </a:r>
            <a:r>
              <a:rPr kumimoji="0" lang="zh-CN" altLang="en-US" sz="4000" b="1" kern="1200" cap="none" spc="0" normalizeH="0" baseline="0" noProof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林冲从李小二那里听说了这件事之后是什么态度？后来怎样了？</a:t>
            </a:r>
            <a:endParaRPr kumimoji="0" lang="zh-CN" altLang="en-US" sz="4000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506" y="3124208"/>
            <a:ext cx="75882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1" lang="zh-CN" altLang="en-US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黑体" panose="02010609060101010101" pitchFamily="49" charset="-122"/>
                <a:cs typeface="+mn-cs"/>
              </a:rPr>
              <a:t>林冲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黑体" panose="02010609060101010101" pitchFamily="49" charset="-122"/>
                <a:cs typeface="+mn-cs"/>
              </a:rPr>
              <a:t>大怒</a:t>
            </a:r>
            <a:r>
              <a:rPr kumimoji="1" lang="en-US" altLang="zh-CN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……</a:t>
            </a:r>
            <a:r>
              <a:rPr kumimoji="1" lang="zh-CN" altLang="en-US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先去街上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买</a:t>
            </a:r>
            <a:r>
              <a:rPr kumimoji="1" lang="zh-CN" altLang="en-US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把解婉尖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刀</a:t>
            </a:r>
            <a:r>
              <a:rPr kumimoji="1" lang="zh-CN" altLang="en-US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。</a:t>
            </a:r>
            <a:r>
              <a:rPr kumimoji="1" lang="zh-CN" altLang="en-US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黑体" panose="02010609060101010101" pitchFamily="49" charset="-122"/>
                <a:cs typeface="+mn-cs"/>
              </a:rPr>
              <a:t>街上寻了三五日，不见消耗，林冲也自心下</a:t>
            </a:r>
            <a:r>
              <a:rPr kumimoji="1" lang="zh-CN" altLang="en-US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黑体" panose="02010609060101010101" pitchFamily="49" charset="-122"/>
                <a:cs typeface="+mn-cs"/>
              </a:rPr>
              <a:t>慢</a:t>
            </a:r>
            <a:r>
              <a:rPr kumimoji="1" lang="zh-CN" altLang="en-US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黑体" panose="02010609060101010101" pitchFamily="49" charset="-122"/>
                <a:cs typeface="+mn-cs"/>
              </a:rPr>
              <a:t>了。（第</a:t>
            </a:r>
            <a:r>
              <a:rPr kumimoji="1" lang="en-US" altLang="zh-CN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黑体" panose="02010609060101010101" pitchFamily="49" charset="-122"/>
                <a:cs typeface="+mn-cs"/>
              </a:rPr>
              <a:t>5</a:t>
            </a:r>
            <a:r>
              <a:rPr kumimoji="1" lang="zh-CN" altLang="en-US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黑体" panose="02010609060101010101" pitchFamily="49" charset="-122"/>
                <a:cs typeface="+mn-cs"/>
              </a:rPr>
              <a:t>段）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74759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Text Box 3"/>
          <p:cNvSpPr txBox="1"/>
          <p:nvPr/>
        </p:nvSpPr>
        <p:spPr>
          <a:xfrm>
            <a:off x="725488" y="2257425"/>
            <a:ext cx="1371600" cy="13843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6762" tIns="48381" rIns="96762" bIns="48381" anchor="t">
            <a:spAutoFit/>
          </a:bodyPr>
          <a:lstStyle/>
          <a:p>
            <a:pPr defTabSz="968375" eaLnBrk="0" hangingPunct="0">
              <a:spcBef>
                <a:spcPct val="50000"/>
              </a:spcBef>
            </a:pPr>
            <a:r>
              <a:rPr lang="zh-CN" altLang="en-US" sz="42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买刀寻仇</a:t>
            </a:r>
          </a:p>
        </p:txBody>
      </p:sp>
      <p:sp>
        <p:nvSpPr>
          <p:cNvPr id="227332" name="AutoShape 4"/>
          <p:cNvSpPr>
            <a:spLocks noChangeArrowheads="1"/>
          </p:cNvSpPr>
          <p:nvPr/>
        </p:nvSpPr>
        <p:spPr bwMode="auto">
          <a:xfrm>
            <a:off x="2176463" y="2822575"/>
            <a:ext cx="806450" cy="241300"/>
          </a:xfrm>
          <a:prstGeom prst="notchedRightArrow">
            <a:avLst>
              <a:gd name="adj1" fmla="val 50000"/>
              <a:gd name="adj2" fmla="val 835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7333" name="Text Box 5"/>
          <p:cNvSpPr txBox="1"/>
          <p:nvPr/>
        </p:nvSpPr>
        <p:spPr>
          <a:xfrm>
            <a:off x="2895644" y="1828842"/>
            <a:ext cx="6080125" cy="2067477"/>
          </a:xfrm>
          <a:prstGeom prst="rect">
            <a:avLst/>
          </a:prstGeom>
          <a:noFill/>
          <a:ln w="9525">
            <a:noFill/>
          </a:ln>
        </p:spPr>
        <p:txBody>
          <a:bodyPr lIns="96762" tIns="48381" rIns="96762" bIns="48381" anchor="t">
            <a:spAutoFit/>
          </a:bodyPr>
          <a:lstStyle/>
          <a:p>
            <a:pPr defTabSz="968375" eaLnBrk="0" hangingPunct="0">
              <a:spcBef>
                <a:spcPct val="50000"/>
              </a:spcBef>
            </a:pPr>
            <a:r>
              <a:rPr lang="zh-CN" altLang="en-US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说明当迫害逼到眼前时，林冲也是</a:t>
            </a:r>
            <a:r>
              <a:rPr lang="zh-CN" altLang="en-US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嫉恶如</a:t>
            </a:r>
            <a:r>
              <a:rPr lang="zh-CN" altLang="en-US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仇、刚猛（初见“狠”的端倪）</a:t>
            </a:r>
            <a:r>
              <a:rPr lang="zh-CN" altLang="en-US" b="1" u="sng" dirty="0" smtClean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b="1" u="sng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具有</a:t>
            </a:r>
            <a:r>
              <a:rPr lang="zh-CN" altLang="en-US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强烈的反抗意</a:t>
            </a:r>
            <a:r>
              <a:rPr lang="zh-CN" altLang="en-US" b="1" u="sng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识（怒）</a:t>
            </a:r>
            <a:endParaRPr lang="zh-CN" altLang="en-US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7334" name="Text Box 6"/>
          <p:cNvSpPr txBox="1"/>
          <p:nvPr/>
        </p:nvSpPr>
        <p:spPr>
          <a:xfrm>
            <a:off x="644525" y="4273550"/>
            <a:ext cx="1371600" cy="13843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6762" tIns="48381" rIns="96762" bIns="48381" anchor="t">
            <a:spAutoFit/>
          </a:bodyPr>
          <a:lstStyle/>
          <a:p>
            <a:pPr defTabSz="968375" eaLnBrk="0" hangingPunct="0">
              <a:spcBef>
                <a:spcPct val="50000"/>
              </a:spcBef>
            </a:pPr>
            <a:r>
              <a:rPr lang="zh-CN" altLang="en-US" sz="4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未遇仇家</a:t>
            </a:r>
          </a:p>
        </p:txBody>
      </p:sp>
      <p:sp>
        <p:nvSpPr>
          <p:cNvPr id="227335" name="AutoShape 7"/>
          <p:cNvSpPr>
            <a:spLocks noChangeArrowheads="1"/>
          </p:cNvSpPr>
          <p:nvPr/>
        </p:nvSpPr>
        <p:spPr bwMode="auto">
          <a:xfrm>
            <a:off x="2097088" y="4676775"/>
            <a:ext cx="966788" cy="323850"/>
          </a:xfrm>
          <a:prstGeom prst="notchedRightArrow">
            <a:avLst>
              <a:gd name="adj1" fmla="val 50000"/>
              <a:gd name="adj2" fmla="val 7463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7336" name="Text Box 8"/>
          <p:cNvSpPr txBox="1"/>
          <p:nvPr/>
        </p:nvSpPr>
        <p:spPr>
          <a:xfrm>
            <a:off x="3048040" y="3962386"/>
            <a:ext cx="5935662" cy="2098255"/>
          </a:xfrm>
          <a:prstGeom prst="rect">
            <a:avLst/>
          </a:prstGeom>
          <a:noFill/>
          <a:ln w="9525">
            <a:noFill/>
          </a:ln>
        </p:spPr>
        <p:txBody>
          <a:bodyPr lIns="96762" tIns="48381" rIns="96762" bIns="48381" anchor="t">
            <a:spAutoFit/>
          </a:bodyPr>
          <a:lstStyle/>
          <a:p>
            <a:pPr defTabSz="968375" eaLnBrk="0" hangingPunct="0">
              <a:spcBef>
                <a:spcPct val="50000"/>
              </a:spcBef>
            </a:pP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这说明林冲的</a:t>
            </a:r>
            <a:r>
              <a:rPr lang="zh-CN" altLang="en-US" sz="3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反抗并不坚决</a:t>
            </a: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，幻想</a:t>
            </a:r>
            <a:r>
              <a:rPr lang="zh-CN" altLang="en-US" sz="3400" b="1" u="sng" dirty="0">
                <a:solidFill>
                  <a:srgbClr val="1606E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得过且过，委曲求全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。（忍）</a:t>
            </a:r>
            <a:endParaRPr lang="zh-CN" altLang="en-US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animBg="1"/>
      <p:bldP spid="227332" grpId="0" animBg="1"/>
      <p:bldP spid="227333" grpId="0"/>
      <p:bldP spid="227334" grpId="0" animBg="1"/>
      <p:bldP spid="227335" grpId="0" animBg="1"/>
      <p:bldP spid="2273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/>
          <p:nvPr/>
        </p:nvSpPr>
        <p:spPr>
          <a:xfrm>
            <a:off x="152400" y="2446210"/>
            <a:ext cx="8686800" cy="25545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zh-CN" sz="4000" b="1" dirty="0" smtClean="0"/>
              <a:t>学习重点：</a:t>
            </a:r>
            <a:endParaRPr lang="zh-CN" altLang="zh-CN" sz="4000" dirty="0" smtClean="0"/>
          </a:p>
          <a:p>
            <a:r>
              <a:rPr lang="en-US" altLang="zh-CN" sz="4000" b="1" dirty="0" smtClean="0"/>
              <a:t>1</a:t>
            </a:r>
            <a:r>
              <a:rPr lang="zh-CN" altLang="zh-CN" sz="4000" b="1" dirty="0" smtClean="0"/>
              <a:t>、叙述的巧妙</a:t>
            </a:r>
            <a:endParaRPr lang="zh-CN" altLang="zh-CN" sz="4000" dirty="0" smtClean="0"/>
          </a:p>
          <a:p>
            <a:r>
              <a:rPr lang="en-US" altLang="zh-CN" sz="4000" b="1" dirty="0" smtClean="0"/>
              <a:t>2</a:t>
            </a:r>
            <a:r>
              <a:rPr lang="zh-CN" altLang="zh-CN" sz="4000" b="1" dirty="0" smtClean="0"/>
              <a:t>、形象的典型</a:t>
            </a:r>
            <a:endParaRPr lang="zh-CN" altLang="zh-CN" sz="4000" dirty="0" smtClean="0"/>
          </a:p>
          <a:p>
            <a:r>
              <a:rPr lang="en-US" altLang="zh-CN" sz="4000" b="1" dirty="0" smtClean="0"/>
              <a:t>3</a:t>
            </a:r>
            <a:r>
              <a:rPr lang="zh-CN" altLang="zh-CN" sz="4000" b="1" dirty="0" smtClean="0"/>
              <a:t>、环境的精妙</a:t>
            </a:r>
            <a:endParaRPr lang="zh-CN" altLang="zh-CN" sz="4000" dirty="0"/>
          </a:p>
        </p:txBody>
      </p:sp>
      <p:sp>
        <p:nvSpPr>
          <p:cNvPr id="7172" name="Text Box 4"/>
          <p:cNvSpPr txBox="1"/>
          <p:nvPr/>
        </p:nvSpPr>
        <p:spPr>
          <a:xfrm>
            <a:off x="2362200" y="293688"/>
            <a:ext cx="3657600" cy="1014413"/>
          </a:xfrm>
          <a:prstGeom prst="rect">
            <a:avLst/>
          </a:prstGeom>
          <a:solidFill>
            <a:srgbClr val="A3A3E0"/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60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学习目标</a:t>
            </a:r>
          </a:p>
        </p:txBody>
      </p:sp>
      <p:pic>
        <p:nvPicPr>
          <p:cNvPr id="2" name="Picture 5" descr="2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300" y="6019800"/>
            <a:ext cx="3314700" cy="838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20067191058781068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11125"/>
            <a:ext cx="9144000" cy="696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4" name="Picture 3" descr="林教头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513" y="188913"/>
            <a:ext cx="6769100" cy="648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684213" y="1557338"/>
            <a:ext cx="790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华文行楷" panose="02010800040101010101" pitchFamily="2" charset="-122"/>
                <a:cs typeface="+mn-cs"/>
              </a:rPr>
              <a:t>接管草料场</a:t>
            </a:r>
            <a:endParaRPr kumimoji="1" lang="en-US" altLang="zh-CN" sz="4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8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华文行楷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/>
          <p:nvPr/>
        </p:nvSpPr>
        <p:spPr>
          <a:xfrm>
            <a:off x="457200" y="152400"/>
            <a:ext cx="8418513" cy="1666875"/>
          </a:xfrm>
          <a:prstGeom prst="rect">
            <a:avLst/>
          </a:prstGeom>
          <a:noFill/>
          <a:ln w="9525">
            <a:noFill/>
          </a:ln>
        </p:spPr>
        <p:txBody>
          <a:bodyPr lIns="96762" tIns="48381" rIns="96762" bIns="48381" anchor="t">
            <a:spAutoFit/>
          </a:bodyPr>
          <a:lstStyle/>
          <a:p>
            <a:pPr defTabSz="968375" eaLnBrk="0" hangingPunct="0">
              <a:spcBef>
                <a:spcPct val="50000"/>
              </a:spcBef>
            </a:pPr>
            <a:r>
              <a:rPr lang="zh-CN" altLang="en-US" sz="3400" b="1" dirty="0">
                <a:solidFill>
                  <a:srgbClr val="99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派林冲看守草料场本是陆虞候等人的诡计，想置林冲于死地，林冲是什么态度？表现他的什么性格？ </a:t>
            </a:r>
          </a:p>
        </p:txBody>
      </p:sp>
      <p:sp>
        <p:nvSpPr>
          <p:cNvPr id="228355" name="Text Box 3"/>
          <p:cNvSpPr txBox="1"/>
          <p:nvPr/>
        </p:nvSpPr>
        <p:spPr>
          <a:xfrm>
            <a:off x="457200" y="1981200"/>
            <a:ext cx="3582988" cy="674688"/>
          </a:xfrm>
          <a:prstGeom prst="rect">
            <a:avLst/>
          </a:prstGeom>
          <a:noFill/>
          <a:ln w="9525">
            <a:noFill/>
          </a:ln>
        </p:spPr>
        <p:txBody>
          <a:bodyPr wrap="none" lIns="96762" tIns="48381" rIns="96762" bIns="48381" anchor="t">
            <a:spAutoFit/>
          </a:bodyPr>
          <a:lstStyle/>
          <a:p>
            <a:pPr defTabSz="968375" eaLnBrk="0" hangingPunct="0"/>
            <a:r>
              <a:rPr lang="zh-CN" altLang="en-US" sz="3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开始：心有疑虑</a:t>
            </a:r>
          </a:p>
        </p:txBody>
      </p:sp>
      <p:sp>
        <p:nvSpPr>
          <p:cNvPr id="228356" name="Text Box 4"/>
          <p:cNvSpPr txBox="1"/>
          <p:nvPr/>
        </p:nvSpPr>
        <p:spPr>
          <a:xfrm>
            <a:off x="158750" y="4960938"/>
            <a:ext cx="8839200" cy="1021037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6762" tIns="48381" rIns="96762" bIns="48381" anchor="t">
            <a:spAutoFit/>
          </a:bodyPr>
          <a:lstStyle/>
          <a:p>
            <a:pPr defTabSz="968375" eaLnBrk="0" hangingPunct="0">
              <a:spcBef>
                <a:spcPct val="50000"/>
              </a:spcBef>
            </a:pPr>
            <a:r>
              <a:rPr lang="zh-CN" altLang="en-US" sz="4200" b="1" dirty="0">
                <a:latin typeface="黑体" panose="02010609060101010101" pitchFamily="49" charset="-122"/>
                <a:ea typeface="黑体" panose="02010609060101010101" pitchFamily="49" charset="-122"/>
              </a:rPr>
              <a:t>这充分说明他还有</a:t>
            </a:r>
            <a:r>
              <a:rPr lang="zh-CN" altLang="en-US" sz="4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随遇而</a:t>
            </a:r>
            <a:r>
              <a:rPr lang="zh-CN" altLang="en-US" sz="60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</a:t>
            </a:r>
            <a:r>
              <a:rPr lang="zh-CN" altLang="en-US" sz="4200" b="1" dirty="0">
                <a:latin typeface="黑体" panose="02010609060101010101" pitchFamily="49" charset="-122"/>
                <a:ea typeface="黑体" panose="02010609060101010101" pitchFamily="49" charset="-122"/>
              </a:rPr>
              <a:t>的思</a:t>
            </a:r>
            <a:r>
              <a:rPr lang="zh-CN" altLang="en-US" sz="4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想 </a:t>
            </a:r>
            <a:endParaRPr lang="zh-CN" altLang="en-US" sz="4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8357" name="Text Box 5"/>
          <p:cNvSpPr txBox="1"/>
          <p:nvPr/>
        </p:nvSpPr>
        <p:spPr>
          <a:xfrm>
            <a:off x="304800" y="2895600"/>
            <a:ext cx="4192588" cy="674688"/>
          </a:xfrm>
          <a:prstGeom prst="rect">
            <a:avLst/>
          </a:prstGeom>
          <a:noFill/>
          <a:ln w="9525">
            <a:noFill/>
          </a:ln>
        </p:spPr>
        <p:txBody>
          <a:bodyPr lIns="96762" tIns="48381" rIns="96762" bIns="48381" anchor="t">
            <a:spAutoFit/>
          </a:bodyPr>
          <a:lstStyle/>
          <a:p>
            <a:pPr defTabSz="968375" eaLnBrk="0" hangingPunct="0">
              <a:spcBef>
                <a:spcPct val="50000"/>
              </a:spcBef>
            </a:pPr>
            <a:r>
              <a:rPr lang="zh-CN" altLang="en-US" sz="3800" b="1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接着：</a:t>
            </a:r>
            <a:r>
              <a:rPr lang="zh-CN" altLang="en-US" sz="3800" b="1" dirty="0">
                <a:solidFill>
                  <a:srgbClr val="CC0066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想安稳过冬</a:t>
            </a:r>
          </a:p>
        </p:txBody>
      </p:sp>
      <p:sp>
        <p:nvSpPr>
          <p:cNvPr id="228358" name="Text Box 6"/>
          <p:cNvSpPr txBox="1"/>
          <p:nvPr/>
        </p:nvSpPr>
        <p:spPr>
          <a:xfrm>
            <a:off x="228600" y="3929063"/>
            <a:ext cx="5241925" cy="676275"/>
          </a:xfrm>
          <a:prstGeom prst="rect">
            <a:avLst/>
          </a:prstGeom>
          <a:noFill/>
          <a:ln w="9525">
            <a:noFill/>
          </a:ln>
        </p:spPr>
        <p:txBody>
          <a:bodyPr lIns="96762" tIns="48381" rIns="96762" bIns="48381" anchor="t">
            <a:spAutoFit/>
          </a:bodyPr>
          <a:lstStyle/>
          <a:p>
            <a:pPr defTabSz="968375" eaLnBrk="0" hangingPunct="0">
              <a:spcBef>
                <a:spcPct val="50000"/>
              </a:spcBef>
            </a:pPr>
            <a:r>
              <a:rPr lang="zh-CN" altLang="en-US" sz="38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后来：祈求</a:t>
            </a:r>
            <a:r>
              <a:rPr lang="en-US" altLang="zh-CN" sz="38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"</a:t>
            </a:r>
            <a:r>
              <a:rPr lang="zh-CN" altLang="en-US" sz="38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神明庇佑</a:t>
            </a:r>
            <a:r>
              <a:rPr lang="en-US" altLang="zh-CN" sz="38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"</a:t>
            </a:r>
          </a:p>
        </p:txBody>
      </p:sp>
      <p:sp>
        <p:nvSpPr>
          <p:cNvPr id="228359" name="Text Box 7"/>
          <p:cNvSpPr txBox="1"/>
          <p:nvPr/>
        </p:nvSpPr>
        <p:spPr>
          <a:xfrm>
            <a:off x="5241925" y="1774825"/>
            <a:ext cx="3467100" cy="269240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6762" tIns="48381" rIns="96762" bIns="48381" anchor="t">
            <a:spAutoFit/>
          </a:bodyPr>
          <a:lstStyle/>
          <a:p>
            <a:pPr defTabSz="968375" eaLnBrk="0" hangingPunct="0">
              <a:spcBef>
                <a:spcPct val="50000"/>
              </a:spcBef>
            </a:pPr>
            <a:r>
              <a:rPr lang="zh-CN" altLang="en-US" sz="3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说明林冲的心中</a:t>
            </a:r>
            <a:r>
              <a:rPr lang="zh-CN" altLang="en-US" sz="3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复仇的念头更淡漠了，委曲求全的思想又占了上风。</a:t>
            </a:r>
          </a:p>
        </p:txBody>
      </p:sp>
      <p:sp>
        <p:nvSpPr>
          <p:cNvPr id="228360" name="AutoShape 8"/>
          <p:cNvSpPr/>
          <p:nvPr/>
        </p:nvSpPr>
        <p:spPr bwMode="auto">
          <a:xfrm>
            <a:off x="4595813" y="2178050"/>
            <a:ext cx="646113" cy="1612900"/>
          </a:xfrm>
          <a:prstGeom prst="rightBrace">
            <a:avLst>
              <a:gd name="adj1" fmla="val 20803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86" y="6019732"/>
            <a:ext cx="6553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除此之外，还</a:t>
            </a:r>
            <a:r>
              <a:rPr kumimoji="0" lang="zh-CN" altLang="en-US" b="1" kern="1200" cap="none" spc="0" normalizeH="0" baseline="0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有其它性格体现吗</a:t>
            </a:r>
            <a:r>
              <a:rPr kumimoji="0" lang="zh-CN" altLang="en-US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  <a:cs typeface="+mn-cs"/>
              </a:rPr>
              <a:t>？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  <p:bldP spid="228355" grpId="0"/>
      <p:bldP spid="228356" grpId="0" animBg="1"/>
      <p:bldP spid="228357" grpId="0"/>
      <p:bldP spid="228358" grpId="0"/>
      <p:bldP spid="228359" grpId="0" animBg="1"/>
      <p:bldP spid="228360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idx="1"/>
          </p:nvPr>
        </p:nvSpPr>
        <p:spPr>
          <a:xfrm>
            <a:off x="0" y="2209832"/>
            <a:ext cx="9220096" cy="1941513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zh-CN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细节塑造人物</a:t>
            </a:r>
            <a:endParaRPr lang="zh-CN" altLang="en-US" sz="54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80900"/>
            <a:ext cx="9144000" cy="70102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8714" y="-304702"/>
            <a:ext cx="739459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  <a:t>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楷体" panose="02010609060101010101" pitchFamily="49" charset="-122"/>
                <a:cs typeface="+mn-cs"/>
              </a:rPr>
              <a:t>段：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那两间草厅已被雪压倒了，（林冲）把被卷了，花枪挑着酒葫芦，依旧把门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上，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锁了，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望那庙里来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902" y="3429000"/>
            <a:ext cx="655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52516" y="1855889"/>
            <a:ext cx="89914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①写林冲的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责任心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。虽然他此时站在大雪迷漫之中不知道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今晚安身何处，他先想到的是草料场的安全：搬开、探、</a:t>
            </a:r>
            <a:endParaRPr kumimoji="0" lang="en-US" altLang="zh-CN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摸。认定安全了，才想“怎生安排”自己：卷、挑、锁。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②写林冲的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软弱、安分守己、随遇而安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。没有怨恨，没有激愤，将就着过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③埋下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伏笔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itchFamily="49" charset="-122"/>
                <a:ea typeface="楷体" pitchFamily="49" charset="-122"/>
                <a:cs typeface="Times New Roman" pitchFamily="18" charset="0"/>
              </a:rPr>
              <a:t>。起火是人为。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00556" y="1295456"/>
            <a:ext cx="594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这一细节描写有哪些作用？</a:t>
            </a:r>
            <a:endParaRPr lang="zh-CN" altLang="en-US" sz="1000" dirty="0" smtClean="0">
              <a:solidFill>
                <a:srgbClr val="00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506" y="1447852"/>
            <a:ext cx="7315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        花枪、酒葫芦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酒葫芦代表罪囚身份，隐忍苟安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花枪代表英雄气、反抗意识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“花枪挑着酒葫芦”</a:t>
            </a:r>
            <a:endParaRPr lang="en-US" altLang="zh-CN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“葫芦丢了不要，提了枪”</a:t>
            </a:r>
            <a:endParaRPr lang="zh-CN" altLang="en-US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20067191058781068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11125"/>
            <a:ext cx="9144000" cy="696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4" name="Picture 3" descr="林教头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825" y="188913"/>
            <a:ext cx="6121400" cy="648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345238" y="404813"/>
            <a:ext cx="3060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高潮*结局</a:t>
            </a:r>
            <a:endParaRPr kumimoji="1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创艺简魏碑" pitchFamily="2" charset="-122"/>
              <a:ea typeface="创艺简魏碑" pitchFamily="2" charset="-122"/>
              <a:cs typeface="+mn-cs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7011988" y="1341438"/>
            <a:ext cx="923925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t>火烧草料场</a:t>
            </a:r>
            <a:r>
              <a:rPr kumimoji="1" lang="zh-CN" altLang="en-US" sz="4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877770" y="2636838"/>
            <a:ext cx="92333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行楷" panose="02010800040101010101" pitchFamily="2" charset="-122"/>
                <a:cs typeface="+mn-cs"/>
              </a:rPr>
              <a:t>风雪夜复仇</a:t>
            </a:r>
            <a:endParaRPr kumimoji="0" lang="zh-CN" alt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行楷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990694" y="533476"/>
            <a:ext cx="80009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P118.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林冲进了山神庙，“入得庙门，再把门掩上。旁边止有一块大石头，掇将过来靠了门。”作者为什么要描写这么一个细节？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96" y="2133634"/>
            <a:ext cx="80007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伏笔。为下文“用手推门，却被石头靠住了”埋下了伏笔，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陆虞候等人只好站在庙外边看火边说话，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林冲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躲在庙内听得一清二楚，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知道了事情的真相，完成了性格上的重大转变。</a:t>
            </a:r>
            <a:endParaRPr lang="zh-CN" altLang="en-US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  <a:p>
            <a:pPr lvl="0" eaLnBrk="0" hangingPunct="0"/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恭敬、小心</a:t>
            </a:r>
            <a:r>
              <a:rPr lang="zh-CN" altLang="en-US" b="1" dirty="0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。一个临时栖身地，他都如此</a:t>
            </a:r>
            <a:endParaRPr lang="zh-CN" altLang="en-US" dirty="0" smtClean="0">
              <a:solidFill>
                <a:srgbClr val="0000FF"/>
              </a:solidFill>
              <a:latin typeface="楷体" pitchFamily="49" charset="-122"/>
              <a:ea typeface="楷体" pitchFamily="49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318" y="1447852"/>
            <a:ext cx="8839200" cy="21336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     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翻身回来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+mj-cs"/>
              </a:rPr>
              <a:t>……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林冲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喝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声道：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+mj-cs"/>
              </a:rPr>
              <a:t>“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+mj-cs"/>
              </a:rPr>
              <a:t>……”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劈胸只一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提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，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丢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翻在雪地上，把枪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搠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在地里，用脚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踏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住胸脯，身边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取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出那口刀来，便去陆谦脸上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搁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着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+mj-cs"/>
              </a:rPr>
              <a:t>……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把陆谦上身衣服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扯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开，把尖刀向心窝里只一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剜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，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七窍迸出血来，将心肝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提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在手里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黑体" panose="02010609060101010101" pitchFamily="49" charset="-122"/>
                <a:cs typeface="+mj-cs"/>
              </a:rPr>
              <a:t>……</a:t>
            </a:r>
            <a:endParaRPr kumimoji="0" lang="en-US" altLang="zh-CN" sz="32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95234" name="Rectangle 3"/>
          <p:cNvSpPr>
            <a:spLocks noGrp="1"/>
          </p:cNvSpPr>
          <p:nvPr>
            <p:ph idx="1"/>
          </p:nvPr>
        </p:nvSpPr>
        <p:spPr>
          <a:xfrm>
            <a:off x="-304672" y="3581396"/>
            <a:ext cx="8763000" cy="10668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zh-CN" dirty="0">
                <a:solidFill>
                  <a:schemeClr val="bg1"/>
                </a:solidFill>
              </a:rPr>
              <a:t>         </a:t>
            </a:r>
            <a:r>
              <a:rPr lang="zh-CN" altLang="en-US" b="1" dirty="0">
                <a:solidFill>
                  <a:srgbClr val="0000FF"/>
                </a:solidFill>
                <a:ea typeface="黑体" panose="02010609060101010101" pitchFamily="49" charset="-122"/>
              </a:rPr>
              <a:t>回头看时，差拨正爬将起来要走，林冲</a:t>
            </a:r>
            <a:r>
              <a:rPr lang="zh-CN" altLang="en-US" b="1" dirty="0">
                <a:solidFill>
                  <a:srgbClr val="FF3300"/>
                </a:solidFill>
                <a:ea typeface="黑体" panose="02010609060101010101" pitchFamily="49" charset="-122"/>
              </a:rPr>
              <a:t>按</a:t>
            </a:r>
            <a:r>
              <a:rPr lang="zh-CN" altLang="en-US" b="1" dirty="0">
                <a:solidFill>
                  <a:srgbClr val="0000FF"/>
                </a:solidFill>
                <a:ea typeface="黑体" panose="02010609060101010101" pitchFamily="49" charset="-122"/>
              </a:rPr>
              <a:t>住喝道：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r>
              <a:rPr lang="zh-CN" altLang="en-US" b="1" dirty="0">
                <a:solidFill>
                  <a:srgbClr val="0000FF"/>
                </a:solidFill>
                <a:ea typeface="黑体" panose="02010609060101010101" pitchFamily="49" charset="-122"/>
              </a:rPr>
              <a:t>又早把头</a:t>
            </a:r>
            <a:r>
              <a:rPr lang="zh-CN" altLang="en-US" b="1" dirty="0">
                <a:solidFill>
                  <a:srgbClr val="FF3300"/>
                </a:solidFill>
                <a:ea typeface="黑体" panose="02010609060101010101" pitchFamily="49" charset="-122"/>
              </a:rPr>
              <a:t>割</a:t>
            </a:r>
            <a:r>
              <a:rPr lang="zh-CN" altLang="en-US" b="1" dirty="0">
                <a:solidFill>
                  <a:srgbClr val="0000FF"/>
                </a:solidFill>
                <a:ea typeface="黑体" panose="02010609060101010101" pitchFamily="49" charset="-122"/>
              </a:rPr>
              <a:t>下来</a:t>
            </a:r>
            <a:r>
              <a:rPr lang="zh-CN" altLang="en-US" b="1" dirty="0">
                <a:ea typeface="黑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FF3300"/>
                </a:solidFill>
                <a:ea typeface="黑体" panose="02010609060101010101" pitchFamily="49" charset="-122"/>
              </a:rPr>
              <a:t>挑</a:t>
            </a:r>
            <a:r>
              <a:rPr lang="zh-CN" altLang="en-US" b="1" dirty="0">
                <a:solidFill>
                  <a:srgbClr val="0000FF"/>
                </a:solidFill>
                <a:ea typeface="黑体" panose="02010609060101010101" pitchFamily="49" charset="-122"/>
              </a:rPr>
              <a:t>在枪上</a:t>
            </a:r>
            <a:r>
              <a:rPr lang="zh-CN" altLang="en-US" b="1" dirty="0"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95235" name="Text Box 4"/>
          <p:cNvSpPr txBox="1"/>
          <p:nvPr/>
        </p:nvSpPr>
        <p:spPr>
          <a:xfrm>
            <a:off x="0" y="304882"/>
            <a:ext cx="88392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轻轻把石头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掇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开，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挺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着花枪，左手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拽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开庙门，大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喝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一声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</a:p>
        </p:txBody>
      </p:sp>
      <p:sp>
        <p:nvSpPr>
          <p:cNvPr id="137221" name="Text Box 5"/>
          <p:cNvSpPr txBox="1"/>
          <p:nvPr/>
        </p:nvSpPr>
        <p:spPr>
          <a:xfrm>
            <a:off x="0" y="4571970"/>
            <a:ext cx="8763000" cy="144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作者用洗练的文字生动地再现了林冲杀敌时的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干脆利落</a:t>
            </a:r>
            <a:r>
              <a:rPr lang="zh-CN" altLang="en-US" sz="28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，是他多年心中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怒火的总爆发</a:t>
            </a:r>
            <a:r>
              <a:rPr lang="zh-CN" altLang="en-US" sz="2800" b="1" dirty="0">
                <a:solidFill>
                  <a:srgbClr val="FF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，体现出一向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隐忍的林冲奋起的反抗，与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官逼民反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的主题相映合。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912" y="1600200"/>
            <a:ext cx="8381888" cy="445611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林冲性格里的“狠”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000000"/>
                </a:solidFill>
              </a:rPr>
              <a:t>      林冲自然是上上人物，写得只是太狠。看他算得到，熬得住，把得牢，做得彻，都使人怕。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altLang="zh-CN" dirty="0" smtClean="0"/>
              <a:t>                       ——</a:t>
            </a:r>
            <a:r>
              <a:rPr lang="zh-CN" altLang="en-US" dirty="0" smtClean="0"/>
              <a:t>金圣叹</a:t>
            </a:r>
            <a:endParaRPr lang="zh-CN" alt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516" y="762070"/>
            <a:ext cx="8153186" cy="1314450"/>
          </a:xfrm>
        </p:spPr>
        <p:txBody>
          <a:bodyPr/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</a:rPr>
              <a:t>个性化语言</a:t>
            </a:r>
            <a:r>
              <a:rPr lang="zh-CN" altLang="en-US" sz="2400" dirty="0" smtClean="0">
                <a:solidFill>
                  <a:srgbClr val="FF0000"/>
                </a:solidFill>
              </a:rPr>
              <a:t>之其他人物</a:t>
            </a:r>
            <a:r>
              <a:rPr lang="en-US" altLang="zh-CN" sz="2400" dirty="0" smtClean="0">
                <a:solidFill>
                  <a:srgbClr val="FF0000"/>
                </a:solidFill>
              </a:rPr>
              <a:t/>
            </a:r>
            <a:br>
              <a:rPr lang="en-US" altLang="zh-CN" sz="2400" dirty="0" smtClean="0">
                <a:solidFill>
                  <a:srgbClr val="FF0000"/>
                </a:solidFill>
              </a:rPr>
            </a:br>
            <a:r>
              <a:rPr lang="zh-CN" altLang="zh-CN" sz="2400" b="1" dirty="0" smtClean="0">
                <a:solidFill>
                  <a:schemeClr val="tx1">
                    <a:lumMod val="50000"/>
                  </a:schemeClr>
                </a:solidFill>
              </a:rPr>
              <a:t>林冲在庙内偷听三人说话。自始至终，作者没有确切地告知究竟是谁讲了哪句话，但我们可以根据人物的语言判断出。请你分析这九个“一个”</a:t>
            </a: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</a:rPr>
              <a:t>是谁说的？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47852"/>
            <a:ext cx="8534416" cy="4456113"/>
          </a:xfrm>
        </p:spPr>
        <p:txBody>
          <a:bodyPr/>
          <a:lstStyle/>
          <a:p>
            <a:pPr>
              <a:buNone/>
            </a:pPr>
            <a:r>
              <a:rPr lang="zh-CN" altLang="zh-CN" b="1" dirty="0" smtClean="0"/>
              <a:t>第一、五、七个“一个”是差拨。他是为实现陆谦杀害林冲的阴谋，直接献计与执行的人，几句话是为了向陆谦邀功，替自己摆功第二、四、九个“一个”是陆谦，他是奉高太尉之命来杀害林冲的。第三、六、八个“一个”是富安，他是陆谦的走卒，说话是随和逢迎的态度。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/>
          <p:nvPr/>
        </p:nvSpPr>
        <p:spPr>
          <a:xfrm>
            <a:off x="152516" y="228684"/>
            <a:ext cx="8839200" cy="5578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4000" b="1" dirty="0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</a:rPr>
              <a:t>《</a:t>
            </a:r>
            <a:r>
              <a:rPr lang="zh-CN" alt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</a:rPr>
              <a:t>水浒传</a:t>
            </a:r>
            <a:r>
              <a:rPr lang="en-US" altLang="zh-CN" sz="4000" b="1" dirty="0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</a:rPr>
              <a:t>》</a:t>
            </a:r>
            <a:r>
              <a:rPr lang="zh-CN" alt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</a:rPr>
              <a:t>以</a:t>
            </a:r>
            <a:r>
              <a:rPr lang="zh-CN" alt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楷体_GB2312" pitchFamily="49" charset="-122"/>
              </a:rPr>
              <a:t>农民起义的发生、发展过程为主线</a:t>
            </a:r>
            <a:r>
              <a:rPr lang="zh-CN" alt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</a:rPr>
              <a:t>，通过各个英雄被逼上梁山的不同经历，描写出他们由个体觉醒到走上小规模联合反抗，到发展为盛大的农民起义队伍的全过程，</a:t>
            </a:r>
            <a:r>
              <a:rPr lang="zh-CN" alt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楷体_GB2312" pitchFamily="49" charset="-122"/>
              </a:rPr>
              <a:t>表现了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楷体_GB2312" pitchFamily="49" charset="-122"/>
              </a:rPr>
              <a:t>官逼民反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”</a:t>
            </a:r>
            <a:r>
              <a:rPr lang="zh-CN" altLang="en-US" sz="4000" b="1" dirty="0">
                <a:solidFill>
                  <a:srgbClr val="FF0000"/>
                </a:solidFill>
                <a:latin typeface="Verdana" panose="020B0604030504040204" pitchFamily="34" charset="0"/>
                <a:ea typeface="楷体_GB2312" pitchFamily="49" charset="-122"/>
              </a:rPr>
              <a:t>这一封建时代农民起义的必然规律</a:t>
            </a:r>
            <a:r>
              <a:rPr lang="zh-CN" altLang="en-US" sz="4000" b="1" dirty="0">
                <a:solidFill>
                  <a:srgbClr val="000000"/>
                </a:solidFill>
                <a:latin typeface="Verdana" panose="020B0604030504040204" pitchFamily="34" charset="0"/>
                <a:ea typeface="楷体_GB2312" pitchFamily="49" charset="-122"/>
              </a:rPr>
              <a:t>，塑造了农民起义领袖的群体形象，深刻反映出北宋末年的政治状况和社会矛盾。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/>
          </p:cNvSpPr>
          <p:nvPr>
            <p:ph idx="1"/>
          </p:nvPr>
        </p:nvSpPr>
        <p:spPr>
          <a:xfrm>
            <a:off x="-685800" y="2133600"/>
            <a:ext cx="8229600" cy="1941513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zh-CN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zh-CN" altLang="en-US" sz="96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分析环境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457278"/>
            <a:ext cx="8820150" cy="58769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endParaRPr kumimoji="0" lang="en-US" altLang="zh-CN" sz="3400" b="1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3400" b="1" dirty="0">
              <a:solidFill>
                <a:srgbClr val="33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小说有多处对</a:t>
            </a:r>
            <a:r>
              <a:rPr lang="zh-CN" altLang="en-US" sz="3400" b="1" dirty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风雪的描写</a:t>
            </a: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，请找出来，并简析其作用。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75"/>
            <a:ext cx="9144000" cy="686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Picture 3" descr="2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019800"/>
            <a:ext cx="44196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1036638" y="457200"/>
            <a:ext cx="3687763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经典行楷简" pitchFamily="1" charset="-122"/>
                <a:ea typeface="经典行楷简" pitchFamily="1" charset="-122"/>
                <a:cs typeface="楷体_GB2312"/>
              </a:rPr>
              <a:t>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经典行楷简" pitchFamily="1" charset="-122"/>
                <a:ea typeface="经典行楷简" pitchFamily="1" charset="-122"/>
                <a:cs typeface="楷体_GB2312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经典行楷简" pitchFamily="1" charset="-122"/>
                <a:ea typeface="经典行楷简" pitchFamily="1" charset="-122"/>
                <a:cs typeface="楷体_GB2312"/>
              </a:rPr>
              <a:t>）直接描写风雪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57200" y="1219200"/>
            <a:ext cx="8229600" cy="4819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a.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林冲初到草料场时，写风雪初起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正是严冬天气，彤云密布，朔风渐起，却早纷纷扬扬卷下一天大雪来。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/>
              <a:ea typeface="楷体_GB2312"/>
              <a:cs typeface="楷体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b.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林冲去市井沽酒时，写雪势正大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雪地里踏着碎琼乱玉，迤逦背着北风而行。那雪正下得紧。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/>
              <a:ea typeface="楷体_GB2312"/>
              <a:cs typeface="楷体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c.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离开酒店回草料场时，进一步写雪势之大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看那雪，到晚越下得紧了。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/>
              <a:ea typeface="楷体_GB2312"/>
              <a:cs typeface="楷体_GB231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75"/>
            <a:ext cx="9144000" cy="686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0" name="Picture 3" descr="2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019800"/>
            <a:ext cx="44196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39700" y="76200"/>
            <a:ext cx="62611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经典行楷简" pitchFamily="1" charset="-122"/>
                <a:ea typeface="经典行楷简" pitchFamily="1" charset="-122"/>
                <a:cs typeface="楷体_GB2312"/>
              </a:rPr>
              <a:t>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经典行楷简" pitchFamily="1" charset="-122"/>
                <a:ea typeface="经典行楷简" pitchFamily="1" charset="-122"/>
                <a:cs typeface="楷体_GB2312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经典行楷简" pitchFamily="1" charset="-122"/>
                <a:ea typeface="经典行楷简" pitchFamily="1" charset="-122"/>
                <a:cs typeface="楷体_GB2312"/>
              </a:rPr>
              <a:t>）用侧面描写衬托风雪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39700" y="814388"/>
            <a:ext cx="8864600" cy="68373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a.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是通过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环境描写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衬托风雪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草屋：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又被朔风吹撼，摇振得动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，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那两间草屋已被雪压倒了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(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林冲沽酒回来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                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风很猛，雪很大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b.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是通过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人的动作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、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感觉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衬托风雪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向了一回火，觉得身上寒冷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（林冲在草屋内）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先取下毡笠子，把身上的雪抖了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/>
              <a:ea typeface="楷体_GB2312"/>
              <a:cs typeface="楷体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上盖白布衫也早有五分湿了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 （到山神庙里）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把被扯来盖了半截下身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（吃酒时）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楷体_GB2312"/>
                <a:cs typeface="楷体_GB2312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/>
                <a:ea typeface="楷体_GB2312"/>
                <a:cs typeface="楷体_GB2312"/>
              </a:rPr>
              <a:t>描写人物的动作、感觉时，时时不忘风雪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/>
              <a:ea typeface="楷体_GB2312"/>
              <a:cs typeface="楷体_GB231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" fill="hold"/>
                                        <p:tgtEl>
                                          <p:spTgt spid="124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4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4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4" name="Picture 3" descr="2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019800"/>
            <a:ext cx="44196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914496" y="2209832"/>
            <a:ext cx="698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经典综艺体简" pitchFamily="1" charset="-122"/>
                <a:cs typeface="+mn-cs"/>
              </a:rPr>
              <a:t>环境描写的具体作用是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经典综艺体简" pitchFamily="1" charset="-122"/>
                <a:cs typeface="+mn-cs"/>
              </a:rPr>
              <a:t>？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52516" y="642646"/>
            <a:ext cx="79880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复习：环境描写的作用主要有：</a:t>
            </a:r>
            <a:endParaRPr kumimoji="0" 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）交待故事发生的时间、地点。为人物活动提供具体的背景。</a:t>
            </a:r>
            <a:b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</a:b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）渲染气氛、烘托人物；</a:t>
            </a:r>
            <a:b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</a:b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）推动情节发展。</a:t>
            </a: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）铺垫</a:t>
            </a: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 象征、暗示社会背景或人物命运</a:t>
            </a: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6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）突出主旨</a:t>
            </a:r>
            <a:endParaRPr kumimoji="0" lang="zh-CN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注意：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社会环境答题时，必须首先点出怎样的社会现实。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2486"/>
            <a:ext cx="8229600" cy="4456113"/>
          </a:xfrm>
        </p:spPr>
        <p:txBody>
          <a:bodyPr/>
          <a:lstStyle/>
          <a:p>
            <a:pPr lvl="0"/>
            <a:r>
              <a:rPr lang="zh-CN" altLang="zh-CN" sz="2800" b="1" dirty="0" smtClean="0"/>
              <a:t>①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渲染气氛、烘托人物</a:t>
            </a:r>
            <a:r>
              <a:rPr lang="zh-CN" altLang="zh-CN" sz="2800" b="1" dirty="0" smtClean="0"/>
              <a:t>。朔风、大雪，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渲染凄冷悲壮的氛围，烘托出人物的处境险恶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、沉郁心情在风雪中走上反抗道路，衬托了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奋起反抗的果决　</a:t>
            </a:r>
            <a:endParaRPr lang="zh-CN" altLang="zh-CN" sz="2800" dirty="0" smtClean="0">
              <a:solidFill>
                <a:srgbClr val="FF0000"/>
              </a:solidFill>
            </a:endParaRPr>
          </a:p>
          <a:p>
            <a:r>
              <a:rPr lang="zh-CN" altLang="zh-CN" sz="2800" b="1" dirty="0" smtClean="0"/>
              <a:t>②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推动情节发展</a:t>
            </a:r>
            <a:r>
              <a:rPr lang="zh-CN" altLang="zh-CN" sz="2800" b="1" dirty="0" smtClean="0"/>
              <a:t>。正因为风大雪紧，林冲才要喝酒，才会在沽酒途中见到山神庙；正因为风大雪紧，草房才被摇振、压倒，林冲才被迫到山神庙安身……直到暗中听到陆谦等人的谈话，促使林冲杀敌复仇，在性格上出现了重大的转折。</a:t>
            </a:r>
            <a:endParaRPr lang="zh-CN" altLang="zh-CN" sz="2800" dirty="0" smtClean="0"/>
          </a:p>
          <a:p>
            <a:r>
              <a:rPr lang="zh-CN" altLang="zh-CN" sz="2800" b="1" dirty="0" smtClean="0"/>
              <a:t>③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“风雪”暗示着人物性格及命运，将有重大的转变。</a:t>
            </a:r>
            <a:r>
              <a:rPr lang="zh-CN" altLang="zh-CN" sz="2800" b="1" dirty="0" smtClean="0"/>
              <a:t>怒吼的北风，纷纷扬扬的满天大雪，草料场上的熊能火焰，都有力地表现了林冲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正在剧烈变化的思想性格和转变的命运。</a:t>
            </a:r>
            <a:endParaRPr lang="zh-CN" altLang="zh-CN" sz="2800" dirty="0" smtClean="0">
              <a:solidFill>
                <a:srgbClr val="FF0000"/>
              </a:solidFill>
            </a:endParaRPr>
          </a:p>
          <a:p>
            <a:endParaRPr lang="zh-CN" altLang="en-US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/>
          <p:nvPr/>
        </p:nvSpPr>
        <p:spPr>
          <a:xfrm>
            <a:off x="152400" y="2133600"/>
            <a:ext cx="8763000" cy="3387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北宋末年，封建统治者昏聩淫逸，外族入侵，加之连年自然灾害，民不聊生，正如书中所写的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赤日炎炎似火烧，野田禾稻半枯焦。农夫心内如汤煮，公子王孙把扇摇！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（见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水浒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第十六回）于是大大小小的农民起义接连地爆发。</a:t>
            </a:r>
            <a:r>
              <a:rPr lang="zh-CN" altLang="en-US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</a:t>
            </a:r>
            <a:endParaRPr lang="zh-CN" altLang="en-US" sz="1800" b="1" dirty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752600" y="609600"/>
            <a:ext cx="464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华文彩云" panose="02010800040101010101" pitchFamily="2" charset="-122"/>
                <a:cs typeface="+mn-cs"/>
              </a:rPr>
              <a:t>相关</a:t>
            </a:r>
            <a:r>
              <a:rPr kumimoji="0" lang="zh-CN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 panose="020B0604030504040204" pitchFamily="34" charset="0"/>
                <a:ea typeface="华文彩云" panose="02010800040101010101" pitchFamily="2" charset="-122"/>
                <a:cs typeface="+mn-cs"/>
              </a:rPr>
              <a:t>背景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 panose="020B0604030504040204" pitchFamily="34" charset="0"/>
              <a:ea typeface="华文彩云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714" y="152486"/>
            <a:ext cx="8713788" cy="62642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水浒的人物：</a:t>
            </a:r>
            <a:endParaRPr kumimoji="0" lang="en-US" altLang="zh-CN" sz="3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《</a:t>
            </a: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水浒传</a:t>
            </a:r>
            <a:r>
              <a:rPr kumimoji="0" lang="en-US" altLang="zh-CN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全书共涉及人物</a:t>
            </a:r>
            <a:r>
              <a:rPr kumimoji="0" lang="en-US" altLang="zh-CN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787</a:t>
            </a: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位，其中有名有姓的有</a:t>
            </a:r>
            <a:r>
              <a:rPr kumimoji="0" lang="en-US" altLang="zh-CN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577</a:t>
            </a: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位，有名无姓有</a:t>
            </a:r>
            <a:r>
              <a:rPr kumimoji="0" lang="en-US" altLang="zh-CN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9</a:t>
            </a: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位，有姓无名的有</a:t>
            </a:r>
            <a:r>
              <a:rPr kumimoji="0" lang="en-US" altLang="zh-CN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99</a:t>
            </a: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位。</a:t>
            </a:r>
            <a:endParaRPr kumimoji="0" lang="en-US" altLang="zh-CN" sz="3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zh-CN" altLang="en-US" sz="3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梁山泊一</a:t>
            </a: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百单八将</a:t>
            </a:r>
            <a:r>
              <a:rPr lang="zh-CN" altLang="en-US" sz="3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，由</a:t>
            </a:r>
            <a:r>
              <a:rPr lang="zh-CN" altLang="en-US" sz="3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天罡星三十六员</a:t>
            </a:r>
            <a:r>
              <a:rPr lang="zh-CN" altLang="en-US" sz="3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和</a:t>
            </a:r>
            <a:r>
              <a:rPr lang="zh-CN" altLang="en-US" sz="3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地煞星七十二员</a:t>
            </a:r>
            <a:r>
              <a:rPr lang="zh-CN" altLang="en-US" sz="3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组成。女性形象：一丈青扈三娘</a:t>
            </a:r>
            <a:r>
              <a:rPr lang="en-US" altLang="zh-CN" sz="3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3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母夜叉孙二娘</a:t>
            </a:r>
            <a:r>
              <a:rPr lang="en-US" altLang="zh-CN" sz="3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3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母大虫顾大嫂</a:t>
            </a:r>
            <a:endParaRPr kumimoji="0" lang="en-US" altLang="zh-CN" sz="3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zh-CN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小说</a:t>
            </a:r>
            <a:r>
              <a:rPr lang="en-US" altLang="zh-CN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水浒传</a:t>
            </a:r>
            <a:r>
              <a:rPr lang="en-US" altLang="zh-CN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是刻画人物最多的小说之一。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是我国文学史上的经典人物群像。</a:t>
            </a:r>
            <a:endParaRPr kumimoji="0" lang="zh-CN" altLang="en-US" sz="3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3414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229600" cy="1143000"/>
          </a:xfrm>
        </p:spPr>
        <p:txBody>
          <a:bodyPr wrap="square" lIns="91440" tIns="45720" rIns="91440" bIns="45720" numCol="1" anchor="b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楷体_GB2312" pitchFamily="49" charset="-122"/>
              </a:rPr>
              <a:t>金圣叹评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楷体_GB2312" pitchFamily="49" charset="-122"/>
              </a:rPr>
              <a:t>《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楷体_GB2312" pitchFamily="49" charset="-122"/>
              </a:rPr>
              <a:t>水浒</a:t>
            </a: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楷体_GB2312" pitchFamily="49" charset="-122"/>
              </a:rPr>
              <a:t>》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楷体_GB2312" pitchFamily="49" charset="-122"/>
              </a:rPr>
              <a:t>人物性格</a:t>
            </a:r>
          </a:p>
        </p:txBody>
      </p:sp>
      <p:sp>
        <p:nvSpPr>
          <p:cNvPr id="9218" name="文本占位符 134146"/>
          <p:cNvSpPr>
            <a:spLocks noGrp="1"/>
          </p:cNvSpPr>
          <p:nvPr>
            <p:ph type="body" idx="4294967295"/>
          </p:nvPr>
        </p:nvSpPr>
        <p:spPr>
          <a:xfrm>
            <a:off x="152400" y="1484313"/>
            <a:ext cx="5435600" cy="4565650"/>
          </a:xfrm>
          <a:ln>
            <a:solidFill>
              <a:srgbClr val="FF0000"/>
            </a:solidFill>
            <a:miter/>
          </a:ln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水浒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写一百八人性格，真是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一百八样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endParaRPr lang="en-US" altLang="zh-CN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水浒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所叙一百八人，人有其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性情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，人有其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气质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，人有其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形状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，人有其</a:t>
            </a:r>
            <a:r>
              <a:rPr lang="zh-CN" altLang="en-US" sz="36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声口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。” </a:t>
            </a:r>
          </a:p>
        </p:txBody>
      </p:sp>
      <p:pic>
        <p:nvPicPr>
          <p:cNvPr id="15363" name="Picture 8" descr="f1122b805efac49ffbf33cb8b1ba0da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5475" y="1052513"/>
            <a:ext cx="3438525" cy="554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5705475" y="1484313"/>
            <a:ext cx="16748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金圣叹：著名文学家、文学批评家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内容占位符 5"/>
          <p:cNvSpPr>
            <a:spLocks noGrp="1"/>
          </p:cNvSpPr>
          <p:nvPr>
            <p:ph idx="4294967295"/>
          </p:nvPr>
        </p:nvSpPr>
        <p:spPr>
          <a:xfrm>
            <a:off x="4572000" y="228600"/>
            <a:ext cx="4679950" cy="6143625"/>
          </a:xfrm>
        </p:spPr>
        <p:txBody>
          <a:bodyPr vert="horz" wrap="square" lIns="91440" tIns="45720" rIns="91440" bIns="45720" anchor="t"/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66003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一百单八将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路见不平，拔刀相助，                            </a:t>
            </a:r>
            <a:endParaRPr lang="en-US" altLang="zh-CN" b="1" dirty="0">
              <a:solidFill>
                <a:srgbClr val="FF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啸集梁山，聚义水泊，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劫富济贫，替天行道。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大块吃肉，大碗喝酒。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86" name="Picture 5" descr="7226158b348443b494f702de57201be90ef175ae1df0a-bYLxNw_fw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498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20067191058781068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1125"/>
            <a:ext cx="9144000" cy="696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696075" y="333375"/>
            <a:ext cx="12001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走近林冲</a:t>
            </a:r>
          </a:p>
        </p:txBody>
      </p:sp>
      <p:pic>
        <p:nvPicPr>
          <p:cNvPr id="18435" name="Picture 4" descr="u=2719336622,4123147426&amp;fm=23&amp;gp=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57200"/>
            <a:ext cx="4800600" cy="594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3ab4dacf-9de0-4273-9357-a345e19e0fd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69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488</TotalTime>
  <Words>2490</Words>
  <Application>Microsoft Office PowerPoint</Application>
  <PresentationFormat>全屏显示(4:3)</PresentationFormat>
  <Paragraphs>200</Paragraphs>
  <Slides>46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46</vt:i4>
      </vt:variant>
    </vt:vector>
  </HeadingPairs>
  <TitlesOfParts>
    <vt:vector size="67" baseType="lpstr">
      <vt:lpstr>创艺简魏碑</vt:lpstr>
      <vt:lpstr>方正姚体</vt:lpstr>
      <vt:lpstr>仿宋</vt:lpstr>
      <vt:lpstr>黑体</vt:lpstr>
      <vt:lpstr>华文彩云</vt:lpstr>
      <vt:lpstr>华文行楷</vt:lpstr>
      <vt:lpstr>华文楷体</vt:lpstr>
      <vt:lpstr>华文新魏</vt:lpstr>
      <vt:lpstr>经典行楷简</vt:lpstr>
      <vt:lpstr>经典综艺体简</vt:lpstr>
      <vt:lpstr>楷体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Balloons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金圣叹评《水浒》人物性格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翻身回来……林冲喝声道：“……”劈胸只一提，丢翻在雪地上，把枪搠在地里，用脚踏住胸脯，身边取出那口刀来，便去陆谦脸上搁着……把陆谦上身衣服扯开，把尖刀向心窝里只一剜，七窍迸出血来，将心肝提在手里……</vt:lpstr>
      <vt:lpstr>PowerPoint 演示文稿</vt:lpstr>
      <vt:lpstr>个性化语言之其他人物 林冲在庙内偷听三人说话。自始至终，作者没有确切地告知究竟是谁讲了哪句话，但我们可以根据人物的语言判断出。请你分析这九个“一个”是谁说的？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无名氏</dc:creator>
  <cp:lastModifiedBy>Windows 用户</cp:lastModifiedBy>
  <cp:revision>365</cp:revision>
  <dcterms:created xsi:type="dcterms:W3CDTF">2019-08-30T10:38:00Z</dcterms:created>
  <dcterms:modified xsi:type="dcterms:W3CDTF">2021-06-13T07:55:29Z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2052-11.1.0.8986</vt:lpwstr>
  </property>
</Properties>
</file>