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0" r:id="rId5"/>
    <p:sldId id="261" r:id="rId6"/>
    <p:sldId id="258" r:id="rId7"/>
    <p:sldId id="259" r:id="rId8"/>
    <p:sldId id="263"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02"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zh-CN" altLang="en-US" smtClean="0"/>
              <a:t>单击此处编辑母版标题样式</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zh-CN" altLang="en-US" smtClean="0"/>
              <a:t>单击此处编辑母版标题样式</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zh-CN" altLang="en-US" smtClean="0"/>
              <a:t>单击此处编辑母版标题样式</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9203EBB-BDA0-45F3-B8FE-74AE51D17019}"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zh-CN" altLang="en-US" smtClean="0"/>
              <a:t>单击此处编辑母版标题样式</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BDDEBA46-D4EF-44FD-884D-98EECD8A9005}" type="datetimeFigureOut">
              <a:rPr lang="zh-CN" altLang="en-US" smtClean="0"/>
              <a:t>2021/5/8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9203EBB-BDA0-45F3-B8FE-74AE51D17019}" type="slidenum">
              <a:rPr lang="zh-CN" altLang="en-US" smtClean="0"/>
              <a:t>‹#›</a:t>
            </a:fld>
            <a:endParaRPr lang="zh-CN" alt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zh-CN" altLang="en-US" smtClean="0"/>
              <a:t>单击图标添加图片</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BDDEBA46-D4EF-44FD-884D-98EECD8A9005}" type="datetimeFigureOut">
              <a:rPr lang="zh-CN" altLang="en-US" smtClean="0"/>
              <a:t>2021/5/8</a:t>
            </a:fld>
            <a:endParaRPr lang="zh-CN" alt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zh-CN" alt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09203EBB-BDA0-45F3-B8FE-74AE51D17019}" type="slidenum">
              <a:rPr lang="zh-CN" altLang="en-US" smtClean="0"/>
              <a:t>‹#›</a:t>
            </a:fld>
            <a:endParaRPr lang="zh-CN" altLang="en-US"/>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115616" y="1988840"/>
            <a:ext cx="7117180" cy="1470025"/>
          </a:xfrm>
        </p:spPr>
        <p:txBody>
          <a:bodyPr/>
          <a:lstStyle/>
          <a:p>
            <a:r>
              <a:rPr lang="zh-CN" altLang="en-US" sz="6000" dirty="0" smtClean="0">
                <a:solidFill>
                  <a:srgbClr val="00B0F0"/>
                </a:solidFill>
                <a:latin typeface="楷体" panose="02010609060101010101" pitchFamily="49" charset="-122"/>
                <a:ea typeface="楷体" panose="02010609060101010101" pitchFamily="49" charset="-122"/>
              </a:rPr>
              <a:t>刘姥姥二进荣国府</a:t>
            </a:r>
            <a:endParaRPr lang="zh-CN" altLang="en-US" sz="6000" dirty="0">
              <a:solidFill>
                <a:srgbClr val="00B0F0"/>
              </a:solidFill>
              <a:latin typeface="楷体" panose="02010609060101010101" pitchFamily="49" charset="-122"/>
              <a:ea typeface="楷体" panose="02010609060101010101" pitchFamily="49" charset="-122"/>
            </a:endParaRPr>
          </a:p>
        </p:txBody>
      </p:sp>
      <p:sp>
        <p:nvSpPr>
          <p:cNvPr id="3" name="副标题 2"/>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1071304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刘姥姥两次进荣国府的背景</a:t>
            </a:r>
            <a:endParaRPr lang="zh-CN" altLang="en-US" dirty="0"/>
          </a:p>
        </p:txBody>
      </p:sp>
      <p:sp>
        <p:nvSpPr>
          <p:cNvPr id="3" name="内容占位符 2"/>
          <p:cNvSpPr>
            <a:spLocks noGrp="1"/>
          </p:cNvSpPr>
          <p:nvPr>
            <p:ph idx="1"/>
          </p:nvPr>
        </p:nvSpPr>
        <p:spPr>
          <a:xfrm>
            <a:off x="1009443" y="1556793"/>
            <a:ext cx="7125112" cy="4302006"/>
          </a:xfrm>
        </p:spPr>
        <p:txBody>
          <a:bodyPr>
            <a:normAutofit fontScale="92500"/>
          </a:bodyPr>
          <a:lstStyle/>
          <a:p>
            <a:r>
              <a:rPr lang="zh-CN" altLang="en-US" sz="2800" dirty="0"/>
              <a:t>刘姥姥与贾府的渊源还得从他的女婿王狗儿说起，王狗儿的祖上曾经是一个小小的京官，与贾府王夫人的父亲认识，又因同是姓王，借着“一处做官”的机缘便“连了宗”成了“本家”。 于是王狗儿家就结了贾府这一富户。后来偏偏这王狗儿家不争气，弄得家业萧条，就搬出了城住到了乡下。到了年冬岁末，王狗儿家无以为计，顾头顾不得尾，岳母刘姥姥只好借着这个关系到贾府攀亲，寻求救济，于是就有了刘姥姥一进荣国府。 </a:t>
            </a:r>
          </a:p>
        </p:txBody>
      </p:sp>
    </p:spTree>
    <p:extLst>
      <p:ext uri="{BB962C8B-B14F-4D97-AF65-F5344CB8AC3E}">
        <p14:creationId xmlns:p14="http://schemas.microsoft.com/office/powerpoint/2010/main" val="30627113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刘姥姥两次进荣国府的原因</a:t>
            </a:r>
            <a:endParaRPr lang="zh-CN" altLang="en-US" dirty="0"/>
          </a:p>
        </p:txBody>
      </p:sp>
      <p:sp>
        <p:nvSpPr>
          <p:cNvPr id="3" name="内容占位符 2"/>
          <p:cNvSpPr>
            <a:spLocks noGrp="1"/>
          </p:cNvSpPr>
          <p:nvPr>
            <p:ph idx="1"/>
          </p:nvPr>
        </p:nvSpPr>
        <p:spPr/>
        <p:txBody>
          <a:bodyPr/>
          <a:lstStyle/>
          <a:p>
            <a:r>
              <a:rPr lang="zh-CN" altLang="en-US" dirty="0" smtClean="0"/>
              <a:t>第一次：为了全家人渡过难关，到贾府借银子</a:t>
            </a:r>
            <a:endParaRPr lang="en-US" altLang="zh-CN" dirty="0" smtClean="0"/>
          </a:p>
          <a:p>
            <a:r>
              <a:rPr lang="zh-CN" altLang="en-US" dirty="0"/>
              <a:t>第二</a:t>
            </a:r>
            <a:r>
              <a:rPr lang="zh-CN" altLang="en-US" dirty="0" smtClean="0"/>
              <a:t>次：刘姥姥没有忘记昔日赠银之恩，于是带了头遭的瓜果来答谢恩主。</a:t>
            </a:r>
            <a:endParaRPr lang="zh-CN" altLang="en-US" dirty="0"/>
          </a:p>
        </p:txBody>
      </p:sp>
    </p:spTree>
    <p:extLst>
      <p:ext uri="{BB962C8B-B14F-4D97-AF65-F5344CB8AC3E}">
        <p14:creationId xmlns:p14="http://schemas.microsoft.com/office/powerpoint/2010/main" val="25162417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刘姥姥二进贾府看到的不同景象</a:t>
            </a:r>
            <a:endParaRPr lang="zh-CN" altLang="en-US" dirty="0"/>
          </a:p>
        </p:txBody>
      </p:sp>
      <p:sp>
        <p:nvSpPr>
          <p:cNvPr id="3" name="内容占位符 2"/>
          <p:cNvSpPr>
            <a:spLocks noGrp="1"/>
          </p:cNvSpPr>
          <p:nvPr>
            <p:ph idx="1"/>
          </p:nvPr>
        </p:nvSpPr>
        <p:spPr>
          <a:xfrm>
            <a:off x="1009443" y="1807361"/>
            <a:ext cx="7125112" cy="4645975"/>
          </a:xfrm>
        </p:spPr>
        <p:txBody>
          <a:bodyPr>
            <a:normAutofit fontScale="77500" lnSpcReduction="20000"/>
          </a:bodyPr>
          <a:lstStyle/>
          <a:p>
            <a:r>
              <a:rPr lang="zh-CN" altLang="en-US" sz="2800" dirty="0" smtClean="0"/>
              <a:t>第一次：看到贾府的权与势</a:t>
            </a:r>
            <a:endParaRPr lang="en-US" altLang="zh-CN" sz="2800" dirty="0" smtClean="0"/>
          </a:p>
          <a:p>
            <a:r>
              <a:rPr lang="zh-CN" altLang="en-US" sz="2800" dirty="0"/>
              <a:t>刘姥</a:t>
            </a:r>
            <a:r>
              <a:rPr lang="zh-CN" altLang="en-US" sz="2800" dirty="0" smtClean="0"/>
              <a:t>姥小心翼翼问路，被几个看大门的三等豪奴一顿捉弄。在我们眼中，三等奴才已经是奴仆中的最底层了，但是在刘姥姥这样的农村人眼中看来，确实需要她老人家一个个去纳福的太爷。</a:t>
            </a:r>
            <a:endParaRPr lang="en-US" altLang="zh-CN" sz="2800" dirty="0" smtClean="0"/>
          </a:p>
          <a:p>
            <a:r>
              <a:rPr lang="zh-CN" altLang="en-US" sz="2800" dirty="0"/>
              <a:t>周</a:t>
            </a:r>
            <a:r>
              <a:rPr lang="zh-CN" altLang="en-US" sz="2800" dirty="0" smtClean="0"/>
              <a:t>瑞家的虽然在主子面前是奴才，但是在自己家却也能使唤丫头。主子的奴才也能豪奢到有自己的奴才侍候。</a:t>
            </a:r>
            <a:endParaRPr lang="en-US" altLang="zh-CN" sz="2800" dirty="0" smtClean="0"/>
          </a:p>
          <a:p>
            <a:r>
              <a:rPr lang="zh-CN" altLang="en-US" sz="2800" dirty="0"/>
              <a:t>又见</a:t>
            </a:r>
            <a:r>
              <a:rPr lang="zh-CN" altLang="en-US" sz="2800" dirty="0" smtClean="0"/>
              <a:t>到平儿，在刘姥姥眼中，她的这身装束，已经算是大家媳妇奶奶了，一方面写刘姥姥的村妇眼光，一方面继续写贾府的豪奢。</a:t>
            </a:r>
            <a:endParaRPr lang="en-US" altLang="zh-CN" sz="2800" dirty="0" smtClean="0"/>
          </a:p>
          <a:p>
            <a:r>
              <a:rPr lang="zh-CN" altLang="en-US" sz="2800" dirty="0"/>
              <a:t>之后又写</a:t>
            </a:r>
            <a:r>
              <a:rPr lang="zh-CN" altLang="en-US" sz="2800" dirty="0" smtClean="0"/>
              <a:t>了王熙凤有一二十妇人跟随以及她的衣着装饰及周边摆设，通过刘姥姥这个外人之眼，看到贾府的权势之大。</a:t>
            </a:r>
            <a:endParaRPr lang="en-US" altLang="zh-CN" sz="2800" dirty="0" smtClean="0"/>
          </a:p>
          <a:p>
            <a:endParaRPr lang="zh-CN" altLang="en-US" sz="2800" dirty="0"/>
          </a:p>
        </p:txBody>
      </p:sp>
    </p:spTree>
    <p:extLst>
      <p:ext uri="{BB962C8B-B14F-4D97-AF65-F5344CB8AC3E}">
        <p14:creationId xmlns:p14="http://schemas.microsoft.com/office/powerpoint/2010/main" val="35909859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第二次：看到贾府的兴盛</a:t>
            </a:r>
            <a:endParaRPr lang="zh-CN" altLang="en-US" dirty="0"/>
          </a:p>
        </p:txBody>
      </p:sp>
      <p:sp>
        <p:nvSpPr>
          <p:cNvPr id="3" name="内容占位符 2"/>
          <p:cNvSpPr>
            <a:spLocks noGrp="1"/>
          </p:cNvSpPr>
          <p:nvPr>
            <p:ph idx="1"/>
          </p:nvPr>
        </p:nvSpPr>
        <p:spPr>
          <a:xfrm>
            <a:off x="971600" y="1844824"/>
            <a:ext cx="7125112" cy="4302006"/>
          </a:xfrm>
        </p:spPr>
        <p:txBody>
          <a:bodyPr>
            <a:noAutofit/>
          </a:bodyPr>
          <a:lstStyle/>
          <a:p>
            <a:r>
              <a:rPr lang="zh-CN" altLang="en-US" sz="2400" dirty="0" smtClean="0"/>
              <a:t>刘姥姥这次投了贾母的缘，因而得以进入贾府内部，通过与贾府的老祖宗贾母一起玩乐宴饮，从更高的视角，看到了贾府的兴盛和富贵。</a:t>
            </a:r>
            <a:endParaRPr lang="en-US" altLang="zh-CN" sz="2400" dirty="0" smtClean="0"/>
          </a:p>
          <a:p>
            <a:r>
              <a:rPr lang="zh-CN" altLang="en-US" sz="2400" dirty="0"/>
              <a:t>作</a:t>
            </a:r>
            <a:r>
              <a:rPr lang="zh-CN" altLang="en-US" sz="2400" dirty="0" smtClean="0"/>
              <a:t>者通过刘姥姥的眼睛，先后写了贾府的美食、美景、美人，写尽了贾府此时的兴盛繁华。如果说刘姥姥一进贾府是窥一斑而知全貌看到贾府权势奢华的一角，那么这一次则是一览无遗地看到最能代表贾府繁华兴盛的大观园全景。</a:t>
            </a:r>
            <a:endParaRPr lang="en-US" altLang="zh-CN" sz="2400" dirty="0" smtClean="0"/>
          </a:p>
          <a:p>
            <a:r>
              <a:rPr lang="zh-CN" altLang="en-US" sz="2400" dirty="0"/>
              <a:t>此时</a:t>
            </a:r>
            <a:r>
              <a:rPr lang="zh-CN" altLang="en-US" sz="2400" dirty="0" smtClean="0"/>
              <a:t>的贾府，正处于物极必反的一个绩点，处于富贵的最高点，刘姥姥有幸见到，或者说作者苦心安排其见到，正因如此，才有了后来的败落衰亡，才更显其惨烈悲凉。</a:t>
            </a:r>
            <a:endParaRPr lang="zh-CN" altLang="en-US" sz="2400" dirty="0"/>
          </a:p>
        </p:txBody>
      </p:sp>
    </p:spTree>
    <p:extLst>
      <p:ext uri="{BB962C8B-B14F-4D97-AF65-F5344CB8AC3E}">
        <p14:creationId xmlns:p14="http://schemas.microsoft.com/office/powerpoint/2010/main" val="10291992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188640"/>
            <a:ext cx="7125113" cy="924475"/>
          </a:xfrm>
        </p:spPr>
        <p:txBody>
          <a:bodyPr/>
          <a:lstStyle/>
          <a:p>
            <a:r>
              <a:rPr lang="zh-CN" altLang="en-US" dirty="0" smtClean="0"/>
              <a:t>刘姥姥为什么两次进荣国府都带着板儿？</a:t>
            </a:r>
            <a:endParaRPr lang="zh-CN" altLang="en-US" dirty="0"/>
          </a:p>
        </p:txBody>
      </p:sp>
      <p:sp>
        <p:nvSpPr>
          <p:cNvPr id="3" name="内容占位符 2"/>
          <p:cNvSpPr>
            <a:spLocks noGrp="1"/>
          </p:cNvSpPr>
          <p:nvPr>
            <p:ph idx="1"/>
          </p:nvPr>
        </p:nvSpPr>
        <p:spPr>
          <a:xfrm>
            <a:off x="971600" y="980728"/>
            <a:ext cx="7125112" cy="5400600"/>
          </a:xfrm>
        </p:spPr>
        <p:txBody>
          <a:bodyPr>
            <a:normAutofit lnSpcReduction="10000"/>
          </a:bodyPr>
          <a:lstStyle/>
          <a:p>
            <a:r>
              <a:rPr lang="en-US" altLang="zh-CN" sz="2800" dirty="0" smtClean="0"/>
              <a:t>1.</a:t>
            </a:r>
            <a:r>
              <a:rPr lang="zh-CN" altLang="en-US" sz="2800" dirty="0"/>
              <a:t>让故事情节当中的人物形象更加的丰满，也通过这一行为让人物的角色变得栩栩如生，刻画出他们的性格。如果说刘姥姥单独去找王熙凤要钱</a:t>
            </a:r>
            <a:r>
              <a:rPr lang="zh-CN" altLang="en-US" sz="2800" dirty="0" smtClean="0"/>
              <a:t>的、，</a:t>
            </a:r>
            <a:r>
              <a:rPr lang="zh-CN" altLang="en-US" sz="2800" dirty="0"/>
              <a:t>就成了一个长辈向晚辈借钱。如果带上小孩儿的话，就成了王熙凤救济自己的侄儿，性质就发生了变化</a:t>
            </a:r>
            <a:r>
              <a:rPr lang="zh-CN" altLang="en-US" sz="2800" dirty="0" smtClean="0"/>
              <a:t>。</a:t>
            </a:r>
            <a:endParaRPr lang="en-US" altLang="zh-CN" sz="2800" dirty="0" smtClean="0"/>
          </a:p>
          <a:p>
            <a:r>
              <a:rPr lang="en-US" altLang="zh-CN" sz="2800" dirty="0" smtClean="0"/>
              <a:t>2.</a:t>
            </a:r>
            <a:r>
              <a:rPr lang="zh-CN" altLang="en-US" sz="2800" dirty="0"/>
              <a:t>通过这样的方式才能够让刘姥姥达成目</a:t>
            </a:r>
            <a:r>
              <a:rPr lang="zh-CN" altLang="en-US" sz="2800" dirty="0" smtClean="0"/>
              <a:t>的，获</a:t>
            </a:r>
            <a:r>
              <a:rPr lang="zh-CN" altLang="en-US" sz="2800" dirty="0"/>
              <a:t>得一些救助。王板儿只是一个什么都不懂的小孩子，但是按照辈分来说，他算得上是王熙凤的侄儿。通过这样的做法能够让人心生怜悯之心，也能够让王熙凤心软让自己获得钱财。</a:t>
            </a:r>
          </a:p>
        </p:txBody>
      </p:sp>
    </p:spTree>
    <p:extLst>
      <p:ext uri="{BB962C8B-B14F-4D97-AF65-F5344CB8AC3E}">
        <p14:creationId xmlns:p14="http://schemas.microsoft.com/office/powerpoint/2010/main" val="222151357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作者为什么要设置刘姥姥这个人物</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en-US" sz="2800" dirty="0" smtClean="0"/>
              <a:t>是要以</a:t>
            </a:r>
            <a:r>
              <a:rPr lang="zh-CN" altLang="en-US" sz="2800" dirty="0"/>
              <a:t>一个正常的平民的眼光来评判贾府的兴衰，有时</a:t>
            </a:r>
            <a:r>
              <a:rPr lang="zh-CN" altLang="en-US" sz="2800" dirty="0" smtClean="0"/>
              <a:t>候它</a:t>
            </a:r>
            <a:r>
              <a:rPr lang="zh-CN" altLang="en-US" sz="2800" dirty="0"/>
              <a:t>真正的处境是由不同的角度来说的</a:t>
            </a:r>
            <a:r>
              <a:rPr lang="zh-CN" altLang="en-US" sz="2800" dirty="0" smtClean="0"/>
              <a:t>，而作</a:t>
            </a:r>
            <a:r>
              <a:rPr lang="zh-CN" altLang="en-US" sz="2800" dirty="0"/>
              <a:t>者要展出的</a:t>
            </a:r>
            <a:r>
              <a:rPr lang="zh-CN" altLang="en-US" sz="2800" dirty="0" smtClean="0"/>
              <a:t>是刘</a:t>
            </a:r>
            <a:r>
              <a:rPr lang="zh-CN" altLang="en-US" sz="2800" dirty="0"/>
              <a:t>姥姥这样的世俗之人所能够看到的和见识到</a:t>
            </a:r>
            <a:r>
              <a:rPr lang="zh-CN" altLang="en-US" sz="2800" dirty="0" smtClean="0"/>
              <a:t>的来</a:t>
            </a:r>
            <a:r>
              <a:rPr lang="zh-CN" altLang="en-US" sz="2800" dirty="0"/>
              <a:t>判</a:t>
            </a:r>
            <a:r>
              <a:rPr lang="zh-CN" altLang="en-US" sz="2800" dirty="0" smtClean="0"/>
              <a:t>定</a:t>
            </a:r>
            <a:r>
              <a:rPr lang="zh-CN" altLang="en-US" sz="2800" dirty="0"/>
              <a:t>贾</a:t>
            </a:r>
            <a:r>
              <a:rPr lang="zh-CN" altLang="en-US" sz="2800" dirty="0" smtClean="0"/>
              <a:t>府的</a:t>
            </a:r>
            <a:r>
              <a:rPr lang="zh-CN" altLang="en-US" sz="2800" dirty="0"/>
              <a:t>兴盛与衰败，而不只是一些其他的少数阶层的看</a:t>
            </a:r>
            <a:r>
              <a:rPr lang="zh-CN" altLang="en-US" sz="2800" dirty="0" smtClean="0"/>
              <a:t>法。就如同贵</a:t>
            </a:r>
            <a:r>
              <a:rPr lang="zh-CN" altLang="en-US" sz="2800" dirty="0"/>
              <a:t>族阶层的皇族或者又是哪家的富贵人家，说是贾府衰败了，实际上在刘姥姥这样的角色看来，仍然可以持续很长的时间，所以作者让整个贾府的处</a:t>
            </a:r>
            <a:r>
              <a:rPr lang="zh-CN" altLang="en-US" sz="2800" dirty="0" smtClean="0"/>
              <a:t>境通过一</a:t>
            </a:r>
            <a:r>
              <a:rPr lang="zh-CN" altLang="en-US" sz="2800" dirty="0"/>
              <a:t>个这样的人来说出，那么她的出现就</a:t>
            </a:r>
            <a:r>
              <a:rPr lang="zh-CN" altLang="en-US" sz="2800" dirty="0" smtClean="0"/>
              <a:t>是自</a:t>
            </a:r>
            <a:r>
              <a:rPr lang="zh-CN" altLang="en-US" sz="2800" dirty="0"/>
              <a:t>然而然了</a:t>
            </a:r>
          </a:p>
        </p:txBody>
      </p:sp>
    </p:spTree>
    <p:extLst>
      <p:ext uri="{BB962C8B-B14F-4D97-AF65-F5344CB8AC3E}">
        <p14:creationId xmlns:p14="http://schemas.microsoft.com/office/powerpoint/2010/main" val="8195164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dirty="0"/>
          </a:p>
        </p:txBody>
      </p:sp>
      <p:sp>
        <p:nvSpPr>
          <p:cNvPr id="5" name="矩形 4"/>
          <p:cNvSpPr/>
          <p:nvPr/>
        </p:nvSpPr>
        <p:spPr>
          <a:xfrm>
            <a:off x="2130272" y="2959241"/>
            <a:ext cx="4698723" cy="1446550"/>
          </a:xfrm>
          <a:prstGeom prst="rect">
            <a:avLst/>
          </a:prstGeom>
          <a:solidFill>
            <a:schemeClr val="bg2"/>
          </a:solidFill>
          <a:ln>
            <a:solidFill>
              <a:schemeClr val="accent1"/>
            </a:solidFill>
          </a:ln>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zh-CN" altLang="en-US" sz="8800" b="1" cap="none" spc="0" dirty="0" smtClean="0">
                <a:ln w="50800"/>
                <a:solidFill>
                  <a:schemeClr val="bg1">
                    <a:shade val="50000"/>
                  </a:schemeClr>
                </a:solidFill>
                <a:effectLst/>
              </a:rPr>
              <a:t>谢谢大家</a:t>
            </a:r>
            <a:endParaRPr lang="zh-CN" altLang="en-US" sz="8800" b="1" cap="none" spc="0" dirty="0">
              <a:ln w="50800"/>
              <a:solidFill>
                <a:schemeClr val="bg1">
                  <a:shade val="50000"/>
                </a:schemeClr>
              </a:solidFill>
              <a:effectLst/>
            </a:endParaRPr>
          </a:p>
        </p:txBody>
      </p:sp>
    </p:spTree>
    <p:extLst>
      <p:ext uri="{BB962C8B-B14F-4D97-AF65-F5344CB8AC3E}">
        <p14:creationId xmlns:p14="http://schemas.microsoft.com/office/powerpoint/2010/main" val="21417809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Autumn">
  <a:themeElements>
    <a:clrScheme name="Autumn">
      <a:dk1>
        <a:sysClr val="windowText" lastClr="000000"/>
      </a:dk1>
      <a:lt1>
        <a:sysClr val="window" lastClr="FFFFFF"/>
      </a:lt1>
      <a:dk2>
        <a:srgbClr val="B01F0F"/>
      </a:dk2>
      <a:lt2>
        <a:srgbClr val="FF9000"/>
      </a:lt2>
      <a:accent1>
        <a:srgbClr val="ED4600"/>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TM02455610[[fn=秋季]]</Template>
  <TotalTime>67</TotalTime>
  <Words>812</Words>
  <Application>Microsoft Office PowerPoint</Application>
  <PresentationFormat>全屏显示(4:3)</PresentationFormat>
  <Paragraphs>22</Paragraphs>
  <Slides>8</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楷体</vt:lpstr>
      <vt:lpstr>微软雅黑</vt:lpstr>
      <vt:lpstr>Arial</vt:lpstr>
      <vt:lpstr>Courier New</vt:lpstr>
      <vt:lpstr>Trebuchet MS</vt:lpstr>
      <vt:lpstr>Verdana</vt:lpstr>
      <vt:lpstr>Wingdings 2</vt:lpstr>
      <vt:lpstr>Autumn</vt:lpstr>
      <vt:lpstr>刘姥姥二进荣国府</vt:lpstr>
      <vt:lpstr>刘姥姥两次进荣国府的背景</vt:lpstr>
      <vt:lpstr>刘姥姥两次进荣国府的原因</vt:lpstr>
      <vt:lpstr>刘姥姥二进贾府看到的不同景象</vt:lpstr>
      <vt:lpstr>第二次：看到贾府的兴盛</vt:lpstr>
      <vt:lpstr>刘姥姥为什么两次进荣国府都带着板儿？</vt:lpstr>
      <vt:lpstr>作者为什么要设置刘姥姥这个人物</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刘姥姥二进荣国府</dc:title>
  <dc:creator>xb21cn</dc:creator>
  <cp:lastModifiedBy>Windows 用户</cp:lastModifiedBy>
  <cp:revision>8</cp:revision>
  <dcterms:created xsi:type="dcterms:W3CDTF">2021-05-06T14:35:57Z</dcterms:created>
  <dcterms:modified xsi:type="dcterms:W3CDTF">2021-05-08T07:18:54Z</dcterms:modified>
</cp:coreProperties>
</file>