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96" y="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2021/4/28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2021/4/28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2021/4/28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2021/4/28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2021/4/28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2021/4/28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2021/4/28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2021/4/28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2021/4/28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2021/4/28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2021/4/28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2021/4/28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Grp="1" noRot="1" noChangeArrowheads="1"/>
          </p:cNvSpPr>
          <p:nvPr>
            <p:ph type="body" idx="1"/>
          </p:nvPr>
        </p:nvSpPr>
        <p:spPr>
          <a:xfrm>
            <a:off x="304800" y="404813"/>
            <a:ext cx="8540750" cy="5832475"/>
          </a:xfrm>
        </p:spPr>
        <p:txBody>
          <a:bodyPr>
            <a:normAutofit fontScale="92500" lnSpcReduction="20000"/>
          </a:bodyPr>
          <a:lstStyle/>
          <a:p>
            <a:r>
              <a:rPr lang="en-US" altLang="zh-CN" sz="3600" b="1" dirty="0" smtClean="0"/>
              <a:t>1.</a:t>
            </a:r>
            <a:r>
              <a:rPr lang="zh-CN" altLang="en-US" sz="3600" b="1" dirty="0" smtClean="0"/>
              <a:t>六王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毕</a:t>
            </a:r>
            <a:r>
              <a:rPr lang="zh-CN" altLang="en-US" sz="3600" b="1" dirty="0" smtClean="0"/>
              <a:t>，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四海一</a:t>
            </a:r>
            <a:r>
              <a:rPr lang="zh-CN" altLang="en-US" sz="3600" b="1" dirty="0" smtClean="0"/>
              <a:t>；蜀山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兀</a:t>
            </a:r>
            <a:r>
              <a:rPr lang="zh-CN" altLang="en-US" sz="3600" b="1" dirty="0" smtClean="0"/>
              <a:t>，阿房出。</a:t>
            </a:r>
            <a:endParaRPr lang="en-US" altLang="zh-CN" sz="3600" b="1" dirty="0" smtClean="0"/>
          </a:p>
          <a:p>
            <a:r>
              <a:rPr lang="en-US" altLang="zh-CN" sz="3600" b="1" dirty="0" smtClean="0"/>
              <a:t>2.</a:t>
            </a:r>
            <a:r>
              <a:rPr lang="zh-CN" altLang="en-US" sz="3600" b="1" dirty="0" smtClean="0"/>
              <a:t>长桥卧波，未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云</a:t>
            </a:r>
            <a:r>
              <a:rPr lang="zh-CN" altLang="en-US" sz="3600" b="1" dirty="0" smtClean="0"/>
              <a:t>何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龙</a:t>
            </a:r>
            <a:r>
              <a:rPr lang="zh-CN" altLang="en-US" sz="3600" b="1" dirty="0" smtClean="0"/>
              <a:t>？复道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行</a:t>
            </a:r>
            <a:r>
              <a:rPr lang="zh-CN" altLang="en-US" sz="3600" b="1" dirty="0" smtClean="0"/>
              <a:t>空，不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霁</a:t>
            </a:r>
            <a:r>
              <a:rPr lang="zh-CN" altLang="en-US" sz="3600" b="1" dirty="0" smtClean="0"/>
              <a:t>何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虹</a:t>
            </a:r>
            <a:r>
              <a:rPr lang="zh-CN" altLang="en-US" sz="3600" b="1" dirty="0" smtClean="0"/>
              <a:t>？</a:t>
            </a:r>
            <a:endParaRPr lang="en-US" altLang="zh-CN" sz="3600" b="1" dirty="0" smtClean="0"/>
          </a:p>
          <a:p>
            <a:r>
              <a:rPr lang="en-US" altLang="zh-CN" sz="3600" b="1" dirty="0" smtClean="0"/>
              <a:t>3.</a:t>
            </a:r>
            <a:r>
              <a:rPr lang="zh-CN" altLang="en-US" sz="3600" b="1" dirty="0" smtClean="0"/>
              <a:t>歌台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暖响</a:t>
            </a:r>
            <a:r>
              <a:rPr lang="zh-CN" altLang="en-US" sz="3600" b="1" dirty="0" smtClean="0"/>
              <a:t>，春光融融；舞殿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冷袖</a:t>
            </a:r>
            <a:r>
              <a:rPr lang="zh-CN" altLang="en-US" sz="3600" b="1" dirty="0" smtClean="0"/>
              <a:t>，风雨凄凄。</a:t>
            </a:r>
            <a:endParaRPr lang="en-US" altLang="zh-CN" sz="3600" b="1" dirty="0" smtClean="0"/>
          </a:p>
          <a:p>
            <a:r>
              <a:rPr lang="en-US" altLang="zh-CN" sz="3600" b="1" dirty="0" smtClean="0"/>
              <a:t>4.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鼎</a:t>
            </a:r>
            <a:r>
              <a:rPr lang="zh-CN" altLang="en-US" sz="3600" b="1" dirty="0" smtClean="0"/>
              <a:t>铛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玉</a:t>
            </a:r>
            <a:r>
              <a:rPr lang="zh-CN" altLang="en-US" sz="3600" b="1" dirty="0" smtClean="0"/>
              <a:t>石，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金</a:t>
            </a:r>
            <a:r>
              <a:rPr lang="zh-CN" altLang="en-US" sz="3600" b="1" dirty="0" smtClean="0"/>
              <a:t>块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珠</a:t>
            </a:r>
            <a:r>
              <a:rPr lang="zh-CN" altLang="en-US" sz="3600" b="1" dirty="0" smtClean="0"/>
              <a:t>砾，弃掷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逦迤。</a:t>
            </a:r>
            <a:endParaRPr lang="zh-CN" altLang="en-US" sz="3600" b="1" dirty="0" smtClean="0"/>
          </a:p>
          <a:p>
            <a:r>
              <a:rPr lang="en-US" altLang="zh-CN" sz="3600" b="1" dirty="0" smtClean="0"/>
              <a:t>5.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戍卒叫</a:t>
            </a:r>
            <a:r>
              <a:rPr lang="zh-CN" altLang="en-US" sz="3600" b="1" dirty="0" smtClean="0"/>
              <a:t>，函谷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举</a:t>
            </a:r>
            <a:r>
              <a:rPr lang="zh-CN" altLang="en-US" sz="3600" b="1" dirty="0" smtClean="0"/>
              <a:t>；楚人一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炬</a:t>
            </a:r>
            <a:r>
              <a:rPr lang="zh-CN" altLang="en-US" sz="3600" b="1" dirty="0" smtClean="0"/>
              <a:t>，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可怜焦土</a:t>
            </a:r>
            <a:r>
              <a:rPr lang="zh-CN" altLang="en-US" sz="3600" b="1" dirty="0" smtClean="0"/>
              <a:t>。</a:t>
            </a:r>
          </a:p>
          <a:p>
            <a:r>
              <a:rPr lang="en-US" altLang="zh-CN" sz="3600" b="1" dirty="0" smtClean="0"/>
              <a:t>6.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族</a:t>
            </a:r>
            <a:r>
              <a:rPr lang="zh-CN" altLang="en-US" sz="3600" b="1" dirty="0" smtClean="0"/>
              <a:t>秦者，秦也，非天下也。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使</a:t>
            </a:r>
            <a:r>
              <a:rPr lang="zh-CN" altLang="en-US" sz="3600" b="1" dirty="0" smtClean="0"/>
              <a:t>六国各爱其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人</a:t>
            </a:r>
            <a:r>
              <a:rPr lang="zh-CN" altLang="en-US" sz="3600" b="1" dirty="0" smtClean="0"/>
              <a:t>，则足以拒秦；使秦复爱六国之人，则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递</a:t>
            </a:r>
            <a:r>
              <a:rPr lang="zh-CN" altLang="en-US" sz="3600" b="1" dirty="0" smtClean="0"/>
              <a:t>三世可至万世而为君，谁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得</a:t>
            </a:r>
            <a:r>
              <a:rPr lang="zh-CN" altLang="en-US" sz="3600" b="1" dirty="0" smtClean="0"/>
              <a:t>而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族灭</a:t>
            </a:r>
            <a:r>
              <a:rPr lang="zh-CN" altLang="en-US" sz="3600" b="1" dirty="0" smtClean="0"/>
              <a:t>也？</a:t>
            </a:r>
            <a:endParaRPr lang="en-US" altLang="zh-CN" sz="3600" b="1" dirty="0" smtClean="0"/>
          </a:p>
          <a:p>
            <a:r>
              <a:rPr lang="en-US" altLang="zh-CN" sz="3600" b="1" dirty="0" smtClean="0"/>
              <a:t>7.</a:t>
            </a:r>
            <a:r>
              <a:rPr lang="zh-CN" altLang="en-US" sz="3600" b="1" dirty="0" smtClean="0"/>
              <a:t>秦人不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暇自哀</a:t>
            </a:r>
            <a:r>
              <a:rPr lang="zh-CN" altLang="en-US" sz="3600" b="1" dirty="0" smtClean="0"/>
              <a:t>，而后人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哀</a:t>
            </a:r>
            <a:r>
              <a:rPr lang="zh-CN" altLang="en-US" sz="3600" b="1" dirty="0" smtClean="0"/>
              <a:t>之；后人哀之而不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鉴</a:t>
            </a:r>
            <a:r>
              <a:rPr lang="zh-CN" altLang="en-US" sz="3600" b="1" dirty="0" smtClean="0"/>
              <a:t>之，亦使后人而复哀后人也。</a:t>
            </a:r>
            <a:endParaRPr lang="zh-CN" altLang="en-US" sz="3600" b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zh-CN" altLang="en-US" dirty="0" smtClean="0"/>
              <a:t>我也说“红楼”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79512" y="620688"/>
            <a:ext cx="8686800" cy="6237312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altLang="zh-CN" b="1" dirty="0" smtClean="0"/>
              <a:t>  </a:t>
            </a:r>
            <a:r>
              <a:rPr lang="zh-CN" altLang="zh-CN" b="1" dirty="0" smtClean="0">
                <a:solidFill>
                  <a:srgbClr val="FF0000"/>
                </a:solidFill>
              </a:rPr>
              <a:t>讲解内容：</a:t>
            </a:r>
            <a:endParaRPr lang="en-US" altLang="zh-CN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zh-CN" b="1" dirty="0" smtClean="0"/>
              <a:t>1.</a:t>
            </a:r>
            <a:r>
              <a:rPr lang="zh-CN" altLang="zh-CN" b="1" dirty="0" smtClean="0"/>
              <a:t>章回题目（事件梗概）</a:t>
            </a:r>
            <a:endParaRPr lang="zh-CN" altLang="zh-CN" dirty="0" smtClean="0"/>
          </a:p>
          <a:p>
            <a:pPr>
              <a:buNone/>
            </a:pPr>
            <a:r>
              <a:rPr lang="en-US" altLang="zh-CN" b="1" dirty="0" smtClean="0"/>
              <a:t>2.</a:t>
            </a:r>
            <a:r>
              <a:rPr lang="zh-CN" altLang="zh-CN" b="1" dirty="0" smtClean="0"/>
              <a:t>人物形象：宝玉、黛玉、宝钗、风姐、探春、袭人、晴雯——人物细节、塑造手法、戏文诗歌酒令判词等暗示、人物谐音</a:t>
            </a:r>
            <a:endParaRPr lang="zh-CN" altLang="zh-CN" dirty="0" smtClean="0"/>
          </a:p>
          <a:p>
            <a:pPr>
              <a:buNone/>
            </a:pPr>
            <a:r>
              <a:rPr lang="en-US" altLang="zh-CN" b="1" dirty="0" smtClean="0"/>
              <a:t>3.</a:t>
            </a:r>
            <a:r>
              <a:rPr lang="zh-CN" altLang="zh-CN" b="1" dirty="0" smtClean="0"/>
              <a:t>矛盾冲突</a:t>
            </a:r>
            <a:endParaRPr lang="zh-CN" altLang="zh-CN" dirty="0" smtClean="0"/>
          </a:p>
          <a:p>
            <a:pPr>
              <a:buNone/>
            </a:pPr>
            <a:r>
              <a:rPr lang="en-US" altLang="zh-CN" b="1" dirty="0" smtClean="0"/>
              <a:t>4.</a:t>
            </a:r>
            <a:r>
              <a:rPr lang="zh-CN" altLang="zh-CN" b="1" dirty="0" smtClean="0"/>
              <a:t>重点诗词内容和作用（《葬花吟》是黛玉感叹身世遭遇的全部哀音）</a:t>
            </a:r>
            <a:endParaRPr lang="zh-CN" altLang="zh-CN" dirty="0" smtClean="0"/>
          </a:p>
          <a:p>
            <a:pPr>
              <a:buNone/>
            </a:pPr>
            <a:r>
              <a:rPr lang="en-US" altLang="zh-CN" b="1" dirty="0" smtClean="0"/>
              <a:t>    </a:t>
            </a:r>
          </a:p>
          <a:p>
            <a:pPr>
              <a:buNone/>
            </a:pPr>
            <a:r>
              <a:rPr lang="zh-CN" altLang="en-US" b="1" dirty="0" smtClean="0">
                <a:solidFill>
                  <a:srgbClr val="FF0000"/>
                </a:solidFill>
              </a:rPr>
              <a:t>讲解回目和“红楼小先生”</a:t>
            </a:r>
            <a:endParaRPr lang="en-US" altLang="zh-CN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zh-CN" altLang="zh-CN" b="1" dirty="0" smtClean="0"/>
              <a:t>人物判词及曲子（第五回）——学号</a:t>
            </a:r>
            <a:r>
              <a:rPr lang="en-US" altLang="zh-CN" b="1" dirty="0" smtClean="0"/>
              <a:t>52</a:t>
            </a:r>
            <a:r>
              <a:rPr lang="zh-CN" altLang="zh-CN" b="1" dirty="0" smtClean="0"/>
              <a:t>（</a:t>
            </a:r>
            <a:r>
              <a:rPr lang="en-US" altLang="zh-CN" b="1" dirty="0" smtClean="0"/>
              <a:t>51</a:t>
            </a:r>
            <a:r>
              <a:rPr lang="zh-CN" altLang="zh-CN" b="1" dirty="0" smtClean="0"/>
              <a:t>）</a:t>
            </a:r>
            <a:endParaRPr lang="zh-CN" altLang="zh-CN" dirty="0" smtClean="0"/>
          </a:p>
          <a:p>
            <a:pPr>
              <a:buNone/>
            </a:pPr>
            <a:r>
              <a:rPr lang="zh-CN" altLang="zh-CN" b="1" dirty="0" smtClean="0"/>
              <a:t>刘姥姥进荣国府（第六回、三十九至四十一回，重点是二进荣国府）——学号</a:t>
            </a:r>
            <a:r>
              <a:rPr lang="en-US" altLang="zh-CN" b="1" dirty="0" smtClean="0"/>
              <a:t>51</a:t>
            </a:r>
            <a:r>
              <a:rPr lang="zh-CN" altLang="zh-CN" b="1" dirty="0" smtClean="0"/>
              <a:t>（</a:t>
            </a:r>
            <a:r>
              <a:rPr lang="en-US" altLang="zh-CN" b="1" dirty="0" smtClean="0"/>
              <a:t>50</a:t>
            </a:r>
            <a:r>
              <a:rPr lang="zh-CN" altLang="zh-CN" b="1" dirty="0" smtClean="0"/>
              <a:t>）</a:t>
            </a:r>
            <a:endParaRPr lang="zh-CN" altLang="zh-CN" dirty="0" smtClean="0"/>
          </a:p>
          <a:p>
            <a:pPr>
              <a:buNone/>
            </a:pPr>
            <a:r>
              <a:rPr lang="zh-CN" altLang="zh-CN" b="1" dirty="0" smtClean="0"/>
              <a:t>试才题对额（第十七回）——学号</a:t>
            </a:r>
            <a:r>
              <a:rPr lang="en-US" altLang="zh-CN" b="1" dirty="0" smtClean="0"/>
              <a:t>50</a:t>
            </a:r>
            <a:r>
              <a:rPr lang="zh-CN" altLang="zh-CN" b="1" dirty="0" smtClean="0"/>
              <a:t>（</a:t>
            </a:r>
            <a:r>
              <a:rPr lang="en-US" altLang="zh-CN" b="1" dirty="0" smtClean="0"/>
              <a:t>49</a:t>
            </a:r>
            <a:r>
              <a:rPr lang="zh-CN" altLang="zh-CN" b="1" dirty="0" smtClean="0"/>
              <a:t>）</a:t>
            </a:r>
            <a:endParaRPr lang="zh-CN" altLang="zh-CN" dirty="0" smtClean="0"/>
          </a:p>
          <a:p>
            <a:pPr>
              <a:buNone/>
            </a:pPr>
            <a:r>
              <a:rPr lang="zh-CN" altLang="zh-CN" b="1" dirty="0" smtClean="0"/>
              <a:t>黛玉葬花（第</a:t>
            </a:r>
            <a:r>
              <a:rPr lang="en-US" altLang="zh-CN" b="1" dirty="0" smtClean="0"/>
              <a:t>27</a:t>
            </a:r>
            <a:r>
              <a:rPr lang="zh-CN" altLang="zh-CN" b="1" dirty="0" smtClean="0"/>
              <a:t>回）——学号</a:t>
            </a:r>
            <a:r>
              <a:rPr lang="en-US" altLang="zh-CN" b="1" dirty="0" smtClean="0"/>
              <a:t>49</a:t>
            </a:r>
            <a:r>
              <a:rPr lang="zh-CN" altLang="zh-CN" b="1" dirty="0" smtClean="0"/>
              <a:t>（</a:t>
            </a:r>
            <a:r>
              <a:rPr lang="en-US" altLang="zh-CN" b="1" dirty="0" smtClean="0"/>
              <a:t>48</a:t>
            </a:r>
            <a:r>
              <a:rPr lang="zh-CN" altLang="zh-CN" b="1" dirty="0" smtClean="0"/>
              <a:t>）</a:t>
            </a:r>
            <a:endParaRPr lang="zh-CN" altLang="zh-CN" dirty="0" smtClean="0"/>
          </a:p>
          <a:p>
            <a:pPr>
              <a:buNone/>
            </a:pPr>
            <a:r>
              <a:rPr lang="zh-CN" altLang="zh-CN" b="1" dirty="0" smtClean="0"/>
              <a:t>晴雯撕扇（第</a:t>
            </a:r>
            <a:r>
              <a:rPr lang="en-US" altLang="zh-CN" b="1" dirty="0" smtClean="0"/>
              <a:t>31</a:t>
            </a:r>
            <a:r>
              <a:rPr lang="zh-CN" altLang="zh-CN" b="1" dirty="0" smtClean="0"/>
              <a:t>回）——</a:t>
            </a:r>
            <a:r>
              <a:rPr lang="en-US" altLang="zh-CN" b="1" dirty="0" smtClean="0"/>
              <a:t>48</a:t>
            </a:r>
            <a:r>
              <a:rPr lang="zh-CN" altLang="zh-CN" b="1" dirty="0" smtClean="0"/>
              <a:t>（</a:t>
            </a:r>
            <a:r>
              <a:rPr lang="en-US" altLang="zh-CN" b="1" dirty="0" smtClean="0"/>
              <a:t>47</a:t>
            </a:r>
            <a:r>
              <a:rPr lang="zh-CN" altLang="zh-CN" b="1" dirty="0" smtClean="0"/>
              <a:t>）</a:t>
            </a:r>
            <a:endParaRPr lang="zh-CN" altLang="zh-CN" dirty="0" smtClean="0"/>
          </a:p>
          <a:p>
            <a:pPr>
              <a:buNone/>
            </a:pPr>
            <a:r>
              <a:rPr lang="zh-CN" altLang="zh-CN" b="1" dirty="0" smtClean="0"/>
              <a:t>宝玉挨打（第</a:t>
            </a:r>
            <a:r>
              <a:rPr lang="en-US" altLang="zh-CN" b="1" dirty="0" smtClean="0"/>
              <a:t>33</a:t>
            </a:r>
            <a:r>
              <a:rPr lang="zh-CN" altLang="zh-CN" b="1" dirty="0" smtClean="0"/>
              <a:t>回）——</a:t>
            </a:r>
            <a:r>
              <a:rPr lang="en-US" altLang="zh-CN" b="1" dirty="0" smtClean="0"/>
              <a:t>47</a:t>
            </a:r>
            <a:r>
              <a:rPr lang="zh-CN" altLang="zh-CN" b="1" dirty="0" smtClean="0"/>
              <a:t>（</a:t>
            </a:r>
            <a:r>
              <a:rPr lang="en-US" altLang="zh-CN" b="1" dirty="0" smtClean="0"/>
              <a:t>46</a:t>
            </a:r>
            <a:r>
              <a:rPr lang="zh-CN" altLang="zh-CN" b="1" dirty="0" smtClean="0"/>
              <a:t>）</a:t>
            </a:r>
            <a:endParaRPr lang="zh-CN" altLang="zh-CN" dirty="0" smtClean="0"/>
          </a:p>
          <a:p>
            <a:pPr>
              <a:buNone/>
            </a:pPr>
            <a:r>
              <a:rPr lang="zh-CN" altLang="zh-CN" b="1" dirty="0" smtClean="0"/>
              <a:t>海棠诗社（第</a:t>
            </a:r>
            <a:r>
              <a:rPr lang="en-US" altLang="zh-CN" b="1" dirty="0" smtClean="0"/>
              <a:t>37</a:t>
            </a:r>
            <a:r>
              <a:rPr lang="zh-CN" altLang="zh-CN" b="1" dirty="0" smtClean="0"/>
              <a:t>回）——</a:t>
            </a:r>
            <a:r>
              <a:rPr lang="en-US" altLang="zh-CN" b="1" dirty="0" smtClean="0"/>
              <a:t>46</a:t>
            </a:r>
            <a:r>
              <a:rPr lang="zh-CN" altLang="zh-CN" b="1" dirty="0" smtClean="0"/>
              <a:t>（</a:t>
            </a:r>
            <a:r>
              <a:rPr lang="en-US" altLang="zh-CN" b="1" dirty="0" smtClean="0"/>
              <a:t>44</a:t>
            </a:r>
            <a:r>
              <a:rPr lang="zh-CN" altLang="zh-CN" b="1" dirty="0" smtClean="0"/>
              <a:t>）</a:t>
            </a:r>
            <a:endParaRPr lang="zh-CN" altLang="zh-CN" dirty="0" smtClean="0"/>
          </a:p>
          <a:p>
            <a:pPr>
              <a:buNone/>
            </a:pPr>
            <a:r>
              <a:rPr lang="zh-CN" altLang="zh-CN" b="1" dirty="0" smtClean="0"/>
              <a:t>香菱学诗（第</a:t>
            </a:r>
            <a:r>
              <a:rPr lang="en-US" altLang="zh-CN" b="1" dirty="0" smtClean="0"/>
              <a:t>48</a:t>
            </a:r>
            <a:r>
              <a:rPr lang="zh-CN" altLang="zh-CN" b="1" dirty="0" smtClean="0"/>
              <a:t>回）——</a:t>
            </a:r>
            <a:r>
              <a:rPr lang="en-US" altLang="zh-CN" b="1" dirty="0" smtClean="0"/>
              <a:t>45</a:t>
            </a:r>
            <a:r>
              <a:rPr lang="zh-CN" altLang="zh-CN" b="1" dirty="0" smtClean="0"/>
              <a:t>（</a:t>
            </a:r>
            <a:r>
              <a:rPr lang="en-US" altLang="zh-CN" b="1" dirty="0" smtClean="0"/>
              <a:t>43</a:t>
            </a:r>
            <a:r>
              <a:rPr lang="zh-CN" altLang="zh-CN" b="1" dirty="0" smtClean="0"/>
              <a:t>）</a:t>
            </a:r>
            <a:endParaRPr lang="zh-CN" altLang="zh-CN" dirty="0" smtClean="0"/>
          </a:p>
          <a:p>
            <a:pPr>
              <a:buNone/>
            </a:pPr>
            <a:r>
              <a:rPr lang="zh-CN" altLang="zh-CN" b="1" dirty="0" smtClean="0"/>
              <a:t>探春理家（第</a:t>
            </a:r>
            <a:r>
              <a:rPr lang="en-US" altLang="zh-CN" b="1" dirty="0" smtClean="0"/>
              <a:t>56</a:t>
            </a:r>
            <a:r>
              <a:rPr lang="zh-CN" altLang="zh-CN" b="1" dirty="0" smtClean="0"/>
              <a:t>回）——</a:t>
            </a:r>
            <a:r>
              <a:rPr lang="en-US" altLang="zh-CN" b="1" dirty="0" smtClean="0"/>
              <a:t>44</a:t>
            </a:r>
            <a:r>
              <a:rPr lang="zh-CN" altLang="zh-CN" b="1" dirty="0" smtClean="0"/>
              <a:t>（</a:t>
            </a:r>
            <a:r>
              <a:rPr lang="en-US" altLang="zh-CN" b="1" dirty="0" smtClean="0"/>
              <a:t>42</a:t>
            </a:r>
            <a:r>
              <a:rPr lang="zh-CN" altLang="zh-CN" b="1" dirty="0" smtClean="0"/>
              <a:t>）</a:t>
            </a:r>
            <a:endParaRPr lang="zh-CN" altLang="zh-CN" dirty="0" smtClean="0"/>
          </a:p>
          <a:p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>
                <a:solidFill>
                  <a:srgbClr val="FF0000"/>
                </a:solidFill>
              </a:rPr>
              <a:t>五一假期上传“培文杯”作文大赛参赛作品，上传成功后截图发给蔡咏珂和牛雪晴</a:t>
            </a:r>
            <a:endParaRPr lang="zh-CN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-180528" y="260648"/>
            <a:ext cx="9324528" cy="562074"/>
          </a:xfrm>
        </p:spPr>
        <p:txBody>
          <a:bodyPr>
            <a:normAutofit fontScale="90000"/>
          </a:bodyPr>
          <a:lstStyle/>
          <a:p>
            <a:r>
              <a:rPr lang="zh-CN" altLang="en-US" b="1" dirty="0" smtClean="0"/>
              <a:t>学好教科书之钥，赓续文化之自信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1052736"/>
            <a:ext cx="8697144" cy="5688632"/>
          </a:xfrm>
        </p:spPr>
        <p:txBody>
          <a:bodyPr>
            <a:normAutofit fontScale="92500" lnSpcReduction="20000"/>
          </a:bodyPr>
          <a:lstStyle/>
          <a:p>
            <a:r>
              <a:rPr lang="zh-CN" altLang="en-US" sz="2400" b="1" dirty="0" smtClean="0">
                <a:latin typeface="仿宋" pitchFamily="49" charset="-122"/>
                <a:ea typeface="仿宋" pitchFamily="49" charset="-122"/>
              </a:rPr>
              <a:t>伟大的事业需要始终不渝的理想信念</a:t>
            </a:r>
            <a:r>
              <a:rPr lang="zh-CN" altLang="en-US" sz="2400" b="1" dirty="0" smtClean="0">
                <a:solidFill>
                  <a:srgbClr val="FF0000"/>
                </a:solidFill>
                <a:latin typeface="仿宋" pitchFamily="49" charset="-122"/>
                <a:ea typeface="仿宋" pitchFamily="49" charset="-122"/>
              </a:rPr>
              <a:t>。（分论点）</a:t>
            </a:r>
            <a:endParaRPr lang="en-US" altLang="zh-CN" sz="2400" b="1" dirty="0" smtClean="0">
              <a:solidFill>
                <a:srgbClr val="FF0000"/>
              </a:solidFill>
              <a:latin typeface="仿宋" pitchFamily="49" charset="-122"/>
              <a:ea typeface="仿宋" pitchFamily="49" charset="-122"/>
            </a:endParaRPr>
          </a:p>
          <a:p>
            <a:r>
              <a:rPr lang="zh-CN" altLang="en-US" sz="2400" b="1" dirty="0" smtClean="0">
                <a:latin typeface="仿宋" pitchFamily="49" charset="-122"/>
                <a:ea typeface="仿宋" pitchFamily="49" charset="-122"/>
              </a:rPr>
              <a:t>习近平总书记强调：“理想信念就是共产党人精神上的‘钙’，没有理想信念，理想信念不坚定，精神上就会‘缺钙’，就会得‘软骨病</a:t>
            </a:r>
            <a:r>
              <a:rPr lang="zh-CN" altLang="en-US" sz="2400" b="1" dirty="0" smtClean="0">
                <a:solidFill>
                  <a:srgbClr val="FF0000"/>
                </a:solidFill>
                <a:latin typeface="仿宋" pitchFamily="49" charset="-122"/>
                <a:ea typeface="仿宋" pitchFamily="49" charset="-122"/>
              </a:rPr>
              <a:t>’。”（名言解释）</a:t>
            </a:r>
            <a:endParaRPr lang="en-US" altLang="zh-CN" sz="2400" b="1" dirty="0" smtClean="0">
              <a:solidFill>
                <a:srgbClr val="FF0000"/>
              </a:solidFill>
              <a:latin typeface="仿宋" pitchFamily="49" charset="-122"/>
              <a:ea typeface="仿宋" pitchFamily="49" charset="-122"/>
            </a:endParaRPr>
          </a:p>
          <a:p>
            <a:r>
              <a:rPr lang="zh-CN" altLang="en-US" sz="2400" b="1" dirty="0" smtClean="0">
                <a:latin typeface="仿宋" pitchFamily="49" charset="-122"/>
                <a:ea typeface="仿宋" pitchFamily="49" charset="-122"/>
              </a:rPr>
              <a:t>理想信念凝结着革命先烈的鲜血与生命，承载着我们党的初心使命，体现着我们党的鲜明品格和独特标识，成为我们接续奋斗、继续前进的宝贵精神财富</a:t>
            </a:r>
            <a:r>
              <a:rPr lang="zh-CN" altLang="en-US" sz="2400" b="1" dirty="0" smtClean="0">
                <a:solidFill>
                  <a:srgbClr val="FF0000"/>
                </a:solidFill>
                <a:latin typeface="仿宋" pitchFamily="49" charset="-122"/>
                <a:ea typeface="仿宋" pitchFamily="49" charset="-122"/>
              </a:rPr>
              <a:t>。（解释分论点）</a:t>
            </a:r>
            <a:endParaRPr lang="en-US" altLang="zh-CN" sz="2400" b="1" dirty="0" smtClean="0">
              <a:solidFill>
                <a:srgbClr val="FF0000"/>
              </a:solidFill>
              <a:latin typeface="仿宋" pitchFamily="49" charset="-122"/>
              <a:ea typeface="仿宋" pitchFamily="49" charset="-122"/>
            </a:endParaRPr>
          </a:p>
          <a:p>
            <a:r>
              <a:rPr lang="zh-CN" altLang="en-US" sz="2400" b="1" dirty="0" smtClean="0">
                <a:latin typeface="仿宋" pitchFamily="49" charset="-122"/>
                <a:ea typeface="仿宋" pitchFamily="49" charset="-122"/>
              </a:rPr>
              <a:t>这个精神力量，激励着长征路上的红军一路向前，平均每</a:t>
            </a:r>
            <a:r>
              <a:rPr lang="en-US" altLang="zh-CN" sz="2400" b="1" dirty="0" smtClean="0">
                <a:latin typeface="仿宋" pitchFamily="49" charset="-122"/>
                <a:ea typeface="仿宋" pitchFamily="49" charset="-122"/>
              </a:rPr>
              <a:t>300</a:t>
            </a:r>
            <a:r>
              <a:rPr lang="zh-CN" altLang="en-US" sz="2400" b="1" dirty="0" smtClean="0">
                <a:latin typeface="仿宋" pitchFamily="49" charset="-122"/>
                <a:ea typeface="仿宋" pitchFamily="49" charset="-122"/>
              </a:rPr>
              <a:t>米就有一名红军战士牺牲，无数红军战士的鲜血染成了长征这条红飘带；这个精神力量，鼓舞着抗美援朝战场上“钢少气多”的广大志愿军战士顽强战斗、舍生忘死，用胸膛堵住敌人机枪口，被对手称作“谜一样的东方精神”；这个精神力量，化作王进喜“宁肯少活二十年，拼命也要拿下大油田”的万丈豪情，激发特区建设者“杀出一条血路”的坚强意志，涵养最美逆行者“疫情不退我不退”的奉献精神</a:t>
            </a:r>
            <a:r>
              <a:rPr lang="en-US" altLang="zh-CN" sz="2400" b="1" dirty="0" smtClean="0">
                <a:latin typeface="仿宋" pitchFamily="49" charset="-122"/>
                <a:ea typeface="仿宋" pitchFamily="49" charset="-122"/>
              </a:rPr>
              <a:t>……</a:t>
            </a:r>
            <a:r>
              <a:rPr lang="zh-CN" altLang="en-US" sz="2400" b="1" dirty="0" smtClean="0">
                <a:solidFill>
                  <a:srgbClr val="FF0000"/>
                </a:solidFill>
                <a:latin typeface="仿宋" pitchFamily="49" charset="-122"/>
                <a:ea typeface="仿宋" pitchFamily="49" charset="-122"/>
              </a:rPr>
              <a:t>（举例论证</a:t>
            </a:r>
            <a:r>
              <a:rPr lang="en-US" altLang="zh-CN" sz="2400" b="1" dirty="0" smtClean="0">
                <a:solidFill>
                  <a:srgbClr val="FF0000"/>
                </a:solidFill>
                <a:latin typeface="仿宋" pitchFamily="49" charset="-122"/>
                <a:ea typeface="仿宋" pitchFamily="49" charset="-122"/>
              </a:rPr>
              <a:t>+</a:t>
            </a:r>
            <a:r>
              <a:rPr lang="zh-CN" altLang="en-US" sz="2400" b="1" dirty="0" smtClean="0">
                <a:solidFill>
                  <a:srgbClr val="FF0000"/>
                </a:solidFill>
                <a:latin typeface="仿宋" pitchFamily="49" charset="-122"/>
                <a:ea typeface="仿宋" pitchFamily="49" charset="-122"/>
              </a:rPr>
              <a:t>细节</a:t>
            </a:r>
            <a:r>
              <a:rPr lang="en-US" altLang="zh-CN" sz="2400" b="1" dirty="0" smtClean="0">
                <a:solidFill>
                  <a:srgbClr val="FF0000"/>
                </a:solidFill>
                <a:latin typeface="仿宋" pitchFamily="49" charset="-122"/>
                <a:ea typeface="仿宋" pitchFamily="49" charset="-122"/>
              </a:rPr>
              <a:t>+</a:t>
            </a:r>
            <a:r>
              <a:rPr lang="zh-CN" altLang="en-US" sz="2400" b="1" dirty="0" smtClean="0">
                <a:solidFill>
                  <a:srgbClr val="FF0000"/>
                </a:solidFill>
                <a:latin typeface="仿宋" pitchFamily="49" charset="-122"/>
                <a:ea typeface="仿宋" pitchFamily="49" charset="-122"/>
              </a:rPr>
              <a:t>核</a:t>
            </a:r>
            <a:r>
              <a:rPr lang="zh-CN" altLang="en-US" sz="2400" b="1" smtClean="0">
                <a:solidFill>
                  <a:srgbClr val="FF0000"/>
                </a:solidFill>
                <a:latin typeface="仿宋" pitchFamily="49" charset="-122"/>
                <a:ea typeface="仿宋" pitchFamily="49" charset="-122"/>
              </a:rPr>
              <a:t>心词内涵关联）</a:t>
            </a:r>
            <a:endParaRPr lang="en-US" altLang="zh-CN" sz="2400" b="1" dirty="0" smtClean="0">
              <a:solidFill>
                <a:srgbClr val="FF0000"/>
              </a:solidFill>
              <a:latin typeface="仿宋" pitchFamily="49" charset="-122"/>
              <a:ea typeface="仿宋" pitchFamily="49" charset="-122"/>
            </a:endParaRPr>
          </a:p>
          <a:p>
            <a:r>
              <a:rPr lang="zh-CN" altLang="en-US" sz="2400" b="1" dirty="0" smtClean="0">
                <a:latin typeface="仿宋" pitchFamily="49" charset="-122"/>
                <a:ea typeface="仿宋" pitchFamily="49" charset="-122"/>
              </a:rPr>
              <a:t>理想信念凝结着革命先烈的鲜血与生命，承载着我们党的初心使命，体现着我们党的鲜明品格和独特标识，成为我们接续奋斗、继续前进的宝贵精神财富</a:t>
            </a:r>
            <a:r>
              <a:rPr lang="zh-CN" altLang="en-US" sz="2400" b="1" dirty="0" smtClean="0">
                <a:solidFill>
                  <a:srgbClr val="FF0000"/>
                </a:solidFill>
                <a:latin typeface="仿宋" pitchFamily="49" charset="-122"/>
                <a:ea typeface="仿宋" pitchFamily="49" charset="-122"/>
              </a:rPr>
              <a:t>。（总结论证）</a:t>
            </a:r>
            <a:endParaRPr lang="zh-CN" altLang="en-US" sz="2400" b="1" dirty="0">
              <a:solidFill>
                <a:srgbClr val="FF0000"/>
              </a:solidFill>
              <a:latin typeface="仿宋" pitchFamily="49" charset="-122"/>
              <a:ea typeface="仿宋" pitchFamily="49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710</Words>
  <Application>Microsoft Office PowerPoint</Application>
  <PresentationFormat>全屏显示(4:3)</PresentationFormat>
  <Paragraphs>31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9" baseType="lpstr">
      <vt:lpstr>仿宋</vt:lpstr>
      <vt:lpstr>宋体</vt:lpstr>
      <vt:lpstr>Arial</vt:lpstr>
      <vt:lpstr>Calibri</vt:lpstr>
      <vt:lpstr>Office 主题</vt:lpstr>
      <vt:lpstr>PowerPoint 演示文稿</vt:lpstr>
      <vt:lpstr>我也说“红楼”</vt:lpstr>
      <vt:lpstr>PowerPoint 演示文稿</vt:lpstr>
      <vt:lpstr>学好教科书之钥，赓续文化之自信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Windows 用户</cp:lastModifiedBy>
  <cp:revision>14</cp:revision>
  <dcterms:created xsi:type="dcterms:W3CDTF">2021-04-28T01:20:30Z</dcterms:created>
  <dcterms:modified xsi:type="dcterms:W3CDTF">2021-04-28T08:00:16Z</dcterms:modified>
</cp:coreProperties>
</file>