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65" r:id="rId3"/>
    <p:sldId id="264" r:id="rId4"/>
    <p:sldId id="256" r:id="rId5"/>
    <p:sldId id="259" r:id="rId6"/>
    <p:sldId id="257" r:id="rId7"/>
    <p:sldId id="258" r:id="rId8"/>
    <p:sldId id="260" r:id="rId9"/>
    <p:sldId id="261" r:id="rId10"/>
    <p:sldId id="262" r:id="rId11"/>
    <p:sldId id="266" r:id="rId12"/>
    <p:sldId id="267" r:id="rId13"/>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04"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2021/6/11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2021/6/11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2021/6/11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2021/6/11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2021/6/11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2021/6/11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2021/6/11</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2021/6/11</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pPr/>
              <a:t>2021/6/11</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2021/6/11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2021/6/11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pPr/>
              <a:t>2021/6/11</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5">
            <a:extLst>
              <a:ext uri="{FF2B5EF4-FFF2-40B4-BE49-F238E27FC236}">
                <a16:creationId xmlns:a16="http://schemas.microsoft.com/office/drawing/2014/main" xmlns="" id="{8E01DB03-F1F5-4B92-942D-2B6BE9148BE7}"/>
              </a:ext>
            </a:extLst>
          </p:cNvPr>
          <p:cNvSpPr txBox="1"/>
          <p:nvPr/>
        </p:nvSpPr>
        <p:spPr>
          <a:xfrm>
            <a:off x="1043608" y="1196752"/>
            <a:ext cx="7235301" cy="1200329"/>
          </a:xfrm>
          <a:prstGeom prst="rect">
            <a:avLst/>
          </a:prstGeom>
          <a:solidFill>
            <a:schemeClr val="accent1">
              <a:lumMod val="40000"/>
              <a:lumOff val="60000"/>
            </a:schemeClr>
          </a:solidFill>
        </p:spPr>
        <p:txBody>
          <a:bodyPr wrap="square" rtlCol="0">
            <a:spAutoFit/>
          </a:bodyPr>
          <a:lstStyle/>
          <a:p>
            <a:pPr algn="ctr"/>
            <a:r>
              <a:rPr lang="en-US" altLang="zh-CN" sz="3600" dirty="0">
                <a:solidFill>
                  <a:srgbClr val="FF0000"/>
                </a:solidFill>
              </a:rPr>
              <a:t>2020</a:t>
            </a:r>
            <a:r>
              <a:rPr lang="zh-CN" altLang="en-US" sz="3600" dirty="0">
                <a:solidFill>
                  <a:srgbClr val="FF0000"/>
                </a:solidFill>
              </a:rPr>
              <a:t>级高一化学期末复习之</a:t>
            </a:r>
            <a:endParaRPr lang="en-US" altLang="zh-CN" sz="3600" dirty="0">
              <a:solidFill>
                <a:srgbClr val="FF0000"/>
              </a:solidFill>
            </a:endParaRPr>
          </a:p>
          <a:p>
            <a:pPr algn="ctr"/>
            <a:r>
              <a:rPr lang="zh-CN" altLang="en-US" sz="3600" dirty="0">
                <a:solidFill>
                  <a:srgbClr val="FF0000"/>
                </a:solidFill>
              </a:rPr>
              <a:t>工艺流程专题</a:t>
            </a:r>
          </a:p>
        </p:txBody>
      </p:sp>
      <p:sp>
        <p:nvSpPr>
          <p:cNvPr id="4" name="TextBox 3"/>
          <p:cNvSpPr txBox="1"/>
          <p:nvPr/>
        </p:nvSpPr>
        <p:spPr>
          <a:xfrm>
            <a:off x="2555776" y="3068960"/>
            <a:ext cx="4339650" cy="646331"/>
          </a:xfrm>
          <a:prstGeom prst="rect">
            <a:avLst/>
          </a:prstGeom>
          <a:noFill/>
        </p:spPr>
        <p:txBody>
          <a:bodyPr wrap="none" rtlCol="0">
            <a:spAutoFit/>
          </a:bodyPr>
          <a:lstStyle/>
          <a:p>
            <a:r>
              <a:rPr lang="zh-CN" altLang="en-US" sz="3600" b="1" dirty="0" smtClean="0">
                <a:solidFill>
                  <a:schemeClr val="accent6"/>
                </a:solidFill>
                <a:latin typeface="楷体" pitchFamily="49" charset="-122"/>
                <a:ea typeface="楷体" pitchFamily="49" charset="-122"/>
              </a:rPr>
              <a:t>化学工业与化工工艺</a:t>
            </a:r>
            <a:endParaRPr lang="zh-CN" altLang="en-US" sz="3600" b="1" dirty="0">
              <a:solidFill>
                <a:schemeClr val="accent6"/>
              </a:solidFill>
              <a:latin typeface="楷体" pitchFamily="49" charset="-122"/>
              <a:ea typeface="楷体" pitchFamily="49" charset="-122"/>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cstate="print"/>
          <a:srcRect/>
          <a:stretch>
            <a:fillRect/>
          </a:stretch>
        </p:blipFill>
        <p:spPr bwMode="auto">
          <a:xfrm>
            <a:off x="1709738" y="1023938"/>
            <a:ext cx="5724525" cy="4810125"/>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xmlns="" id="{8C799EA0-564C-4E22-900B-1B27E20B73DF}"/>
              </a:ext>
            </a:extLst>
          </p:cNvPr>
          <p:cNvSpPr>
            <a:spLocks noChangeArrowheads="1"/>
          </p:cNvSpPr>
          <p:nvPr/>
        </p:nvSpPr>
        <p:spPr bwMode="auto">
          <a:xfrm>
            <a:off x="176212" y="730236"/>
            <a:ext cx="8635603" cy="49558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lgn="just">
              <a:lnSpc>
                <a:spcPct val="150000"/>
              </a:lnSpc>
              <a:spcAft>
                <a:spcPts val="0"/>
              </a:spcAft>
              <a:defRPr/>
            </a:pPr>
            <a:r>
              <a:rPr lang="en-US" altLang="zh-CN" sz="2000" b="1" kern="100" dirty="0">
                <a:latin typeface="Times New Roman"/>
                <a:ea typeface="黑体"/>
                <a:cs typeface="Courier New"/>
              </a:rPr>
              <a:t>1</a:t>
            </a:r>
            <a:r>
              <a:rPr lang="en-US" altLang="zh-CN" sz="2000" b="1" kern="100" dirty="0">
                <a:latin typeface="Times New Roman"/>
                <a:cs typeface="Courier New"/>
              </a:rPr>
              <a:t>.</a:t>
            </a:r>
            <a:r>
              <a:rPr lang="zh-CN" altLang="zh-CN" sz="2000" b="1" kern="100" dirty="0">
                <a:latin typeface="Times New Roman"/>
                <a:ea typeface="黑体"/>
                <a:cs typeface="Times New Roman"/>
              </a:rPr>
              <a:t>滤渣、滤液成分的确定</a:t>
            </a:r>
            <a:endParaRPr lang="zh-CN" altLang="zh-CN" sz="900" dirty="0">
              <a:latin typeface="宋体" pitchFamily="2" charset="-122"/>
              <a:ea typeface="黑体" pitchFamily="2" charset="-122"/>
              <a:cs typeface="Courier New" pitchFamily="49" charset="0"/>
            </a:endParaRPr>
          </a:p>
        </p:txBody>
      </p:sp>
      <p:sp>
        <p:nvSpPr>
          <p:cNvPr id="3" name="矩形 1">
            <a:extLst>
              <a:ext uri="{FF2B5EF4-FFF2-40B4-BE49-F238E27FC236}">
                <a16:creationId xmlns:a16="http://schemas.microsoft.com/office/drawing/2014/main" xmlns="" id="{837F4C51-3048-4A4A-AA39-F9938C8E3B37}"/>
              </a:ext>
            </a:extLst>
          </p:cNvPr>
          <p:cNvSpPr>
            <a:spLocks noChangeArrowheads="1"/>
          </p:cNvSpPr>
          <p:nvPr/>
        </p:nvSpPr>
        <p:spPr bwMode="auto">
          <a:xfrm>
            <a:off x="254199" y="1306484"/>
            <a:ext cx="8393906" cy="19389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lgn="just">
              <a:lnSpc>
                <a:spcPct val="150000"/>
              </a:lnSpc>
              <a:spcAft>
                <a:spcPts val="0"/>
              </a:spcAft>
              <a:defRPr/>
            </a:pPr>
            <a:r>
              <a:rPr lang="zh-CN" altLang="zh-CN" sz="2000" b="1" kern="100" dirty="0">
                <a:latin typeface="Times New Roman"/>
                <a:cs typeface="Times New Roman"/>
              </a:rPr>
              <a:t>要考虑样品中原料和杂质的成分在每一步骤中与每一种试剂反应的情况：</a:t>
            </a:r>
            <a:endParaRPr lang="zh-CN" altLang="zh-CN" sz="1000" kern="100" dirty="0">
              <a:latin typeface="宋体"/>
              <a:cs typeface="Courier New"/>
            </a:endParaRPr>
          </a:p>
          <a:p>
            <a:pPr algn="just">
              <a:lnSpc>
                <a:spcPct val="150000"/>
              </a:lnSpc>
              <a:spcAft>
                <a:spcPts val="0"/>
              </a:spcAft>
              <a:defRPr/>
            </a:pPr>
            <a:r>
              <a:rPr lang="en-US" altLang="zh-CN" sz="2000" b="1" kern="100" dirty="0">
                <a:latin typeface="Times New Roman"/>
                <a:cs typeface="Courier New"/>
              </a:rPr>
              <a:t>(1)</a:t>
            </a:r>
            <a:r>
              <a:rPr lang="zh-CN" altLang="zh-CN" sz="2000" b="1" kern="100" dirty="0">
                <a:latin typeface="Times New Roman"/>
                <a:cs typeface="Times New Roman"/>
              </a:rPr>
              <a:t>反应过程中哪些物质</a:t>
            </a:r>
            <a:r>
              <a:rPr lang="en-US" altLang="zh-CN" sz="2000" b="1" kern="100" dirty="0">
                <a:latin typeface="Times New Roman"/>
                <a:cs typeface="Courier New"/>
              </a:rPr>
              <a:t>(</a:t>
            </a:r>
            <a:r>
              <a:rPr lang="zh-CN" altLang="zh-CN" sz="2000" b="1" kern="100" dirty="0">
                <a:latin typeface="Times New Roman"/>
                <a:cs typeface="Times New Roman"/>
              </a:rPr>
              <a:t>离子</a:t>
            </a:r>
            <a:r>
              <a:rPr lang="en-US" altLang="zh-CN" sz="2000" b="1" kern="100" dirty="0">
                <a:latin typeface="Times New Roman"/>
                <a:cs typeface="Courier New"/>
              </a:rPr>
              <a:t>)</a:t>
            </a:r>
            <a:r>
              <a:rPr lang="zh-CN" altLang="zh-CN" sz="2000" b="1" kern="100" dirty="0">
                <a:latin typeface="Times New Roman"/>
                <a:cs typeface="Times New Roman"/>
              </a:rPr>
              <a:t>消失了？</a:t>
            </a:r>
            <a:endParaRPr lang="zh-CN" altLang="zh-CN" sz="1000" kern="100" dirty="0">
              <a:latin typeface="宋体"/>
              <a:cs typeface="Courier New"/>
            </a:endParaRPr>
          </a:p>
          <a:p>
            <a:pPr algn="just">
              <a:lnSpc>
                <a:spcPct val="150000"/>
              </a:lnSpc>
              <a:spcAft>
                <a:spcPts val="0"/>
              </a:spcAft>
              <a:defRPr/>
            </a:pPr>
            <a:r>
              <a:rPr lang="en-US" altLang="zh-CN" sz="2000" b="1" kern="100" dirty="0">
                <a:latin typeface="Times New Roman"/>
                <a:cs typeface="Courier New"/>
              </a:rPr>
              <a:t>(2)</a:t>
            </a:r>
            <a:r>
              <a:rPr lang="zh-CN" altLang="zh-CN" sz="2000" b="1" kern="100" dirty="0">
                <a:latin typeface="Times New Roman"/>
                <a:cs typeface="Times New Roman"/>
              </a:rPr>
              <a:t>所加试剂是否过量或离子间发生化学反应，又产生了哪些新离子？要考虑这些离子间是否会发生反应？</a:t>
            </a:r>
            <a:endParaRPr lang="zh-CN" altLang="zh-CN" sz="900" dirty="0">
              <a:latin typeface="宋体" pitchFamily="2" charset="-122"/>
              <a:ea typeface="黑体" pitchFamily="2" charset="-122"/>
              <a:cs typeface="Courier New" pitchFamily="49" charset="0"/>
            </a:endParaRPr>
          </a:p>
        </p:txBody>
      </p:sp>
      <p:sp>
        <p:nvSpPr>
          <p:cNvPr id="4" name="矩形 1">
            <a:extLst>
              <a:ext uri="{FF2B5EF4-FFF2-40B4-BE49-F238E27FC236}">
                <a16:creationId xmlns:a16="http://schemas.microsoft.com/office/drawing/2014/main" xmlns="" id="{4BB73DC7-422E-4E74-A48D-DD8F66A10359}"/>
              </a:ext>
            </a:extLst>
          </p:cNvPr>
          <p:cNvSpPr>
            <a:spLocks noChangeArrowheads="1"/>
          </p:cNvSpPr>
          <p:nvPr/>
        </p:nvSpPr>
        <p:spPr bwMode="auto">
          <a:xfrm>
            <a:off x="254198" y="153988"/>
            <a:ext cx="8635604" cy="4818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lnSpc>
                <a:spcPct val="150000"/>
              </a:lnSpc>
              <a:spcAft>
                <a:spcPts val="0"/>
              </a:spcAft>
              <a:defRPr/>
            </a:pPr>
            <a:r>
              <a:rPr lang="zh-CN" altLang="en-US" sz="2000" b="1" kern="100" dirty="0">
                <a:solidFill>
                  <a:srgbClr val="0070C0"/>
                </a:solidFill>
                <a:latin typeface="Times New Roman"/>
                <a:ea typeface="黑体"/>
                <a:cs typeface="Times New Roman"/>
              </a:rPr>
              <a:t>考查方向</a:t>
            </a:r>
            <a:r>
              <a:rPr lang="zh-CN" altLang="zh-CN" sz="2000" b="1" kern="100" dirty="0">
                <a:solidFill>
                  <a:srgbClr val="0070C0"/>
                </a:solidFill>
                <a:latin typeface="Times New Roman"/>
                <a:ea typeface="黑体"/>
                <a:cs typeface="Times New Roman"/>
              </a:rPr>
              <a:t>二　物质成分的确定</a:t>
            </a:r>
            <a:endParaRPr lang="zh-CN" altLang="zh-CN" sz="900" dirty="0">
              <a:solidFill>
                <a:srgbClr val="0070C0"/>
              </a:solidFill>
              <a:latin typeface="宋体" pitchFamily="2" charset="-122"/>
              <a:ea typeface="黑体" pitchFamily="2" charset="-122"/>
              <a:cs typeface="Courier New" pitchFamily="49" charset="0"/>
            </a:endParaRPr>
          </a:p>
        </p:txBody>
      </p:sp>
      <p:pic>
        <p:nvPicPr>
          <p:cNvPr id="5" name="Picture 4" descr="B126">
            <a:extLst>
              <a:ext uri="{FF2B5EF4-FFF2-40B4-BE49-F238E27FC236}">
                <a16:creationId xmlns:a16="http://schemas.microsoft.com/office/drawing/2014/main" xmlns="" id="{9E3A01E0-682B-47F4-8CEC-6FC256A172D1}"/>
              </a:ext>
            </a:extLst>
          </p:cNvPr>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2843808" y="3429000"/>
            <a:ext cx="5127891" cy="2724047"/>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pic>
      <p:sp>
        <p:nvSpPr>
          <p:cNvPr id="6" name="矩形 1">
            <a:extLst>
              <a:ext uri="{FF2B5EF4-FFF2-40B4-BE49-F238E27FC236}">
                <a16:creationId xmlns:a16="http://schemas.microsoft.com/office/drawing/2014/main" xmlns="" id="{065771AE-57FB-48E5-A9F7-E5F203C5496B}"/>
              </a:ext>
            </a:extLst>
          </p:cNvPr>
          <p:cNvSpPr>
            <a:spLocks noChangeArrowheads="1"/>
          </p:cNvSpPr>
          <p:nvPr/>
        </p:nvSpPr>
        <p:spPr bwMode="auto">
          <a:xfrm>
            <a:off x="251520" y="3356992"/>
            <a:ext cx="8549878" cy="49558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lgn="just">
              <a:lnSpc>
                <a:spcPct val="150000"/>
              </a:lnSpc>
              <a:spcAft>
                <a:spcPts val="0"/>
              </a:spcAft>
              <a:defRPr/>
            </a:pPr>
            <a:r>
              <a:rPr lang="en-US" altLang="zh-CN" sz="2000" b="1" kern="100" dirty="0">
                <a:latin typeface="Times New Roman"/>
                <a:ea typeface="黑体"/>
                <a:cs typeface="Courier New"/>
              </a:rPr>
              <a:t>2</a:t>
            </a:r>
            <a:r>
              <a:rPr lang="en-US" altLang="zh-CN" sz="2000" b="1" kern="100" dirty="0">
                <a:latin typeface="Times New Roman"/>
                <a:cs typeface="Courier New"/>
              </a:rPr>
              <a:t>.</a:t>
            </a:r>
            <a:r>
              <a:rPr lang="zh-CN" altLang="zh-CN" sz="2000" b="1" kern="100" dirty="0">
                <a:latin typeface="Times New Roman"/>
                <a:ea typeface="黑体"/>
                <a:cs typeface="Times New Roman"/>
              </a:rPr>
              <a:t>循环物质的确定</a:t>
            </a:r>
            <a:endParaRPr lang="zh-CN" altLang="zh-CN" sz="900" dirty="0">
              <a:latin typeface="宋体" pitchFamily="2" charset="-122"/>
              <a:ea typeface="黑体" pitchFamily="2" charset="-122"/>
              <a:cs typeface="Courier New" pitchFamily="49" charset="0"/>
            </a:endParaRPr>
          </a:p>
        </p:txBody>
      </p:sp>
    </p:spTree>
    <p:extLst>
      <p:ext uri="{BB962C8B-B14F-4D97-AF65-F5344CB8AC3E}">
        <p14:creationId xmlns:p14="http://schemas.microsoft.com/office/powerpoint/2010/main" xmlns="" val="14709419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xmlns="" id="{C69165B1-6BA9-430A-8522-8F0EAE6EE136}"/>
              </a:ext>
            </a:extLst>
          </p:cNvPr>
          <p:cNvSpPr>
            <a:spLocks noChangeArrowheads="1"/>
          </p:cNvSpPr>
          <p:nvPr/>
        </p:nvSpPr>
        <p:spPr bwMode="auto">
          <a:xfrm>
            <a:off x="248246" y="854523"/>
            <a:ext cx="8635603" cy="49558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lgn="just">
              <a:lnSpc>
                <a:spcPct val="150000"/>
              </a:lnSpc>
              <a:spcAft>
                <a:spcPts val="0"/>
              </a:spcAft>
              <a:defRPr/>
            </a:pPr>
            <a:r>
              <a:rPr lang="en-US" altLang="zh-CN" sz="2000" b="1" kern="100" dirty="0">
                <a:latin typeface="Times New Roman"/>
                <a:ea typeface="黑体"/>
                <a:cs typeface="Courier New"/>
              </a:rPr>
              <a:t>[</a:t>
            </a:r>
            <a:r>
              <a:rPr lang="zh-CN" altLang="zh-CN" sz="2000" b="1" kern="100" dirty="0">
                <a:latin typeface="Times New Roman"/>
                <a:ea typeface="黑体"/>
                <a:cs typeface="Times New Roman"/>
              </a:rPr>
              <a:t>书写思路</a:t>
            </a:r>
            <a:r>
              <a:rPr lang="en-US" altLang="zh-CN" sz="2000" b="1" kern="100" dirty="0">
                <a:latin typeface="Times New Roman"/>
                <a:ea typeface="黑体"/>
                <a:cs typeface="Courier New"/>
              </a:rPr>
              <a:t>]</a:t>
            </a:r>
            <a:endParaRPr lang="zh-CN" altLang="zh-CN" sz="900" dirty="0">
              <a:latin typeface="宋体" pitchFamily="2" charset="-122"/>
              <a:ea typeface="黑体" pitchFamily="2" charset="-122"/>
              <a:cs typeface="Courier New" pitchFamily="49" charset="0"/>
            </a:endParaRPr>
          </a:p>
        </p:txBody>
      </p:sp>
      <p:sp>
        <p:nvSpPr>
          <p:cNvPr id="3" name="矩形 1">
            <a:extLst>
              <a:ext uri="{FF2B5EF4-FFF2-40B4-BE49-F238E27FC236}">
                <a16:creationId xmlns:a16="http://schemas.microsoft.com/office/drawing/2014/main" xmlns="" id="{3323DA2D-4F82-4D04-8967-4AB84F236146}"/>
              </a:ext>
            </a:extLst>
          </p:cNvPr>
          <p:cNvSpPr>
            <a:spLocks noChangeArrowheads="1"/>
          </p:cNvSpPr>
          <p:nvPr/>
        </p:nvSpPr>
        <p:spPr bwMode="auto">
          <a:xfrm>
            <a:off x="453034" y="1454598"/>
            <a:ext cx="8393906" cy="28623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algn="just">
              <a:lnSpc>
                <a:spcPct val="150000"/>
              </a:lnSpc>
              <a:spcAft>
                <a:spcPts val="0"/>
              </a:spcAft>
              <a:defRPr/>
            </a:pPr>
            <a:r>
              <a:rPr lang="zh-CN" altLang="zh-CN" sz="2000" b="1" kern="100" dirty="0">
                <a:latin typeface="Times New Roman"/>
                <a:cs typeface="Times New Roman"/>
              </a:rPr>
              <a:t>首先根据题给材料中的信息写出部分反应物和生成物的化学式，再根据反应前后元素化合价有无变化判断反应类型：</a:t>
            </a:r>
            <a:endParaRPr lang="zh-CN" altLang="zh-CN" sz="1000" kern="100" dirty="0">
              <a:latin typeface="宋体"/>
              <a:cs typeface="Courier New"/>
            </a:endParaRPr>
          </a:p>
          <a:p>
            <a:pPr algn="just">
              <a:lnSpc>
                <a:spcPct val="150000"/>
              </a:lnSpc>
              <a:spcAft>
                <a:spcPts val="0"/>
              </a:spcAft>
              <a:defRPr/>
            </a:pPr>
            <a:r>
              <a:rPr lang="en-US" altLang="zh-CN" sz="2000" b="1" kern="100" dirty="0">
                <a:latin typeface="Times New Roman"/>
                <a:cs typeface="Courier New"/>
              </a:rPr>
              <a:t>(1)</a:t>
            </a:r>
            <a:r>
              <a:rPr lang="zh-CN" altLang="zh-CN" sz="2000" b="1" kern="100" dirty="0">
                <a:latin typeface="Times New Roman"/>
                <a:cs typeface="Times New Roman"/>
              </a:rPr>
              <a:t>元素化合价无变化则为非氧化还原反应，遵循质量守恒定律。</a:t>
            </a:r>
            <a:endParaRPr lang="zh-CN" altLang="zh-CN" sz="1000" kern="100" dirty="0">
              <a:latin typeface="宋体"/>
              <a:cs typeface="Courier New"/>
            </a:endParaRPr>
          </a:p>
          <a:p>
            <a:pPr algn="just">
              <a:lnSpc>
                <a:spcPct val="150000"/>
              </a:lnSpc>
              <a:spcAft>
                <a:spcPts val="0"/>
              </a:spcAft>
              <a:defRPr/>
            </a:pPr>
            <a:r>
              <a:rPr lang="en-US" altLang="zh-CN" sz="2000" b="1" kern="100" dirty="0">
                <a:latin typeface="Times New Roman"/>
                <a:cs typeface="Courier New"/>
              </a:rPr>
              <a:t>(2)</a:t>
            </a:r>
            <a:r>
              <a:rPr lang="zh-CN" altLang="zh-CN" sz="2000" b="1" kern="100" dirty="0">
                <a:latin typeface="Times New Roman"/>
                <a:cs typeface="Times New Roman"/>
              </a:rPr>
              <a:t>元素化合价有变化则为氧化还原反应，除遵循质量守恒外，还要遵循得失电子守恒规律。最后根据题目要求写出化学方程式或离子方程式</a:t>
            </a:r>
            <a:r>
              <a:rPr lang="en-US" altLang="zh-CN" sz="2000" b="1" kern="100" dirty="0">
                <a:latin typeface="Times New Roman"/>
                <a:cs typeface="Courier New"/>
              </a:rPr>
              <a:t>(</a:t>
            </a:r>
            <a:r>
              <a:rPr lang="zh-CN" altLang="zh-CN" sz="2000" b="1" kern="100" dirty="0">
                <a:latin typeface="Times New Roman"/>
                <a:cs typeface="Times New Roman"/>
              </a:rPr>
              <a:t>需要遵循电荷守恒规律</a:t>
            </a:r>
            <a:r>
              <a:rPr lang="en-US" altLang="zh-CN" sz="2000" b="1" kern="100" dirty="0">
                <a:latin typeface="Times New Roman"/>
                <a:cs typeface="Courier New"/>
              </a:rPr>
              <a:t>)</a:t>
            </a:r>
            <a:r>
              <a:rPr lang="zh-CN" altLang="zh-CN" sz="2000" b="1" kern="100" dirty="0">
                <a:latin typeface="Times New Roman"/>
                <a:cs typeface="Times New Roman"/>
              </a:rPr>
              <a:t>即可。</a:t>
            </a:r>
            <a:endParaRPr lang="zh-CN" altLang="zh-CN" sz="900" dirty="0">
              <a:latin typeface="宋体" pitchFamily="2" charset="-122"/>
              <a:ea typeface="黑体" pitchFamily="2" charset="-122"/>
              <a:cs typeface="Courier New" pitchFamily="49" charset="0"/>
            </a:endParaRPr>
          </a:p>
        </p:txBody>
      </p:sp>
      <p:sp>
        <p:nvSpPr>
          <p:cNvPr id="4" name="矩形 1">
            <a:extLst>
              <a:ext uri="{FF2B5EF4-FFF2-40B4-BE49-F238E27FC236}">
                <a16:creationId xmlns:a16="http://schemas.microsoft.com/office/drawing/2014/main" xmlns="" id="{493EABF0-B027-4D9E-AB10-23E267360D29}"/>
              </a:ext>
            </a:extLst>
          </p:cNvPr>
          <p:cNvSpPr>
            <a:spLocks noChangeArrowheads="1"/>
          </p:cNvSpPr>
          <p:nvPr/>
        </p:nvSpPr>
        <p:spPr bwMode="auto">
          <a:xfrm>
            <a:off x="254198" y="192535"/>
            <a:ext cx="8635604" cy="4818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Calibri" panose="020F0502020204030204" pitchFamily="34" charset="0"/>
                <a:ea typeface="宋体" panose="02010600030101010101" pitchFamily="2" charset="-122"/>
              </a:defRPr>
            </a:lvl1pPr>
            <a:lvl2pPr marL="742950" indent="-285750" eaLnBrk="0" hangingPunct="0">
              <a:defRPr>
                <a:solidFill>
                  <a:schemeClr val="tx1"/>
                </a:solidFill>
                <a:latin typeface="Calibri" panose="020F0502020204030204" pitchFamily="34" charset="0"/>
                <a:ea typeface="宋体" panose="02010600030101010101" pitchFamily="2" charset="-122"/>
              </a:defRPr>
            </a:lvl2pPr>
            <a:lvl3pPr marL="1143000" indent="-228600" eaLnBrk="0" hangingPunct="0">
              <a:defRPr>
                <a:solidFill>
                  <a:schemeClr val="tx1"/>
                </a:solidFill>
                <a:latin typeface="Calibri" panose="020F0502020204030204" pitchFamily="34" charset="0"/>
                <a:ea typeface="宋体" panose="02010600030101010101" pitchFamily="2" charset="-122"/>
              </a:defRPr>
            </a:lvl3pPr>
            <a:lvl4pPr marL="1600200" indent="-228600" eaLnBrk="0" hangingPunct="0">
              <a:defRPr>
                <a:solidFill>
                  <a:schemeClr val="tx1"/>
                </a:solidFill>
                <a:latin typeface="Calibri" panose="020F0502020204030204" pitchFamily="34" charset="0"/>
                <a:ea typeface="宋体" panose="02010600030101010101" pitchFamily="2" charset="-122"/>
              </a:defRPr>
            </a:lvl4pPr>
            <a:lvl5pPr marL="2057400" indent="-228600" eaLnBrk="0" hangingPunc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lnSpc>
                <a:spcPct val="150000"/>
              </a:lnSpc>
            </a:pPr>
            <a:r>
              <a:rPr lang="zh-CN" altLang="en-US" sz="2000" b="1" dirty="0">
                <a:solidFill>
                  <a:srgbClr val="0070C0"/>
                </a:solidFill>
                <a:latin typeface="Times New Roman" panose="02020603050405020304" pitchFamily="18" charset="0"/>
                <a:ea typeface="黑体" panose="02010609060101010101" pitchFamily="49" charset="-122"/>
                <a:cs typeface="Times New Roman" panose="02020603050405020304" pitchFamily="18" charset="0"/>
              </a:rPr>
              <a:t>考查方向</a:t>
            </a:r>
            <a:r>
              <a:rPr lang="zh-CN" altLang="zh-CN" sz="2000" b="1" dirty="0">
                <a:solidFill>
                  <a:srgbClr val="0070C0"/>
                </a:solidFill>
                <a:latin typeface="Times New Roman" panose="02020603050405020304" pitchFamily="18" charset="0"/>
                <a:ea typeface="黑体" panose="02010609060101010101" pitchFamily="49" charset="-122"/>
                <a:cs typeface="Times New Roman" panose="02020603050405020304" pitchFamily="18" charset="0"/>
              </a:rPr>
              <a:t>三　化工流程中陌生化学方程式的书写</a:t>
            </a:r>
            <a:endParaRPr lang="zh-CN" altLang="zh-CN" sz="900" dirty="0">
              <a:solidFill>
                <a:srgbClr val="0070C0"/>
              </a:solidFill>
              <a:latin typeface="宋体" panose="02010600030101010101" pitchFamily="2" charset="-122"/>
              <a:ea typeface="黑体" panose="02010609060101010101" pitchFamily="49" charset="-122"/>
              <a:cs typeface="Courier New" panose="02070309020205020404" pitchFamily="49" charset="0"/>
            </a:endParaRPr>
          </a:p>
        </p:txBody>
      </p:sp>
    </p:spTree>
    <p:extLst>
      <p:ext uri="{BB962C8B-B14F-4D97-AF65-F5344CB8AC3E}">
        <p14:creationId xmlns:p14="http://schemas.microsoft.com/office/powerpoint/2010/main" xmlns="" val="26140797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a:extLst>
              <a:ext uri="{FF2B5EF4-FFF2-40B4-BE49-F238E27FC236}">
                <a16:creationId xmlns:a16="http://schemas.microsoft.com/office/drawing/2014/main" xmlns="" id="{AF5AC9DE-3ABC-458E-8034-05C3E6D124F4}"/>
              </a:ext>
            </a:extLst>
          </p:cNvPr>
          <p:cNvSpPr txBox="1"/>
          <p:nvPr/>
        </p:nvSpPr>
        <p:spPr>
          <a:xfrm>
            <a:off x="827584" y="2132856"/>
            <a:ext cx="7780303" cy="3351367"/>
          </a:xfrm>
          <a:prstGeom prst="rect">
            <a:avLst/>
          </a:prstGeom>
          <a:noFill/>
          <a:ln>
            <a:solidFill>
              <a:srgbClr val="C00000"/>
            </a:solidFill>
          </a:ln>
        </p:spPr>
        <p:txBody>
          <a:bodyPr wrap="square" rtlCol="0">
            <a:spAutoFit/>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zh-CN" altLang="zh-CN" b="1" i="0" u="none" strike="noStrike" cap="none" normalizeH="0" baseline="0" dirty="0">
                <a:ln>
                  <a:noFill/>
                </a:ln>
                <a:solidFill>
                  <a:schemeClr val="tx1"/>
                </a:solidFill>
                <a:effectLst/>
                <a:latin typeface="Times New Roman" pitchFamily="18" charset="0"/>
                <a:ea typeface="黑体" pitchFamily="2" charset="-122"/>
                <a:cs typeface="Times New Roman" pitchFamily="18" charset="0"/>
              </a:rPr>
              <a:t>题型解码：</a:t>
            </a:r>
            <a:endParaRPr kumimoji="0" lang="zh-CN" altLang="zh-CN" b="0" i="0" u="none" strike="noStrike" cap="none" normalizeH="0" baseline="0" dirty="0">
              <a:ln>
                <a:noFill/>
              </a:ln>
              <a:solidFill>
                <a:schemeClr val="tx1"/>
              </a:solidFill>
              <a:effectLst/>
              <a:latin typeface="Times New Roman" pitchFamily="18" charset="0"/>
              <a:ea typeface="方正书宋_GBK" pitchFamily="65" charset="-122"/>
              <a:cs typeface="Times New Roman" pitchFamily="18" charset="0"/>
            </a:endParaRPr>
          </a:p>
          <a:p>
            <a:pPr marL="0" marR="0" lvl="0" indent="0" algn="l" defTabSz="914400" rtl="0" eaLnBrk="1" fontAlgn="base" latinLnBrk="0" hangingPunct="1">
              <a:lnSpc>
                <a:spcPct val="150000"/>
              </a:lnSpc>
              <a:spcBef>
                <a:spcPct val="0"/>
              </a:spcBef>
              <a:spcAft>
                <a:spcPct val="0"/>
              </a:spcAft>
              <a:buClrTx/>
              <a:buSzTx/>
              <a:buFontTx/>
              <a:buNone/>
              <a:tabLst/>
            </a:pPr>
            <a:r>
              <a:rPr kumimoji="0" lang="zh-CN" altLang="zh-CN" b="1"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itchFamily="18" charset="0"/>
              </a:rPr>
              <a:t>第一步：挖掘题干信息，分析原材料，确定主要成分及所含杂质。</a:t>
            </a:r>
            <a:r>
              <a:rPr kumimoji="0" lang="zh-CN" altLang="en-US" b="1"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itchFamily="18" charset="0"/>
              </a:rPr>
              <a:t>（具体到元素、物质分类、化合价等）</a:t>
            </a:r>
            <a:endParaRPr kumimoji="0" lang="zh-CN"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itchFamily="18" charset="0"/>
            </a:endParaRPr>
          </a:p>
          <a:p>
            <a:pPr marL="0" marR="0" lvl="0" indent="0" algn="l" defTabSz="914400" rtl="0" eaLnBrk="1" fontAlgn="base" latinLnBrk="0" hangingPunct="1">
              <a:lnSpc>
                <a:spcPct val="150000"/>
              </a:lnSpc>
              <a:spcBef>
                <a:spcPct val="0"/>
              </a:spcBef>
              <a:spcAft>
                <a:spcPct val="0"/>
              </a:spcAft>
              <a:buClrTx/>
              <a:buSzTx/>
              <a:buFontTx/>
              <a:buNone/>
              <a:tabLst/>
            </a:pPr>
            <a:r>
              <a:rPr kumimoji="0" lang="zh-CN" altLang="zh-CN" b="1"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itchFamily="18" charset="0"/>
              </a:rPr>
              <a:t>第二步：原材料预处理，通过</a:t>
            </a:r>
            <a:r>
              <a:rPr kumimoji="0" lang="zh-CN" altLang="en-US" b="1"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itchFamily="18" charset="0"/>
              </a:rPr>
              <a:t>水溶、</a:t>
            </a:r>
            <a:r>
              <a:rPr kumimoji="0" lang="zh-CN" altLang="zh-CN" b="1"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itchFamily="18" charset="0"/>
              </a:rPr>
              <a:t>酸浸和碱浸等手段，完成初步分离。</a:t>
            </a:r>
            <a:endParaRPr kumimoji="0" lang="zh-CN"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itchFamily="18" charset="0"/>
            </a:endParaRPr>
          </a:p>
          <a:p>
            <a:pPr marL="0" marR="0" lvl="0" indent="0" algn="l" defTabSz="914400" rtl="0" eaLnBrk="1" fontAlgn="base" latinLnBrk="0" hangingPunct="1">
              <a:lnSpc>
                <a:spcPct val="150000"/>
              </a:lnSpc>
              <a:spcBef>
                <a:spcPct val="0"/>
              </a:spcBef>
              <a:spcAft>
                <a:spcPct val="0"/>
              </a:spcAft>
              <a:buClrTx/>
              <a:buSzTx/>
              <a:buFontTx/>
              <a:buNone/>
              <a:tabLst/>
            </a:pPr>
            <a:r>
              <a:rPr kumimoji="0" lang="zh-CN" altLang="zh-CN" b="1"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itchFamily="18" charset="0"/>
              </a:rPr>
              <a:t>第三步：分析核心反应，通过氧化</a:t>
            </a:r>
            <a:r>
              <a:rPr kumimoji="0" lang="zh-CN" altLang="en-US" b="1"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itchFamily="18" charset="0"/>
              </a:rPr>
              <a:t>还原</a:t>
            </a:r>
            <a:r>
              <a:rPr kumimoji="0" lang="zh-CN" altLang="zh-CN" b="1"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itchFamily="18" charset="0"/>
              </a:rPr>
              <a:t>、</a:t>
            </a:r>
            <a:r>
              <a:rPr lang="zh-CN" altLang="en-US" b="1" dirty="0">
                <a:latin typeface="宋体" panose="02010600030101010101" pitchFamily="2" charset="-122"/>
                <a:ea typeface="宋体" panose="02010600030101010101" pitchFamily="2" charset="-122"/>
                <a:cs typeface="Times New Roman" pitchFamily="18" charset="0"/>
              </a:rPr>
              <a:t>“</a:t>
            </a:r>
            <a:r>
              <a:rPr kumimoji="0" lang="zh-CN" altLang="en-US" b="1"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itchFamily="18" charset="0"/>
              </a:rPr>
              <a:t>酸碱</a:t>
            </a:r>
            <a:r>
              <a:rPr kumimoji="0" lang="zh-CN" altLang="zh-CN" b="1"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itchFamily="18" charset="0"/>
              </a:rPr>
              <a:t>中和</a:t>
            </a:r>
            <a:r>
              <a:rPr kumimoji="0" lang="zh-CN" altLang="en-US" b="1"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itchFamily="18" charset="0"/>
              </a:rPr>
              <a:t>”</a:t>
            </a:r>
            <a:r>
              <a:rPr kumimoji="0" lang="zh-CN" altLang="zh-CN" b="1"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itchFamily="18" charset="0"/>
              </a:rPr>
              <a:t>及离子交换等手段完成主要物质到</a:t>
            </a:r>
            <a:r>
              <a:rPr kumimoji="0" lang="zh-CN" altLang="en-US" b="1"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itchFamily="18" charset="0"/>
              </a:rPr>
              <a:t>中间</a:t>
            </a:r>
            <a:r>
              <a:rPr kumimoji="0" lang="zh-CN" altLang="zh-CN" b="1"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itchFamily="18" charset="0"/>
              </a:rPr>
              <a:t>产物</a:t>
            </a:r>
            <a:r>
              <a:rPr kumimoji="0" lang="zh-CN" altLang="en-US" b="1"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itchFamily="18" charset="0"/>
              </a:rPr>
              <a:t>或产物</a:t>
            </a:r>
            <a:r>
              <a:rPr kumimoji="0" lang="zh-CN" altLang="zh-CN" b="1"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itchFamily="18" charset="0"/>
              </a:rPr>
              <a:t>的转化。</a:t>
            </a:r>
            <a:endParaRPr kumimoji="0" lang="zh-CN"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itchFamily="18" charset="0"/>
            </a:endParaRPr>
          </a:p>
          <a:p>
            <a:pPr marL="0" marR="0" lvl="0" indent="0" algn="l" defTabSz="914400" rtl="0" eaLnBrk="1" fontAlgn="base" latinLnBrk="0" hangingPunct="1">
              <a:lnSpc>
                <a:spcPct val="150000"/>
              </a:lnSpc>
              <a:spcBef>
                <a:spcPct val="0"/>
              </a:spcBef>
              <a:spcAft>
                <a:spcPct val="0"/>
              </a:spcAft>
              <a:buClrTx/>
              <a:buSzTx/>
              <a:buFontTx/>
              <a:buNone/>
              <a:tabLst/>
            </a:pPr>
            <a:r>
              <a:rPr kumimoji="0" lang="zh-CN" altLang="zh-CN" b="1"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itchFamily="18" charset="0"/>
              </a:rPr>
              <a:t>第四步：产品的分离</a:t>
            </a:r>
            <a:r>
              <a:rPr kumimoji="0" lang="zh-CN" altLang="en-US" b="1"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itchFamily="18" charset="0"/>
              </a:rPr>
              <a:t>、</a:t>
            </a:r>
            <a:r>
              <a:rPr kumimoji="0" lang="zh-CN" altLang="zh-CN" b="1"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itchFamily="18" charset="0"/>
              </a:rPr>
              <a:t>提纯及含量测定，通过沉淀、结晶及煅烧等手段，得到粗品，通过滴定等定量过程，完成含量测定。</a:t>
            </a:r>
            <a:endParaRPr kumimoji="0" lang="zh-CN" altLang="zh-CN" b="0" i="0" u="none" strike="noStrike" cap="none" normalizeH="0" baseline="0" dirty="0">
              <a:ln>
                <a:noFill/>
              </a:ln>
              <a:solidFill>
                <a:schemeClr val="tx1"/>
              </a:solidFill>
              <a:effectLst/>
              <a:latin typeface="宋体" panose="02010600030101010101" pitchFamily="2" charset="-122"/>
              <a:ea typeface="宋体" panose="02010600030101010101" pitchFamily="2" charset="-122"/>
              <a:cs typeface="Times New Roman" pitchFamily="18" charset="0"/>
            </a:endParaRPr>
          </a:p>
        </p:txBody>
      </p:sp>
      <p:sp>
        <p:nvSpPr>
          <p:cNvPr id="8" name="文本框 7">
            <a:extLst>
              <a:ext uri="{FF2B5EF4-FFF2-40B4-BE49-F238E27FC236}">
                <a16:creationId xmlns:a16="http://schemas.microsoft.com/office/drawing/2014/main" xmlns="" id="{E3171360-36BC-40AE-9142-C21732560757}"/>
              </a:ext>
            </a:extLst>
          </p:cNvPr>
          <p:cNvSpPr txBox="1"/>
          <p:nvPr/>
        </p:nvSpPr>
        <p:spPr>
          <a:xfrm>
            <a:off x="251520" y="404664"/>
            <a:ext cx="8638234" cy="1323439"/>
          </a:xfrm>
          <a:prstGeom prst="rect">
            <a:avLst/>
          </a:prstGeom>
          <a:noFill/>
        </p:spPr>
        <p:txBody>
          <a:bodyPr wrap="square" rtlCol="0">
            <a:spAutoFit/>
          </a:bodyPr>
          <a:lstStyle/>
          <a:p>
            <a:pPr algn="just">
              <a:lnSpc>
                <a:spcPct val="200000"/>
              </a:lnSpc>
            </a:pPr>
            <a:r>
              <a:rPr lang="zh-CN" altLang="zh-CN" sz="2000" b="1" kern="0" dirty="0">
                <a:effectLst/>
                <a:latin typeface="Times New Roman" panose="02020603050405020304" pitchFamily="18" charset="0"/>
                <a:ea typeface="宋体" panose="02010600030101010101" pitchFamily="2" charset="-122"/>
                <a:cs typeface="宋体" panose="02010600030101010101" pitchFamily="2" charset="-122"/>
              </a:rPr>
              <a:t>一、物质制备型化工生产流程题的主线：</a:t>
            </a:r>
            <a:endParaRPr lang="zh-CN" altLang="zh-CN" sz="2000" kern="800" dirty="0">
              <a:effectLst/>
              <a:latin typeface="Times New Roman" panose="02020603050405020304" pitchFamily="18" charset="0"/>
              <a:ea typeface="宋体" panose="02010600030101010101" pitchFamily="2" charset="-122"/>
            </a:endParaRPr>
          </a:p>
          <a:p>
            <a:pPr indent="153035" algn="just">
              <a:lnSpc>
                <a:spcPct val="200000"/>
              </a:lnSpc>
            </a:pPr>
            <a:r>
              <a:rPr lang="zh-CN" altLang="zh-CN" sz="2000" b="1" kern="0" dirty="0">
                <a:solidFill>
                  <a:srgbClr val="0070C0"/>
                </a:solidFill>
                <a:effectLst/>
                <a:latin typeface="楷体" pitchFamily="49" charset="-122"/>
                <a:ea typeface="楷体" pitchFamily="49" charset="-122"/>
                <a:cs typeface="宋体" panose="02010600030101010101" pitchFamily="2" charset="-122"/>
              </a:rPr>
              <a:t>原料</a:t>
            </a:r>
            <a:r>
              <a:rPr lang="zh-CN" altLang="zh-CN" sz="2000" b="1" kern="0" dirty="0">
                <a:solidFill>
                  <a:srgbClr val="FF0000"/>
                </a:solidFill>
                <a:effectLst/>
                <a:latin typeface="楷体" pitchFamily="49" charset="-122"/>
                <a:ea typeface="楷体" pitchFamily="49" charset="-122"/>
                <a:cs typeface="宋体" panose="02010600030101010101" pitchFamily="2" charset="-122"/>
              </a:rPr>
              <a:t>→</a:t>
            </a:r>
            <a:r>
              <a:rPr lang="zh-CN" altLang="zh-CN" sz="2000" b="1" kern="0" dirty="0">
                <a:solidFill>
                  <a:srgbClr val="0070C0"/>
                </a:solidFill>
                <a:effectLst/>
                <a:latin typeface="楷体" pitchFamily="49" charset="-122"/>
                <a:ea typeface="楷体" pitchFamily="49" charset="-122"/>
                <a:cs typeface="宋体" panose="02010600030101010101" pitchFamily="2" charset="-122"/>
              </a:rPr>
              <a:t>对原料的预处理</a:t>
            </a:r>
            <a:r>
              <a:rPr lang="zh-CN" altLang="zh-CN" sz="2000" b="1" kern="0" dirty="0">
                <a:solidFill>
                  <a:srgbClr val="FF0000"/>
                </a:solidFill>
                <a:effectLst/>
                <a:latin typeface="楷体" pitchFamily="49" charset="-122"/>
                <a:ea typeface="楷体" pitchFamily="49" charset="-122"/>
                <a:cs typeface="宋体" panose="02010600030101010101" pitchFamily="2" charset="-122"/>
              </a:rPr>
              <a:t>→</a:t>
            </a:r>
            <a:r>
              <a:rPr lang="zh-CN" altLang="zh-CN" sz="2000" b="1" kern="0" dirty="0">
                <a:solidFill>
                  <a:srgbClr val="0070C0"/>
                </a:solidFill>
                <a:effectLst/>
                <a:latin typeface="楷体" pitchFamily="49" charset="-122"/>
                <a:ea typeface="楷体" pitchFamily="49" charset="-122"/>
                <a:cs typeface="宋体" panose="02010600030101010101" pitchFamily="2" charset="-122"/>
              </a:rPr>
              <a:t>核心化学反应</a:t>
            </a:r>
            <a:r>
              <a:rPr lang="zh-CN" altLang="zh-CN" sz="2000" b="1" kern="0" dirty="0">
                <a:solidFill>
                  <a:srgbClr val="FF0000"/>
                </a:solidFill>
                <a:effectLst/>
                <a:latin typeface="楷体" pitchFamily="49" charset="-122"/>
                <a:ea typeface="楷体" pitchFamily="49" charset="-122"/>
                <a:cs typeface="宋体" panose="02010600030101010101" pitchFamily="2" charset="-122"/>
              </a:rPr>
              <a:t>→</a:t>
            </a:r>
            <a:r>
              <a:rPr lang="zh-CN" altLang="en-US" sz="2000" b="1" kern="0" dirty="0">
                <a:solidFill>
                  <a:srgbClr val="0070C0"/>
                </a:solidFill>
                <a:effectLst/>
                <a:latin typeface="楷体" pitchFamily="49" charset="-122"/>
                <a:ea typeface="楷体" pitchFamily="49" charset="-122"/>
                <a:cs typeface="宋体" panose="02010600030101010101" pitchFamily="2" charset="-122"/>
              </a:rPr>
              <a:t>中间产物的</a:t>
            </a:r>
            <a:r>
              <a:rPr lang="zh-CN" altLang="zh-CN" sz="2000" b="1" kern="0" dirty="0">
                <a:solidFill>
                  <a:srgbClr val="0070C0"/>
                </a:solidFill>
                <a:effectLst/>
                <a:latin typeface="楷体" pitchFamily="49" charset="-122"/>
                <a:ea typeface="楷体" pitchFamily="49" charset="-122"/>
                <a:cs typeface="宋体" panose="02010600030101010101" pitchFamily="2" charset="-122"/>
              </a:rPr>
              <a:t>分离提纯</a:t>
            </a:r>
            <a:r>
              <a:rPr lang="zh-CN" altLang="zh-CN" sz="2000" b="1" kern="0" dirty="0">
                <a:solidFill>
                  <a:srgbClr val="FF0000"/>
                </a:solidFill>
                <a:effectLst/>
                <a:latin typeface="楷体" pitchFamily="49" charset="-122"/>
                <a:ea typeface="楷体" pitchFamily="49" charset="-122"/>
                <a:cs typeface="宋体" panose="02010600030101010101" pitchFamily="2" charset="-122"/>
              </a:rPr>
              <a:t>→</a:t>
            </a:r>
            <a:r>
              <a:rPr lang="zh-CN" altLang="zh-CN" sz="2000" b="1" kern="0" dirty="0">
                <a:solidFill>
                  <a:srgbClr val="0070C0"/>
                </a:solidFill>
                <a:effectLst/>
                <a:latin typeface="楷体" pitchFamily="49" charset="-122"/>
                <a:ea typeface="楷体" pitchFamily="49" charset="-122"/>
                <a:cs typeface="宋体" panose="02010600030101010101" pitchFamily="2" charset="-122"/>
              </a:rPr>
              <a:t>目标产物</a:t>
            </a:r>
            <a:endParaRPr lang="zh-CN" altLang="zh-CN" sz="2000" kern="800" dirty="0">
              <a:solidFill>
                <a:srgbClr val="0070C0"/>
              </a:solidFill>
              <a:effectLst/>
              <a:latin typeface="楷体" pitchFamily="49" charset="-122"/>
              <a:ea typeface="楷体" pitchFamily="49" charset="-122"/>
            </a:endParaRPr>
          </a:p>
        </p:txBody>
      </p:sp>
    </p:spTree>
    <p:extLst>
      <p:ext uri="{BB962C8B-B14F-4D97-AF65-F5344CB8AC3E}">
        <p14:creationId xmlns:p14="http://schemas.microsoft.com/office/powerpoint/2010/main" xmlns="" val="14871798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组合 6"/>
          <p:cNvGrpSpPr/>
          <p:nvPr/>
        </p:nvGrpSpPr>
        <p:grpSpPr>
          <a:xfrm>
            <a:off x="1331640" y="620688"/>
            <a:ext cx="5968355" cy="5544616"/>
            <a:chOff x="1403648" y="476672"/>
            <a:chExt cx="5968355" cy="5544616"/>
          </a:xfrm>
        </p:grpSpPr>
        <p:grpSp>
          <p:nvGrpSpPr>
            <p:cNvPr id="6" name="组合 5"/>
            <p:cNvGrpSpPr/>
            <p:nvPr/>
          </p:nvGrpSpPr>
          <p:grpSpPr>
            <a:xfrm>
              <a:off x="1547664" y="548680"/>
              <a:ext cx="5824339" cy="5472608"/>
              <a:chOff x="1835696" y="404664"/>
              <a:chExt cx="5248275" cy="5472608"/>
            </a:xfrm>
          </p:grpSpPr>
          <p:pic>
            <p:nvPicPr>
              <p:cNvPr id="8194" name="Picture 2"/>
              <p:cNvPicPr>
                <a:picLocks noChangeAspect="1" noChangeArrowheads="1"/>
              </p:cNvPicPr>
              <p:nvPr/>
            </p:nvPicPr>
            <p:blipFill>
              <a:blip r:embed="rId2" cstate="print"/>
              <a:srcRect/>
              <a:stretch>
                <a:fillRect/>
              </a:stretch>
            </p:blipFill>
            <p:spPr bwMode="auto">
              <a:xfrm>
                <a:off x="1835696" y="404664"/>
                <a:ext cx="5248275" cy="5124450"/>
              </a:xfrm>
              <a:prstGeom prst="rect">
                <a:avLst/>
              </a:prstGeom>
              <a:noFill/>
              <a:ln w="9525">
                <a:noFill/>
                <a:miter lim="800000"/>
                <a:headEnd/>
                <a:tailEnd/>
              </a:ln>
            </p:spPr>
          </p:pic>
          <p:pic>
            <p:nvPicPr>
              <p:cNvPr id="8195" name="Picture 3"/>
              <p:cNvPicPr>
                <a:picLocks noChangeAspect="1" noChangeArrowheads="1"/>
              </p:cNvPicPr>
              <p:nvPr/>
            </p:nvPicPr>
            <p:blipFill>
              <a:blip r:embed="rId3" cstate="print"/>
              <a:srcRect/>
              <a:stretch>
                <a:fillRect/>
              </a:stretch>
            </p:blipFill>
            <p:spPr bwMode="auto">
              <a:xfrm>
                <a:off x="2302023" y="5445224"/>
                <a:ext cx="4762129" cy="432048"/>
              </a:xfrm>
              <a:prstGeom prst="rect">
                <a:avLst/>
              </a:prstGeom>
              <a:noFill/>
              <a:ln w="9525">
                <a:noFill/>
                <a:miter lim="800000"/>
                <a:headEnd/>
                <a:tailEnd/>
              </a:ln>
            </p:spPr>
          </p:pic>
        </p:grpSp>
        <p:sp>
          <p:nvSpPr>
            <p:cNvPr id="5" name="TextBox 4"/>
            <p:cNvSpPr txBox="1"/>
            <p:nvPr/>
          </p:nvSpPr>
          <p:spPr>
            <a:xfrm>
              <a:off x="1403648" y="476672"/>
              <a:ext cx="504056" cy="338554"/>
            </a:xfrm>
            <a:prstGeom prst="rect">
              <a:avLst/>
            </a:prstGeom>
            <a:solidFill>
              <a:schemeClr val="bg1"/>
            </a:solidFill>
          </p:spPr>
          <p:txBody>
            <a:bodyPr wrap="square" rtlCol="0">
              <a:spAutoFit/>
            </a:bodyPr>
            <a:lstStyle/>
            <a:p>
              <a:r>
                <a:rPr lang="zh-CN" altLang="en-US" sz="1600" b="1" dirty="0" smtClean="0"/>
                <a:t>一、</a:t>
              </a:r>
              <a:endParaRPr lang="zh-CN" altLang="en-US" sz="1600" b="1" dirty="0"/>
            </a:p>
          </p:txBody>
        </p:sp>
      </p:grpSp>
      <p:sp>
        <p:nvSpPr>
          <p:cNvPr id="8" name="矩形 1">
            <a:extLst>
              <a:ext uri="{FF2B5EF4-FFF2-40B4-BE49-F238E27FC236}">
                <a16:creationId xmlns:a16="http://schemas.microsoft.com/office/drawing/2014/main" xmlns="" id="{4E45A634-2E99-450C-93AC-2819439EB6D0}"/>
              </a:ext>
            </a:extLst>
          </p:cNvPr>
          <p:cNvSpPr>
            <a:spLocks noChangeArrowheads="1"/>
          </p:cNvSpPr>
          <p:nvPr/>
        </p:nvSpPr>
        <p:spPr bwMode="auto">
          <a:xfrm>
            <a:off x="251520" y="116632"/>
            <a:ext cx="8136904" cy="4818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p>
            <a:pPr>
              <a:lnSpc>
                <a:spcPct val="150000"/>
              </a:lnSpc>
              <a:spcAft>
                <a:spcPts val="0"/>
              </a:spcAft>
              <a:defRPr/>
            </a:pPr>
            <a:r>
              <a:rPr lang="zh-CN" altLang="en-US" sz="2000" b="1" kern="100" dirty="0">
                <a:solidFill>
                  <a:srgbClr val="0070C0"/>
                </a:solidFill>
                <a:latin typeface="Times New Roman"/>
                <a:ea typeface="黑体"/>
                <a:cs typeface="Times New Roman"/>
              </a:rPr>
              <a:t>考查方向</a:t>
            </a:r>
            <a:r>
              <a:rPr lang="zh-CN" altLang="zh-CN" sz="2000" b="1" kern="100" dirty="0">
                <a:solidFill>
                  <a:srgbClr val="0070C0"/>
                </a:solidFill>
                <a:latin typeface="Times New Roman"/>
                <a:ea typeface="黑体"/>
                <a:cs typeface="Times New Roman"/>
              </a:rPr>
              <a:t>一　常考化工术语及基本操作</a:t>
            </a:r>
            <a:endParaRPr lang="zh-CN" altLang="zh-CN" sz="900" dirty="0">
              <a:solidFill>
                <a:srgbClr val="0070C0"/>
              </a:solidFill>
              <a:latin typeface="宋体" pitchFamily="2" charset="-122"/>
              <a:ea typeface="黑体" pitchFamily="2" charset="-122"/>
              <a:cs typeface="Courier New" pitchFamily="49"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827584" y="764704"/>
            <a:ext cx="7257196" cy="5184576"/>
            <a:chOff x="827584" y="764704"/>
            <a:chExt cx="7257196" cy="5184576"/>
          </a:xfrm>
        </p:grpSpPr>
        <p:pic>
          <p:nvPicPr>
            <p:cNvPr id="1026" name="Picture 2"/>
            <p:cNvPicPr>
              <a:picLocks noChangeAspect="1" noChangeArrowheads="1"/>
            </p:cNvPicPr>
            <p:nvPr/>
          </p:nvPicPr>
          <p:blipFill>
            <a:blip r:embed="rId2" cstate="print"/>
            <a:srcRect/>
            <a:stretch>
              <a:fillRect/>
            </a:stretch>
          </p:blipFill>
          <p:spPr bwMode="auto">
            <a:xfrm>
              <a:off x="858490" y="764704"/>
              <a:ext cx="7226290" cy="5184576"/>
            </a:xfrm>
            <a:prstGeom prst="rect">
              <a:avLst/>
            </a:prstGeom>
            <a:noFill/>
            <a:ln w="9525">
              <a:noFill/>
              <a:miter lim="800000"/>
              <a:headEnd/>
              <a:tailEnd/>
            </a:ln>
          </p:spPr>
        </p:pic>
        <p:sp>
          <p:nvSpPr>
            <p:cNvPr id="3" name="TextBox 2"/>
            <p:cNvSpPr txBox="1"/>
            <p:nvPr/>
          </p:nvSpPr>
          <p:spPr>
            <a:xfrm>
              <a:off x="827584" y="764704"/>
              <a:ext cx="504056" cy="338554"/>
            </a:xfrm>
            <a:prstGeom prst="rect">
              <a:avLst/>
            </a:prstGeom>
            <a:solidFill>
              <a:schemeClr val="bg1"/>
            </a:solidFill>
          </p:spPr>
          <p:txBody>
            <a:bodyPr wrap="square" rtlCol="0">
              <a:spAutoFit/>
            </a:bodyPr>
            <a:lstStyle/>
            <a:p>
              <a:r>
                <a:rPr lang="zh-CN" altLang="en-US" sz="1600" b="1" dirty="0" smtClean="0"/>
                <a:t>二、</a:t>
              </a:r>
              <a:endParaRPr lang="zh-CN" altLang="en-US" sz="1600" b="1" dirty="0"/>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p:cNvGrpSpPr/>
          <p:nvPr/>
        </p:nvGrpSpPr>
        <p:grpSpPr>
          <a:xfrm>
            <a:off x="1475656" y="116632"/>
            <a:ext cx="6552728" cy="6192688"/>
            <a:chOff x="1475656" y="116632"/>
            <a:chExt cx="6552728" cy="6192688"/>
          </a:xfrm>
        </p:grpSpPr>
        <p:pic>
          <p:nvPicPr>
            <p:cNvPr id="2050" name="Picture 2"/>
            <p:cNvPicPr>
              <a:picLocks noChangeAspect="1" noChangeArrowheads="1"/>
            </p:cNvPicPr>
            <p:nvPr/>
          </p:nvPicPr>
          <p:blipFill>
            <a:blip r:embed="rId2" cstate="print"/>
            <a:srcRect/>
            <a:stretch>
              <a:fillRect/>
            </a:stretch>
          </p:blipFill>
          <p:spPr bwMode="auto">
            <a:xfrm>
              <a:off x="1619672" y="116632"/>
              <a:ext cx="6408712" cy="3514110"/>
            </a:xfrm>
            <a:prstGeom prst="rect">
              <a:avLst/>
            </a:prstGeom>
            <a:noFill/>
            <a:ln w="9525">
              <a:noFill/>
              <a:miter lim="800000"/>
              <a:headEnd/>
              <a:tailEnd/>
            </a:ln>
          </p:spPr>
        </p:pic>
        <p:pic>
          <p:nvPicPr>
            <p:cNvPr id="2051" name="Picture 3"/>
            <p:cNvPicPr>
              <a:picLocks noChangeAspect="1" noChangeArrowheads="1"/>
            </p:cNvPicPr>
            <p:nvPr/>
          </p:nvPicPr>
          <p:blipFill>
            <a:blip r:embed="rId3" cstate="print"/>
            <a:srcRect/>
            <a:stretch>
              <a:fillRect/>
            </a:stretch>
          </p:blipFill>
          <p:spPr bwMode="auto">
            <a:xfrm>
              <a:off x="1835696" y="3501008"/>
              <a:ext cx="6090056" cy="2808312"/>
            </a:xfrm>
            <a:prstGeom prst="rect">
              <a:avLst/>
            </a:prstGeom>
            <a:noFill/>
            <a:ln w="9525">
              <a:noFill/>
              <a:miter lim="800000"/>
              <a:headEnd/>
              <a:tailEnd/>
            </a:ln>
          </p:spPr>
        </p:pic>
        <p:sp>
          <p:nvSpPr>
            <p:cNvPr id="4" name="TextBox 3"/>
            <p:cNvSpPr txBox="1"/>
            <p:nvPr/>
          </p:nvSpPr>
          <p:spPr>
            <a:xfrm>
              <a:off x="1475656" y="116632"/>
              <a:ext cx="504056" cy="338554"/>
            </a:xfrm>
            <a:prstGeom prst="rect">
              <a:avLst/>
            </a:prstGeom>
            <a:solidFill>
              <a:schemeClr val="bg1"/>
            </a:solidFill>
          </p:spPr>
          <p:txBody>
            <a:bodyPr wrap="square" rtlCol="0">
              <a:spAutoFit/>
            </a:bodyPr>
            <a:lstStyle/>
            <a:p>
              <a:r>
                <a:rPr lang="zh-CN" altLang="en-US" sz="1600" b="1" dirty="0" smtClean="0"/>
                <a:t>三、</a:t>
              </a:r>
              <a:endParaRPr lang="zh-CN" altLang="en-US" sz="1600" b="1" dirty="0"/>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srcRect/>
          <a:stretch>
            <a:fillRect/>
          </a:stretch>
        </p:blipFill>
        <p:spPr bwMode="auto">
          <a:xfrm>
            <a:off x="1259632" y="424209"/>
            <a:ext cx="6264696" cy="5682974"/>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cstate="print"/>
          <a:srcRect/>
          <a:stretch>
            <a:fillRect/>
          </a:stretch>
        </p:blipFill>
        <p:spPr bwMode="auto">
          <a:xfrm>
            <a:off x="1763688" y="404664"/>
            <a:ext cx="5295900" cy="781050"/>
          </a:xfrm>
          <a:prstGeom prst="rect">
            <a:avLst/>
          </a:prstGeom>
          <a:noFill/>
          <a:ln w="9525">
            <a:noFill/>
            <a:miter lim="800000"/>
            <a:headEnd/>
            <a:tailEnd/>
          </a:ln>
        </p:spPr>
      </p:pic>
      <p:pic>
        <p:nvPicPr>
          <p:cNvPr id="4099" name="Picture 3"/>
          <p:cNvPicPr>
            <a:picLocks noChangeAspect="1" noChangeArrowheads="1"/>
          </p:cNvPicPr>
          <p:nvPr/>
        </p:nvPicPr>
        <p:blipFill>
          <a:blip r:embed="rId3" cstate="print"/>
          <a:srcRect/>
          <a:stretch>
            <a:fillRect/>
          </a:stretch>
        </p:blipFill>
        <p:spPr bwMode="auto">
          <a:xfrm>
            <a:off x="1763688" y="1124744"/>
            <a:ext cx="5362575" cy="5229225"/>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组合 5"/>
          <p:cNvGrpSpPr/>
          <p:nvPr/>
        </p:nvGrpSpPr>
        <p:grpSpPr>
          <a:xfrm>
            <a:off x="1115616" y="692696"/>
            <a:ext cx="6324972" cy="3672408"/>
            <a:chOff x="1115616" y="692696"/>
            <a:chExt cx="6324972" cy="3672408"/>
          </a:xfrm>
        </p:grpSpPr>
        <p:grpSp>
          <p:nvGrpSpPr>
            <p:cNvPr id="4" name="组合 3"/>
            <p:cNvGrpSpPr/>
            <p:nvPr/>
          </p:nvGrpSpPr>
          <p:grpSpPr>
            <a:xfrm>
              <a:off x="1259632" y="764704"/>
              <a:ext cx="6180956" cy="3600400"/>
              <a:chOff x="1547664" y="404664"/>
              <a:chExt cx="5676900" cy="2818543"/>
            </a:xfrm>
          </p:grpSpPr>
          <p:pic>
            <p:nvPicPr>
              <p:cNvPr id="5122" name="Picture 2"/>
              <p:cNvPicPr>
                <a:picLocks noChangeAspect="1" noChangeArrowheads="1"/>
              </p:cNvPicPr>
              <p:nvPr/>
            </p:nvPicPr>
            <p:blipFill>
              <a:blip r:embed="rId2" cstate="print"/>
              <a:srcRect/>
              <a:stretch>
                <a:fillRect/>
              </a:stretch>
            </p:blipFill>
            <p:spPr bwMode="auto">
              <a:xfrm>
                <a:off x="1547664" y="404664"/>
                <a:ext cx="5676900" cy="2686050"/>
              </a:xfrm>
              <a:prstGeom prst="rect">
                <a:avLst/>
              </a:prstGeom>
              <a:noFill/>
              <a:ln w="9525">
                <a:noFill/>
                <a:miter lim="800000"/>
                <a:headEnd/>
                <a:tailEnd/>
              </a:ln>
            </p:spPr>
          </p:pic>
          <p:pic>
            <p:nvPicPr>
              <p:cNvPr id="5123" name="Picture 3"/>
              <p:cNvPicPr>
                <a:picLocks noChangeAspect="1" noChangeArrowheads="1"/>
              </p:cNvPicPr>
              <p:nvPr/>
            </p:nvPicPr>
            <p:blipFill>
              <a:blip r:embed="rId3" cstate="print"/>
              <a:srcRect/>
              <a:stretch>
                <a:fillRect/>
              </a:stretch>
            </p:blipFill>
            <p:spPr bwMode="auto">
              <a:xfrm>
                <a:off x="1763688" y="2996952"/>
                <a:ext cx="5184576" cy="226255"/>
              </a:xfrm>
              <a:prstGeom prst="rect">
                <a:avLst/>
              </a:prstGeom>
              <a:noFill/>
              <a:ln w="9525">
                <a:noFill/>
                <a:miter lim="800000"/>
                <a:headEnd/>
                <a:tailEnd/>
              </a:ln>
            </p:spPr>
          </p:pic>
        </p:grpSp>
        <p:sp>
          <p:nvSpPr>
            <p:cNvPr id="5" name="TextBox 4"/>
            <p:cNvSpPr txBox="1"/>
            <p:nvPr/>
          </p:nvSpPr>
          <p:spPr>
            <a:xfrm>
              <a:off x="1115616" y="692696"/>
              <a:ext cx="504056" cy="338554"/>
            </a:xfrm>
            <a:prstGeom prst="rect">
              <a:avLst/>
            </a:prstGeom>
            <a:solidFill>
              <a:schemeClr val="bg1"/>
            </a:solidFill>
          </p:spPr>
          <p:txBody>
            <a:bodyPr wrap="square" rtlCol="0">
              <a:spAutoFit/>
            </a:bodyPr>
            <a:lstStyle/>
            <a:p>
              <a:r>
                <a:rPr lang="zh-CN" altLang="en-US" sz="1600" b="1" dirty="0" smtClean="0"/>
                <a:t>四、</a:t>
              </a:r>
              <a:endParaRPr lang="zh-CN" altLang="en-US" sz="1600" b="1" dirty="0"/>
            </a:p>
          </p:txBody>
        </p: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cstate="print"/>
          <a:srcRect/>
          <a:stretch>
            <a:fillRect/>
          </a:stretch>
        </p:blipFill>
        <p:spPr bwMode="auto">
          <a:xfrm>
            <a:off x="1714500" y="176213"/>
            <a:ext cx="5715000" cy="6505575"/>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940</TotalTime>
  <Words>570</Words>
  <Application>Microsoft Office PowerPoint</Application>
  <PresentationFormat>全屏显示(4:3)</PresentationFormat>
  <Paragraphs>26</Paragraphs>
  <Slides>12</Slides>
  <Notes>0</Notes>
  <HiddenSlides>0</HiddenSlides>
  <MMClips>0</MMClips>
  <ScaleCrop>false</ScaleCrop>
  <HeadingPairs>
    <vt:vector size="4" baseType="variant">
      <vt:variant>
        <vt:lpstr>主题</vt:lpstr>
      </vt:variant>
      <vt:variant>
        <vt:i4>1</vt:i4>
      </vt:variant>
      <vt:variant>
        <vt:lpstr>幻灯片标题</vt:lpstr>
      </vt:variant>
      <vt:variant>
        <vt:i4>12</vt:i4>
      </vt:variant>
    </vt:vector>
  </HeadingPairs>
  <TitlesOfParts>
    <vt:vector size="13" baseType="lpstr">
      <vt:lpstr>Office 主题</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cp:lastModifiedBy>Administrator</cp:lastModifiedBy>
  <cp:revision>14</cp:revision>
  <dcterms:modified xsi:type="dcterms:W3CDTF">2021-06-12T00:06:04Z</dcterms:modified>
</cp:coreProperties>
</file>