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19"/>
  </p:handoutMasterIdLst>
  <p:sldIdLst>
    <p:sldId id="373" r:id="rId3"/>
    <p:sldId id="374" r:id="rId4"/>
    <p:sldId id="375" r:id="rId5"/>
    <p:sldId id="376" r:id="rId6"/>
    <p:sldId id="379" r:id="rId7"/>
    <p:sldId id="392" r:id="rId8"/>
    <p:sldId id="381" r:id="rId9"/>
    <p:sldId id="384" r:id="rId10"/>
    <p:sldId id="385" r:id="rId11"/>
    <p:sldId id="386" r:id="rId12"/>
    <p:sldId id="398" r:id="rId13"/>
    <p:sldId id="396" r:id="rId14"/>
    <p:sldId id="397" r:id="rId15"/>
    <p:sldId id="388" r:id="rId16"/>
    <p:sldId id="387" r:id="rId17"/>
    <p:sldId id="39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5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6810-B3B4-428E-9430-46C576E0977E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104D7-7B11-43B0-8AEE-A14B833619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41302" units="1/cm"/>
          <inkml:channelProperty channel="Y" name="resolution" value="658.23627" units="1/cm"/>
          <inkml:channelProperty channel="T" name="resolution" value="1" units="1/dev"/>
        </inkml:channelProperties>
      </inkml:inkSource>
      <inkml:timestamp xml:id="ts0" timeString="2021-05-08T03:35:14.79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25746 9260 0,'0'0'0,"0"0"16,0 0-16,0 0 15,0 0 1,25 4-16,22-1 15,24 1 1,0 0 0,3-4-16,19 3 15,5-3-15,-3 0 16,4 0-16,3 0 16,4 0-1,6-3-15,2-5 16,1-1-1,0 1-15,8 3 16,5 2 0,0 1-16,-5 0 15,0-3-15,1 3 16,-6 2 0,3 2-16,-2 0 15,-3 1 1,-2-1-16,-2 0 15,2 1 1,3 1-16,6-3 16,-5 4-1,-1 0-15,-3 2 16,-9-5 0,0 3-16,-5-4 15,2 2-15,-3 1 16,-7 1-1,-12-2-15,-14 0 16,-18-1 0,-48-2-16,43 2 15,-43-2 1,43 8-16,-43-8 16,42 6-1,1 1-15,-4 0 16,2 0-16,-41-7 15,0 0 1,29 0-16,-13-10 16</inkml:trace>
  <inkml:trace contextRef="#ctx0" brushRef="#br0" timeOffset="480.3117">29968 9114 0,'0'0'15,"0"0"-15,24 4 16,22 4 0,32 7-16,9 9 15,-5 1-15,-1 4 16,-10 1 0,-8-4-16,-18-4 15,-45-22 1,0 0-16,0 0 15,27 24 1,-14-5-16,-15-1 16,-14 2-1,-18 1-15,-21 3 16,-18 1-16,-35 7 16,-22 1-1,-5 5-15,13-7 16,36-13-1,35-15-15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7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4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9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6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6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6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67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A00038A-46D6-445F-8A7A-831E5A0FC3D6}"/>
              </a:ext>
            </a:extLst>
          </p:cNvPr>
          <p:cNvSpPr txBox="1"/>
          <p:nvPr/>
        </p:nvSpPr>
        <p:spPr>
          <a:xfrm>
            <a:off x="149202" y="1321234"/>
            <a:ext cx="11913704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第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三节 乙醇与乙酸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  <a:cs typeface="字魂27号-布丁体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第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2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课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时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乙酸 官能团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字魂27号-布丁体" panose="00000500000000000000" charset="-122"/>
              </a:rPr>
              <a:t>与有机化合物的分类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  <a:cs typeface="字魂27号-布丁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61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88B16AD-400B-40D5-97DE-31FD1F50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48" y="2689256"/>
            <a:ext cx="115965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49" charset="-122"/>
              </a:rPr>
              <a:t>酯化反应实质</a:t>
            </a:r>
            <a:r>
              <a:rPr lang="zh-CN" altLang="en-US" sz="40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：</a:t>
            </a:r>
            <a:r>
              <a:rPr lang="zh-CN" altLang="en-US" sz="32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羧基和羟基 之间脱水</a:t>
            </a:r>
            <a:endParaRPr lang="en-US" altLang="zh-CN" sz="32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60E8FD7D-8BF0-46CE-A90C-1065E1FC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412" y="3498955"/>
            <a:ext cx="7702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酸脱羟基醇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（羟基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上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的）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氢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（原子）</a:t>
            </a:r>
            <a:r>
              <a:rPr kumimoji="1" lang="zh-CN" altLang="en-US" sz="4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kumimoji="1"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7B7CDE16-17D9-439D-A666-7D5C2CD3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78" y="1560512"/>
            <a:ext cx="1600200" cy="914400"/>
          </a:xfrm>
          <a:prstGeom prst="rect">
            <a:avLst/>
          </a:prstGeom>
          <a:noFill/>
          <a:ln w="34925">
            <a:solidFill>
              <a:srgbClr val="FF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9" name="Group 8">
            <a:extLst>
              <a:ext uri="{FF2B5EF4-FFF2-40B4-BE49-F238E27FC236}">
                <a16:creationId xmlns:a16="http://schemas.microsoft.com/office/drawing/2014/main" id="{6F117EA6-64BA-4D6E-9589-A61E24A2759F}"/>
              </a:ext>
            </a:extLst>
          </p:cNvPr>
          <p:cNvGrpSpPr>
            <a:grpSpLocks/>
          </p:cNvGrpSpPr>
          <p:nvPr/>
        </p:nvGrpSpPr>
        <p:grpSpPr bwMode="auto">
          <a:xfrm>
            <a:off x="324678" y="1179512"/>
            <a:ext cx="6553200" cy="1219200"/>
            <a:chOff x="96" y="336"/>
            <a:chExt cx="4128" cy="768"/>
          </a:xfrm>
        </p:grpSpPr>
        <p:sp>
          <p:nvSpPr>
            <p:cNvPr id="40" name="Text Box 8">
              <a:extLst>
                <a:ext uri="{FF2B5EF4-FFF2-40B4-BE49-F238E27FC236}">
                  <a16:creationId xmlns:a16="http://schemas.microsoft.com/office/drawing/2014/main" id="{17F99A94-69A1-4076-B22C-DF1A38971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672"/>
              <a:ext cx="41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32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rPr>
                <a:t>3    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rPr>
                <a:t>C  OH + H   </a:t>
              </a:r>
              <a:r>
                <a:rPr kumimoji="1" lang="en-US" altLang="zh-CN" sz="3200" b="1" i="0" u="none" strike="noStrike" kern="0" cap="none" spc="0" normalizeH="0" baseline="30000" noProof="0" dirty="0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</a:rPr>
                <a:t>18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rPr>
                <a:t>O   C</a:t>
              </a:r>
              <a:r>
                <a:rPr kumimoji="1" lang="en-US" altLang="zh-CN" sz="32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32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rPr>
                <a:t>5</a:t>
              </a:r>
              <a:endParaRPr kumimoji="1" lang="en-US" altLang="zh-C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41" name="Group 9">
              <a:extLst>
                <a:ext uri="{FF2B5EF4-FFF2-40B4-BE49-F238E27FC236}">
                  <a16:creationId xmlns:a16="http://schemas.microsoft.com/office/drawing/2014/main" id="{58B46F5A-ED4B-4E62-910E-E25E740B3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624"/>
              <a:ext cx="754" cy="480"/>
              <a:chOff x="2448" y="2352"/>
              <a:chExt cx="754" cy="480"/>
            </a:xfrm>
          </p:grpSpPr>
          <p:sp>
            <p:nvSpPr>
              <p:cNvPr id="49" name="Text Box 10">
                <a:extLst>
                  <a:ext uri="{FF2B5EF4-FFF2-40B4-BE49-F238E27FC236}">
                    <a16:creationId xmlns:a16="http://schemas.microsoft.com/office/drawing/2014/main" id="{DE87C3B6-9D39-4C71-B674-C4C85AE05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352"/>
                <a:ext cx="75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2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</a:rPr>
                  <a:t>浓</a:t>
                </a:r>
                <a:r>
                  <a:rPr kumimoji="1" lang="en-US" altLang="zh-CN" sz="2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zh-CN" sz="2000" b="1" i="0" u="none" strike="noStrike" kern="0" cap="none" spc="0" normalizeH="0" baseline="-2500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0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</a:rPr>
                  <a:t>SO</a:t>
                </a:r>
                <a:r>
                  <a:rPr kumimoji="1" lang="en-US" altLang="zh-CN" sz="2000" b="1" i="0" u="none" strike="noStrike" kern="0" cap="none" spc="0" normalizeH="0" baseline="-2500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</a:rPr>
                  <a:t>4</a:t>
                </a:r>
                <a:endParaRPr kumimoji="1" lang="en-US" altLang="zh-CN" sz="3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CC067ADC-9220-4BD8-8CD5-C6BBF680CB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44"/>
                <a:ext cx="706" cy="148"/>
                <a:chOff x="2238" y="2928"/>
                <a:chExt cx="834" cy="144"/>
              </a:xfrm>
            </p:grpSpPr>
            <p:grpSp>
              <p:nvGrpSpPr>
                <p:cNvPr id="52" name="Group 12">
                  <a:extLst>
                    <a:ext uri="{FF2B5EF4-FFF2-40B4-BE49-F238E27FC236}">
                      <a16:creationId xmlns:a16="http://schemas.microsoft.com/office/drawing/2014/main" id="{F9BE482C-97BA-4387-8752-071E9FE749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2" y="2928"/>
                  <a:ext cx="820" cy="48"/>
                  <a:chOff x="2252" y="2928"/>
                  <a:chExt cx="820" cy="48"/>
                </a:xfrm>
              </p:grpSpPr>
              <p:sp>
                <p:nvSpPr>
                  <p:cNvPr id="56" name="Line 13">
                    <a:extLst>
                      <a:ext uri="{FF2B5EF4-FFF2-40B4-BE49-F238E27FC236}">
                        <a16:creationId xmlns:a16="http://schemas.microsoft.com/office/drawing/2014/main" id="{86172400-AEA2-4E19-A7ED-9754F13AC0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Line 14">
                    <a:extLst>
                      <a:ext uri="{FF2B5EF4-FFF2-40B4-BE49-F238E27FC236}">
                        <a16:creationId xmlns:a16="http://schemas.microsoft.com/office/drawing/2014/main" id="{C6C3CF9B-2137-4024-8BB0-77346219B9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92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3" name="Group 15">
                  <a:extLst>
                    <a:ext uri="{FF2B5EF4-FFF2-40B4-BE49-F238E27FC236}">
                      <a16:creationId xmlns:a16="http://schemas.microsoft.com/office/drawing/2014/main" id="{2BC4097B-8B08-4209-BACC-77E8C8B69A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800000">
                  <a:off x="2238" y="3024"/>
                  <a:ext cx="820" cy="48"/>
                  <a:chOff x="2252" y="2928"/>
                  <a:chExt cx="820" cy="48"/>
                </a:xfrm>
              </p:grpSpPr>
              <p:sp>
                <p:nvSpPr>
                  <p:cNvPr id="54" name="Line 16">
                    <a:extLst>
                      <a:ext uri="{FF2B5EF4-FFF2-40B4-BE49-F238E27FC236}">
                        <a16:creationId xmlns:a16="http://schemas.microsoft.com/office/drawing/2014/main" id="{624F651C-E037-4FD4-8539-825A422DFC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Line 17">
                    <a:extLst>
                      <a:ext uri="{FF2B5EF4-FFF2-40B4-BE49-F238E27FC236}">
                        <a16:creationId xmlns:a16="http://schemas.microsoft.com/office/drawing/2014/main" id="{84CD752A-08C1-4CDF-9973-B8C5ECED6B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92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1" name="AutoShape 18">
                <a:extLst>
                  <a:ext uri="{FF2B5EF4-FFF2-40B4-BE49-F238E27FC236}">
                    <a16:creationId xmlns:a16="http://schemas.microsoft.com/office/drawing/2014/main" id="{F61B8571-A811-436F-8608-F76E7B2BD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688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20">
              <a:extLst>
                <a:ext uri="{FF2B5EF4-FFF2-40B4-BE49-F238E27FC236}">
                  <a16:creationId xmlns:a16="http://schemas.microsoft.com/office/drawing/2014/main" id="{6769160F-6AC0-496D-BCE6-BA9929B8A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" y="336"/>
              <a:ext cx="465" cy="454"/>
              <a:chOff x="831" y="1008"/>
              <a:chExt cx="465" cy="454"/>
            </a:xfrm>
          </p:grpSpPr>
          <p:sp>
            <p:nvSpPr>
              <p:cNvPr id="47" name="Text Box 21">
                <a:extLst>
                  <a:ext uri="{FF2B5EF4-FFF2-40B4-BE49-F238E27FC236}">
                    <a16:creationId xmlns:a16="http://schemas.microsoft.com/office/drawing/2014/main" id="{2D0FC436-4AF0-4406-A990-D3FBE475A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" y="1238"/>
                <a:ext cx="465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36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EC6B7949-4371-421B-9F1E-0A6F25E08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008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43" name="Line 23">
              <a:extLst>
                <a:ext uri="{FF2B5EF4-FFF2-40B4-BE49-F238E27FC236}">
                  <a16:creationId xmlns:a16="http://schemas.microsoft.com/office/drawing/2014/main" id="{E04E769E-B527-4C91-B1F9-7EA059CB6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6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4" name="Line 24">
              <a:extLst>
                <a:ext uri="{FF2B5EF4-FFF2-40B4-BE49-F238E27FC236}">
                  <a16:creationId xmlns:a16="http://schemas.microsoft.com/office/drawing/2014/main" id="{50A70B3E-F2E5-47A4-B000-EAEC988E1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6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5" name="Line 25">
              <a:extLst>
                <a:ext uri="{FF2B5EF4-FFF2-40B4-BE49-F238E27FC236}">
                  <a16:creationId xmlns:a16="http://schemas.microsoft.com/office/drawing/2014/main" id="{C6CBC86B-28E2-4F86-A3A4-4F5F4A80D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2" y="86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6" name="Line 26">
              <a:extLst>
                <a:ext uri="{FF2B5EF4-FFF2-40B4-BE49-F238E27FC236}">
                  <a16:creationId xmlns:a16="http://schemas.microsoft.com/office/drawing/2014/main" id="{A67566E3-9266-4DA0-84BD-1A3137A42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6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Group 9">
            <a:extLst>
              <a:ext uri="{FF2B5EF4-FFF2-40B4-BE49-F238E27FC236}">
                <a16:creationId xmlns:a16="http://schemas.microsoft.com/office/drawing/2014/main" id="{7B2698C7-C57B-4E05-B6E6-DFBFF850525D}"/>
              </a:ext>
            </a:extLst>
          </p:cNvPr>
          <p:cNvGrpSpPr>
            <a:grpSpLocks/>
          </p:cNvGrpSpPr>
          <p:nvPr/>
        </p:nvGrpSpPr>
        <p:grpSpPr bwMode="auto">
          <a:xfrm>
            <a:off x="6954078" y="1170780"/>
            <a:ext cx="4495800" cy="1084263"/>
            <a:chOff x="2736" y="1152"/>
            <a:chExt cx="2832" cy="683"/>
          </a:xfrm>
        </p:grpSpPr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084EB798-C214-494F-96C0-AB63E2BA0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68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0" name="Line 29">
              <a:extLst>
                <a:ext uri="{FF2B5EF4-FFF2-40B4-BE49-F238E27FC236}">
                  <a16:creationId xmlns:a16="http://schemas.microsoft.com/office/drawing/2014/main" id="{FDB07C96-8CE6-4F00-A552-6A00440C3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0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" name="Line 30">
              <a:extLst>
                <a:ext uri="{FF2B5EF4-FFF2-40B4-BE49-F238E27FC236}">
                  <a16:creationId xmlns:a16="http://schemas.microsoft.com/office/drawing/2014/main" id="{A9B70325-5CED-437B-9870-7BAC85FA7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70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31">
              <a:extLst>
                <a:ext uri="{FF2B5EF4-FFF2-40B4-BE49-F238E27FC236}">
                  <a16:creationId xmlns:a16="http://schemas.microsoft.com/office/drawing/2014/main" id="{A4038401-F7EC-47C8-8933-3AC45B92E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508"/>
              <a:ext cx="28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b="1" dirty="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800" b="1" baseline="-25000" dirty="0">
                  <a:latin typeface="Times New Roman" panose="02020603050405020304" pitchFamily="18" charset="0"/>
                </a:rPr>
                <a:t>3    </a:t>
              </a:r>
              <a:r>
                <a:rPr kumimoji="1" lang="en-US" altLang="zh-CN" sz="2800" b="1" dirty="0">
                  <a:latin typeface="Times New Roman" panose="02020603050405020304" pitchFamily="18" charset="0"/>
                </a:rPr>
                <a:t>C   </a:t>
              </a:r>
              <a:r>
                <a:rPr kumimoji="1" lang="en-US" altLang="zh-CN" sz="2800" b="1" baseline="30000" dirty="0">
                  <a:highlight>
                    <a:srgbClr val="FFFF00"/>
                  </a:highlight>
                  <a:latin typeface="Times New Roman" panose="02020603050405020304" pitchFamily="18" charset="0"/>
                </a:rPr>
                <a:t>18</a:t>
              </a:r>
              <a:r>
                <a:rPr kumimoji="1" lang="en-US" altLang="zh-CN" sz="2800" b="1" dirty="0">
                  <a:latin typeface="Times New Roman" panose="02020603050405020304" pitchFamily="18" charset="0"/>
                </a:rPr>
                <a:t>O    C</a:t>
              </a:r>
              <a:r>
                <a:rPr kumimoji="1" lang="en-US" altLang="zh-CN" sz="2800" b="1" baseline="-25000" dirty="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 b="1" dirty="0"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="1" baseline="-25000" dirty="0">
                  <a:latin typeface="Times New Roman" panose="02020603050405020304" pitchFamily="18" charset="0"/>
                </a:rPr>
                <a:t>5 </a:t>
              </a:r>
              <a:r>
                <a:rPr kumimoji="1" lang="en-US" altLang="zh-CN" sz="2800" b="1" dirty="0">
                  <a:latin typeface="Times New Roman" panose="02020603050405020304" pitchFamily="18" charset="0"/>
                </a:rPr>
                <a:t>+ H</a:t>
              </a:r>
              <a:r>
                <a:rPr kumimoji="1" lang="en-US" altLang="zh-CN" sz="2800" b="1" baseline="-25000" dirty="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 b="1" dirty="0">
                  <a:latin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63" name="Group 32">
              <a:extLst>
                <a:ext uri="{FF2B5EF4-FFF2-40B4-BE49-F238E27FC236}">
                  <a16:creationId xmlns:a16="http://schemas.microsoft.com/office/drawing/2014/main" id="{D5C9766F-1541-4EC4-9F5E-527148CEB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152"/>
              <a:ext cx="465" cy="454"/>
              <a:chOff x="831" y="1008"/>
              <a:chExt cx="465" cy="454"/>
            </a:xfrm>
          </p:grpSpPr>
          <p:sp>
            <p:nvSpPr>
              <p:cNvPr id="64" name="Text Box 33">
                <a:extLst>
                  <a:ext uri="{FF2B5EF4-FFF2-40B4-BE49-F238E27FC236}">
                    <a16:creationId xmlns:a16="http://schemas.microsoft.com/office/drawing/2014/main" id="{408D096B-AE41-4836-9D87-A0B75EEAF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" y="1238"/>
                <a:ext cx="465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CN" sz="36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5" name="Rectangle 34">
                <a:extLst>
                  <a:ext uri="{FF2B5EF4-FFF2-40B4-BE49-F238E27FC236}">
                    <a16:creationId xmlns:a16="http://schemas.microsoft.com/office/drawing/2014/main" id="{20EBBC9B-E03D-4486-AD71-35E7A8496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008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66" name="Rectangle 6">
            <a:extLst>
              <a:ext uri="{FF2B5EF4-FFF2-40B4-BE49-F238E27FC236}">
                <a16:creationId xmlns:a16="http://schemas.microsoft.com/office/drawing/2014/main" id="{6EF75812-2962-4084-A9F8-9EDA7604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67" y="4407235"/>
            <a:ext cx="411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ea typeface="黑体" panose="02010609060101010101" pitchFamily="49" charset="-122"/>
              </a:rPr>
              <a:t>酯化</a:t>
            </a:r>
            <a:r>
              <a:rPr lang="zh-CN" altLang="en-US" sz="3200" b="1" dirty="0" smtClean="0">
                <a:ea typeface="黑体" panose="02010609060101010101" pitchFamily="49" charset="-122"/>
              </a:rPr>
              <a:t>反应类型</a:t>
            </a:r>
            <a:r>
              <a:rPr lang="zh-CN" altLang="en-US" sz="4000" b="1" dirty="0" smtClean="0">
                <a:ea typeface="黑体" panose="02010609060101010101" pitchFamily="49" charset="-122"/>
              </a:rPr>
              <a:t>：</a:t>
            </a:r>
            <a:endParaRPr lang="zh-CN" altLang="en-US" sz="4000" b="1" dirty="0">
              <a:ea typeface="黑体" panose="02010609060101010101" pitchFamily="49" charset="-122"/>
            </a:endParaRP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A055C076-062E-444D-9013-615FD2026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905" y="4503410"/>
            <a:ext cx="23471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取代反应</a:t>
            </a:r>
            <a:r>
              <a:rPr kumimoji="1"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" name="思想气泡: 云 1">
            <a:extLst>
              <a:ext uri="{FF2B5EF4-FFF2-40B4-BE49-F238E27FC236}">
                <a16:creationId xmlns:a16="http://schemas.microsoft.com/office/drawing/2014/main" id="{C98BF73D-9933-4CC4-AA9A-783F8DE31E5A}"/>
              </a:ext>
            </a:extLst>
          </p:cNvPr>
          <p:cNvSpPr/>
          <p:nvPr/>
        </p:nvSpPr>
        <p:spPr>
          <a:xfrm>
            <a:off x="3653113" y="570768"/>
            <a:ext cx="3170686" cy="842215"/>
          </a:xfrm>
          <a:prstGeom prst="cloudCallout">
            <a:avLst>
              <a:gd name="adj1" fmla="val -39904"/>
              <a:gd name="adj2" fmla="val 83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同位素示踪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6973" y="5292763"/>
            <a:ext cx="842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酯化反应特点：可逆反应，逆反应是水解反应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884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0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思考与交流：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1E1D85B-4677-4EC7-9EA6-4F1B5DCF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56212"/>
            <a:ext cx="11677135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浓硫酸的作用是什么？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、得到的反应产物是否纯净？主要杂质有哪些？如何除去？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20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、饱和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r>
              <a:rPr lang="en-US" altLang="zh-CN" sz="2800" b="1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800" b="1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溶液有什么作用？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20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、为什么导管不插入饱和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r>
              <a:rPr lang="en-US" altLang="zh-CN" sz="2800" b="1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800" b="1" baseline="-25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溶液中？有无其它防倒吸的方法？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、导管的作用：</a:t>
            </a:r>
            <a:endParaRPr lang="zh-CN" altLang="en-US" sz="2800" b="1" baseline="-25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、实验结束后，如何分离出乙酸乙酯？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、如何提高乙酸乙酯的产率？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ADEE799-030A-4472-8C61-3C7343A0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538" y="916007"/>
            <a:ext cx="4570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催化剂、吸水剂</a:t>
            </a:r>
            <a:endParaRPr lang="zh-CN" altLang="en-US" sz="2800" b="1" baseline="-25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12"/>
          <p:cNvSpPr txBox="1"/>
          <p:nvPr>
            <p:custDataLst>
              <p:tags r:id="rId1"/>
            </p:custDataLst>
          </p:nvPr>
        </p:nvSpPr>
        <p:spPr>
          <a:xfrm>
            <a:off x="527393" y="2861899"/>
            <a:ext cx="1095203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charset="0"/>
              </a:rPr>
              <a:t>①中和乙酸  ②溶解乙醇  ③降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charset="0"/>
              </a:rPr>
              <a:t>低乙酸乙酯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charset="0"/>
              </a:rPr>
              <a:t>的溶解度，便于分层。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7B2B864-C1E2-4984-BAFF-A0C2AB3F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59" y="3278277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防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倒</a:t>
            </a:r>
            <a:r>
              <a:rPr lang="zh-CN" altLang="en-US" sz="2800" b="1" dirty="0" smtClean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吸</a:t>
            </a:r>
            <a:endPara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98A2AFF-02EF-4245-A0FA-2BB327AA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93" y="4009473"/>
            <a:ext cx="22654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导气、冷凝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57153" y="4610187"/>
            <a:ext cx="1186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分液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545412" y="5793652"/>
            <a:ext cx="7398179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 smtClean="0">
                <a:solidFill>
                  <a:srgbClr val="FF0000"/>
                </a:solidFill>
                <a:latin typeface="Calibri" panose="020F0502020204030204" charset="0"/>
                <a:ea typeface="楷体_GB2312" pitchFamily="49" charset="-122"/>
              </a:rPr>
              <a:t>①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加冷凝回流装置，提高乙酸和乙醇的利用率</a:t>
            </a:r>
          </a:p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charset="0"/>
                <a:ea typeface="楷体_GB2312" pitchFamily="49" charset="-122"/>
                <a:sym typeface="+mn-ea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加热和使用浓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SO</a:t>
            </a:r>
            <a:r>
              <a:rPr lang="en-US" altLang="zh-CN" sz="2800" b="1" baseline="-25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做催化剂提高反应速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率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70B2D17-5D2C-4AD5-8B1D-25B99C5A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46" y="4075043"/>
            <a:ext cx="2643554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9268560" y="3281040"/>
              <a:ext cx="1742400" cy="176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9200" y="3271680"/>
                <a:ext cx="1761120" cy="1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7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1"/>
      <p:bldP spid="10" grpId="2"/>
      <p:bldP spid="12" grpId="1"/>
      <p:bldP spid="1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643890" y="76200"/>
            <a:ext cx="9144000" cy="762000"/>
          </a:xfrm>
        </p:spPr>
        <p:txBody>
          <a:bodyPr vert="horz" wrap="square" lIns="91440" tIns="45720" rIns="91440" bIns="45720" anchor="ctr"/>
          <a:lstStyle/>
          <a:p>
            <a:pPr algn="l"/>
            <a:r>
              <a:rPr lang="en-US" altLang="zh-CN" sz="3200" b="1" dirty="0" smtClean="0">
                <a:solidFill>
                  <a:srgbClr val="0000FF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随堂练</a:t>
            </a:r>
            <a:r>
              <a:rPr lang="zh-CN" altLang="en-US" sz="3200" b="1" dirty="0">
                <a:solidFill>
                  <a:srgbClr val="0000FF"/>
                </a:solidFill>
              </a:rPr>
              <a:t>习</a:t>
            </a:r>
            <a:r>
              <a:rPr lang="en-US" altLang="zh-CN" sz="3200" b="1" dirty="0">
                <a:solidFill>
                  <a:srgbClr val="0000FF"/>
                </a:solidFill>
              </a:rPr>
              <a:t>】</a:t>
            </a:r>
            <a:r>
              <a:rPr lang="zh-CN" altLang="en-US" sz="3200" b="1" dirty="0"/>
              <a:t>写出酯化反应方程式</a:t>
            </a:r>
          </a:p>
        </p:txBody>
      </p:sp>
      <p:sp>
        <p:nvSpPr>
          <p:cNvPr id="202756" name="Text Box 4"/>
          <p:cNvSpPr txBox="1"/>
          <p:nvPr/>
        </p:nvSpPr>
        <p:spPr>
          <a:xfrm>
            <a:off x="5946775" y="1121966"/>
            <a:ext cx="41195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altLang="zh-CN" sz="3200" b="1" baseline="-25000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COOCH</a:t>
            </a:r>
            <a:r>
              <a:rPr lang="en-US" altLang="zh-CN" sz="3200" b="1" baseline="-25000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3 </a:t>
            </a:r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+  H</a:t>
            </a:r>
            <a:r>
              <a:rPr lang="en-US" altLang="zh-CN" sz="3200" b="1" baseline="-25000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1101090" y="1107996"/>
            <a:ext cx="4648200" cy="762000"/>
            <a:chOff x="336" y="2592"/>
            <a:chExt cx="2928" cy="480"/>
          </a:xfrm>
        </p:grpSpPr>
        <p:sp>
          <p:nvSpPr>
            <p:cNvPr id="30725" name="Text Box 7"/>
            <p:cNvSpPr txBox="1"/>
            <p:nvPr/>
          </p:nvSpPr>
          <p:spPr>
            <a:xfrm>
              <a:off x="336" y="2640"/>
              <a:ext cx="236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CH</a:t>
              </a:r>
              <a:r>
                <a:rPr lang="en-US" altLang="zh-CN" sz="3600" b="1" baseline="-30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en-US" altLang="zh-CN" sz="36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COOH + CH</a:t>
              </a:r>
              <a:r>
                <a:rPr lang="en-US" altLang="zh-CN" sz="3600" b="1" baseline="-25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en-US" altLang="zh-CN" sz="36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OH</a:t>
              </a:r>
              <a:endPara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charset="0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2592" y="2592"/>
              <a:ext cx="672" cy="480"/>
              <a:chOff x="2640" y="3024"/>
              <a:chExt cx="672" cy="480"/>
            </a:xfrm>
          </p:grpSpPr>
          <p:sp>
            <p:nvSpPr>
              <p:cNvPr id="30727" name="Text Box 9"/>
              <p:cNvSpPr txBox="1"/>
              <p:nvPr/>
            </p:nvSpPr>
            <p:spPr>
              <a:xfrm>
                <a:off x="2640" y="3024"/>
                <a:ext cx="67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Times New Roman" panose="02020603050405020304" charset="0"/>
                    <a:ea typeface="宋体" panose="02010600030101010101" pitchFamily="2" charset="-122"/>
                  </a:rPr>
                  <a:t>浓</a:t>
                </a:r>
                <a:r>
                  <a:rPr lang="en-US" altLang="zh-CN" b="1" dirty="0">
                    <a:latin typeface="Times New Roman" panose="0202060305040502030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b="1" dirty="0">
                    <a:latin typeface="Times New Roman" panose="02020603050405020304" charset="0"/>
                    <a:ea typeface="宋体" panose="02010600030101010101" pitchFamily="2" charset="-122"/>
                  </a:rPr>
                  <a:t>SO</a:t>
                </a:r>
                <a:r>
                  <a:rPr lang="en-US" altLang="zh-CN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4</a:t>
                </a:r>
                <a:endParaRPr lang="en-US" altLang="zh-CN" sz="2800" b="1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7" name="Group 10"/>
              <p:cNvGrpSpPr/>
              <p:nvPr/>
            </p:nvGrpSpPr>
            <p:grpSpPr>
              <a:xfrm>
                <a:off x="2640" y="3216"/>
                <a:ext cx="635" cy="184"/>
                <a:chOff x="2586" y="3148"/>
                <a:chExt cx="635" cy="184"/>
              </a:xfrm>
            </p:grpSpPr>
            <p:grpSp>
              <p:nvGrpSpPr>
                <p:cNvPr id="8" name="Group 11"/>
                <p:cNvGrpSpPr/>
                <p:nvPr/>
              </p:nvGrpSpPr>
              <p:grpSpPr>
                <a:xfrm>
                  <a:off x="2597" y="3148"/>
                  <a:ext cx="624" cy="61"/>
                  <a:chOff x="2252" y="2928"/>
                  <a:chExt cx="820" cy="48"/>
                </a:xfrm>
              </p:grpSpPr>
              <p:sp>
                <p:nvSpPr>
                  <p:cNvPr id="30730" name="Line 12"/>
                  <p:cNvSpPr/>
                  <p:nvPr/>
                </p:nvSpPr>
                <p:spPr>
                  <a:xfrm>
                    <a:off x="2252" y="2976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31" name="Line 13"/>
                  <p:cNvSpPr/>
                  <p:nvPr/>
                </p:nvSpPr>
                <p:spPr>
                  <a:xfrm>
                    <a:off x="2976" y="292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" name="Group 14"/>
                <p:cNvGrpSpPr/>
                <p:nvPr/>
              </p:nvGrpSpPr>
              <p:grpSpPr>
                <a:xfrm rot="10800000">
                  <a:off x="2586" y="3271"/>
                  <a:ext cx="624" cy="61"/>
                  <a:chOff x="2252" y="2928"/>
                  <a:chExt cx="820" cy="48"/>
                </a:xfrm>
              </p:grpSpPr>
              <p:sp>
                <p:nvSpPr>
                  <p:cNvPr id="30733" name="Line 15"/>
                  <p:cNvSpPr/>
                  <p:nvPr/>
                </p:nvSpPr>
                <p:spPr>
                  <a:xfrm>
                    <a:off x="2252" y="2976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34" name="Line 16"/>
                  <p:cNvSpPr/>
                  <p:nvPr/>
                </p:nvSpPr>
                <p:spPr>
                  <a:xfrm>
                    <a:off x="2976" y="292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0735" name="AutoShape 17"/>
              <p:cNvSpPr/>
              <p:nvPr/>
            </p:nvSpPr>
            <p:spPr>
              <a:xfrm>
                <a:off x="2878" y="3359"/>
                <a:ext cx="192" cy="1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494780" y="1705531"/>
            <a:ext cx="2234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乙酸甲酯</a:t>
            </a:r>
          </a:p>
        </p:txBody>
      </p:sp>
      <p:grpSp>
        <p:nvGrpSpPr>
          <p:cNvPr id="17" name="Group 6"/>
          <p:cNvGrpSpPr/>
          <p:nvPr/>
        </p:nvGrpSpPr>
        <p:grpSpPr>
          <a:xfrm>
            <a:off x="1100836" y="2244646"/>
            <a:ext cx="4772026" cy="762000"/>
            <a:chOff x="258" y="2592"/>
            <a:chExt cx="3006" cy="480"/>
          </a:xfrm>
        </p:grpSpPr>
        <p:sp>
          <p:nvSpPr>
            <p:cNvPr id="4" name="Text Box 7"/>
            <p:cNvSpPr txBox="1"/>
            <p:nvPr/>
          </p:nvSpPr>
          <p:spPr>
            <a:xfrm>
              <a:off x="258" y="2640"/>
              <a:ext cx="236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HCOOH + CH</a:t>
              </a:r>
              <a:r>
                <a:rPr lang="en-US" altLang="zh-CN" sz="3600" b="1" baseline="-25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en-US" altLang="zh-CN" sz="36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CH</a:t>
              </a:r>
              <a:r>
                <a:rPr lang="en-US" altLang="zh-CN" sz="3600" b="1" baseline="-25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en-US" altLang="zh-CN" sz="36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OH</a:t>
              </a:r>
              <a:endPara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charset="0"/>
              </a:endParaRPr>
            </a:p>
          </p:txBody>
        </p:sp>
        <p:grpSp>
          <p:nvGrpSpPr>
            <p:cNvPr id="18" name="Group 8"/>
            <p:cNvGrpSpPr/>
            <p:nvPr/>
          </p:nvGrpSpPr>
          <p:grpSpPr>
            <a:xfrm>
              <a:off x="2592" y="2592"/>
              <a:ext cx="672" cy="480"/>
              <a:chOff x="2640" y="3024"/>
              <a:chExt cx="672" cy="480"/>
            </a:xfrm>
          </p:grpSpPr>
          <p:sp>
            <p:nvSpPr>
              <p:cNvPr id="6" name="Text Box 9"/>
              <p:cNvSpPr txBox="1"/>
              <p:nvPr/>
            </p:nvSpPr>
            <p:spPr>
              <a:xfrm>
                <a:off x="2640" y="3024"/>
                <a:ext cx="67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Times New Roman" panose="02020603050405020304" charset="0"/>
                    <a:ea typeface="宋体" panose="02010600030101010101" pitchFamily="2" charset="-122"/>
                  </a:rPr>
                  <a:t>浓</a:t>
                </a:r>
                <a:r>
                  <a:rPr lang="en-US" altLang="zh-CN" b="1" dirty="0">
                    <a:latin typeface="Times New Roman" panose="02020603050405020304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b="1" dirty="0">
                    <a:latin typeface="Times New Roman" panose="02020603050405020304" charset="0"/>
                    <a:ea typeface="宋体" panose="02010600030101010101" pitchFamily="2" charset="-122"/>
                  </a:rPr>
                  <a:t>SO</a:t>
                </a:r>
                <a:r>
                  <a:rPr lang="en-US" altLang="zh-CN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4</a:t>
                </a:r>
                <a:endParaRPr lang="en-US" altLang="zh-CN" sz="2800" b="1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640" y="3216"/>
                <a:ext cx="635" cy="184"/>
                <a:chOff x="2586" y="3148"/>
                <a:chExt cx="635" cy="184"/>
              </a:xfrm>
            </p:grpSpPr>
            <p:grpSp>
              <p:nvGrpSpPr>
                <p:cNvPr id="20" name="Group 11"/>
                <p:cNvGrpSpPr/>
                <p:nvPr/>
              </p:nvGrpSpPr>
              <p:grpSpPr>
                <a:xfrm>
                  <a:off x="2597" y="3148"/>
                  <a:ext cx="624" cy="61"/>
                  <a:chOff x="2252" y="2928"/>
                  <a:chExt cx="820" cy="48"/>
                </a:xfrm>
              </p:grpSpPr>
              <p:sp>
                <p:nvSpPr>
                  <p:cNvPr id="9" name="Line 12"/>
                  <p:cNvSpPr/>
                  <p:nvPr/>
                </p:nvSpPr>
                <p:spPr>
                  <a:xfrm>
                    <a:off x="2252" y="2976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" name="Line 13"/>
                  <p:cNvSpPr/>
                  <p:nvPr/>
                </p:nvSpPr>
                <p:spPr>
                  <a:xfrm>
                    <a:off x="2976" y="292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1" name="Group 14"/>
                <p:cNvGrpSpPr/>
                <p:nvPr/>
              </p:nvGrpSpPr>
              <p:grpSpPr>
                <a:xfrm rot="10800000">
                  <a:off x="2586" y="3271"/>
                  <a:ext cx="624" cy="61"/>
                  <a:chOff x="2252" y="2928"/>
                  <a:chExt cx="820" cy="48"/>
                </a:xfrm>
              </p:grpSpPr>
              <p:sp>
                <p:nvSpPr>
                  <p:cNvPr id="12" name="Line 15"/>
                  <p:cNvSpPr/>
                  <p:nvPr/>
                </p:nvSpPr>
                <p:spPr>
                  <a:xfrm>
                    <a:off x="2252" y="2976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3" name="Line 16"/>
                  <p:cNvSpPr/>
                  <p:nvPr/>
                </p:nvSpPr>
                <p:spPr>
                  <a:xfrm>
                    <a:off x="2976" y="292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14" name="AutoShape 17"/>
              <p:cNvSpPr/>
              <p:nvPr/>
            </p:nvSpPr>
            <p:spPr>
              <a:xfrm>
                <a:off x="2878" y="3359"/>
                <a:ext cx="192" cy="1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5" name="Text Box 4"/>
          <p:cNvSpPr txBox="1"/>
          <p:nvPr/>
        </p:nvSpPr>
        <p:spPr>
          <a:xfrm>
            <a:off x="6043930" y="2351326"/>
            <a:ext cx="4781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HCOOCH</a:t>
            </a:r>
            <a:r>
              <a:rPr lang="en-US" altLang="zh-CN" sz="3200" b="1" baseline="-25000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altLang="zh-CN" sz="3200" b="1" baseline="-25000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3  </a:t>
            </a:r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+  H</a:t>
            </a:r>
            <a:r>
              <a:rPr lang="en-US" altLang="zh-CN" sz="3200" b="1" baseline="-25000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09385" y="2842181"/>
            <a:ext cx="2234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甲酸乙酯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6" grpId="1"/>
      <p:bldP spid="2" grpId="0"/>
      <p:bldP spid="2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48" y="174625"/>
            <a:ext cx="10515600" cy="1325563"/>
          </a:xfrm>
        </p:spPr>
        <p:txBody>
          <a:bodyPr/>
          <a:lstStyle/>
          <a:p>
            <a:r>
              <a:rPr lang="zh-CN" altLang="en-US" sz="3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四、 乙酸乙酯：</a:t>
            </a:r>
            <a:r>
              <a:rPr lang="en-US" altLang="zh-CN" sz="3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CH</a:t>
            </a:r>
            <a:r>
              <a:rPr lang="en-US" altLang="zh-CN" sz="3600" b="1" baseline="-25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3</a:t>
            </a:r>
            <a:r>
              <a:rPr lang="en-US" altLang="zh-CN" sz="3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COOC</a:t>
            </a:r>
            <a:r>
              <a:rPr lang="en-US" altLang="zh-CN" sz="3600" b="1" baseline="-25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2</a:t>
            </a:r>
            <a:r>
              <a:rPr lang="en-US" altLang="zh-CN" sz="3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H</a:t>
            </a:r>
            <a:r>
              <a:rPr lang="en-US" altLang="zh-CN" sz="3600" b="1" baseline="-25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5     </a:t>
            </a:r>
            <a:r>
              <a:rPr lang="en-US" altLang="zh-CN" sz="3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(</a:t>
            </a:r>
            <a:r>
              <a:rPr lang="zh-CN" altLang="en-US" sz="3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分子式为</a:t>
            </a:r>
            <a:r>
              <a:rPr lang="en-US" altLang="zh-CN" sz="3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C</a:t>
            </a:r>
            <a:r>
              <a:rPr lang="en-US" altLang="zh-CN" sz="3600" b="1" baseline="-25000" dirty="0">
                <a:latin typeface="Arial" pitchFamily="34" charset="0"/>
                <a:ea typeface="黑体" pitchFamily="49" charset="-122"/>
                <a:cs typeface="Arial" pitchFamily="34" charset="0"/>
              </a:rPr>
              <a:t>4</a:t>
            </a:r>
            <a:r>
              <a:rPr lang="en-US" altLang="zh-CN" sz="3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H</a:t>
            </a:r>
            <a:r>
              <a:rPr lang="en-US" altLang="zh-CN" sz="3600" b="1" baseline="-25000" dirty="0">
                <a:latin typeface="Arial" pitchFamily="34" charset="0"/>
                <a:ea typeface="黑体" pitchFamily="49" charset="-122"/>
                <a:cs typeface="Arial" pitchFamily="34" charset="0"/>
              </a:rPr>
              <a:t>8</a:t>
            </a:r>
            <a:r>
              <a:rPr lang="en-US" altLang="zh-CN" sz="3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O</a:t>
            </a:r>
            <a:r>
              <a:rPr lang="en-US" altLang="zh-CN" sz="3600" b="1" baseline="-25000" dirty="0">
                <a:latin typeface="Arial" pitchFamily="34" charset="0"/>
                <a:ea typeface="黑体" pitchFamily="49" charset="-122"/>
                <a:cs typeface="Arial" pitchFamily="34" charset="0"/>
              </a:rPr>
              <a:t>2</a:t>
            </a:r>
            <a:r>
              <a:rPr lang="en-US" altLang="zh-CN" sz="3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314" y="1371600"/>
            <a:ext cx="6880650" cy="128510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766445" y="2808642"/>
            <a:ext cx="73164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饱和一元酯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通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式：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C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H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2n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O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n≥2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）</a:t>
            </a:r>
            <a:endParaRPr lang="zh-CN" altLang="en-US" sz="2800" b="1" dirty="0">
              <a:solidFill>
                <a:prstClr val="black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6444" y="3608348"/>
            <a:ext cx="688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碳</a:t>
            </a: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原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子数相同的羧酸和酯</a:t>
            </a: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互为同分异构体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405" y="4389120"/>
            <a:ext cx="98018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低级酯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难溶于水（密度比水小）</a:t>
            </a:r>
            <a:r>
              <a:rPr lang="zh-CN" altLang="en-US" sz="2800" b="1" dirty="0">
                <a:solidFill>
                  <a:prstClr val="black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，易溶于有机溶剂；</a:t>
            </a:r>
          </a:p>
          <a:p>
            <a:r>
              <a:rPr lang="zh-CN" altLang="en-US" sz="2800" b="1" dirty="0">
                <a:solidFill>
                  <a:prstClr val="black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有香味；有挥发性；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8" grpId="0"/>
      <p:bldP spid="28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id="{6304F833-64C4-4E79-8087-66EB4E6FA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07298"/>
              </p:ext>
            </p:extLst>
          </p:nvPr>
        </p:nvGraphicFramePr>
        <p:xfrm>
          <a:off x="92766" y="1364836"/>
          <a:ext cx="11728173" cy="5291139"/>
        </p:xfrm>
        <a:graphic>
          <a:graphicData uri="http://schemas.openxmlformats.org/drawingml/2006/table">
            <a:tbl>
              <a:tblPr/>
              <a:tblGrid>
                <a:gridCol w="1992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1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4538">
                <a:tc gridSpan="3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代表物</a:t>
                      </a: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官能团</a:t>
                      </a: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3">
                <a:tc rowSpan="5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-2500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6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芳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香烃</a:t>
                      </a: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-2500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52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52">
            <a:extLst>
              <a:ext uri="{FF2B5EF4-FFF2-40B4-BE49-F238E27FC236}">
                <a16:creationId xmlns:a16="http://schemas.microsoft.com/office/drawing/2014/main" id="{EDBEE650-6F59-41CB-A059-42D8915CC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730845"/>
              </p:ext>
            </p:extLst>
          </p:nvPr>
        </p:nvGraphicFramePr>
        <p:xfrm>
          <a:off x="7624595" y="3078168"/>
          <a:ext cx="88279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3" imgW="629306" imgH="543491" progId="">
                  <p:embed/>
                </p:oleObj>
              </mc:Choice>
              <mc:Fallback>
                <p:oleObj r:id="rId3" imgW="629306" imgH="54349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595" y="3078168"/>
                        <a:ext cx="88279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53">
            <a:extLst>
              <a:ext uri="{FF2B5EF4-FFF2-40B4-BE49-F238E27FC236}">
                <a16:creationId xmlns:a16="http://schemas.microsoft.com/office/drawing/2014/main" id="{92F694C2-1C65-4ACD-9FA6-26F49AD92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4805" y="2602051"/>
            <a:ext cx="80922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54">
            <a:extLst>
              <a:ext uri="{FF2B5EF4-FFF2-40B4-BE49-F238E27FC236}">
                <a16:creationId xmlns:a16="http://schemas.microsoft.com/office/drawing/2014/main" id="{1B38B922-2297-405A-9A7B-85AE0360D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4805" y="3418544"/>
            <a:ext cx="80922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55">
            <a:extLst>
              <a:ext uri="{FF2B5EF4-FFF2-40B4-BE49-F238E27FC236}">
                <a16:creationId xmlns:a16="http://schemas.microsoft.com/office/drawing/2014/main" id="{C1F4DBC0-E3FF-438B-9872-E1E7CB437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447077"/>
              </p:ext>
            </p:extLst>
          </p:nvPr>
        </p:nvGraphicFramePr>
        <p:xfrm>
          <a:off x="9869812" y="3839267"/>
          <a:ext cx="185920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r:id="rId5" imgW="1323975" imgH="504825" progId="">
                  <p:embed/>
                </p:oleObj>
              </mc:Choice>
              <mc:Fallback>
                <p:oleObj r:id="rId5" imgW="1323975" imgH="504825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812" y="3839267"/>
                        <a:ext cx="185920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6">
            <a:extLst>
              <a:ext uri="{FF2B5EF4-FFF2-40B4-BE49-F238E27FC236}">
                <a16:creationId xmlns:a16="http://schemas.microsoft.com/office/drawing/2014/main" id="{359EADE8-2103-4F40-8D47-9D8A44041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575701"/>
              </p:ext>
            </p:extLst>
          </p:nvPr>
        </p:nvGraphicFramePr>
        <p:xfrm>
          <a:off x="9709304" y="4586495"/>
          <a:ext cx="2019716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7" imgW="1438275" imgH="438150" progId="">
                  <p:embed/>
                </p:oleObj>
              </mc:Choice>
              <mc:Fallback>
                <p:oleObj r:id="rId7" imgW="1438275" imgH="43815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9304" y="4586495"/>
                        <a:ext cx="2019716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7">
            <a:extLst>
              <a:ext uri="{FF2B5EF4-FFF2-40B4-BE49-F238E27FC236}">
                <a16:creationId xmlns:a16="http://schemas.microsoft.com/office/drawing/2014/main" id="{F4F1CAEC-059A-4420-B93F-A43423849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729" y="2618961"/>
            <a:ext cx="19684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CC"/>
                </a:solidFill>
                <a:ea typeface="黑体" panose="02010609060101010101" pitchFamily="49" charset="-122"/>
              </a:rPr>
              <a:t>饱和烃</a:t>
            </a:r>
          </a:p>
        </p:txBody>
      </p:sp>
      <p:sp>
        <p:nvSpPr>
          <p:cNvPr id="10" name="Rectangle 58">
            <a:extLst>
              <a:ext uri="{FF2B5EF4-FFF2-40B4-BE49-F238E27FC236}">
                <a16:creationId xmlns:a16="http://schemas.microsoft.com/office/drawing/2014/main" id="{2EB0E3FE-E0ED-4C8C-B22A-C8F934B11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715" y="3914361"/>
            <a:ext cx="253913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CC"/>
                </a:solidFill>
                <a:ea typeface="黑体" panose="02010609060101010101" pitchFamily="49" charset="-122"/>
              </a:rPr>
              <a:t>不饱和烃</a:t>
            </a:r>
          </a:p>
        </p:txBody>
      </p:sp>
      <p:sp>
        <p:nvSpPr>
          <p:cNvPr id="11" name="Rectangle 59">
            <a:extLst>
              <a:ext uri="{FF2B5EF4-FFF2-40B4-BE49-F238E27FC236}">
                <a16:creationId xmlns:a16="http://schemas.microsoft.com/office/drawing/2014/main" id="{3EFC8AFA-A42D-4E5A-B1D7-8077757E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17" y="3553999"/>
            <a:ext cx="121941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FF0000"/>
                </a:solidFill>
                <a:ea typeface="黑体" panose="02010609060101010101" pitchFamily="49" charset="-122"/>
              </a:rPr>
              <a:t>烃</a:t>
            </a:r>
          </a:p>
        </p:txBody>
      </p:sp>
      <p:sp>
        <p:nvSpPr>
          <p:cNvPr id="12" name="Rectangle 60">
            <a:extLst>
              <a:ext uri="{FF2B5EF4-FFF2-40B4-BE49-F238E27FC236}">
                <a16:creationId xmlns:a16="http://schemas.microsoft.com/office/drawing/2014/main" id="{20D96C4C-61BC-47C1-8AE0-BD9DEB2C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885" y="1466436"/>
            <a:ext cx="354676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CC"/>
                </a:solidFill>
                <a:ea typeface="黑体" panose="02010609060101010101" pitchFamily="49" charset="-122"/>
              </a:rPr>
              <a:t>类别</a:t>
            </a:r>
          </a:p>
        </p:txBody>
      </p:sp>
      <p:sp>
        <p:nvSpPr>
          <p:cNvPr id="13" name="Rectangle 61">
            <a:extLst>
              <a:ext uri="{FF2B5EF4-FFF2-40B4-BE49-F238E27FC236}">
                <a16:creationId xmlns:a16="http://schemas.microsoft.com/office/drawing/2014/main" id="{B4632D78-7AE8-47C4-A2F3-D77579B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357" y="2258328"/>
            <a:ext cx="1671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CC"/>
                </a:solidFill>
                <a:ea typeface="黑体" panose="02010609060101010101" pitchFamily="49" charset="-122"/>
              </a:rPr>
              <a:t>烷烃</a:t>
            </a:r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id="{F1DC2FFC-1847-42C3-A979-94D93040B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811" y="3101560"/>
            <a:ext cx="219359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CC"/>
                </a:solidFill>
                <a:ea typeface="黑体" panose="02010609060101010101" pitchFamily="49" charset="-122"/>
              </a:rPr>
              <a:t>环烷烃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BDC1E2DF-453B-4C39-8085-72B75006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525" y="3809452"/>
            <a:ext cx="1685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CC"/>
                </a:solidFill>
                <a:ea typeface="黑体" panose="02010609060101010101" pitchFamily="49" charset="-122"/>
              </a:rPr>
              <a:t>烯烃</a:t>
            </a:r>
          </a:p>
        </p:txBody>
      </p:sp>
      <p:sp>
        <p:nvSpPr>
          <p:cNvPr id="17" name="Rectangle 64">
            <a:extLst>
              <a:ext uri="{FF2B5EF4-FFF2-40B4-BE49-F238E27FC236}">
                <a16:creationId xmlns:a16="http://schemas.microsoft.com/office/drawing/2014/main" id="{54EEB586-56E0-49FA-A3EF-E96DE4A5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75" y="4540565"/>
            <a:ext cx="187258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CC"/>
                </a:solidFill>
                <a:ea typeface="黑体" panose="02010609060101010101" pitchFamily="49" charset="-122"/>
              </a:rPr>
              <a:t>炔烃</a:t>
            </a:r>
          </a:p>
        </p:txBody>
      </p:sp>
      <p:sp>
        <p:nvSpPr>
          <p:cNvPr id="18" name="Rectangle 65">
            <a:extLst>
              <a:ext uri="{FF2B5EF4-FFF2-40B4-BE49-F238E27FC236}">
                <a16:creationId xmlns:a16="http://schemas.microsoft.com/office/drawing/2014/main" id="{ED61FE2E-E3C5-491A-BB70-0EFFCA564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134" y="3797018"/>
            <a:ext cx="266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32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=CH</a:t>
            </a:r>
            <a:r>
              <a:rPr lang="en-US" altLang="zh-CN" sz="32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4A54AF75-9ED5-4BFD-B1FF-CAD5BA77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05" y="4557295"/>
            <a:ext cx="2253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20" name="Rectangle 67">
            <a:extLst>
              <a:ext uri="{FF2B5EF4-FFF2-40B4-BE49-F238E27FC236}">
                <a16:creationId xmlns:a16="http://schemas.microsoft.com/office/drawing/2014/main" id="{8CD1FA58-5BD6-4897-AA69-4A75BC340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651" y="2309663"/>
            <a:ext cx="1297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32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68">
            <a:extLst>
              <a:ext uri="{FF2B5EF4-FFF2-40B4-BE49-F238E27FC236}">
                <a16:creationId xmlns:a16="http://schemas.microsoft.com/office/drawing/2014/main" id="{7500D942-5BC7-4915-A5E7-BB879BCD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747" y="5640422"/>
            <a:ext cx="2496779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CC"/>
                </a:solidFill>
                <a:ea typeface="黑体" panose="02010609060101010101" pitchFamily="49" charset="-122"/>
              </a:rPr>
              <a:t>芳香烃</a:t>
            </a:r>
          </a:p>
        </p:txBody>
      </p:sp>
      <p:graphicFrame>
        <p:nvGraphicFramePr>
          <p:cNvPr id="22" name="Object 69">
            <a:extLst>
              <a:ext uri="{FF2B5EF4-FFF2-40B4-BE49-F238E27FC236}">
                <a16:creationId xmlns:a16="http://schemas.microsoft.com/office/drawing/2014/main" id="{64549EA0-58CC-49B7-B48A-975355CE1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95536"/>
              </p:ext>
            </p:extLst>
          </p:nvPr>
        </p:nvGraphicFramePr>
        <p:xfrm>
          <a:off x="7596344" y="5493510"/>
          <a:ext cx="131526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9" imgW="581025" imgH="657225" progId="">
                  <p:embed/>
                </p:oleObj>
              </mc:Choice>
              <mc:Fallback>
                <p:oleObj r:id="rId9" imgW="581025" imgH="657225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44" y="5493510"/>
                        <a:ext cx="1315268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1">
            <a:extLst>
              <a:ext uri="{FF2B5EF4-FFF2-40B4-BE49-F238E27FC236}">
                <a16:creationId xmlns:a16="http://schemas.microsoft.com/office/drawing/2014/main" id="{DEF5B63D-0FD5-4F9F-80A6-EC419B7E7E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8635" y="3266661"/>
            <a:ext cx="70890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72">
            <a:extLst>
              <a:ext uri="{FF2B5EF4-FFF2-40B4-BE49-F238E27FC236}">
                <a16:creationId xmlns:a16="http://schemas.microsoft.com/office/drawing/2014/main" id="{4247474A-A6E1-4F72-9BC4-1C78945C7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3409" y="3193634"/>
            <a:ext cx="506044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Line 73">
            <a:extLst>
              <a:ext uri="{FF2B5EF4-FFF2-40B4-BE49-F238E27FC236}">
                <a16:creationId xmlns:a16="http://schemas.microsoft.com/office/drawing/2014/main" id="{C0FAE691-B85D-4A2C-8E37-DA6E1E05B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988" y="4777961"/>
            <a:ext cx="283116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74">
            <a:extLst>
              <a:ext uri="{FF2B5EF4-FFF2-40B4-BE49-F238E27FC236}">
                <a16:creationId xmlns:a16="http://schemas.microsoft.com/office/drawing/2014/main" id="{37D36ED4-F128-4051-86A1-FAF670443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286" y="5167793"/>
            <a:ext cx="263053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Text Box 75">
            <a:extLst>
              <a:ext uri="{FF2B5EF4-FFF2-40B4-BE49-F238E27FC236}">
                <a16:creationId xmlns:a16="http://schemas.microsoft.com/office/drawing/2014/main" id="{76234FEC-328A-403C-A175-145B24A62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6" y="631144"/>
            <a:ext cx="1031481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宋体" panose="02010600030101010101" pitchFamily="2" charset="-122"/>
                <a:ea typeface="黑体" panose="02010609060101010101" pitchFamily="49" charset="-122"/>
              </a:rPr>
              <a:t>五、</a:t>
            </a:r>
            <a:r>
              <a:rPr lang="zh-CN" altLang="en-US" sz="3600" b="1" dirty="0">
                <a:latin typeface="宋体" panose="02010600030101010101" pitchFamily="2" charset="-122"/>
                <a:ea typeface="黑体" panose="02010609060101010101" pitchFamily="49" charset="-122"/>
              </a:rPr>
              <a:t>官能团与有机物分</a:t>
            </a:r>
            <a:r>
              <a:rPr lang="zh-CN" altLang="en-US" sz="3600" b="1" dirty="0" smtClean="0">
                <a:latin typeface="宋体" panose="02010600030101010101" pitchFamily="2" charset="-122"/>
                <a:ea typeface="黑体" panose="02010609060101010101" pitchFamily="49" charset="-122"/>
              </a:rPr>
              <a:t>类</a:t>
            </a:r>
            <a:r>
              <a:rPr lang="en-US" altLang="zh-CN" sz="3600" b="1" dirty="0" smtClean="0">
                <a:latin typeface="宋体" panose="02010600030101010101" pitchFamily="2" charset="-122"/>
                <a:ea typeface="黑体" panose="02010609060101010101" pitchFamily="49" charset="-122"/>
              </a:rPr>
              <a:t>P81</a:t>
            </a:r>
            <a:r>
              <a:rPr lang="zh-CN" altLang="en-US" sz="3600" b="1" dirty="0" smtClean="0">
                <a:latin typeface="宋体" panose="02010600030101010101" pitchFamily="2" charset="-122"/>
                <a:ea typeface="黑体" panose="02010609060101010101" pitchFamily="49" charset="-122"/>
              </a:rPr>
              <a:t>表</a:t>
            </a:r>
            <a:r>
              <a:rPr lang="en-US" altLang="zh-CN" sz="3600" b="1" dirty="0" smtClean="0">
                <a:latin typeface="宋体" panose="02010600030101010101" pitchFamily="2" charset="-122"/>
                <a:ea typeface="黑体" panose="02010609060101010101" pitchFamily="49" charset="-122"/>
              </a:rPr>
              <a:t>7-2</a:t>
            </a:r>
            <a:endParaRPr lang="zh-CN" altLang="en-US" sz="3600" b="1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8" name="Line 76">
            <a:extLst>
              <a:ext uri="{FF2B5EF4-FFF2-40B4-BE49-F238E27FC236}">
                <a16:creationId xmlns:a16="http://schemas.microsoft.com/office/drawing/2014/main" id="{41C72BBA-EF1A-4E2C-8099-8E2E09D9F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7160" y="5933661"/>
            <a:ext cx="80922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9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id="{5556377B-C425-40EC-A093-235AEB9DF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75"/>
              </p:ext>
            </p:extLst>
          </p:nvPr>
        </p:nvGraphicFramePr>
        <p:xfrm>
          <a:off x="198783" y="808382"/>
          <a:ext cx="11595653" cy="3979072"/>
        </p:xfrm>
        <a:graphic>
          <a:graphicData uri="http://schemas.openxmlformats.org/drawingml/2006/table">
            <a:tbl>
              <a:tblPr/>
              <a:tblGrid>
                <a:gridCol w="85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1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类别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代表物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官能团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名称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结构简式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2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物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卤代烃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一氯甲烷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Cl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—C—X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碳卤键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黑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4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醇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乙醇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OH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—OH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羟基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1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醛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乙醛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CHO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—CHO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醛基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羧酸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黑体" pitchFamily="2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乙酸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COOH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—COOH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羧基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4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酯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乙酸乙酯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COOC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—COOR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酯基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9119288" y="1668162"/>
            <a:ext cx="1" cy="23477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131645" y="2162433"/>
            <a:ext cx="1" cy="23477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7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4E7EFFA9-401D-4046-80C0-9A8B3CB631AF}"/>
              </a:ext>
            </a:extLst>
          </p:cNvPr>
          <p:cNvSpPr txBox="1"/>
          <p:nvPr/>
        </p:nvSpPr>
        <p:spPr>
          <a:xfrm>
            <a:off x="0" y="708428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小结：</a:t>
            </a:r>
          </a:p>
        </p:txBody>
      </p:sp>
      <p:grpSp>
        <p:nvGrpSpPr>
          <p:cNvPr id="6" name="Group 1027">
            <a:extLst>
              <a:ext uri="{FF2B5EF4-FFF2-40B4-BE49-F238E27FC236}">
                <a16:creationId xmlns:a16="http://schemas.microsoft.com/office/drawing/2014/main" id="{BE4167AF-A2D9-4911-B4BD-2FE1F346E535}"/>
              </a:ext>
            </a:extLst>
          </p:cNvPr>
          <p:cNvGrpSpPr>
            <a:grpSpLocks/>
          </p:cNvGrpSpPr>
          <p:nvPr/>
        </p:nvGrpSpPr>
        <p:grpSpPr bwMode="auto">
          <a:xfrm>
            <a:off x="3621157" y="1588122"/>
            <a:ext cx="3149600" cy="1311275"/>
            <a:chOff x="748" y="1037"/>
            <a:chExt cx="1984" cy="826"/>
          </a:xfrm>
        </p:grpSpPr>
        <p:sp>
          <p:nvSpPr>
            <p:cNvPr id="7" name="Text Box 1028">
              <a:extLst>
                <a:ext uri="{FF2B5EF4-FFF2-40B4-BE49-F238E27FC236}">
                  <a16:creationId xmlns:a16="http://schemas.microsoft.com/office/drawing/2014/main" id="{6351649A-F6A1-4908-8DC2-9DBC28166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037"/>
              <a:ext cx="198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   O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3200" b="1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3200" b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—C—O—H</a:t>
              </a:r>
            </a:p>
          </p:txBody>
        </p:sp>
        <p:grpSp>
          <p:nvGrpSpPr>
            <p:cNvPr id="8" name="Group 1029">
              <a:extLst>
                <a:ext uri="{FF2B5EF4-FFF2-40B4-BE49-F238E27FC236}">
                  <a16:creationId xmlns:a16="http://schemas.microsoft.com/office/drawing/2014/main" id="{BFBF1BE5-DBA6-4E6E-9A35-FB2779D6B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" y="1354"/>
              <a:ext cx="91" cy="181"/>
              <a:chOff x="2784" y="3504"/>
              <a:chExt cx="41" cy="152"/>
            </a:xfrm>
          </p:grpSpPr>
          <p:sp>
            <p:nvSpPr>
              <p:cNvPr id="9" name="Line 1030">
                <a:extLst>
                  <a:ext uri="{FF2B5EF4-FFF2-40B4-BE49-F238E27FC236}">
                    <a16:creationId xmlns:a16="http://schemas.microsoft.com/office/drawing/2014/main" id="{1010A5C4-0B5A-4216-AECA-32FDEBFD1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35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1031">
                <a:extLst>
                  <a:ext uri="{FF2B5EF4-FFF2-40B4-BE49-F238E27FC236}">
                    <a16:creationId xmlns:a16="http://schemas.microsoft.com/office/drawing/2014/main" id="{D5929D3F-69C1-41A3-AA20-7C513D552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5" y="351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32">
            <a:extLst>
              <a:ext uri="{FF2B5EF4-FFF2-40B4-BE49-F238E27FC236}">
                <a16:creationId xmlns:a16="http://schemas.microsoft.com/office/drawing/2014/main" id="{7851E01E-F756-4C67-969F-425463FE6E6C}"/>
              </a:ext>
            </a:extLst>
          </p:cNvPr>
          <p:cNvGrpSpPr>
            <a:grpSpLocks/>
          </p:cNvGrpSpPr>
          <p:nvPr/>
        </p:nvGrpSpPr>
        <p:grpSpPr bwMode="auto">
          <a:xfrm>
            <a:off x="5983357" y="2121522"/>
            <a:ext cx="1143000" cy="949325"/>
            <a:chOff x="2016" y="1488"/>
            <a:chExt cx="720" cy="598"/>
          </a:xfrm>
        </p:grpSpPr>
        <p:sp>
          <p:nvSpPr>
            <p:cNvPr id="12" name="Line 1033">
              <a:extLst>
                <a:ext uri="{FF2B5EF4-FFF2-40B4-BE49-F238E27FC236}">
                  <a16:creationId xmlns:a16="http://schemas.microsoft.com/office/drawing/2014/main" id="{610C1B21-FAC5-4B17-893D-C7F514962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536"/>
              <a:ext cx="4" cy="550"/>
            </a:xfrm>
            <a:prstGeom prst="line">
              <a:avLst/>
            </a:prstGeom>
            <a:noFill/>
            <a:ln w="63500">
              <a:solidFill>
                <a:srgbClr val="FF5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1034">
              <a:extLst>
                <a:ext uri="{FF2B5EF4-FFF2-40B4-BE49-F238E27FC236}">
                  <a16:creationId xmlns:a16="http://schemas.microsoft.com/office/drawing/2014/main" id="{6C9AA81D-FAB8-41BC-97FC-47CF33BDE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488"/>
              <a:ext cx="720" cy="0"/>
            </a:xfrm>
            <a:prstGeom prst="line">
              <a:avLst/>
            </a:prstGeom>
            <a:noFill/>
            <a:ln w="63500">
              <a:solidFill>
                <a:srgbClr val="FF5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Line 1035">
            <a:extLst>
              <a:ext uri="{FF2B5EF4-FFF2-40B4-BE49-F238E27FC236}">
                <a16:creationId xmlns:a16="http://schemas.microsoft.com/office/drawing/2014/main" id="{E5EE01EA-5287-4D57-8093-9D3F1AFB9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757" y="2121522"/>
            <a:ext cx="0" cy="1371600"/>
          </a:xfrm>
          <a:prstGeom prst="line">
            <a:avLst/>
          </a:prstGeom>
          <a:noFill/>
          <a:ln w="63500" cap="rnd">
            <a:solidFill>
              <a:srgbClr val="160C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Line 1036">
            <a:extLst>
              <a:ext uri="{FF2B5EF4-FFF2-40B4-BE49-F238E27FC236}">
                <a16:creationId xmlns:a16="http://schemas.microsoft.com/office/drawing/2014/main" id="{9FF6E26D-A846-48B2-8149-ED207B63F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757" y="3569322"/>
            <a:ext cx="1752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037">
            <a:extLst>
              <a:ext uri="{FF2B5EF4-FFF2-40B4-BE49-F238E27FC236}">
                <a16:creationId xmlns:a16="http://schemas.microsoft.com/office/drawing/2014/main" id="{3A695B23-165F-4623-AC3A-0D9C1EE8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355" y="1778800"/>
            <a:ext cx="1226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酸性</a:t>
            </a:r>
          </a:p>
        </p:txBody>
      </p:sp>
      <p:sp>
        <p:nvSpPr>
          <p:cNvPr id="17" name="Rectangle 1038">
            <a:extLst>
              <a:ext uri="{FF2B5EF4-FFF2-40B4-BE49-F238E27FC236}">
                <a16:creationId xmlns:a16="http://schemas.microsoft.com/office/drawing/2014/main" id="{0DC86AEE-347E-4AFF-BA56-6DD04A6F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357" y="3169956"/>
            <a:ext cx="3341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酯化反应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F8F13CB-5A9B-417F-A193-C0DD413C5C6C}"/>
              </a:ext>
            </a:extLst>
          </p:cNvPr>
          <p:cNvSpPr/>
          <p:nvPr/>
        </p:nvSpPr>
        <p:spPr>
          <a:xfrm>
            <a:off x="575289" y="4113189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黑体" panose="02010609060101010101" pitchFamily="49" charset="-122"/>
              </a:rPr>
              <a:t>二、官能团与有机物分类</a:t>
            </a:r>
            <a:endParaRPr lang="zh-CN" altLang="en-US" sz="3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467E20-C7C1-44F4-9471-9FDC326CA8E8}"/>
              </a:ext>
            </a:extLst>
          </p:cNvPr>
          <p:cNvSpPr txBox="1"/>
          <p:nvPr/>
        </p:nvSpPr>
        <p:spPr>
          <a:xfrm>
            <a:off x="624716" y="2256039"/>
            <a:ext cx="256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一、乙酸</a:t>
            </a:r>
          </a:p>
        </p:txBody>
      </p:sp>
    </p:spTree>
    <p:extLst>
      <p:ext uri="{BB962C8B-B14F-4D97-AF65-F5344CB8AC3E}">
        <p14:creationId xmlns:p14="http://schemas.microsoft.com/office/powerpoint/2010/main" val="322954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62F13F0-346A-4456-9CDB-4F0A637CA658}"/>
              </a:ext>
            </a:extLst>
          </p:cNvPr>
          <p:cNvSpPr/>
          <p:nvPr/>
        </p:nvSpPr>
        <p:spPr>
          <a:xfrm>
            <a:off x="218586" y="647432"/>
            <a:ext cx="7513982" cy="516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我国是世界上谷物酿醋最早的国家，早在公元前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世纪就已有了醋的文字记载。春秋战国时期，已有专门酿醋的作坊。到汉代时，醋开始普遍生产。南北朝时，食醋的产量和销量都已很大，其时的名著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齐民要术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曾系统地总结了我国劳动人民从上古到北魏时期的制醋经验和成就，书中共收载了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种制醋方法，这也是我国现存史料中，对粮食酿造醋的最早记载。</a:t>
            </a: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C2F14789-4CC3-4CA8-BA56-52A72C684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02098" y="261482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39FF9CD-EF90-48C5-A274-2543AA707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10000" r="91000">
                        <a14:foregroundMark x1="45000" y1="10583" x2="45000" y2="10583"/>
                        <a14:foregroundMark x1="57083" y1="7583" x2="43167" y2="7250"/>
                        <a14:foregroundMark x1="43167" y1="7250" x2="33667" y2="16833"/>
                        <a14:foregroundMark x1="33667" y1="16833" x2="49417" y2="19250"/>
                        <a14:foregroundMark x1="49417" y1="19250" x2="59667" y2="11167"/>
                        <a14:foregroundMark x1="59667" y1="11167" x2="48833" y2="5000"/>
                        <a14:foregroundMark x1="48833" y1="5000" x2="39167" y2="6333"/>
                        <a14:foregroundMark x1="63583" y1="6917" x2="67500" y2="3667"/>
                        <a14:foregroundMark x1="49583" y1="3000" x2="49583" y2="3000"/>
                        <a14:foregroundMark x1="54833" y1="3333" x2="53167" y2="3333"/>
                        <a14:foregroundMark x1="91000" y1="21000" x2="91000" y2="21000"/>
                        <a14:foregroundMark x1="90417" y1="20333" x2="90417" y2="20333"/>
                        <a14:foregroundMark x1="86750" y1="20000" x2="86750" y2="20000"/>
                        <a14:foregroundMark x1="52500" y1="93083" x2="52500" y2="93083"/>
                        <a14:foregroundMark x1="45667" y1="98000" x2="45667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76" y="1110026"/>
            <a:ext cx="5161990" cy="51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B1885-DEBC-4316-BDC0-E0A4145AC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51935"/>
            <a:ext cx="6084887" cy="111442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、物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理性质</a:t>
            </a:r>
            <a:endParaRPr lang="en-US" altLang="zh-CN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11D7B4-6FB3-4C6E-B7B3-84E0D8A745FF}"/>
              </a:ext>
            </a:extLst>
          </p:cNvPr>
          <p:cNvSpPr txBox="1">
            <a:spLocks noChangeArrowheads="1"/>
          </p:cNvSpPr>
          <p:nvPr/>
        </p:nvSpPr>
        <p:spPr>
          <a:xfrm>
            <a:off x="217714" y="1651036"/>
            <a:ext cx="681445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有强烈刺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激性气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味的无色液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体，熔点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16.6℃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，低于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16.6℃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就凝结成冰状晶体，所以无水乙酸又称冰醋酸。乙酸易溶于水和酒精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08DB1E-3A91-4321-8AC6-D646E5856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2126" r="23950" b="5132"/>
          <a:stretch/>
        </p:blipFill>
        <p:spPr bwMode="auto">
          <a:xfrm>
            <a:off x="8311839" y="967409"/>
            <a:ext cx="2727221" cy="5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1"/>
          <p:cNvSpPr/>
          <p:nvPr>
            <p:custDataLst>
              <p:tags r:id="rId1"/>
            </p:custDataLst>
          </p:nvPr>
        </p:nvSpPr>
        <p:spPr>
          <a:xfrm>
            <a:off x="766632" y="4938656"/>
            <a:ext cx="3615055" cy="52197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食醋含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乙酸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3%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～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5%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7258611" y="2598681"/>
            <a:ext cx="2080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易挥发</a:t>
            </a:r>
          </a:p>
        </p:txBody>
      </p:sp>
    </p:spTree>
    <p:extLst>
      <p:ext uri="{BB962C8B-B14F-4D97-AF65-F5344CB8AC3E}">
        <p14:creationId xmlns:p14="http://schemas.microsoft.com/office/powerpoint/2010/main" val="324212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D8091C-273F-4AA0-85B0-B70D25856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0" y="595314"/>
            <a:ext cx="7543800" cy="820737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en-US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、分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子组成与结构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3C25E81-5860-46B7-AD02-A6CA17B26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60" y="1568409"/>
            <a:ext cx="21531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分子式：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59CF963-0234-4AA3-A254-87404D0D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546" y="1557295"/>
            <a:ext cx="198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C</a:t>
            </a:r>
            <a:r>
              <a:rPr lang="en-US" altLang="zh-CN" sz="36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6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6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D5C4674-A212-4E17-8ABE-1FBB98E7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0" y="4169332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结构简式：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ED780D8-73F3-4DA3-BDFC-649A4FBE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900" y="4182213"/>
            <a:ext cx="253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36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COOH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F1768B0-DB35-4907-90EA-922AAF35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0" y="2720935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结构式：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7873908-BC95-4CB9-BB58-0082C764C55E}"/>
              </a:ext>
            </a:extLst>
          </p:cNvPr>
          <p:cNvGrpSpPr>
            <a:grpSpLocks/>
          </p:cNvGrpSpPr>
          <p:nvPr/>
        </p:nvGrpSpPr>
        <p:grpSpPr bwMode="auto">
          <a:xfrm>
            <a:off x="2853639" y="2356088"/>
            <a:ext cx="2589213" cy="1725613"/>
            <a:chOff x="1773" y="1616"/>
            <a:chExt cx="1631" cy="1087"/>
          </a:xfrm>
        </p:grpSpPr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071F2EDF-8F59-440E-BEDE-D1B7B7E8A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979"/>
              <a:ext cx="3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07788C99-C568-4A02-A253-51C6EF956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1616"/>
              <a:ext cx="3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A4B455D1-930F-4E76-A6BF-ECC3F4F0F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979"/>
              <a:ext cx="3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79E684E9-2B96-4EAF-AC90-5AC31B3CB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3" y="1983"/>
              <a:ext cx="3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D97B4263-C335-46D6-A237-19268C6C9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616"/>
              <a:ext cx="3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0EA05482-4890-41F7-8B46-D32B988B5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296"/>
              <a:ext cx="3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A68D3162-FB5A-4179-8C76-745D53BA7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1979"/>
              <a:ext cx="3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048350-396A-40EF-BFDD-0F720DCE1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33"/>
              <a:ext cx="815" cy="499"/>
              <a:chOff x="2064" y="1933"/>
              <a:chExt cx="815" cy="499"/>
            </a:xfrm>
          </p:grpSpPr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773AD0F2-4F56-4670-AE58-4C10B1DD7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0" y="193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06DBEBC1-4CA1-4A40-A89E-646AFF509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29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D5539AF8-7199-4E6E-9157-50EC2BB66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205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3">
                <a:extLst>
                  <a:ext uri="{FF2B5EF4-FFF2-40B4-BE49-F238E27FC236}">
                    <a16:creationId xmlns:a16="http://schemas.microsoft.com/office/drawing/2014/main" id="{F3C099BD-BEDA-4EF7-A13F-507FE8ABCE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" y="1978"/>
                <a:ext cx="46" cy="91"/>
                <a:chOff x="2426" y="3566"/>
                <a:chExt cx="46" cy="91"/>
              </a:xfrm>
            </p:grpSpPr>
            <p:sp>
              <p:nvSpPr>
                <p:cNvPr id="28" name="Line 24">
                  <a:extLst>
                    <a:ext uri="{FF2B5EF4-FFF2-40B4-BE49-F238E27FC236}">
                      <a16:creationId xmlns:a16="http://schemas.microsoft.com/office/drawing/2014/main" id="{40F4CD24-6DC4-4BF9-90CA-82FE8A12C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3566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Line 25">
                  <a:extLst>
                    <a:ext uri="{FF2B5EF4-FFF2-40B4-BE49-F238E27FC236}">
                      <a16:creationId xmlns:a16="http://schemas.microsoft.com/office/drawing/2014/main" id="{366A2EC6-51EA-4334-B2D7-FC2CE3822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2" y="3566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2B6D203C-BC0B-45C4-9358-D0C3714E3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0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42127C21-C479-4EC2-B7B7-13F64A012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220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3B775185-2EB9-4616-A073-671C5AFBE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979"/>
              <a:ext cx="3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23647DEF-9104-4529-B30F-D9E008D73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60" y="522416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官能团：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927A3DBE-C854-4B40-9924-44721E4E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352" y="5233288"/>
            <a:ext cx="3967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—COOH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（羧基）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2AFBE6-0A22-4173-AC7D-B0D62FB6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151" y="2346903"/>
            <a:ext cx="1566862" cy="122555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C729BF-172A-46A4-8CE4-11D7FF54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27" y="3904027"/>
            <a:ext cx="2953973" cy="29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BD803CCB-C515-4B77-824D-A7BB0DAE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51" y="228600"/>
            <a:ext cx="2928330" cy="21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3A87841D-38A8-4AA4-88BC-55D92CEB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39" y="333511"/>
            <a:ext cx="2547790" cy="20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3">
            <a:extLst>
              <a:ext uri="{FF2B5EF4-FFF2-40B4-BE49-F238E27FC236}">
                <a16:creationId xmlns:a16="http://schemas.microsoft.com/office/drawing/2014/main" id="{12B16F29-5487-4F93-89D4-FCF53DDC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95" y="2341113"/>
            <a:ext cx="25531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球棍模型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701698B4-E77F-4327-AF2B-A24DEE62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870" y="2341112"/>
            <a:ext cx="2737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kumimoji="0" lang="zh-CN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充填模型</a:t>
            </a:r>
            <a:endParaRPr kumimoji="0" lang="zh-CN" altLang="en-US" sz="36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38" name="文本框 1"/>
          <p:cNvSpPr txBox="1"/>
          <p:nvPr/>
        </p:nvSpPr>
        <p:spPr>
          <a:xfrm>
            <a:off x="769687" y="6035452"/>
            <a:ext cx="539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饱和一元羧酸的通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式：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文本框 1"/>
          <p:cNvSpPr txBox="1"/>
          <p:nvPr/>
        </p:nvSpPr>
        <p:spPr>
          <a:xfrm>
            <a:off x="6799580" y="3185160"/>
            <a:ext cx="539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烃的含氧衍生物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68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B92A40-DC0D-4087-840D-BD51D13C1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57668" y="532210"/>
            <a:ext cx="6530975" cy="86518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三、乙酸的化学性质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7DDB882-193A-420A-9AF3-8335AACF4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921" y="1435100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rgbClr val="FFCC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64D3B30-5D04-4F79-8BFF-24AE3AA5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61" y="1516062"/>
            <a:ext cx="362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、乙酸的弱酸性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D5AAFD4-A185-47AE-A09F-C10413907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083" y="2952481"/>
            <a:ext cx="79248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2Na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+ 2CH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COOH →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2CH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COONa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</a:p>
          <a:p>
            <a:endParaRPr lang="en-US" altLang="zh-CN" sz="2800" b="1" baseline="-25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814F11F-F260-42D6-879A-3709FD9D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225" y="4989477"/>
            <a:ext cx="10013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CaCO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+ 2CH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COOH → (CH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COO) 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 + CO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1ACD04B7-9B10-43D0-890A-40159FC5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932" y="3674367"/>
            <a:ext cx="7141699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CuO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+ 2CH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COOH → (CH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COO)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 + 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</a:p>
          <a:p>
            <a:endParaRPr lang="en-US" altLang="zh-CN" sz="2800" b="1" baseline="-25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DCC7ECA-7C4B-408E-9766-3BD45D71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083" y="4328319"/>
            <a:ext cx="81089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NaOH+ CH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COOH → CH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COONa +  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 </a:t>
            </a:r>
          </a:p>
          <a:p>
            <a:endParaRPr lang="en-US" altLang="zh-CN" sz="2800" b="1" baseline="-25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E19CD187-980E-4EDB-9384-121A255EE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256" y="5542457"/>
            <a:ext cx="9297106" cy="62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酸性比较：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HCl&gt;CH</a:t>
            </a:r>
            <a:r>
              <a:rPr lang="en-US" altLang="zh-CN" sz="3200" b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COOH &gt; H</a:t>
            </a:r>
            <a:r>
              <a:rPr lang="en-US" altLang="zh-CN" sz="3200" b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3200" b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&gt;</a:t>
            </a:r>
            <a:r>
              <a:rPr lang="en-US" altLang="zh-CN" sz="3200" b="1" dirty="0" err="1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HClO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200" dirty="0">
              <a:highlight>
                <a:srgbClr val="FFFF00"/>
              </a:highligh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28286370-93FF-4BBF-B413-075FC2E2B564}"/>
              </a:ext>
            </a:extLst>
          </p:cNvPr>
          <p:cNvGrpSpPr>
            <a:grpSpLocks/>
          </p:cNvGrpSpPr>
          <p:nvPr/>
        </p:nvGrpSpPr>
        <p:grpSpPr bwMode="auto">
          <a:xfrm>
            <a:off x="1210227" y="2253297"/>
            <a:ext cx="8223250" cy="519113"/>
            <a:chOff x="1156" y="3793"/>
            <a:chExt cx="4604" cy="527"/>
          </a:xfrm>
        </p:grpSpPr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D8B38154-EAA1-40E0-9BF0-72C417FC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793"/>
              <a:ext cx="4604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电离方程式：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COOH              CH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COO</a:t>
              </a:r>
              <a:r>
                <a:rPr lang="en-US" altLang="zh-CN" sz="2800" b="1" baseline="30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+ H</a:t>
              </a:r>
              <a:r>
                <a:rPr lang="en-US" altLang="zh-CN" sz="2800" b="1" baseline="30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D0ECE946-E871-4AF5-B479-57BB0C4F9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" y="3959"/>
              <a:ext cx="635" cy="193"/>
              <a:chOff x="2282" y="3013"/>
              <a:chExt cx="834" cy="154"/>
            </a:xfrm>
          </p:grpSpPr>
          <p:grpSp>
            <p:nvGrpSpPr>
              <p:cNvPr id="18" name="Group 18">
                <a:extLst>
                  <a:ext uri="{FF2B5EF4-FFF2-40B4-BE49-F238E27FC236}">
                    <a16:creationId xmlns:a16="http://schemas.microsoft.com/office/drawing/2014/main" id="{F3F57270-5E0E-4ED8-83AF-2CF55401A1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7" y="3013"/>
                <a:ext cx="819" cy="57"/>
                <a:chOff x="2297" y="3013"/>
                <a:chExt cx="819" cy="57"/>
              </a:xfrm>
            </p:grpSpPr>
            <p:sp>
              <p:nvSpPr>
                <p:cNvPr id="22" name="Line 19">
                  <a:extLst>
                    <a:ext uri="{FF2B5EF4-FFF2-40B4-BE49-F238E27FC236}">
                      <a16:creationId xmlns:a16="http://schemas.microsoft.com/office/drawing/2014/main" id="{D0F5FF5E-1799-45C6-8481-E2C78431F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7" y="3070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20">
                  <a:extLst>
                    <a:ext uri="{FF2B5EF4-FFF2-40B4-BE49-F238E27FC236}">
                      <a16:creationId xmlns:a16="http://schemas.microsoft.com/office/drawing/2014/main" id="{CC50AC31-A9EB-4E4A-9161-497F66E9F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01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Group 21">
                <a:extLst>
                  <a:ext uri="{FF2B5EF4-FFF2-40B4-BE49-F238E27FC236}">
                    <a16:creationId xmlns:a16="http://schemas.microsoft.com/office/drawing/2014/main" id="{333003E0-EAD6-49F9-BA67-7DADCE76AC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00000">
                <a:off x="2282" y="3118"/>
                <a:ext cx="819" cy="49"/>
                <a:chOff x="2209" y="2833"/>
                <a:chExt cx="819" cy="49"/>
              </a:xfrm>
            </p:grpSpPr>
            <p:sp>
              <p:nvSpPr>
                <p:cNvPr id="20" name="Line 22">
                  <a:extLst>
                    <a:ext uri="{FF2B5EF4-FFF2-40B4-BE49-F238E27FC236}">
                      <a16:creationId xmlns:a16="http://schemas.microsoft.com/office/drawing/2014/main" id="{7A439A5B-9A86-4C57-868E-8165C13F53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9" y="2882"/>
                  <a:ext cx="8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Line 23">
                  <a:extLst>
                    <a:ext uri="{FF2B5EF4-FFF2-40B4-BE49-F238E27FC236}">
                      <a16:creationId xmlns:a16="http://schemas.microsoft.com/office/drawing/2014/main" id="{CFD17712-A76B-49F7-8BDF-302F3278F6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2" y="2833"/>
                  <a:ext cx="96" cy="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5" name="文本框 4"/>
          <p:cNvSpPr txBox="1"/>
          <p:nvPr/>
        </p:nvSpPr>
        <p:spPr>
          <a:xfrm>
            <a:off x="6896211" y="1390196"/>
            <a:ext cx="5235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与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Na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反应放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</a:t>
            </a:r>
            <a:r>
              <a:rPr kumimoji="0" lang="en-US" altLang="zh-CN" sz="2400" b="1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：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-OH,  -COOH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                      1mol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均生成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0.5mol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H</a:t>
            </a:r>
            <a:r>
              <a:rPr kumimoji="0" lang="en-US" altLang="zh-CN" sz="2400" b="1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</a:p>
        </p:txBody>
      </p:sp>
      <p:sp>
        <p:nvSpPr>
          <p:cNvPr id="27" name="文本框 3"/>
          <p:cNvSpPr txBox="1"/>
          <p:nvPr/>
        </p:nvSpPr>
        <p:spPr>
          <a:xfrm>
            <a:off x="3239770" y="6205402"/>
            <a:ext cx="8952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与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Na</a:t>
            </a:r>
            <a:r>
              <a:rPr kumimoji="0" lang="en-US" altLang="zh-CN" sz="2800" b="1" i="0" u="none" strike="noStrike" kern="0" cap="none" spc="0" normalizeH="0" baseline="-2500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2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CO</a:t>
            </a:r>
            <a:r>
              <a:rPr kumimoji="0" lang="en-US" altLang="zh-CN" sz="2800" b="1" i="0" u="none" strike="noStrike" kern="0" cap="none" spc="0" normalizeH="0" baseline="-2500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3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或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NaHCO</a:t>
            </a:r>
            <a:r>
              <a:rPr kumimoji="0" lang="en-US" altLang="zh-CN" sz="2800" b="1" i="0" u="none" strike="noStrike" kern="0" cap="none" spc="0" normalizeH="0" baseline="-2500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反应放出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CO</a:t>
            </a:r>
            <a:r>
              <a:rPr kumimoji="0" lang="en-US" altLang="zh-CN" sz="2800" b="1" i="0" u="none" strike="noStrike" kern="0" cap="none" spc="0" normalizeH="0" baseline="-2500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2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</a:rPr>
              <a:t> :     -COOH</a:t>
            </a:r>
          </a:p>
        </p:txBody>
      </p:sp>
    </p:spTree>
    <p:extLst>
      <p:ext uri="{BB962C8B-B14F-4D97-AF65-F5344CB8AC3E}">
        <p14:creationId xmlns:p14="http://schemas.microsoft.com/office/powerpoint/2010/main" val="381945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5" grpId="1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1A773C-F2EB-46DC-9C59-E1126FB4AFEE}"/>
              </a:ext>
            </a:extLst>
          </p:cNvPr>
          <p:cNvSpPr txBox="1"/>
          <p:nvPr/>
        </p:nvSpPr>
        <p:spPr>
          <a:xfrm>
            <a:off x="152400" y="7383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思考与讨论：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5E93BA2-D32B-472E-B875-88E917A13072}"/>
              </a:ext>
            </a:extLst>
          </p:cNvPr>
          <p:cNvSpPr/>
          <p:nvPr/>
        </p:nvSpPr>
        <p:spPr>
          <a:xfrm>
            <a:off x="1618736" y="1559387"/>
            <a:ext cx="10231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比较乙酸与碳酸、盐酸的酸性强弱？请查阅资料，与同学讨论，根据生活经验设计实验方案。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546494-6085-42A6-B8E4-7830AB784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6" b="89862" l="10000" r="90000">
                        <a14:foregroundMark x1="32000" y1="22120" x2="32000" y2="22120"/>
                        <a14:foregroundMark x1="40308" y1="30568" x2="40308" y2="30568"/>
                        <a14:foregroundMark x1="43077" y1="8756" x2="43077" y2="8756"/>
                        <a14:foregroundMark x1="47077" y1="4916" x2="47077" y2="4916"/>
                        <a14:foregroundMark x1="49846" y1="22273" x2="49846" y2="22273"/>
                        <a14:foregroundMark x1="62154" y1="16436" x2="62154" y2="16436"/>
                        <a14:foregroundMark x1="58154" y1="24578" x2="58154" y2="24578"/>
                        <a14:foregroundMark x1="47077" y1="89094" x2="47077" y2="89094"/>
                        <a14:foregroundMark x1="63077" y1="89555" x2="63077" y2="89555"/>
                        <a14:foregroundMark x1="57692" y1="81720" x2="57692" y2="81720"/>
                        <a14:foregroundMark x1="56462" y1="66359" x2="56462" y2="66359"/>
                        <a14:foregroundMark x1="56000" y1="59908" x2="56000" y2="59908"/>
                        <a14:foregroundMark x1="53846" y1="52842" x2="53846" y2="52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2395" r="30308" b="5921"/>
          <a:stretch/>
        </p:blipFill>
        <p:spPr bwMode="auto">
          <a:xfrm>
            <a:off x="0" y="3699732"/>
            <a:ext cx="1457662" cy="315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6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0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7-6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B71FF4F-5970-41CB-BAAC-8E545083D860}"/>
              </a:ext>
            </a:extLst>
          </p:cNvPr>
          <p:cNvSpPr/>
          <p:nvPr/>
        </p:nvSpPr>
        <p:spPr>
          <a:xfrm>
            <a:off x="242593" y="791085"/>
            <a:ext cx="74079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在一支试管中加入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3mL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乙醇，然后边振荡试管边慢慢加入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2mL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浓硫酸和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2mL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乙酸，再加入几片</a:t>
            </a:r>
            <a:r>
              <a:rPr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碎瓷片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。连接好装置，用酒精灯小心加热，将产生的蒸气经导管通到饱和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，溶液的液面上（如图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7-22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），观察现象。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3739" y="0"/>
            <a:ext cx="4378261" cy="4086377"/>
          </a:xfrm>
          <a:prstGeom prst="rect">
            <a:avLst/>
          </a:prstGeom>
        </p:spPr>
      </p:pic>
      <p:sp>
        <p:nvSpPr>
          <p:cNvPr id="7" name="Text Box 3"/>
          <p:cNvSpPr txBox="1"/>
          <p:nvPr>
            <p:custDataLst>
              <p:tags r:id="rId1"/>
            </p:custDataLst>
          </p:nvPr>
        </p:nvSpPr>
        <p:spPr>
          <a:xfrm>
            <a:off x="7700645" y="4104640"/>
            <a:ext cx="4491355" cy="207264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现象：碳酸钠液面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分层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上层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有无色透明的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油状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并可闻到香味。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7831" y="4255289"/>
            <a:ext cx="6096000" cy="11957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、所需试剂？</a:t>
            </a:r>
            <a:endParaRPr lang="en-US" altLang="zh-CN" sz="32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、装药品的顺序如何？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E7B66E-6101-4549-B898-ED2A363B5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65" y="5576750"/>
            <a:ext cx="720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先加乙醇再加浓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3200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最后加乙酸</a:t>
            </a:r>
          </a:p>
        </p:txBody>
      </p:sp>
    </p:spTree>
    <p:extLst>
      <p:ext uri="{BB962C8B-B14F-4D97-AF65-F5344CB8AC3E}">
        <p14:creationId xmlns:p14="http://schemas.microsoft.com/office/powerpoint/2010/main" val="59385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123189-FACB-48CD-AB65-C23C187A0CB5}"/>
              </a:ext>
            </a:extLst>
          </p:cNvPr>
          <p:cNvSpPr txBox="1">
            <a:spLocks noChangeArrowheads="1"/>
          </p:cNvSpPr>
          <p:nvPr/>
        </p:nvSpPr>
        <p:spPr>
          <a:xfrm>
            <a:off x="-450574" y="600419"/>
            <a:ext cx="358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、酯化反应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350FD4-DC11-4678-95B2-2E609C36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25" y="3632967"/>
            <a:ext cx="1139687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定义：酸和</a:t>
            </a:r>
            <a:r>
              <a:rPr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醇反应，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生成酯和水的反应叫做酯化反应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5233ADB-0704-4AFF-B2A2-E11F8B23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622" y="2566843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乙酸乙酯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C7491FB3-2B06-46BB-AF3B-5DD2B2567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84" y="4638935"/>
            <a:ext cx="10588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思考：  酯化反应中酸和醇分子内的化学键怎样断裂？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218" y="1408752"/>
            <a:ext cx="5018259" cy="12726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5839" y="1322813"/>
            <a:ext cx="3311611" cy="1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4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A6CE863-F4E2-4DC6-87CA-9C5868B2FE4F}"/>
              </a:ext>
            </a:extLst>
          </p:cNvPr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7" name="Rectangle 1026">
            <a:extLst>
              <a:ext uri="{FF2B5EF4-FFF2-40B4-BE49-F238E27FC236}">
                <a16:creationId xmlns:a16="http://schemas.microsoft.com/office/drawing/2014/main" id="{D096A608-C95D-4BCF-9A8D-734D89681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772400" cy="762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 dirty="0">
                <a:solidFill>
                  <a:schemeClr val="tx1"/>
                </a:solidFill>
                <a:ea typeface="黑体" panose="02010609060101010101" pitchFamily="49" charset="-122"/>
              </a:rPr>
              <a:t>探究酯化反应可能的反应方式</a:t>
            </a:r>
          </a:p>
        </p:txBody>
      </p:sp>
      <p:grpSp>
        <p:nvGrpSpPr>
          <p:cNvPr id="49" name="Group 1031">
            <a:extLst>
              <a:ext uri="{FF2B5EF4-FFF2-40B4-BE49-F238E27FC236}">
                <a16:creationId xmlns:a16="http://schemas.microsoft.com/office/drawing/2014/main" id="{3C94677D-B93C-4149-983F-0788086F0879}"/>
              </a:ext>
            </a:extLst>
          </p:cNvPr>
          <p:cNvGrpSpPr>
            <a:grpSpLocks/>
          </p:cNvGrpSpPr>
          <p:nvPr/>
        </p:nvGrpSpPr>
        <p:grpSpPr bwMode="auto">
          <a:xfrm>
            <a:off x="1694883" y="3023104"/>
            <a:ext cx="9144000" cy="1155700"/>
            <a:chOff x="-101" y="3093"/>
            <a:chExt cx="5760" cy="728"/>
          </a:xfrm>
        </p:grpSpPr>
        <p:sp>
          <p:nvSpPr>
            <p:cNvPr id="50" name="Rectangle 1032">
              <a:extLst>
                <a:ext uri="{FF2B5EF4-FFF2-40B4-BE49-F238E27FC236}">
                  <a16:creationId xmlns:a16="http://schemas.microsoft.com/office/drawing/2014/main" id="{35DC1D7E-66E9-40C9-9365-74F699BC8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3456"/>
              <a:ext cx="768" cy="288"/>
            </a:xfrm>
            <a:prstGeom prst="rect">
              <a:avLst/>
            </a:prstGeom>
            <a:solidFill>
              <a:srgbClr val="FFFFFF"/>
            </a:solidFill>
            <a:ln w="3810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1033">
              <a:extLst>
                <a:ext uri="{FF2B5EF4-FFF2-40B4-BE49-F238E27FC236}">
                  <a16:creationId xmlns:a16="http://schemas.microsoft.com/office/drawing/2014/main" id="{477926B8-8E31-4395-B3B3-7246A708F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" y="3149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2" name="Text Box 1034">
              <a:extLst>
                <a:ext uri="{FF2B5EF4-FFF2-40B4-BE49-F238E27FC236}">
                  <a16:creationId xmlns:a16="http://schemas.microsoft.com/office/drawing/2014/main" id="{28ADB755-D836-400D-A137-A2CA7F18D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" y="3533"/>
              <a:ext cx="3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1035">
              <a:extLst>
                <a:ext uri="{FF2B5EF4-FFF2-40B4-BE49-F238E27FC236}">
                  <a16:creationId xmlns:a16="http://schemas.microsoft.com/office/drawing/2014/main" id="{A7911F6D-D6D2-4419-8CBE-DC918D8B8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4" y="3437"/>
              <a:ext cx="34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54" name="Group 1036">
              <a:extLst>
                <a:ext uri="{FF2B5EF4-FFF2-40B4-BE49-F238E27FC236}">
                  <a16:creationId xmlns:a16="http://schemas.microsoft.com/office/drawing/2014/main" id="{950BC398-1E9C-4CDD-9340-FABC2102B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8" y="3366"/>
              <a:ext cx="834" cy="441"/>
              <a:chOff x="2238" y="2754"/>
              <a:chExt cx="834" cy="441"/>
            </a:xfrm>
          </p:grpSpPr>
          <p:sp>
            <p:nvSpPr>
              <p:cNvPr id="62" name="Text Box 1037">
                <a:extLst>
                  <a:ext uri="{FF2B5EF4-FFF2-40B4-BE49-F238E27FC236}">
                    <a16:creationId xmlns:a16="http://schemas.microsoft.com/office/drawing/2014/main" id="{4D335947-ECD4-4AF9-B1F3-6F783A84D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2754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浓</a:t>
                </a:r>
                <a:r>
                  <a:rPr kumimoji="1" lang="en-US" altLang="zh-C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zh-CN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SO</a:t>
                </a:r>
                <a:r>
                  <a:rPr kumimoji="1" lang="en-US" altLang="zh-CN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</a:t>
                </a:r>
                <a:endParaRPr kumimoji="1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3" name="Group 1038">
                <a:extLst>
                  <a:ext uri="{FF2B5EF4-FFF2-40B4-BE49-F238E27FC236}">
                    <a16:creationId xmlns:a16="http://schemas.microsoft.com/office/drawing/2014/main" id="{E460B882-04F1-4DC1-9F79-EE1EB36DA2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8" y="2928"/>
                <a:ext cx="834" cy="144"/>
                <a:chOff x="2238" y="2928"/>
                <a:chExt cx="834" cy="144"/>
              </a:xfrm>
            </p:grpSpPr>
            <p:grpSp>
              <p:nvGrpSpPr>
                <p:cNvPr id="65" name="Group 1039">
                  <a:extLst>
                    <a:ext uri="{FF2B5EF4-FFF2-40B4-BE49-F238E27FC236}">
                      <a16:creationId xmlns:a16="http://schemas.microsoft.com/office/drawing/2014/main" id="{054B6189-5D56-44C5-8BB4-406A656F57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2" y="2928"/>
                  <a:ext cx="820" cy="48"/>
                  <a:chOff x="2252" y="2928"/>
                  <a:chExt cx="820" cy="48"/>
                </a:xfrm>
              </p:grpSpPr>
              <p:sp>
                <p:nvSpPr>
                  <p:cNvPr id="69" name="Line 1040">
                    <a:extLst>
                      <a:ext uri="{FF2B5EF4-FFF2-40B4-BE49-F238E27FC236}">
                        <a16:creationId xmlns:a16="http://schemas.microsoft.com/office/drawing/2014/main" id="{D89F9A9E-8286-4F0E-AFFB-8203BE1194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Line 1041">
                    <a:extLst>
                      <a:ext uri="{FF2B5EF4-FFF2-40B4-BE49-F238E27FC236}">
                        <a16:creationId xmlns:a16="http://schemas.microsoft.com/office/drawing/2014/main" id="{CC516F31-1F50-4EDF-8B78-79DC1BB2CD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92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6" name="Group 1042">
                  <a:extLst>
                    <a:ext uri="{FF2B5EF4-FFF2-40B4-BE49-F238E27FC236}">
                      <a16:creationId xmlns:a16="http://schemas.microsoft.com/office/drawing/2014/main" id="{9D99A20F-220D-4323-8786-EC8C1E37E8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800000">
                  <a:off x="2238" y="3024"/>
                  <a:ext cx="820" cy="48"/>
                  <a:chOff x="2252" y="2928"/>
                  <a:chExt cx="820" cy="48"/>
                </a:xfrm>
              </p:grpSpPr>
              <p:sp>
                <p:nvSpPr>
                  <p:cNvPr id="67" name="Line 1043">
                    <a:extLst>
                      <a:ext uri="{FF2B5EF4-FFF2-40B4-BE49-F238E27FC236}">
                        <a16:creationId xmlns:a16="http://schemas.microsoft.com/office/drawing/2014/main" id="{4F48E957-10A5-409A-B130-4CBE7966D5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Line 1044">
                    <a:extLst>
                      <a:ext uri="{FF2B5EF4-FFF2-40B4-BE49-F238E27FC236}">
                        <a16:creationId xmlns:a16="http://schemas.microsoft.com/office/drawing/2014/main" id="{0DE346B3-09DA-4AD4-9683-F306119BC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92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4" name="AutoShape 1045">
                <a:extLst>
                  <a:ext uri="{FF2B5EF4-FFF2-40B4-BE49-F238E27FC236}">
                    <a16:creationId xmlns:a16="http://schemas.microsoft.com/office/drawing/2014/main" id="{4B42A7A9-6ED6-47AF-AF88-986AEE6E3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3051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5" name="Text Box 1046">
              <a:extLst>
                <a:ext uri="{FF2B5EF4-FFF2-40B4-BE49-F238E27FC236}">
                  <a16:creationId xmlns:a16="http://schemas.microsoft.com/office/drawing/2014/main" id="{7D4B781C-3362-4D53-B060-62BC281A4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1" y="3093"/>
              <a:ext cx="576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、</a:t>
              </a: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 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                                                                 </a:t>
              </a:r>
              <a:r>
                <a:rPr kumimoji="1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</a:t>
              </a:r>
              <a:endPara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—C—O—H+HO—C</a:t>
              </a:r>
              <a:r>
                <a:rPr kumimoji="1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  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             CH</a:t>
              </a:r>
              <a:r>
                <a:rPr kumimoji="1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—C—O—C</a:t>
              </a:r>
              <a:r>
                <a:rPr kumimoji="1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+ H</a:t>
              </a:r>
              <a:r>
                <a:rPr kumimoji="1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56" name="Group 1047">
              <a:extLst>
                <a:ext uri="{FF2B5EF4-FFF2-40B4-BE49-F238E27FC236}">
                  <a16:creationId xmlns:a16="http://schemas.microsoft.com/office/drawing/2014/main" id="{C19A47C9-90A5-41BF-BF8E-0F36B6BFD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3340"/>
              <a:ext cx="41" cy="152"/>
              <a:chOff x="2784" y="3504"/>
              <a:chExt cx="41" cy="152"/>
            </a:xfrm>
          </p:grpSpPr>
          <p:sp>
            <p:nvSpPr>
              <p:cNvPr id="60" name="Line 1048">
                <a:extLst>
                  <a:ext uri="{FF2B5EF4-FFF2-40B4-BE49-F238E27FC236}">
                    <a16:creationId xmlns:a16="http://schemas.microsoft.com/office/drawing/2014/main" id="{D3051B28-55DE-4AF5-A376-D88E78052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35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1049">
                <a:extLst>
                  <a:ext uri="{FF2B5EF4-FFF2-40B4-BE49-F238E27FC236}">
                    <a16:creationId xmlns:a16="http://schemas.microsoft.com/office/drawing/2014/main" id="{6EE14A97-E65D-47F9-8BD1-AA06F34C6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5" y="351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1050">
              <a:extLst>
                <a:ext uri="{FF2B5EF4-FFF2-40B4-BE49-F238E27FC236}">
                  <a16:creationId xmlns:a16="http://schemas.microsoft.com/office/drawing/2014/main" id="{C708350A-B99B-42BF-AA4D-1C0C6CCAA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9" y="3346"/>
              <a:ext cx="41" cy="152"/>
              <a:chOff x="2784" y="3504"/>
              <a:chExt cx="41" cy="152"/>
            </a:xfrm>
          </p:grpSpPr>
          <p:sp>
            <p:nvSpPr>
              <p:cNvPr id="58" name="Line 1051">
                <a:extLst>
                  <a:ext uri="{FF2B5EF4-FFF2-40B4-BE49-F238E27FC236}">
                    <a16:creationId xmlns:a16="http://schemas.microsoft.com/office/drawing/2014/main" id="{170B89CE-4C61-4AEE-B957-5209615F6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350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052">
                <a:extLst>
                  <a:ext uri="{FF2B5EF4-FFF2-40B4-BE49-F238E27FC236}">
                    <a16:creationId xmlns:a16="http://schemas.microsoft.com/office/drawing/2014/main" id="{C3A0F188-29F6-42AC-B464-069352CFC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5" y="351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" name="Group 1053">
            <a:extLst>
              <a:ext uri="{FF2B5EF4-FFF2-40B4-BE49-F238E27FC236}">
                <a16:creationId xmlns:a16="http://schemas.microsoft.com/office/drawing/2014/main" id="{A8227F98-FFD4-45BA-A532-81B4B5C28A0C}"/>
              </a:ext>
            </a:extLst>
          </p:cNvPr>
          <p:cNvGrpSpPr>
            <a:grpSpLocks/>
          </p:cNvGrpSpPr>
          <p:nvPr/>
        </p:nvGrpSpPr>
        <p:grpSpPr bwMode="auto">
          <a:xfrm>
            <a:off x="1739537" y="1350699"/>
            <a:ext cx="9144000" cy="1219200"/>
            <a:chOff x="0" y="1488"/>
            <a:chExt cx="5760" cy="768"/>
          </a:xfrm>
        </p:grpSpPr>
        <p:sp>
          <p:nvSpPr>
            <p:cNvPr id="72" name="Rectangle 1054">
              <a:extLst>
                <a:ext uri="{FF2B5EF4-FFF2-40B4-BE49-F238E27FC236}">
                  <a16:creationId xmlns:a16="http://schemas.microsoft.com/office/drawing/2014/main" id="{F58A3369-F896-4524-BFD5-D4D07B33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776"/>
              <a:ext cx="816" cy="480"/>
            </a:xfrm>
            <a:prstGeom prst="rect">
              <a:avLst/>
            </a:prstGeom>
            <a:noFill/>
            <a:ln w="28575">
              <a:solidFill>
                <a:srgbClr val="FF505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73" name="Group 1055">
              <a:extLst>
                <a:ext uri="{FF2B5EF4-FFF2-40B4-BE49-F238E27FC236}">
                  <a16:creationId xmlns:a16="http://schemas.microsoft.com/office/drawing/2014/main" id="{5C5E0FA1-EFAF-48F2-900C-6DE2CB57C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88"/>
              <a:ext cx="5760" cy="749"/>
              <a:chOff x="192" y="2908"/>
              <a:chExt cx="5760" cy="749"/>
            </a:xfrm>
          </p:grpSpPr>
          <p:sp>
            <p:nvSpPr>
              <p:cNvPr id="74" name="Rectangle 1056">
                <a:extLst>
                  <a:ext uri="{FF2B5EF4-FFF2-40B4-BE49-F238E27FC236}">
                    <a16:creationId xmlns:a16="http://schemas.microsoft.com/office/drawing/2014/main" id="{7039E163-399F-483D-920A-E6543F4E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928"/>
                <a:ext cx="5760" cy="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</a:t>
                </a:r>
                <a:r>
                  <a:rPr kumimoji="1" lang="zh-CN" alt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、</a:t>
                </a:r>
                <a:endParaRPr kumimoji="1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1" lang="en-US" altLang="zh-CN" sz="2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—C—OH+H—O—C</a:t>
                </a:r>
                <a:r>
                  <a:rPr kumimoji="1" lang="en-US" altLang="zh-CN" sz="2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zh-CN" sz="2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   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   CH</a:t>
                </a:r>
                <a:r>
                  <a:rPr kumimoji="1" lang="en-US" altLang="zh-CN" sz="2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—C—O—C</a:t>
                </a:r>
                <a:r>
                  <a:rPr kumimoji="1" lang="en-US" altLang="zh-CN" sz="2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zh-CN" sz="2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+ H</a:t>
                </a:r>
                <a:r>
                  <a:rPr kumimoji="1" lang="en-US" altLang="zh-CN" sz="2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75" name="Text Box 1057">
                <a:extLst>
                  <a:ext uri="{FF2B5EF4-FFF2-40B4-BE49-F238E27FC236}">
                    <a16:creationId xmlns:a16="http://schemas.microsoft.com/office/drawing/2014/main" id="{6AC85620-C110-4D0A-8E45-672F249F8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3120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浓</a:t>
                </a:r>
                <a:r>
                  <a:rPr kumimoji="1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zh-CN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SO</a:t>
                </a:r>
                <a:r>
                  <a:rPr kumimoji="1" lang="en-US" altLang="zh-CN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</a:t>
                </a:r>
                <a:endPara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" name="Group 1058">
                <a:extLst>
                  <a:ext uri="{FF2B5EF4-FFF2-40B4-BE49-F238E27FC236}">
                    <a16:creationId xmlns:a16="http://schemas.microsoft.com/office/drawing/2014/main" id="{6ABF647A-E530-4275-9099-C55967772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3349"/>
                <a:ext cx="635" cy="184"/>
                <a:chOff x="2586" y="3148"/>
                <a:chExt cx="635" cy="184"/>
              </a:xfrm>
            </p:grpSpPr>
            <p:grpSp>
              <p:nvGrpSpPr>
                <p:cNvPr id="82" name="Group 1059">
                  <a:extLst>
                    <a:ext uri="{FF2B5EF4-FFF2-40B4-BE49-F238E27FC236}">
                      <a16:creationId xmlns:a16="http://schemas.microsoft.com/office/drawing/2014/main" id="{30FBD9F5-E998-4F01-9869-C038F512A3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97" y="3148"/>
                  <a:ext cx="624" cy="61"/>
                  <a:chOff x="2252" y="2928"/>
                  <a:chExt cx="820" cy="48"/>
                </a:xfrm>
              </p:grpSpPr>
              <p:sp>
                <p:nvSpPr>
                  <p:cNvPr id="86" name="Line 1060">
                    <a:extLst>
                      <a:ext uri="{FF2B5EF4-FFF2-40B4-BE49-F238E27FC236}">
                        <a16:creationId xmlns:a16="http://schemas.microsoft.com/office/drawing/2014/main" id="{5A4C3B70-829F-458A-8D97-46CC803B56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Line 1061">
                    <a:extLst>
                      <a:ext uri="{FF2B5EF4-FFF2-40B4-BE49-F238E27FC236}">
                        <a16:creationId xmlns:a16="http://schemas.microsoft.com/office/drawing/2014/main" id="{9A63E8BA-1884-44E5-9D94-C292A1F21B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92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3" name="Group 1062">
                  <a:extLst>
                    <a:ext uri="{FF2B5EF4-FFF2-40B4-BE49-F238E27FC236}">
                      <a16:creationId xmlns:a16="http://schemas.microsoft.com/office/drawing/2014/main" id="{68F39E06-C8FB-4E9C-B631-A3F3F7126F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800000">
                  <a:off x="2586" y="3271"/>
                  <a:ext cx="624" cy="61"/>
                  <a:chOff x="2252" y="2928"/>
                  <a:chExt cx="820" cy="48"/>
                </a:xfrm>
              </p:grpSpPr>
              <p:sp>
                <p:nvSpPr>
                  <p:cNvPr id="84" name="Line 1063">
                    <a:extLst>
                      <a:ext uri="{FF2B5EF4-FFF2-40B4-BE49-F238E27FC236}">
                        <a16:creationId xmlns:a16="http://schemas.microsoft.com/office/drawing/2014/main" id="{725B8233-4B7E-4079-930F-E343F302AE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Line 1064">
                    <a:extLst>
                      <a:ext uri="{FF2B5EF4-FFF2-40B4-BE49-F238E27FC236}">
                        <a16:creationId xmlns:a16="http://schemas.microsoft.com/office/drawing/2014/main" id="{3D82D0D3-093F-46F0-A98B-CD37011706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92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7" name="AutoShape 1065">
                <a:extLst>
                  <a:ext uri="{FF2B5EF4-FFF2-40B4-BE49-F238E27FC236}">
                    <a16:creationId xmlns:a16="http://schemas.microsoft.com/office/drawing/2014/main" id="{B81BD64D-2D38-44A4-AC9C-CC0B83C5C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3512"/>
                <a:ext cx="192" cy="14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Text Box 1066">
                <a:extLst>
                  <a:ext uri="{FF2B5EF4-FFF2-40B4-BE49-F238E27FC236}">
                    <a16:creationId xmlns:a16="http://schemas.microsoft.com/office/drawing/2014/main" id="{1F59DFA9-8141-4708-9CAF-9B6CB83BA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690" y="3120"/>
                <a:ext cx="46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9" name="Text Box 1067">
                <a:extLst>
                  <a:ext uri="{FF2B5EF4-FFF2-40B4-BE49-F238E27FC236}">
                    <a16:creationId xmlns:a16="http://schemas.microsoft.com/office/drawing/2014/main" id="{3757C8E8-7759-407D-83EE-FDD64B37A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3936" y="3120"/>
                <a:ext cx="46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80" name="Text Box 1068">
                <a:extLst>
                  <a:ext uri="{FF2B5EF4-FFF2-40B4-BE49-F238E27FC236}">
                    <a16:creationId xmlns:a16="http://schemas.microsoft.com/office/drawing/2014/main" id="{012827D6-717F-4F76-93B8-BF241A06C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" y="2908"/>
                <a:ext cx="278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81" name="Text Box 1069">
                <a:extLst>
                  <a:ext uri="{FF2B5EF4-FFF2-40B4-BE49-F238E27FC236}">
                    <a16:creationId xmlns:a16="http://schemas.microsoft.com/office/drawing/2014/main" id="{F5CE2670-E6FB-4C2A-992C-D5923C278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2" y="2908"/>
                <a:ext cx="278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88" name="Text Box 1071">
            <a:extLst>
              <a:ext uri="{FF2B5EF4-FFF2-40B4-BE49-F238E27FC236}">
                <a16:creationId xmlns:a16="http://schemas.microsoft.com/office/drawing/2014/main" id="{351253AB-F6A8-4E0A-AC99-CCB830FC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8182"/>
            <a:ext cx="1600200" cy="579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可能一</a:t>
            </a:r>
          </a:p>
        </p:txBody>
      </p:sp>
      <p:sp>
        <p:nvSpPr>
          <p:cNvPr id="89" name="Rectangle 1073">
            <a:extLst>
              <a:ext uri="{FF2B5EF4-FFF2-40B4-BE49-F238E27FC236}">
                <a16:creationId xmlns:a16="http://schemas.microsoft.com/office/drawing/2014/main" id="{FA9D786E-CEEE-4888-956B-130238015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8" y="2625841"/>
            <a:ext cx="161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可能二 </a:t>
            </a:r>
          </a:p>
        </p:txBody>
      </p:sp>
    </p:spTree>
    <p:extLst>
      <p:ext uri="{BB962C8B-B14F-4D97-AF65-F5344CB8AC3E}">
        <p14:creationId xmlns:p14="http://schemas.microsoft.com/office/powerpoint/2010/main" val="26258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917</Words>
  <Application>Microsoft Office PowerPoint</Application>
  <PresentationFormat>宽屏</PresentationFormat>
  <Paragraphs>169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楷体_GB2312</vt:lpstr>
      <vt:lpstr>宋体</vt:lpstr>
      <vt:lpstr>微软雅黑</vt:lpstr>
      <vt:lpstr>字魂27号-布丁体</vt:lpstr>
      <vt:lpstr>Arial</vt:lpstr>
      <vt:lpstr>Calibri</vt:lpstr>
      <vt:lpstr>Tahoma</vt:lpstr>
      <vt:lpstr>Times New Roman</vt:lpstr>
      <vt:lpstr>Wingdings</vt:lpstr>
      <vt:lpstr>1_Office 主题</vt:lpstr>
      <vt:lpstr>Office 主题</vt:lpstr>
      <vt:lpstr>PowerPoint 演示文稿</vt:lpstr>
      <vt:lpstr>PowerPoint 演示文稿</vt:lpstr>
      <vt:lpstr>一、物理性质</vt:lpstr>
      <vt:lpstr>二、分子组成与结构</vt:lpstr>
      <vt:lpstr>三、乙酸的化学性质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【随堂练习】写出酯化反应方程式</vt:lpstr>
      <vt:lpstr>四、 乙酸乙酯：CH3COOC2H5     (分子式为C4H8O2)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春桥</dc:creator>
  <cp:lastModifiedBy>Windows 用户</cp:lastModifiedBy>
  <cp:revision>142</cp:revision>
  <dcterms:created xsi:type="dcterms:W3CDTF">2019-09-12T01:34:44Z</dcterms:created>
  <dcterms:modified xsi:type="dcterms:W3CDTF">2021-05-08T03:35:22Z</dcterms:modified>
</cp:coreProperties>
</file>