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675" r:id="rId2"/>
    <p:sldId id="2853" r:id="rId3"/>
    <p:sldId id="2854" r:id="rId4"/>
    <p:sldId id="2855" r:id="rId5"/>
    <p:sldId id="2649" r:id="rId6"/>
    <p:sldId id="2857" r:id="rId7"/>
    <p:sldId id="2858" r:id="rId8"/>
    <p:sldId id="2859" r:id="rId9"/>
    <p:sldId id="2860" r:id="rId10"/>
    <p:sldId id="2861" r:id="rId11"/>
    <p:sldId id="2834" r:id="rId12"/>
    <p:sldId id="2862" r:id="rId13"/>
    <p:sldId id="2864" r:id="rId14"/>
    <p:sldId id="2865" r:id="rId15"/>
    <p:sldId id="2866" r:id="rId16"/>
    <p:sldId id="2867" r:id="rId17"/>
    <p:sldId id="2868" r:id="rId18"/>
    <p:sldId id="2863" r:id="rId19"/>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FFCC99"/>
    <a:srgbClr val="99FF99"/>
    <a:srgbClr val="FFFFCC"/>
    <a:srgbClr val="E46C0A"/>
    <a:srgbClr val="116CB2"/>
    <a:srgbClr val="00CCFF"/>
    <a:srgbClr val="F0F0F0"/>
    <a:srgbClr val="93CDD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9" autoAdjust="0"/>
    <p:restoredTop sz="96429" autoAdjust="0"/>
  </p:normalViewPr>
  <p:slideViewPr>
    <p:cSldViewPr>
      <p:cViewPr varScale="1">
        <p:scale>
          <a:sx n="89" d="100"/>
          <a:sy n="89" d="100"/>
        </p:scale>
        <p:origin x="-252" y="-96"/>
      </p:cViewPr>
      <p:guideLst>
        <p:guide orient="horz" pos="2161"/>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2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pPr/>
              <a:t>2021/4/6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pPr/>
              <a:t>‹#›</a:t>
            </a:fld>
            <a:endParaRPr lang="zh-CN" altLang="en-US"/>
          </a:p>
        </p:txBody>
      </p:sp>
    </p:spTree>
    <p:extLst>
      <p:ext uri="{BB962C8B-B14F-4D97-AF65-F5344CB8AC3E}">
        <p14:creationId xmlns=""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pPr/>
              <a:t>2021/4/6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pPr/>
              <a:t>‹#›</a:t>
            </a:fld>
            <a:endParaRPr lang="zh-CN" altLang="en-US"/>
          </a:p>
        </p:txBody>
      </p:sp>
    </p:spTree>
    <p:extLst>
      <p:ext uri="{BB962C8B-B14F-4D97-AF65-F5344CB8AC3E}">
        <p14:creationId xmlns=""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F37086-15D0-443D-AF17-A3F21825C045}" type="slidenum">
              <a:rPr lang="zh-CN" altLang="en-US" smtClean="0"/>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7_自定义版式">
    <p:bg>
      <p:bgPr>
        <a:solidFill>
          <a:srgbClr val="FBFBFB"/>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553381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2539588"/>
            <a:ext cx="12190413" cy="432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10569192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2709714"/>
            <a:ext cx="12190413" cy="414987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15539194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2899588"/>
            <a:ext cx="12189600" cy="396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22358793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3069754"/>
            <a:ext cx="12190413" cy="378983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10947469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3259588"/>
            <a:ext cx="12190413" cy="360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16290157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3429794"/>
            <a:ext cx="12190413" cy="342979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18102029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3619588"/>
            <a:ext cx="12190413" cy="324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12414849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3789834"/>
            <a:ext cx="12190413" cy="306975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28837901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3979588"/>
            <a:ext cx="12190413" cy="288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33358207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4149874"/>
            <a:ext cx="12190413" cy="270971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39986547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447725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4339588"/>
            <a:ext cx="12190413" cy="252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36692626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4509914"/>
            <a:ext cx="12190413" cy="234967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35520614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4699588"/>
            <a:ext cx="12190413" cy="216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42676008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4869954"/>
            <a:ext cx="12190413" cy="198963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27112492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5059588"/>
            <a:ext cx="12190413" cy="180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32261482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5229994"/>
            <a:ext cx="12190413" cy="162959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28652613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5590034"/>
            <a:ext cx="12190413" cy="126955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30702747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5950074"/>
            <a:ext cx="12190413" cy="90951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38160961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6139588"/>
            <a:ext cx="12190413" cy="72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129106698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210"/>
            <a:ext cx="10514231" cy="132587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838091" y="1826048"/>
            <a:ext cx="10514231" cy="4352346"/>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a:xfrm>
            <a:off x="838091" y="6357822"/>
            <a:ext cx="2742843" cy="365210"/>
          </a:xfrm>
          <a:prstGeom prst="rect">
            <a:avLst/>
          </a:prstGeom>
        </p:spPr>
        <p:txBody>
          <a:bodyPr/>
          <a:lstStyle>
            <a:lvl1pPr>
              <a:defRPr/>
            </a:lvl1pPr>
          </a:lstStyle>
          <a:p>
            <a:pPr>
              <a:defRPr/>
            </a:pPr>
            <a:fld id="{F33F77CB-F7AC-4373-96BD-B4A636F3B551}" type="datetimeFigureOut">
              <a:rPr lang="zh-CN" altLang="en-US"/>
              <a:pPr>
                <a:defRPr/>
              </a:pPr>
              <a:t>2021/4/6</a:t>
            </a:fld>
            <a:endParaRPr lang="zh-CN" altLang="en-US"/>
          </a:p>
        </p:txBody>
      </p:sp>
      <p:sp>
        <p:nvSpPr>
          <p:cNvPr id="5" name="页脚占位符 4"/>
          <p:cNvSpPr>
            <a:spLocks noGrp="1"/>
          </p:cNvSpPr>
          <p:nvPr>
            <p:ph type="ftr" sz="quarter" idx="11"/>
          </p:nvPr>
        </p:nvSpPr>
        <p:spPr>
          <a:xfrm>
            <a:off x="4038075" y="6357822"/>
            <a:ext cx="4114264" cy="365210"/>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09479" y="6357822"/>
            <a:ext cx="2742843" cy="365210"/>
          </a:xfrm>
          <a:prstGeom prst="rect">
            <a:avLst/>
          </a:prstGeom>
        </p:spPr>
        <p:txBody>
          <a:bodyPr/>
          <a:lstStyle>
            <a:lvl1pPr>
              <a:defRPr/>
            </a:lvl1pPr>
          </a:lstStyle>
          <a:p>
            <a:pPr>
              <a:defRPr/>
            </a:pPr>
            <a:fld id="{30334DFF-B0EA-467C-BA59-AA488FFFDDB2}"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矩形 5"/>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dirty="0">
              <a:solidFill>
                <a:prstClr val="white"/>
              </a:solidFill>
            </a:endParaRPr>
          </a:p>
        </p:txBody>
      </p:sp>
    </p:spTree>
    <p:extLst>
      <p:ext uri="{BB962C8B-B14F-4D97-AF65-F5344CB8AC3E}">
        <p14:creationId xmlns="" xmlns:p14="http://schemas.microsoft.com/office/powerpoint/2010/main" val="15996829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p14:dur="1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05" y="6246382"/>
            <a:ext cx="2844356" cy="476338"/>
          </a:xfrm>
        </p:spPr>
        <p:txBody>
          <a:bodyPr/>
          <a:lstStyle/>
          <a:p>
            <a:pPr lvl="0" fontAlgn="base"/>
            <a:endParaRPr lang="en-US" altLang="x-none" strike="noStrike" noProof="1">
              <a:latin typeface="Arial" panose="020B0604020202020204" pitchFamily="34" charset="0"/>
            </a:endParaRPr>
          </a:p>
        </p:txBody>
      </p:sp>
      <p:sp>
        <p:nvSpPr>
          <p:cNvPr id="3" name="页脚占位符 2"/>
          <p:cNvSpPr>
            <a:spLocks noGrp="1"/>
          </p:cNvSpPr>
          <p:nvPr>
            <p:ph type="ftr" sz="quarter" idx="11"/>
          </p:nvPr>
        </p:nvSpPr>
        <p:spPr>
          <a:xfrm>
            <a:off x="4164949" y="6246382"/>
            <a:ext cx="3860197" cy="476338"/>
          </a:xfrm>
        </p:spPr>
        <p:txBody>
          <a:bodyPr/>
          <a:lstStyle/>
          <a:p>
            <a:pPr lvl="0" fontAlgn="base"/>
            <a:endParaRPr lang="en-US" altLang="x-none" strike="noStrike" noProof="1">
              <a:latin typeface="Arial" panose="020B0604020202020204" pitchFamily="34" charset="0"/>
            </a:endParaRPr>
          </a:p>
        </p:txBody>
      </p:sp>
      <p:sp>
        <p:nvSpPr>
          <p:cNvPr id="4" name="灯片编号占位符 3"/>
          <p:cNvSpPr>
            <a:spLocks noGrp="1"/>
          </p:cNvSpPr>
          <p:nvPr>
            <p:ph type="sldNum" sz="quarter" idx="12"/>
          </p:nvPr>
        </p:nvSpPr>
        <p:spPr>
          <a:xfrm>
            <a:off x="8736235" y="6246382"/>
            <a:ext cx="2844356" cy="476338"/>
          </a:xfrm>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transition advClick="0" advTm="7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1099588"/>
            <a:ext cx="12190413" cy="576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42083751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矩形 3"/>
          <p:cNvSpPr/>
          <p:nvPr userDrawn="1"/>
        </p:nvSpPr>
        <p:spPr>
          <a:xfrm>
            <a:off x="0" y="1099588"/>
            <a:ext cx="12190413" cy="576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18727284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1459588"/>
            <a:ext cx="12190413" cy="540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29171911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1629594"/>
            <a:ext cx="12190413" cy="522999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550172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1989634"/>
            <a:ext cx="12190413" cy="486995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15930851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2349674"/>
            <a:ext cx="12190413" cy="450991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 xmlns:p14="http://schemas.microsoft.com/office/powerpoint/2010/main" val="2432217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0413" cy="6859588"/>
          </a:xfrm>
          <a:prstGeom prst="rect">
            <a:avLst/>
          </a:prstGeom>
          <a:blipFill dpi="0" rotWithShape="1">
            <a:blip r:embed="rId33"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93" r:id="rId1"/>
    <p:sldLayoutId id="2147483664" r:id="rId2"/>
    <p:sldLayoutId id="2147483667" r:id="rId3"/>
    <p:sldLayoutId id="2147483687" r:id="rId4"/>
    <p:sldLayoutId id="2147483674" r:id="rId5"/>
    <p:sldLayoutId id="2147483688" r:id="rId6"/>
    <p:sldLayoutId id="2147483675" r:id="rId7"/>
    <p:sldLayoutId id="2147483673" r:id="rId8"/>
    <p:sldLayoutId id="2147483676" r:id="rId9"/>
    <p:sldLayoutId id="2147483691" r:id="rId10"/>
    <p:sldLayoutId id="2147483668" r:id="rId11"/>
    <p:sldLayoutId id="2147483684" r:id="rId12"/>
    <p:sldLayoutId id="2147483677" r:id="rId13"/>
    <p:sldLayoutId id="2147483686" r:id="rId14"/>
    <p:sldLayoutId id="2147483669" r:id="rId15"/>
    <p:sldLayoutId id="2147483692" r:id="rId16"/>
    <p:sldLayoutId id="2147483678" r:id="rId17"/>
    <p:sldLayoutId id="2147483685" r:id="rId18"/>
    <p:sldLayoutId id="2147483670" r:id="rId19"/>
    <p:sldLayoutId id="2147483690" r:id="rId20"/>
    <p:sldLayoutId id="2147483679" r:id="rId21"/>
    <p:sldLayoutId id="2147483682" r:id="rId22"/>
    <p:sldLayoutId id="2147483671" r:id="rId23"/>
    <p:sldLayoutId id="2147483689" r:id="rId24"/>
    <p:sldLayoutId id="2147483680" r:id="rId25"/>
    <p:sldLayoutId id="2147483681" r:id="rId26"/>
    <p:sldLayoutId id="2147483672" r:id="rId27"/>
    <p:sldLayoutId id="2147483683" r:id="rId28"/>
    <p:sldLayoutId id="2147483694" r:id="rId29"/>
    <p:sldLayoutId id="2147483695" r:id="rId30"/>
    <p:sldLayoutId id="2147483696" r:id="rId31"/>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xml"/><Relationship Id="rId7" Type="http://schemas.openxmlformats.org/officeDocument/2006/relationships/package" Target="../embeddings/Microsoft_Office_Word___11.docx"/><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notesSlide" Target="../notesSlides/notesSlide1.xml"/><Relationship Id="rId5" Type="http://schemas.openxmlformats.org/officeDocument/2006/relationships/slideLayout" Target="../slideLayouts/slideLayout2.xml"/><Relationship Id="rId10" Type="http://schemas.openxmlformats.org/officeDocument/2006/relationships/image" Target="../media/image22.png"/><Relationship Id="rId4" Type="http://schemas.openxmlformats.org/officeDocument/2006/relationships/tags" Target="../tags/tag7.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image" Target="../media/image12.wmf"/><Relationship Id="rId10" Type="http://schemas.openxmlformats.org/officeDocument/2006/relationships/image" Target="../media/image16.png"/><Relationship Id="rId4" Type="http://schemas.openxmlformats.org/officeDocument/2006/relationships/image" Target="../media/image11.wmf"/><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5206" y="2912378"/>
            <a:ext cx="10872608"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设计实验认识构成原电池的条件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理解原电池的概念及工作原理，能正确判断原电池的正、负极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lvl="0" algn="just">
              <a:lnSpc>
                <a:spcPct val="150000"/>
              </a:lnSpc>
            </a:pP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会设计简单的原电池。</a:t>
            </a:r>
            <a:endParaRPr lang="en-US"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lvl="0" algn="just">
              <a:lnSpc>
                <a:spcPct val="150000"/>
              </a:lnSpc>
            </a:pP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能正确书写简单化学电源的电极反应式。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 name="组合 3"/>
          <p:cNvGrpSpPr/>
          <p:nvPr/>
        </p:nvGrpSpPr>
        <p:grpSpPr>
          <a:xfrm>
            <a:off x="750348" y="2079000"/>
            <a:ext cx="3256626" cy="792088"/>
            <a:chOff x="750348" y="585478"/>
            <a:chExt cx="3256626" cy="792088"/>
          </a:xfrm>
        </p:grpSpPr>
        <p:grpSp>
          <p:nvGrpSpPr>
            <p:cNvPr id="31" name="组合 30"/>
            <p:cNvGrpSpPr/>
            <p:nvPr/>
          </p:nvGrpSpPr>
          <p:grpSpPr>
            <a:xfrm>
              <a:off x="750348" y="585478"/>
              <a:ext cx="1504548" cy="792088"/>
              <a:chOff x="1198662" y="3429794"/>
              <a:chExt cx="3600400" cy="792088"/>
            </a:xfrm>
          </p:grpSpPr>
          <p:grpSp>
            <p:nvGrpSpPr>
              <p:cNvPr id="29" name="组合 28"/>
              <p:cNvGrpSpPr/>
              <p:nvPr/>
            </p:nvGrpSpPr>
            <p:grpSpPr>
              <a:xfrm>
                <a:off x="1198662" y="3429794"/>
                <a:ext cx="3600400" cy="288000"/>
                <a:chOff x="1198662" y="3429794"/>
                <a:chExt cx="3600400" cy="288000"/>
              </a:xfrm>
            </p:grpSpPr>
            <p:cxnSp>
              <p:nvCxnSpPr>
                <p:cNvPr id="22" name="直接连接符 21"/>
                <p:cNvCxnSpPr/>
                <p:nvPr/>
              </p:nvCxnSpPr>
              <p:spPr>
                <a:xfrm>
                  <a:off x="1198662" y="3429794"/>
                  <a:ext cx="36004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98662" y="3429794"/>
                  <a:ext cx="0" cy="288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799062" y="3429794"/>
                  <a:ext cx="0" cy="288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1198662" y="3933882"/>
                <a:ext cx="3600400" cy="288000"/>
                <a:chOff x="1198662" y="3933882"/>
                <a:chExt cx="3600400" cy="288000"/>
              </a:xfrm>
            </p:grpSpPr>
            <p:cxnSp>
              <p:nvCxnSpPr>
                <p:cNvPr id="23" name="直接连接符 22"/>
                <p:cNvCxnSpPr/>
                <p:nvPr/>
              </p:nvCxnSpPr>
              <p:spPr>
                <a:xfrm>
                  <a:off x="1198662" y="4221882"/>
                  <a:ext cx="36004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200984" y="3933882"/>
                  <a:ext cx="0" cy="288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799062" y="3933882"/>
                  <a:ext cx="0" cy="288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2" name="矩形 1"/>
            <p:cNvSpPr/>
            <p:nvPr/>
          </p:nvSpPr>
          <p:spPr>
            <a:xfrm>
              <a:off x="886744" y="765066"/>
              <a:ext cx="3024336" cy="4668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8">
              <a:extLst>
                <a:ext uri="{FF2B5EF4-FFF2-40B4-BE49-F238E27FC236}">
                  <a16:creationId xmlns:a16="http://schemas.microsoft.com/office/drawing/2014/main" xmlns="" id="{747FD0C8-738F-6E46-9E0A-988F95271071}"/>
                </a:ext>
              </a:extLst>
            </p:cNvPr>
            <p:cNvSpPr txBox="1"/>
            <p:nvPr/>
          </p:nvSpPr>
          <p:spPr>
            <a:xfrm>
              <a:off x="975685" y="794212"/>
              <a:ext cx="3031289" cy="437729"/>
            </a:xfrm>
            <a:prstGeom prst="rect">
              <a:avLst/>
            </a:prstGeom>
            <a:noFill/>
          </p:spPr>
          <p:txBody>
            <a:bodyPr wrap="square" lIns="0" tIns="0" rIns="0" bIns="0" rtlCol="0" anchor="ctr">
              <a:spAutoFit/>
            </a:bodyPr>
            <a:lstStyle/>
            <a:p>
              <a:r>
                <a:rPr lang="zh-CN" altLang="en-US" sz="2800" b="1" dirty="0">
                  <a:solidFill>
                    <a:srgbClr val="002060"/>
                  </a:solidFill>
                  <a:latin typeface="+mj-ea"/>
                  <a:ea typeface="+mj-ea"/>
                  <a:sym typeface="Arial" panose="020B0604020202020204" pitchFamily="34" charset="0"/>
                </a:rPr>
                <a:t>核心素养发展目标</a:t>
              </a:r>
            </a:p>
          </p:txBody>
        </p:sp>
      </p:grpSp>
      <p:sp>
        <p:nvSpPr>
          <p:cNvPr id="18" name="矩形 17"/>
          <p:cNvSpPr/>
          <p:nvPr/>
        </p:nvSpPr>
        <p:spPr>
          <a:xfrm>
            <a:off x="1630710" y="261442"/>
            <a:ext cx="9118780" cy="165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p>
        </p:txBody>
      </p:sp>
      <p:sp>
        <p:nvSpPr>
          <p:cNvPr id="19" name="Text Box 1032"/>
          <p:cNvSpPr txBox="1">
            <a:spLocks noChangeArrowheads="1"/>
          </p:cNvSpPr>
          <p:nvPr/>
        </p:nvSpPr>
        <p:spPr bwMode="auto">
          <a:xfrm>
            <a:off x="1630710" y="720993"/>
            <a:ext cx="91187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b" anchorCtr="1">
            <a:spAutoFit/>
          </a:bodyPr>
          <a:lstStyle>
            <a:lvl1pPr eaLnBrk="0" hangingPunct="0">
              <a:defRPr sz="2400" b="1">
                <a:solidFill>
                  <a:schemeClr val="tx1"/>
                </a:solidFill>
                <a:latin typeface="宋体" pitchFamily="2" charset="-122"/>
                <a:ea typeface="宋体" pitchFamily="2" charset="-122"/>
              </a:defRPr>
            </a:lvl1pPr>
            <a:lvl2pPr marL="742950" indent="-285750" eaLnBrk="0" hangingPunct="0">
              <a:defRPr sz="2400" b="1">
                <a:solidFill>
                  <a:schemeClr val="tx1"/>
                </a:solidFill>
                <a:latin typeface="宋体" pitchFamily="2" charset="-122"/>
                <a:ea typeface="宋体" pitchFamily="2" charset="-122"/>
              </a:defRPr>
            </a:lvl2pPr>
            <a:lvl3pPr marL="1143000" indent="-228600" eaLnBrk="0" hangingPunct="0">
              <a:defRPr sz="2400" b="1">
                <a:solidFill>
                  <a:schemeClr val="tx1"/>
                </a:solidFill>
                <a:latin typeface="宋体" pitchFamily="2" charset="-122"/>
                <a:ea typeface="宋体" pitchFamily="2" charset="-122"/>
              </a:defRPr>
            </a:lvl3pPr>
            <a:lvl4pPr marL="1600200" indent="-228600" eaLnBrk="0" hangingPunct="0">
              <a:defRPr sz="2400" b="1">
                <a:solidFill>
                  <a:schemeClr val="tx1"/>
                </a:solidFill>
                <a:latin typeface="宋体" pitchFamily="2" charset="-122"/>
                <a:ea typeface="宋体" pitchFamily="2" charset="-122"/>
              </a:defRPr>
            </a:lvl4pPr>
            <a:lvl5pPr marL="2057400" indent="-228600" eaLnBrk="0" hangingPunct="0">
              <a:defRPr sz="2400" b="1">
                <a:solidFill>
                  <a:schemeClr val="tx1"/>
                </a:solidFill>
                <a:latin typeface="宋体" pitchFamily="2" charset="-122"/>
                <a:ea typeface="宋体" pitchFamily="2" charset="-122"/>
              </a:defRPr>
            </a:lvl5pPr>
            <a:lvl6pPr marL="2514600" indent="-228600" eaLnBrk="0" fontAlgn="base" hangingPunct="0">
              <a:spcBef>
                <a:spcPct val="0"/>
              </a:spcBef>
              <a:spcAft>
                <a:spcPct val="0"/>
              </a:spcAft>
              <a:defRPr sz="2400" b="1">
                <a:solidFill>
                  <a:schemeClr val="tx1"/>
                </a:solidFill>
                <a:latin typeface="宋体" pitchFamily="2" charset="-122"/>
                <a:ea typeface="宋体" pitchFamily="2" charset="-122"/>
              </a:defRPr>
            </a:lvl6pPr>
            <a:lvl7pPr marL="2971800" indent="-228600" eaLnBrk="0" fontAlgn="base" hangingPunct="0">
              <a:spcBef>
                <a:spcPct val="0"/>
              </a:spcBef>
              <a:spcAft>
                <a:spcPct val="0"/>
              </a:spcAft>
              <a:defRPr sz="2400" b="1">
                <a:solidFill>
                  <a:schemeClr val="tx1"/>
                </a:solidFill>
                <a:latin typeface="宋体" pitchFamily="2" charset="-122"/>
                <a:ea typeface="宋体" pitchFamily="2" charset="-122"/>
              </a:defRPr>
            </a:lvl7pPr>
            <a:lvl8pPr marL="3429000" indent="-228600" eaLnBrk="0" fontAlgn="base" hangingPunct="0">
              <a:spcBef>
                <a:spcPct val="0"/>
              </a:spcBef>
              <a:spcAft>
                <a:spcPct val="0"/>
              </a:spcAft>
              <a:defRPr sz="2400" b="1">
                <a:solidFill>
                  <a:schemeClr val="tx1"/>
                </a:solidFill>
                <a:latin typeface="宋体" pitchFamily="2" charset="-122"/>
                <a:ea typeface="宋体" pitchFamily="2" charset="-122"/>
              </a:defRPr>
            </a:lvl8pPr>
            <a:lvl9pPr marL="3886200" indent="-228600" eaLnBrk="0" fontAlgn="base" hangingPunct="0">
              <a:spcBef>
                <a:spcPct val="0"/>
              </a:spcBef>
              <a:spcAft>
                <a:spcPct val="0"/>
              </a:spcAft>
              <a:defRPr sz="2400" b="1">
                <a:solidFill>
                  <a:schemeClr val="tx1"/>
                </a:solidFill>
                <a:latin typeface="宋体" pitchFamily="2" charset="-122"/>
                <a:ea typeface="宋体" pitchFamily="2" charset="-122"/>
              </a:defRPr>
            </a:lvl9pPr>
          </a:lstStyle>
          <a:p>
            <a:r>
              <a:rPr lang="zh-CN" altLang="en-US" sz="4400"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第</a:t>
            </a:r>
            <a:r>
              <a:rPr lang="en-US" altLang="zh-CN" sz="4400"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2</a:t>
            </a:r>
            <a:r>
              <a:rPr lang="zh-CN" altLang="en-US" sz="4400"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课时</a:t>
            </a:r>
            <a:r>
              <a:rPr lang="zh-CN" altLang="zh-CN" sz="4400" dirty="0"/>
              <a:t>　</a:t>
            </a:r>
            <a:r>
              <a:rPr lang="zh-CN" altLang="zh-CN" sz="4400" dirty="0">
                <a:solidFill>
                  <a:schemeClr val="bg1"/>
                </a:solidFill>
                <a:latin typeface="微软雅黑" pitchFamily="34" charset="-122"/>
                <a:ea typeface="微软雅黑" pitchFamily="34" charset="-122"/>
              </a:rPr>
              <a:t>化学反应与电能</a:t>
            </a:r>
          </a:p>
        </p:txBody>
      </p:sp>
    </p:spTree>
    <p:extLst>
      <p:ext uri="{BB962C8B-B14F-4D97-AF65-F5344CB8AC3E}">
        <p14:creationId xmlns="" xmlns:p14="http://schemas.microsoft.com/office/powerpoint/2010/main" val="175695338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718942" y="223106"/>
            <a:ext cx="3672408" cy="3141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zh-CN" altLang="en-US" i="0" u="none" strike="noStrike" kern="0" cap="none" spc="0" normalizeH="0" baseline="0" noProof="0" dirty="0" smtClean="0">
                <a:ln>
                  <a:noFill/>
                </a:ln>
                <a:solidFill>
                  <a:srgbClr val="FF0000"/>
                </a:solidFill>
                <a:effectLst/>
                <a:uLnTx/>
                <a:uFillTx/>
                <a:latin typeface="+mn-ea"/>
                <a:cs typeface="+mn-cs"/>
              </a:rPr>
              <a:t>负极：</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zh-CN" altLang="en-US" i="0" u="none" strike="noStrike" kern="0" cap="none" spc="0" normalizeH="0" baseline="0" noProof="0" dirty="0" smtClean="0">
                <a:ln>
                  <a:noFill/>
                </a:ln>
                <a:solidFill>
                  <a:srgbClr val="0000FF"/>
                </a:solidFill>
                <a:effectLst/>
                <a:uLnTx/>
                <a:uFillTx/>
                <a:latin typeface="+mn-ea"/>
                <a:cs typeface="+mn-cs"/>
              </a:rPr>
              <a:t>较活泼的金属</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zh-CN" altLang="en-US" i="0" u="none" strike="noStrike" kern="0" cap="none" spc="0" normalizeH="0" baseline="0" noProof="0" dirty="0" smtClean="0">
                <a:ln>
                  <a:noFill/>
                </a:ln>
                <a:solidFill>
                  <a:srgbClr val="000000"/>
                </a:solidFill>
                <a:effectLst/>
                <a:uLnTx/>
                <a:uFillTx/>
                <a:latin typeface="+mn-ea"/>
                <a:cs typeface="+mn-cs"/>
              </a:rPr>
              <a:t>发生氧化反应</a:t>
            </a:r>
            <a:r>
              <a:rPr kumimoji="0" lang="en-US" altLang="zh-CN" i="0" u="none" strike="noStrike" kern="0" cap="none" spc="0" normalizeH="0" baseline="0" noProof="0" dirty="0" smtClean="0">
                <a:ln>
                  <a:noFill/>
                </a:ln>
                <a:solidFill>
                  <a:srgbClr val="000000"/>
                </a:solidFill>
                <a:effectLst/>
                <a:uLnTx/>
                <a:uFillTx/>
                <a:latin typeface="+mn-ea"/>
                <a:cs typeface="+mn-cs"/>
              </a:rPr>
              <a:t>(</a:t>
            </a:r>
            <a:r>
              <a:rPr kumimoji="0" lang="zh-CN" altLang="en-US" i="0" u="none" strike="noStrike" kern="0" cap="none" spc="0" normalizeH="0" baseline="0" noProof="0" dirty="0" smtClean="0">
                <a:ln>
                  <a:noFill/>
                </a:ln>
                <a:solidFill>
                  <a:srgbClr val="000000"/>
                </a:solidFill>
                <a:effectLst/>
                <a:uLnTx/>
                <a:uFillTx/>
                <a:latin typeface="+mn-ea"/>
                <a:cs typeface="+mn-cs"/>
              </a:rPr>
              <a:t>还原剂</a:t>
            </a:r>
            <a:r>
              <a:rPr kumimoji="0" lang="en-US" altLang="zh-CN" i="0" u="none" strike="noStrike" kern="0" cap="none" spc="0" normalizeH="0" baseline="0" noProof="0" dirty="0" smtClean="0">
                <a:ln>
                  <a:noFill/>
                </a:ln>
                <a:solidFill>
                  <a:srgbClr val="000000"/>
                </a:solidFill>
                <a:effectLst/>
                <a:uLnTx/>
                <a:uFillTx/>
                <a:latin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zh-CN" altLang="en-US" kern="0" noProof="0" dirty="0" smtClean="0">
                <a:solidFill>
                  <a:srgbClr val="0000FF"/>
                </a:solidFill>
                <a:latin typeface="+mn-ea"/>
              </a:rPr>
              <a:t>质量减轻</a:t>
            </a:r>
            <a:endParaRPr kumimoji="0" lang="zh-CN" altLang="en-US" i="0" u="none" strike="noStrike" kern="0" cap="none" spc="0" normalizeH="0" baseline="0" noProof="0" dirty="0" smtClean="0">
              <a:ln>
                <a:noFill/>
              </a:ln>
              <a:solidFill>
                <a:srgbClr val="0000FF"/>
              </a:solidFill>
              <a:effectLst/>
              <a:uLnTx/>
              <a:uFillTx/>
              <a:latin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zh-CN" altLang="en-US" i="0" u="none" strike="noStrike" kern="0" cap="none" spc="0" normalizeH="0" baseline="0" noProof="0" dirty="0" smtClean="0">
                <a:ln>
                  <a:noFill/>
                </a:ln>
                <a:solidFill>
                  <a:srgbClr val="000000"/>
                </a:solidFill>
                <a:effectLst/>
                <a:uLnTx/>
                <a:uFillTx/>
                <a:latin typeface="+mn-ea"/>
                <a:cs typeface="+mn-cs"/>
              </a:rPr>
              <a:t>电子流出</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zh-CN" altLang="en-US" i="0" u="none" strike="noStrike" kern="0" cap="none" spc="0" normalizeH="0" baseline="0" noProof="0" dirty="0" smtClean="0">
                <a:ln>
                  <a:noFill/>
                </a:ln>
                <a:solidFill>
                  <a:srgbClr val="000000"/>
                </a:solidFill>
                <a:effectLst/>
                <a:uLnTx/>
                <a:uFillTx/>
                <a:latin typeface="+mn-ea"/>
                <a:cs typeface="+mn-cs"/>
              </a:rPr>
              <a:t>电流流入</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zh-CN" altLang="en-US" i="0" u="none" strike="noStrike" kern="0" cap="none" spc="0" normalizeH="0" baseline="0" noProof="0" dirty="0" smtClean="0">
                <a:ln>
                  <a:noFill/>
                </a:ln>
                <a:solidFill>
                  <a:srgbClr val="000000"/>
                </a:solidFill>
                <a:effectLst/>
                <a:uLnTx/>
                <a:uFillTx/>
                <a:latin typeface="+mn-ea"/>
                <a:cs typeface="+mn-cs"/>
              </a:rPr>
              <a:t>阴离子移向</a:t>
            </a:r>
            <a:endParaRPr kumimoji="0" lang="en-US" altLang="zh-CN" i="0" u="none" strike="noStrike" kern="0" cap="none" spc="0" normalizeH="0" baseline="0" noProof="0" dirty="0" smtClean="0">
              <a:ln>
                <a:noFill/>
              </a:ln>
              <a:solidFill>
                <a:srgbClr val="000000"/>
              </a:solidFill>
              <a:effectLst/>
              <a:uLnTx/>
              <a:uFillTx/>
              <a:latin typeface="+mn-ea"/>
              <a:cs typeface="+mn-cs"/>
            </a:endParaRPr>
          </a:p>
        </p:txBody>
      </p:sp>
      <p:sp>
        <p:nvSpPr>
          <p:cNvPr id="7" name="Rectangle 4"/>
          <p:cNvSpPr>
            <a:spLocks noChangeArrowheads="1"/>
          </p:cNvSpPr>
          <p:nvPr/>
        </p:nvSpPr>
        <p:spPr bwMode="auto">
          <a:xfrm>
            <a:off x="7463358" y="223106"/>
            <a:ext cx="4419600" cy="3141762"/>
          </a:xfrm>
          <a:prstGeom prst="rect">
            <a:avLst/>
          </a:prstGeom>
          <a:noFill/>
          <a:ln w="9525">
            <a:noFill/>
            <a:miter lim="800000"/>
            <a:headEnd/>
            <a:tailEnd/>
          </a:ln>
          <a:effectLst/>
        </p:spPr>
        <p:txBody>
          <a:bodyPr/>
          <a:lstStyle/>
          <a:p>
            <a:pPr marL="342900" marR="0" lvl="0" indent="-342900" defTabSz="914400" eaLnBrk="1" fontAlgn="auto" latinLnBrk="0" hangingPunct="1">
              <a:lnSpc>
                <a:spcPct val="100000"/>
              </a:lnSpc>
              <a:spcBef>
                <a:spcPct val="20000"/>
              </a:spcBef>
              <a:spcAft>
                <a:spcPts val="0"/>
              </a:spcAft>
              <a:buClrTx/>
              <a:buSzTx/>
              <a:buFontTx/>
              <a:buNone/>
              <a:tabLst/>
              <a:defRPr/>
            </a:pPr>
            <a:r>
              <a:rPr kumimoji="0" lang="zh-CN" altLang="en-US" i="0" u="none" strike="noStrike" kern="0" cap="none" spc="0" normalizeH="0" baseline="0" noProof="0" dirty="0" smtClean="0">
                <a:ln>
                  <a:noFill/>
                </a:ln>
                <a:solidFill>
                  <a:srgbClr val="FF0000"/>
                </a:solidFill>
                <a:effectLst/>
                <a:uLnTx/>
                <a:uFillTx/>
                <a:latin typeface="+mn-ea"/>
              </a:rPr>
              <a:t>正极：</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zh-CN" altLang="en-US" i="0" u="none" strike="noStrike" kern="0" cap="none" spc="0" normalizeH="0" baseline="0" noProof="0" dirty="0" smtClean="0">
                <a:ln>
                  <a:noFill/>
                </a:ln>
                <a:solidFill>
                  <a:srgbClr val="0000FF"/>
                </a:solidFill>
                <a:effectLst/>
                <a:uLnTx/>
                <a:uFillTx/>
                <a:latin typeface="+mn-ea"/>
              </a:rPr>
              <a:t>较不活泼的金属或石墨</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zh-CN" altLang="en-US" i="0" u="none" strike="noStrike" kern="0" cap="none" spc="0" normalizeH="0" baseline="0" noProof="0" dirty="0" smtClean="0">
                <a:ln>
                  <a:noFill/>
                </a:ln>
                <a:solidFill>
                  <a:sysClr val="windowText" lastClr="000000"/>
                </a:solidFill>
                <a:effectLst/>
                <a:uLnTx/>
                <a:uFillTx/>
                <a:latin typeface="+mn-ea"/>
              </a:rPr>
              <a:t>发生还原反应（氧化剂）</a:t>
            </a:r>
            <a:endParaRPr kumimoji="0" lang="en-US" altLang="zh-CN" i="0" u="none" strike="noStrike" kern="0" cap="none" spc="0" normalizeH="0" baseline="0" noProof="0" dirty="0" smtClean="0">
              <a:ln>
                <a:noFill/>
              </a:ln>
              <a:solidFill>
                <a:sysClr val="windowText" lastClr="000000"/>
              </a:solidFill>
              <a:effectLst/>
              <a:uLnTx/>
              <a:uFillTx/>
              <a:latin typeface="+mn-ea"/>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lang="zh-CN" altLang="en-US" kern="0" dirty="0" smtClean="0">
                <a:solidFill>
                  <a:srgbClr val="0000FF"/>
                </a:solidFill>
                <a:latin typeface="+mn-ea"/>
              </a:rPr>
              <a:t>质量增加或有气体生成</a:t>
            </a:r>
            <a:endParaRPr kumimoji="0" lang="zh-CN" altLang="en-US" i="0" u="none" strike="noStrike" kern="0" cap="none" spc="0" normalizeH="0" baseline="0" noProof="0" dirty="0" smtClean="0">
              <a:ln>
                <a:noFill/>
              </a:ln>
              <a:solidFill>
                <a:srgbClr val="0000FF"/>
              </a:solidFill>
              <a:effectLst/>
              <a:uLnTx/>
              <a:uFillTx/>
              <a:latin typeface="+mn-ea"/>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zh-CN" altLang="en-US" i="0" u="none" strike="noStrike" kern="0" cap="none" spc="0" normalizeH="0" baseline="0" noProof="0" dirty="0" smtClean="0">
                <a:ln>
                  <a:noFill/>
                </a:ln>
                <a:solidFill>
                  <a:sysClr val="windowText" lastClr="000000"/>
                </a:solidFill>
                <a:effectLst/>
                <a:uLnTx/>
                <a:uFillTx/>
                <a:latin typeface="+mn-ea"/>
              </a:rPr>
              <a:t>电子流入</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zh-CN" altLang="en-US" i="0" u="none" strike="noStrike" kern="0" cap="none" spc="0" normalizeH="0" baseline="0" noProof="0" dirty="0" smtClean="0">
                <a:ln>
                  <a:noFill/>
                </a:ln>
                <a:solidFill>
                  <a:sysClr val="windowText" lastClr="000000"/>
                </a:solidFill>
                <a:effectLst/>
                <a:uLnTx/>
                <a:uFillTx/>
                <a:latin typeface="+mn-ea"/>
              </a:rPr>
              <a:t>电流流出</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zh-CN" altLang="en-US" i="0" u="none" strike="noStrike" kern="0" cap="none" spc="0" normalizeH="0" baseline="0" noProof="0" dirty="0" smtClean="0">
                <a:ln>
                  <a:noFill/>
                </a:ln>
                <a:solidFill>
                  <a:sysClr val="windowText" lastClr="000000"/>
                </a:solidFill>
                <a:effectLst/>
                <a:uLnTx/>
                <a:uFillTx/>
                <a:latin typeface="+mn-ea"/>
              </a:rPr>
              <a:t>阳离子移向</a:t>
            </a:r>
          </a:p>
          <a:p>
            <a:pPr marL="342900" marR="0" lvl="0" indent="-342900" defTabSz="914400" eaLnBrk="1" fontAlgn="auto" latinLnBrk="0" hangingPunct="1">
              <a:lnSpc>
                <a:spcPct val="100000"/>
              </a:lnSpc>
              <a:spcBef>
                <a:spcPct val="20000"/>
              </a:spcBef>
              <a:spcAft>
                <a:spcPts val="0"/>
              </a:spcAft>
              <a:buClrTx/>
              <a:buSzTx/>
              <a:buFontTx/>
              <a:buNone/>
              <a:tabLst/>
              <a:defRPr/>
            </a:pPr>
            <a:endParaRPr kumimoji="0" lang="zh-CN" altLang="en-US" i="0" u="none" strike="noStrike" kern="0" cap="none" spc="0" normalizeH="0" baseline="0" noProof="0" dirty="0" smtClean="0">
              <a:ln>
                <a:noFill/>
              </a:ln>
              <a:solidFill>
                <a:sysClr val="windowText" lastClr="000000"/>
              </a:solidFill>
              <a:effectLst/>
              <a:uLnTx/>
              <a:uFillTx/>
              <a:latin typeface="+mn-ea"/>
            </a:endParaRPr>
          </a:p>
          <a:p>
            <a:pPr marL="342900" marR="0" lvl="0" indent="-342900" defTabSz="914400" eaLnBrk="1" fontAlgn="auto" latinLnBrk="0" hangingPunct="1">
              <a:lnSpc>
                <a:spcPct val="100000"/>
              </a:lnSpc>
              <a:spcBef>
                <a:spcPct val="20000"/>
              </a:spcBef>
              <a:spcAft>
                <a:spcPts val="0"/>
              </a:spcAft>
              <a:buClrTx/>
              <a:buSzTx/>
              <a:buFontTx/>
              <a:buNone/>
              <a:tabLst/>
              <a:defRPr/>
            </a:pPr>
            <a:endParaRPr kumimoji="0" lang="en-US" altLang="zh-CN" i="0" u="none" strike="noStrike" kern="0" cap="none" spc="0" normalizeH="0" baseline="0" noProof="0" dirty="0" smtClean="0">
              <a:ln>
                <a:noFill/>
              </a:ln>
              <a:solidFill>
                <a:sysClr val="windowText" lastClr="000000"/>
              </a:solidFill>
              <a:effectLst/>
              <a:uLnTx/>
              <a:uFillTx/>
              <a:latin typeface="+mn-ea"/>
            </a:endParaRPr>
          </a:p>
        </p:txBody>
      </p:sp>
      <p:sp>
        <p:nvSpPr>
          <p:cNvPr id="8" name="TextBox 7"/>
          <p:cNvSpPr txBox="1"/>
          <p:nvPr/>
        </p:nvSpPr>
        <p:spPr>
          <a:xfrm>
            <a:off x="478582" y="268524"/>
            <a:ext cx="2698175" cy="540725"/>
          </a:xfrm>
          <a:prstGeom prst="rect">
            <a:avLst/>
          </a:prstGeom>
          <a:noFill/>
        </p:spPr>
        <p:txBody>
          <a:bodyPr wrap="none" rtlCol="0">
            <a:spAutoFit/>
          </a:bodyPr>
          <a:lstStyle/>
          <a:p>
            <a:pPr>
              <a:lnSpc>
                <a:spcPct val="120000"/>
              </a:lnSpc>
            </a:pPr>
            <a:r>
              <a:rPr lang="en-US" altLang="zh-CN" sz="2800" dirty="0" smtClean="0">
                <a:latin typeface="+mn-ea"/>
              </a:rPr>
              <a:t>4.</a:t>
            </a:r>
            <a:r>
              <a:rPr lang="zh-CN" altLang="en-US" sz="2800" dirty="0" smtClean="0">
                <a:latin typeface="+mn-ea"/>
              </a:rPr>
              <a:t>电极的判断：</a:t>
            </a:r>
            <a:endParaRPr lang="en-US" altLang="zh-CN" sz="2800" dirty="0" smtClean="0">
              <a:latin typeface="+mn-ea"/>
            </a:endParaRPr>
          </a:p>
        </p:txBody>
      </p:sp>
      <p:sp>
        <p:nvSpPr>
          <p:cNvPr id="9" name="TextBox 8"/>
          <p:cNvSpPr txBox="1"/>
          <p:nvPr/>
        </p:nvSpPr>
        <p:spPr>
          <a:xfrm>
            <a:off x="518646" y="3331534"/>
            <a:ext cx="3416320" cy="609398"/>
          </a:xfrm>
          <a:prstGeom prst="rect">
            <a:avLst/>
          </a:prstGeom>
          <a:noFill/>
        </p:spPr>
        <p:txBody>
          <a:bodyPr wrap="none" rtlCol="0">
            <a:spAutoFit/>
          </a:bodyPr>
          <a:lstStyle/>
          <a:p>
            <a:pPr>
              <a:lnSpc>
                <a:spcPct val="120000"/>
              </a:lnSpc>
            </a:pPr>
            <a:r>
              <a:rPr lang="en-US" altLang="zh-CN" sz="2800" dirty="0" smtClean="0">
                <a:latin typeface="+mn-ea"/>
              </a:rPr>
              <a:t>5.</a:t>
            </a:r>
            <a:r>
              <a:rPr lang="zh-CN" altLang="en-US" sz="2800" dirty="0" smtClean="0">
                <a:latin typeface="+mn-ea"/>
              </a:rPr>
              <a:t>电极反应式书写：</a:t>
            </a:r>
            <a:endParaRPr lang="en-US" altLang="zh-CN" sz="2800" dirty="0" smtClean="0">
              <a:latin typeface="+mn-ea"/>
            </a:endParaRPr>
          </a:p>
        </p:txBody>
      </p:sp>
      <p:sp>
        <p:nvSpPr>
          <p:cNvPr id="10" name="Rectangle 5"/>
          <p:cNvSpPr>
            <a:spLocks noChangeArrowheads="1"/>
          </p:cNvSpPr>
          <p:nvPr/>
        </p:nvSpPr>
        <p:spPr bwMode="auto">
          <a:xfrm>
            <a:off x="432047" y="4365898"/>
            <a:ext cx="11639823" cy="1865126"/>
          </a:xfrm>
          <a:prstGeom prst="rect">
            <a:avLst/>
          </a:prstGeom>
          <a:noFill/>
          <a:ln w="9525">
            <a:noFill/>
            <a:miter lim="800000"/>
            <a:headEnd/>
            <a:tailEnd/>
          </a:ln>
          <a:effectLst/>
        </p:spPr>
        <p:txBody>
          <a:bodyPr wrap="square" anchor="ctr">
            <a:spAutoFit/>
          </a:bodyPr>
          <a:lstStyle/>
          <a:p>
            <a:pPr>
              <a:lnSpc>
                <a:spcPct val="120000"/>
              </a:lnSpc>
            </a:pP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电</a:t>
            </a:r>
            <a:r>
              <a:rPr lang="zh-CN" altLang="en-US" dirty="0">
                <a:latin typeface="黑体" pitchFamily="49" charset="-122"/>
                <a:ea typeface="黑体" pitchFamily="49" charset="-122"/>
              </a:rPr>
              <a:t>极反应是一种</a:t>
            </a:r>
            <a:r>
              <a:rPr lang="zh-CN" altLang="en-US" dirty="0">
                <a:solidFill>
                  <a:srgbClr val="FF0000"/>
                </a:solidFill>
                <a:latin typeface="黑体" pitchFamily="49" charset="-122"/>
                <a:ea typeface="黑体" pitchFamily="49" charset="-122"/>
              </a:rPr>
              <a:t>离子反应</a:t>
            </a:r>
            <a:r>
              <a:rPr lang="zh-CN" altLang="en-US" dirty="0">
                <a:latin typeface="黑体" pitchFamily="49" charset="-122"/>
                <a:ea typeface="黑体" pitchFamily="49" charset="-122"/>
              </a:rPr>
              <a:t>，遵循书写离子反应式的一切规</a:t>
            </a:r>
            <a:r>
              <a:rPr lang="zh-CN" altLang="en-US" dirty="0" smtClean="0">
                <a:latin typeface="黑体" pitchFamily="49" charset="-122"/>
                <a:ea typeface="黑体" pitchFamily="49" charset="-122"/>
              </a:rPr>
              <a:t>则</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电荷、原子守恒</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a:p>
            <a:pPr eaLnBrk="0" hangingPunct="0">
              <a:lnSpc>
                <a:spcPct val="120000"/>
              </a:lnSpc>
            </a:pPr>
            <a:r>
              <a:rPr lang="en-US" altLang="zh-CN" dirty="0" smtClean="0">
                <a:solidFill>
                  <a:srgbClr val="000000"/>
                </a:solidFill>
                <a:latin typeface="黑体" pitchFamily="49" charset="-122"/>
                <a:ea typeface="黑体" pitchFamily="49" charset="-122"/>
              </a:rPr>
              <a:t>(2)</a:t>
            </a:r>
            <a:r>
              <a:rPr lang="zh-CN" altLang="en-US" dirty="0" smtClean="0">
                <a:solidFill>
                  <a:srgbClr val="000000"/>
                </a:solidFill>
                <a:latin typeface="黑体" pitchFamily="49" charset="-122"/>
                <a:ea typeface="黑体" pitchFamily="49" charset="-122"/>
              </a:rPr>
              <a:t>两极电极反应式中的</a:t>
            </a:r>
            <a:r>
              <a:rPr lang="zh-CN" altLang="en-US" dirty="0" smtClean="0">
                <a:solidFill>
                  <a:srgbClr val="FF0000"/>
                </a:solidFill>
                <a:latin typeface="黑体" pitchFamily="49" charset="-122"/>
                <a:ea typeface="黑体" pitchFamily="49" charset="-122"/>
              </a:rPr>
              <a:t>电子得失数目（一般）保持相等；</a:t>
            </a:r>
            <a:endParaRPr lang="zh-CN" altLang="en-US" dirty="0">
              <a:solidFill>
                <a:srgbClr val="000000"/>
              </a:solidFill>
              <a:latin typeface="黑体" pitchFamily="49" charset="-122"/>
              <a:ea typeface="黑体" pitchFamily="49" charset="-122"/>
            </a:endParaRPr>
          </a:p>
          <a:p>
            <a:pPr eaLnBrk="0" hangingPunct="0">
              <a:lnSpc>
                <a:spcPct val="120000"/>
              </a:lnSpc>
            </a:pPr>
            <a:r>
              <a:rPr lang="en-US" altLang="zh-CN" dirty="0" smtClean="0">
                <a:solidFill>
                  <a:srgbClr val="000000"/>
                </a:solidFill>
                <a:latin typeface="黑体" pitchFamily="49" charset="-122"/>
                <a:ea typeface="黑体" pitchFamily="49" charset="-122"/>
              </a:rPr>
              <a:t>(3)</a:t>
            </a:r>
            <a:r>
              <a:rPr lang="zh-CN" altLang="en-US" dirty="0" smtClean="0">
                <a:solidFill>
                  <a:srgbClr val="000000"/>
                </a:solidFill>
                <a:latin typeface="黑体" pitchFamily="49" charset="-122"/>
                <a:ea typeface="黑体" pitchFamily="49" charset="-122"/>
              </a:rPr>
              <a:t>负极失电子所得氧化产物，正极得电子所得还原产物，</a:t>
            </a:r>
            <a:r>
              <a:rPr lang="zh-CN" altLang="en-US" dirty="0" smtClean="0">
                <a:solidFill>
                  <a:srgbClr val="FF0000"/>
                </a:solidFill>
                <a:latin typeface="黑体" pitchFamily="49" charset="-122"/>
                <a:ea typeface="黑体" pitchFamily="49" charset="-122"/>
              </a:rPr>
              <a:t>与溶液的酸碱</a:t>
            </a:r>
            <a:r>
              <a:rPr lang="zh-CN" altLang="en-US" dirty="0" smtClean="0">
                <a:solidFill>
                  <a:srgbClr val="FF0000"/>
                </a:solidFill>
                <a:latin typeface="黑体" pitchFamily="49" charset="-122"/>
                <a:ea typeface="黑体" pitchFamily="49" charset="-122"/>
              </a:rPr>
              <a:t>性</a:t>
            </a:r>
            <a:r>
              <a:rPr lang="zh-CN" altLang="en-US" dirty="0" smtClean="0">
                <a:solidFill>
                  <a:srgbClr val="FF0000"/>
                </a:solidFill>
                <a:latin typeface="黑体" pitchFamily="49" charset="-122"/>
                <a:ea typeface="黑体" pitchFamily="49" charset="-122"/>
              </a:rPr>
              <a:t>等</a:t>
            </a:r>
            <a:r>
              <a:rPr lang="zh-CN" altLang="en-US" dirty="0" smtClean="0">
                <a:solidFill>
                  <a:srgbClr val="FF0000"/>
                </a:solidFill>
                <a:latin typeface="黑体" pitchFamily="49" charset="-122"/>
                <a:ea typeface="黑体" pitchFamily="49" charset="-122"/>
              </a:rPr>
              <a:t>有</a:t>
            </a:r>
            <a:r>
              <a:rPr lang="zh-CN" altLang="en-US" dirty="0" smtClean="0">
                <a:solidFill>
                  <a:srgbClr val="FF0000"/>
                </a:solidFill>
                <a:latin typeface="黑体" pitchFamily="49" charset="-122"/>
                <a:ea typeface="黑体" pitchFamily="49" charset="-122"/>
              </a:rPr>
              <a:t>关</a:t>
            </a:r>
            <a:r>
              <a:rPr lang="zh-CN" altLang="en-US" dirty="0" smtClean="0">
                <a:solidFill>
                  <a:srgbClr val="000000"/>
                </a:solidFill>
                <a:latin typeface="黑体" pitchFamily="49" charset="-122"/>
                <a:ea typeface="黑体" pitchFamily="49" charset="-122"/>
              </a:rPr>
              <a:t>；</a:t>
            </a:r>
            <a:endParaRPr lang="zh-CN" altLang="en-US" dirty="0">
              <a:solidFill>
                <a:srgbClr val="000000"/>
              </a:solidFill>
              <a:latin typeface="黑体" pitchFamily="49" charset="-122"/>
              <a:ea typeface="黑体" pitchFamily="49" charset="-122"/>
            </a:endParaRPr>
          </a:p>
          <a:p>
            <a:pPr eaLnBrk="0" hangingPunct="0">
              <a:lnSpc>
                <a:spcPct val="120000"/>
              </a:lnSpc>
            </a:pP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负极反应</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正</a:t>
            </a:r>
            <a:r>
              <a:rPr lang="zh-CN" altLang="en-US" dirty="0">
                <a:latin typeface="黑体" pitchFamily="49" charset="-122"/>
                <a:ea typeface="黑体" pitchFamily="49" charset="-122"/>
              </a:rPr>
              <a:t>极反</a:t>
            </a:r>
            <a:r>
              <a:rPr lang="zh-CN" altLang="en-US" dirty="0" smtClean="0">
                <a:latin typeface="黑体" pitchFamily="49" charset="-122"/>
                <a:ea typeface="黑体" pitchFamily="49" charset="-122"/>
              </a:rPr>
              <a:t>应</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总</a:t>
            </a:r>
            <a:r>
              <a:rPr lang="zh-CN" altLang="en-US" dirty="0">
                <a:latin typeface="黑体" pitchFamily="49" charset="-122"/>
                <a:ea typeface="黑体" pitchFamily="49" charset="-122"/>
              </a:rPr>
              <a:t>反</a:t>
            </a:r>
            <a:r>
              <a:rPr lang="zh-CN" altLang="en-US" dirty="0" smtClean="0">
                <a:latin typeface="黑体" pitchFamily="49" charset="-122"/>
                <a:ea typeface="黑体" pitchFamily="49" charset="-122"/>
              </a:rPr>
              <a:t>应。</a:t>
            </a:r>
            <a:endParaRPr lang="zh-CN" altLang="en-US" dirty="0">
              <a:latin typeface="黑体" pitchFamily="49" charset="-122"/>
              <a:ea typeface="黑体" pitchFamily="49" charset="-122"/>
            </a:endParaRPr>
          </a:p>
        </p:txBody>
      </p:sp>
      <p:sp>
        <p:nvSpPr>
          <p:cNvPr id="11" name="矩形 10"/>
          <p:cNvSpPr/>
          <p:nvPr/>
        </p:nvSpPr>
        <p:spPr>
          <a:xfrm>
            <a:off x="3790950" y="3429794"/>
            <a:ext cx="5400600" cy="830997"/>
          </a:xfrm>
          <a:prstGeom prst="rect">
            <a:avLst/>
          </a:prstGeom>
          <a:solidFill>
            <a:schemeClr val="bg1"/>
          </a:solidFill>
        </p:spPr>
        <p:txBody>
          <a:bodyPr wrap="square">
            <a:spAutoFit/>
          </a:bodyPr>
          <a:lstStyle/>
          <a:p>
            <a:r>
              <a:rPr lang="zh-CN" altLang="en-US" dirty="0" smtClean="0"/>
              <a:t>负极：还原剂 </a:t>
            </a:r>
            <a:r>
              <a:rPr lang="en-US" altLang="zh-CN" dirty="0" smtClean="0"/>
              <a:t>— ne- →</a:t>
            </a:r>
            <a:r>
              <a:rPr lang="zh-CN" altLang="en-US" dirty="0" smtClean="0"/>
              <a:t>氧化产物</a:t>
            </a:r>
            <a:endParaRPr lang="en-US" altLang="zh-CN" dirty="0" smtClean="0"/>
          </a:p>
          <a:p>
            <a:r>
              <a:rPr lang="zh-CN" altLang="en-US" dirty="0" smtClean="0"/>
              <a:t>正极：氧化剂 ＋ </a:t>
            </a:r>
            <a:r>
              <a:rPr lang="en-US" altLang="zh-CN" dirty="0" smtClean="0"/>
              <a:t>ne- →</a:t>
            </a:r>
            <a:r>
              <a:rPr lang="zh-CN" altLang="en-US" dirty="0" smtClean="0"/>
              <a:t>还原产物</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261442"/>
            <a:ext cx="11412000" cy="4616648"/>
          </a:xfrm>
          <a:prstGeom prst="rect">
            <a:avLst/>
          </a:prstGeom>
        </p:spPr>
        <p:txBody>
          <a:bodyPr wrap="square">
            <a:spAutoFit/>
          </a:bodyPr>
          <a:lstStyle/>
          <a:p>
            <a:pPr algn="just">
              <a:lnSpc>
                <a:spcPct val="150000"/>
              </a:lnSpc>
              <a:spcAft>
                <a:spcPts val="0"/>
              </a:spcAft>
            </a:pPr>
            <a:r>
              <a:rPr lang="en-US" altLang="zh-CN" sz="2800" kern="1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原电池工作原理的简单应用</a:t>
            </a:r>
            <a:endParaRPr lang="zh-CN" altLang="zh-CN" sz="105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加快氧化还原反应的速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率</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黄皮</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P37T2)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在原电池中，氧化反应和还原反应分别在两极进行，使溶液中粒子运动相互间的干扰减小，使反应速率增大。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比较金属的活动性强</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弱</a:t>
            </a: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黄皮</a:t>
            </a: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P37T9)</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原电池中，一般活动性强的金属</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活动性弱的金属</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pPr>
            <a:r>
              <a:rPr lang="en-US" altLang="zh-CN" sz="2800" kern="100" dirty="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en-US" sz="2800" kern="100" dirty="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rPr>
              <a:t>设计原电池（制作化学电源）</a:t>
            </a:r>
          </a:p>
        </p:txBody>
      </p:sp>
      <p:sp>
        <p:nvSpPr>
          <p:cNvPr id="3" name="矩形 2"/>
          <p:cNvSpPr/>
          <p:nvPr/>
        </p:nvSpPr>
        <p:spPr>
          <a:xfrm>
            <a:off x="5780279" y="3602609"/>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负极</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9911630" y="3602609"/>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正极</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 xmlns:p14="http://schemas.microsoft.com/office/powerpoint/2010/main" val="38898948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6574" y="261442"/>
            <a:ext cx="11593288" cy="1384995"/>
          </a:xfrm>
          <a:prstGeom prst="rect">
            <a:avLst/>
          </a:prstGeom>
        </p:spPr>
        <p:txBody>
          <a:bodyPr wrap="square">
            <a:spAutoFit/>
          </a:bodyPr>
          <a:lstStyle/>
          <a:p>
            <a:pPr>
              <a:spcBef>
                <a:spcPct val="0"/>
              </a:spcBef>
            </a:pPr>
            <a:r>
              <a:rPr lang="zh-CN" altLang="zh-CN" sz="2800" kern="100" dirty="0" smtClean="0">
                <a:cs typeface="Times New Roman" panose="02020603050405020304" pitchFamily="18" charset="0"/>
              </a:rPr>
              <a:t>选择适宜的材料和试剂，</a:t>
            </a:r>
            <a:r>
              <a:rPr kumimoji="1" lang="zh-CN" altLang="en-US" sz="2800" dirty="0" smtClean="0"/>
              <a:t>利用下列反应设计原电池，画出原电池示意图，写出电极反应，并标出电子移动方向。</a:t>
            </a:r>
            <a:endParaRPr kumimoji="1" lang="en-US" altLang="zh-CN" sz="2800" dirty="0" smtClean="0"/>
          </a:p>
          <a:p>
            <a:pPr>
              <a:spcBef>
                <a:spcPct val="0"/>
              </a:spcBef>
            </a:pPr>
            <a:r>
              <a:rPr lang="en-US" altLang="zh-CN" sz="2800" dirty="0" smtClean="0"/>
              <a:t>Cu+2Ag</a:t>
            </a:r>
            <a:r>
              <a:rPr lang="en-US" altLang="zh-CN" sz="2800" baseline="30000" dirty="0" smtClean="0"/>
              <a:t>+</a:t>
            </a:r>
            <a:r>
              <a:rPr lang="en-US" altLang="zh-CN" sz="2800" dirty="0" smtClean="0"/>
              <a:t>=Cu</a:t>
            </a:r>
            <a:r>
              <a:rPr lang="en-US" altLang="zh-CN" sz="2800" baseline="30000" dirty="0" smtClean="0"/>
              <a:t>2+</a:t>
            </a:r>
            <a:r>
              <a:rPr lang="en-US" altLang="zh-CN" sz="2800" dirty="0" smtClean="0"/>
              <a:t>+2Ag</a:t>
            </a:r>
            <a:r>
              <a:rPr lang="zh-CN" altLang="en-US" sz="2800" dirty="0" smtClean="0"/>
              <a:t>，</a:t>
            </a:r>
            <a:r>
              <a:rPr kumimoji="1" lang="en-US" altLang="zh-CN" sz="2800" dirty="0" smtClean="0"/>
              <a:t>Zn+2FeCl</a:t>
            </a:r>
            <a:r>
              <a:rPr kumimoji="1" lang="en-US" altLang="zh-CN" sz="2800" baseline="-25000" dirty="0" smtClean="0"/>
              <a:t>3</a:t>
            </a:r>
            <a:r>
              <a:rPr kumimoji="1" lang="en-US" altLang="zh-CN" sz="2800" dirty="0" smtClean="0"/>
              <a:t>=2FeCl</a:t>
            </a:r>
            <a:r>
              <a:rPr kumimoji="1" lang="en-US" altLang="zh-CN" sz="2800" baseline="-25000" dirty="0" smtClean="0"/>
              <a:t>2</a:t>
            </a:r>
            <a:r>
              <a:rPr kumimoji="1" lang="en-US" altLang="zh-CN" sz="2800" dirty="0" smtClean="0"/>
              <a:t>+ZnCl</a:t>
            </a:r>
            <a:r>
              <a:rPr kumimoji="1" lang="en-US" altLang="zh-CN" sz="2800" baseline="-25000" dirty="0" smtClean="0"/>
              <a:t>2</a:t>
            </a:r>
            <a:r>
              <a:rPr kumimoji="1" lang="en-US" altLang="zh-CN" sz="2800" dirty="0" smtClean="0"/>
              <a:t> </a:t>
            </a:r>
            <a:endParaRPr kumimoji="1" lang="zh-CN" altLang="en-US" sz="2800" dirty="0"/>
          </a:p>
        </p:txBody>
      </p:sp>
      <p:sp>
        <p:nvSpPr>
          <p:cNvPr id="6" name="矩形 5"/>
          <p:cNvSpPr/>
          <p:nvPr/>
        </p:nvSpPr>
        <p:spPr>
          <a:xfrm>
            <a:off x="478582" y="1641783"/>
            <a:ext cx="11305256" cy="4616648"/>
          </a:xfrm>
          <a:prstGeom prst="rect">
            <a:avLst/>
          </a:prstGeom>
        </p:spPr>
        <p:txBody>
          <a:bodyPr wrap="square">
            <a:spAutoFit/>
          </a:bodyPr>
          <a:lstStyle/>
          <a:p>
            <a:pPr lvl="0" algn="just">
              <a:lnSpc>
                <a:spcPct val="150000"/>
              </a:lnSpc>
            </a:pPr>
            <a:r>
              <a:rPr lang="zh-CN" altLang="en-US"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设计思路：</a:t>
            </a:r>
            <a:r>
              <a:rPr lang="zh-CN" altLang="en-US" sz="2800" b="1" kern="100" dirty="0" smtClean="0">
                <a:solidFill>
                  <a:srgbClr val="FF0000"/>
                </a:solidFill>
                <a:latin typeface="+mn-ea"/>
                <a:cs typeface="Courier New" panose="02070309020205020404" pitchFamily="49" charset="0"/>
              </a:rPr>
              <a:t>拆→定→画</a:t>
            </a:r>
            <a:endParaRPr lang="en-US" altLang="zh-CN" sz="2800" b="1" kern="100" dirty="0" smtClean="0">
              <a:solidFill>
                <a:srgbClr val="FF0000"/>
              </a:solidFill>
              <a:latin typeface="+mn-ea"/>
              <a:cs typeface="Courier New" panose="02070309020205020404" pitchFamily="49" charset="0"/>
            </a:endParaRPr>
          </a:p>
          <a:p>
            <a:pPr lvl="0" algn="just">
              <a:lnSpc>
                <a:spcPct val="150000"/>
              </a:lnSpc>
            </a:pPr>
            <a:r>
              <a:rPr lang="en-US" altLang="zh-CN"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拆：将氧化还原反应拆分为氧化反应和还原反应两个半反应，分别作为负极和正极的电极反应。</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zh-CN" altLang="zh-CN"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还原剂－</a:t>
            </a:r>
            <a:r>
              <a:rPr lang="en-US" altLang="zh-CN" i="1"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kern="1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spc="-8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氧化产物</a:t>
            </a:r>
            <a:r>
              <a:rPr lang="en-US" altLang="zh-CN"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负极电极反应</a:t>
            </a:r>
            <a:r>
              <a:rPr lang="en-US" altLang="zh-CN"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nSpc>
                <a:spcPct val="150000"/>
              </a:lnSpc>
            </a:pPr>
            <a:r>
              <a:rPr lang="zh-CN" altLang="zh-CN"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氧化剂＋</a:t>
            </a:r>
            <a:r>
              <a:rPr lang="en-US" altLang="zh-CN" i="1" kern="100" dirty="0">
                <a:solidFill>
                  <a:prstClr val="black"/>
                </a:solidFill>
                <a:latin typeface="Times New Roman" panose="02020603050405020304" pitchFamily="18" charset="0"/>
                <a:ea typeface="方正中等线简体" panose="03000509000000000000" pitchFamily="65" charset="-122"/>
              </a:rPr>
              <a:t>n</a:t>
            </a:r>
            <a:r>
              <a:rPr lang="en-US" altLang="zh-CN" kern="100" dirty="0">
                <a:solidFill>
                  <a:prstClr val="black"/>
                </a:solidFill>
                <a:latin typeface="Times New Roman" panose="02020603050405020304" pitchFamily="18" charset="0"/>
                <a:ea typeface="方正中等线简体" panose="03000509000000000000" pitchFamily="65" charset="-122"/>
              </a:rPr>
              <a:t>e</a:t>
            </a:r>
            <a:r>
              <a:rPr lang="zh-CN" altLang="zh-CN" kern="1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spc="-80" dirty="0">
                <a:solidFill>
                  <a:prstClr val="black"/>
                </a:solidFill>
                <a:latin typeface="Times New Roman" panose="02020603050405020304" pitchFamily="18" charset="0"/>
                <a:ea typeface="方正中等线简体" panose="03000509000000000000" pitchFamily="65" charset="-122"/>
              </a:rPr>
              <a:t>==</a:t>
            </a:r>
            <a:r>
              <a:rPr lang="en-US" altLang="zh-CN" kern="100" dirty="0">
                <a:solidFill>
                  <a:prstClr val="black"/>
                </a:solidFill>
                <a:latin typeface="Times New Roman" panose="02020603050405020304" pitchFamily="18" charset="0"/>
                <a:ea typeface="方正中等线简体" panose="03000509000000000000" pitchFamily="65" charset="-122"/>
              </a:rPr>
              <a:t>=</a:t>
            </a:r>
            <a:r>
              <a:rPr lang="zh-CN" altLang="zh-CN"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还原产物</a:t>
            </a:r>
            <a:r>
              <a:rPr lang="en-US" altLang="zh-CN" kern="100" dirty="0">
                <a:solidFill>
                  <a:prstClr val="black"/>
                </a:solidFill>
                <a:latin typeface="Times New Roman" panose="02020603050405020304" pitchFamily="18" charset="0"/>
                <a:ea typeface="方正中等线简体" panose="03000509000000000000" pitchFamily="65" charset="-122"/>
              </a:rPr>
              <a:t>(</a:t>
            </a:r>
            <a:r>
              <a:rPr lang="zh-CN" altLang="zh-CN"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正极电极反应</a:t>
            </a:r>
            <a:r>
              <a:rPr lang="en-US" altLang="zh-CN" kern="100" dirty="0">
                <a:solidFill>
                  <a:prstClr val="black"/>
                </a:solidFill>
                <a:latin typeface="Times New Roman" panose="02020603050405020304" pitchFamily="18" charset="0"/>
                <a:ea typeface="方正中等线简体" panose="03000509000000000000" pitchFamily="65" charset="-122"/>
              </a:rPr>
              <a:t>)</a:t>
            </a:r>
            <a:r>
              <a:rPr lang="zh-CN" altLang="zh-CN"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en-US" kern="100" dirty="0" smtClean="0">
                <a:latin typeface="Times New Roman" panose="02020603050405020304" pitchFamily="18" charset="0"/>
                <a:ea typeface="方正中等线简体" panose="03000509000000000000" pitchFamily="65" charset="-122"/>
                <a:cs typeface="Courier New" panose="02070309020205020404" pitchFamily="49" charset="0"/>
              </a:rPr>
              <a:t>定</a:t>
            </a:r>
            <a:r>
              <a:rPr lang="zh-CN"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：根据氧化还原反应中的</a:t>
            </a:r>
            <a:r>
              <a:rPr lang="zh-CN" altLang="zh-CN" kern="100" dirty="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rPr>
              <a:t>还原剂</a:t>
            </a:r>
            <a:r>
              <a:rPr lang="zh-CN"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r>
              <a:rPr lang="zh-CN" altLang="zh-CN" kern="100" dirty="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rPr>
              <a:t>氧化剂确定原电池的负极和电解质溶液</a:t>
            </a:r>
            <a:r>
              <a:rPr lang="zh-CN"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，正极一般选择比负极稳定的金属或能导电的非金属。</a:t>
            </a:r>
            <a:endParaRPr lang="zh-CN" altLang="zh-CN"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画：连接电路形成闭合回路，画出原电池示意图。</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06667" y="151165"/>
            <a:ext cx="2172115" cy="7050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97" name="Text Box 41"/>
          <p:cNvSpPr txBox="1">
            <a:spLocks noChangeArrowheads="1"/>
          </p:cNvSpPr>
          <p:nvPr>
            <p:custDataLst>
              <p:tags r:id="rId1"/>
            </p:custDataLst>
          </p:nvPr>
        </p:nvSpPr>
        <p:spPr bwMode="auto">
          <a:xfrm>
            <a:off x="106667" y="212140"/>
            <a:ext cx="2100108" cy="58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a:ea typeface="黑体" panose="02010609060101010101" charset="-122"/>
              </a:rPr>
              <a:t>能力提升：</a:t>
            </a:r>
          </a:p>
        </p:txBody>
      </p:sp>
      <p:sp>
        <p:nvSpPr>
          <p:cNvPr id="100" name="文本框 99"/>
          <p:cNvSpPr txBox="1"/>
          <p:nvPr/>
        </p:nvSpPr>
        <p:spPr>
          <a:xfrm>
            <a:off x="106666" y="921599"/>
            <a:ext cx="11897081" cy="953356"/>
          </a:xfrm>
          <a:prstGeom prst="rect">
            <a:avLst/>
          </a:prstGeom>
          <a:noFill/>
          <a:ln w="9525">
            <a:noFill/>
          </a:ln>
        </p:spPr>
        <p:txBody>
          <a:bodyPr wrap="square">
            <a:spAutoFit/>
          </a:bodyPr>
          <a:lstStyle/>
          <a:p>
            <a:pPr indent="0"/>
            <a:r>
              <a:rPr lang="zh-CN" sz="2800" b="1" dirty="0">
                <a:latin typeface="Times New Roman" panose="02020603050405020304" charset="0"/>
                <a:ea typeface="宋体" panose="02010600030101010101" pitchFamily="2" charset="-122"/>
              </a:rPr>
              <a:t>用品：铝片、镁片、氢氧化钠溶液、稀硫酸、酒精、蔗糖的溶液，导线、电流表、烧杯。要求：请选择上述用品，设计原电池</a:t>
            </a:r>
            <a:r>
              <a:rPr lang="zh-CN" sz="2800" b="1" dirty="0" smtClean="0">
                <a:latin typeface="Times New Roman" panose="02020603050405020304" charset="0"/>
                <a:ea typeface="宋体" panose="02010600030101010101" pitchFamily="2" charset="-122"/>
              </a:rPr>
              <a:t>装</a:t>
            </a:r>
            <a:r>
              <a:rPr lang="zh-CN" sz="2800" b="1" dirty="0" smtClean="0">
                <a:latin typeface="Times New Roman" panose="02020603050405020304" charset="0"/>
                <a:ea typeface="宋体" panose="02010600030101010101" pitchFamily="2" charset="-122"/>
              </a:rPr>
              <a:t>置</a:t>
            </a:r>
            <a:r>
              <a:rPr lang="zh-CN" altLang="en-US" sz="2800" b="1" dirty="0" smtClean="0">
                <a:latin typeface="Times New Roman" panose="02020603050405020304" charset="0"/>
                <a:ea typeface="宋体" panose="02010600030101010101" pitchFamily="2" charset="-122"/>
              </a:rPr>
              <a:t>写出电极反应</a:t>
            </a:r>
            <a:r>
              <a:rPr lang="zh-CN" sz="2800" b="1" dirty="0" smtClean="0">
                <a:latin typeface="Times New Roman" panose="02020603050405020304" charset="0"/>
                <a:ea typeface="宋体" panose="02010600030101010101" pitchFamily="2" charset="-122"/>
              </a:rPr>
              <a:t>。</a:t>
            </a:r>
            <a:endParaRPr lang="zh-CN" altLang="en-US" sz="2800" dirty="0"/>
          </a:p>
        </p:txBody>
      </p:sp>
      <p:sp>
        <p:nvSpPr>
          <p:cNvPr id="5" name="文本框 4"/>
          <p:cNvSpPr txBox="1"/>
          <p:nvPr/>
        </p:nvSpPr>
        <p:spPr>
          <a:xfrm>
            <a:off x="949202" y="1984200"/>
            <a:ext cx="595035" cy="584775"/>
          </a:xfrm>
          <a:prstGeom prst="rect">
            <a:avLst/>
          </a:prstGeom>
          <a:noFill/>
        </p:spPr>
        <p:txBody>
          <a:bodyPr wrap="none" rtlCol="0">
            <a:spAutoFit/>
          </a:bodyPr>
          <a:lstStyle/>
          <a:p>
            <a:r>
              <a:rPr lang="en-US" altLang="zh-CN" sz="3200">
                <a:latin typeface="Times New Roman" panose="02020603050405020304" charset="0"/>
                <a:cs typeface="Times New Roman" panose="02020603050405020304" charset="0"/>
              </a:rPr>
              <a:t>Al</a:t>
            </a:r>
          </a:p>
        </p:txBody>
      </p:sp>
      <p:sp>
        <p:nvSpPr>
          <p:cNvPr id="6" name="文本框 5"/>
          <p:cNvSpPr txBox="1"/>
          <p:nvPr/>
        </p:nvSpPr>
        <p:spPr>
          <a:xfrm>
            <a:off x="2747923" y="1984200"/>
            <a:ext cx="755335" cy="584775"/>
          </a:xfrm>
          <a:prstGeom prst="rect">
            <a:avLst/>
          </a:prstGeom>
          <a:noFill/>
        </p:spPr>
        <p:txBody>
          <a:bodyPr wrap="none" rtlCol="0">
            <a:spAutoFit/>
          </a:bodyPr>
          <a:lstStyle/>
          <a:p>
            <a:r>
              <a:rPr lang="en-US" altLang="zh-CN" sz="3200">
                <a:latin typeface="Times New Roman" panose="02020603050405020304" charset="0"/>
                <a:cs typeface="Times New Roman" panose="02020603050405020304" charset="0"/>
              </a:rPr>
              <a:t>Mg</a:t>
            </a:r>
          </a:p>
        </p:txBody>
      </p:sp>
      <p:pic>
        <p:nvPicPr>
          <p:cNvPr id="7" name="Picture 2" descr="3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377771" y="1874955"/>
            <a:ext cx="1617134" cy="2588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2"/>
          <p:cNvSpPr txBox="1">
            <a:spLocks noChangeArrowheads="1"/>
          </p:cNvSpPr>
          <p:nvPr>
            <p:custDataLst>
              <p:tags r:id="rId2"/>
            </p:custDataLst>
          </p:nvPr>
        </p:nvSpPr>
        <p:spPr bwMode="auto">
          <a:xfrm>
            <a:off x="1309200" y="4463178"/>
            <a:ext cx="1987926" cy="5220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sz="2800" b="1">
                <a:latin typeface="Times New Roman" panose="02020603050405020304" charset="0"/>
                <a:ea typeface="微软雅黑" panose="020B0503020204020204" charset="-122"/>
                <a:cs typeface="Times New Roman" panose="02020603050405020304" charset="0"/>
              </a:rPr>
              <a:t>NaOH</a:t>
            </a:r>
            <a:r>
              <a:rPr kumimoji="1" lang="en-US" altLang="zh-CN" sz="2800" b="1" baseline="-25000">
                <a:latin typeface="Times New Roman" panose="02020603050405020304" charset="0"/>
                <a:ea typeface="微软雅黑" panose="020B0503020204020204" charset="-122"/>
                <a:cs typeface="Times New Roman" panose="02020603050405020304" charset="0"/>
              </a:rPr>
              <a:t> </a:t>
            </a:r>
            <a:r>
              <a:rPr kumimoji="1" lang="en-US" altLang="zh-CN" sz="2800" b="1">
                <a:latin typeface="Times New Roman" panose="02020603050405020304" charset="0"/>
                <a:ea typeface="微软雅黑" panose="020B0503020204020204" charset="-122"/>
                <a:cs typeface="Times New Roman" panose="02020603050405020304" charset="0"/>
              </a:rPr>
              <a:t>(aq)</a:t>
            </a:r>
            <a:endParaRPr kumimoji="1" lang="en-US" altLang="zh-CN" sz="2800" b="1">
              <a:latin typeface="Times New Roman" panose="02020603050405020304"/>
              <a:ea typeface="微软雅黑" panose="020B0503020204020204" charset="-122"/>
              <a:cs typeface="Times New Roman" panose="02020603050405020304" charset="0"/>
            </a:endParaRPr>
          </a:p>
        </p:txBody>
      </p:sp>
      <p:sp>
        <p:nvSpPr>
          <p:cNvPr id="11" name="文本框 10"/>
          <p:cNvSpPr txBox="1"/>
          <p:nvPr/>
        </p:nvSpPr>
        <p:spPr>
          <a:xfrm>
            <a:off x="133332" y="2024293"/>
            <a:ext cx="902811" cy="523220"/>
          </a:xfrm>
          <a:prstGeom prst="rect">
            <a:avLst/>
          </a:prstGeom>
          <a:noFill/>
        </p:spPr>
        <p:txBody>
          <a:bodyPr wrap="none" rtlCol="0">
            <a:spAutoFit/>
          </a:bodyPr>
          <a:lstStyle/>
          <a:p>
            <a:r>
              <a:rPr lang="zh-CN" altLang="en-US" sz="2800" b="1" dirty="0">
                <a:solidFill>
                  <a:srgbClr val="FF0000"/>
                </a:solidFill>
                <a:latin typeface="宋体" panose="02010600030101010101" pitchFamily="2" charset="-122"/>
                <a:ea typeface="宋体" panose="02010600030101010101" pitchFamily="2" charset="-122"/>
              </a:rPr>
              <a:t>负极</a:t>
            </a:r>
          </a:p>
        </p:txBody>
      </p:sp>
      <p:sp>
        <p:nvSpPr>
          <p:cNvPr id="12" name="文本框 11"/>
          <p:cNvSpPr txBox="1"/>
          <p:nvPr/>
        </p:nvSpPr>
        <p:spPr>
          <a:xfrm>
            <a:off x="3386014" y="1984199"/>
            <a:ext cx="902811" cy="523220"/>
          </a:xfrm>
          <a:prstGeom prst="rect">
            <a:avLst/>
          </a:prstGeom>
          <a:noFill/>
        </p:spPr>
        <p:txBody>
          <a:bodyPr wrap="none" rtlCol="0">
            <a:spAutoFit/>
          </a:bodyPr>
          <a:lstStyle/>
          <a:p>
            <a:r>
              <a:rPr lang="zh-CN" altLang="en-US" sz="2800" b="1">
                <a:solidFill>
                  <a:srgbClr val="FF0000"/>
                </a:solidFill>
                <a:latin typeface="宋体" panose="02010600030101010101" pitchFamily="2" charset="-122"/>
                <a:ea typeface="宋体" panose="02010600030101010101" pitchFamily="2" charset="-122"/>
              </a:rPr>
              <a:t>正极</a:t>
            </a:r>
          </a:p>
        </p:txBody>
      </p:sp>
      <p:sp>
        <p:nvSpPr>
          <p:cNvPr id="13" name="文本框 12"/>
          <p:cNvSpPr txBox="1"/>
          <p:nvPr/>
        </p:nvSpPr>
        <p:spPr>
          <a:xfrm>
            <a:off x="3718942" y="2709714"/>
            <a:ext cx="7920594" cy="1672253"/>
          </a:xfrm>
          <a:prstGeom prst="rect">
            <a:avLst/>
          </a:prstGeom>
          <a:noFill/>
        </p:spPr>
        <p:txBody>
          <a:bodyPr wrap="square" rtlCol="0" anchor="t">
            <a:spAutoFit/>
          </a:bodyPr>
          <a:lstStyle/>
          <a:p>
            <a:r>
              <a:rPr lang="zh-CN" altLang="en-US" sz="2800" b="1" dirty="0">
                <a:latin typeface="Times New Roman" panose="02020603050405020304" charset="0"/>
                <a:ea typeface="宋体" panose="02010600030101010101" pitchFamily="2" charset="-122"/>
                <a:cs typeface="Times New Roman" panose="02020603050405020304" charset="0"/>
              </a:rPr>
              <a:t>负极反应：2Al - 6e + 8OH</a:t>
            </a:r>
            <a:r>
              <a:rPr lang="zh-CN" altLang="en-US" sz="2800" b="1" baseline="30000" dirty="0">
                <a:latin typeface="Times New Roman" panose="02020603050405020304" charset="0"/>
                <a:ea typeface="宋体" panose="02010600030101010101" pitchFamily="2" charset="-122"/>
                <a:cs typeface="Times New Roman" panose="02020603050405020304" charset="0"/>
              </a:rPr>
              <a:t>-</a:t>
            </a:r>
            <a:r>
              <a:rPr lang="zh-CN" altLang="en-US" sz="2800" b="1" dirty="0">
                <a:latin typeface="Times New Roman" panose="02020603050405020304" charset="0"/>
                <a:ea typeface="宋体" panose="02010600030101010101" pitchFamily="2" charset="-122"/>
                <a:cs typeface="Times New Roman" panose="02020603050405020304" charset="0"/>
              </a:rPr>
              <a:t> = 2AlO</a:t>
            </a:r>
            <a:r>
              <a:rPr lang="zh-CN" altLang="en-US" sz="2800" b="1" baseline="-25000" dirty="0">
                <a:latin typeface="Times New Roman" panose="02020603050405020304" charset="0"/>
                <a:ea typeface="宋体" panose="02010600030101010101" pitchFamily="2" charset="-122"/>
                <a:cs typeface="Times New Roman" panose="02020603050405020304" charset="0"/>
              </a:rPr>
              <a:t>2</a:t>
            </a:r>
            <a:r>
              <a:rPr lang="zh-CN" altLang="en-US" sz="2800" b="1" baseline="30000" dirty="0">
                <a:latin typeface="Times New Roman" panose="02020603050405020304" charset="0"/>
                <a:ea typeface="宋体" panose="02010600030101010101" pitchFamily="2" charset="-122"/>
                <a:cs typeface="Times New Roman" panose="02020603050405020304" charset="0"/>
              </a:rPr>
              <a:t>- </a:t>
            </a:r>
            <a:r>
              <a:rPr lang="zh-CN" altLang="en-US" sz="2800" b="1" dirty="0">
                <a:latin typeface="Times New Roman" panose="02020603050405020304" charset="0"/>
                <a:ea typeface="宋体" panose="02010600030101010101" pitchFamily="2" charset="-122"/>
                <a:cs typeface="Times New Roman" panose="02020603050405020304" charset="0"/>
              </a:rPr>
              <a:t>+ 4H</a:t>
            </a:r>
            <a:r>
              <a:rPr lang="zh-CN" altLang="en-US" sz="2800" b="1" baseline="-25000" dirty="0">
                <a:latin typeface="Times New Roman" panose="02020603050405020304" charset="0"/>
                <a:ea typeface="宋体" panose="02010600030101010101" pitchFamily="2" charset="-122"/>
                <a:cs typeface="Times New Roman" panose="02020603050405020304" charset="0"/>
              </a:rPr>
              <a:t>2</a:t>
            </a:r>
            <a:r>
              <a:rPr lang="zh-CN" altLang="en-US" sz="2800" b="1" dirty="0">
                <a:latin typeface="Times New Roman" panose="02020603050405020304" charset="0"/>
                <a:ea typeface="宋体" panose="02010600030101010101" pitchFamily="2" charset="-122"/>
                <a:cs typeface="Times New Roman" panose="02020603050405020304" charset="0"/>
              </a:rPr>
              <a:t>O</a:t>
            </a:r>
          </a:p>
          <a:p>
            <a:r>
              <a:rPr lang="zh-CN" altLang="en-US" sz="2800" b="1" dirty="0" smtClean="0">
                <a:latin typeface="Times New Roman" panose="02020603050405020304" charset="0"/>
                <a:ea typeface="宋体" panose="02010600030101010101" pitchFamily="2" charset="-122"/>
                <a:cs typeface="Times New Roman" panose="02020603050405020304" charset="0"/>
              </a:rPr>
              <a:t>正</a:t>
            </a:r>
            <a:r>
              <a:rPr lang="zh-CN" altLang="en-US" sz="2800" b="1" dirty="0">
                <a:latin typeface="Times New Roman" panose="02020603050405020304" charset="0"/>
                <a:ea typeface="宋体" panose="02010600030101010101" pitchFamily="2" charset="-122"/>
                <a:cs typeface="Times New Roman" panose="02020603050405020304" charset="0"/>
              </a:rPr>
              <a:t>极反应</a:t>
            </a:r>
            <a:r>
              <a:rPr lang="zh-CN" altLang="en-US" sz="2800" b="1" dirty="0" smtClean="0">
                <a:latin typeface="Times New Roman" panose="02020603050405020304" charset="0"/>
                <a:ea typeface="宋体" panose="02010600030101010101" pitchFamily="2" charset="-122"/>
                <a:cs typeface="Times New Roman" panose="02020603050405020304" charset="0"/>
              </a:rPr>
              <a:t>：</a:t>
            </a:r>
            <a:r>
              <a:rPr lang="en-US" altLang="zh-CN" sz="2800" b="1" dirty="0" smtClean="0">
                <a:latin typeface="Times New Roman" panose="02020603050405020304" charset="0"/>
                <a:ea typeface="宋体" panose="02010600030101010101" pitchFamily="2" charset="-122"/>
                <a:cs typeface="Times New Roman" panose="02020603050405020304" charset="0"/>
              </a:rPr>
              <a:t>6</a:t>
            </a:r>
            <a:r>
              <a:rPr lang="zh-CN" altLang="en-US" sz="2800" b="1" dirty="0" smtClean="0">
                <a:latin typeface="Times New Roman" panose="02020603050405020304" charset="0"/>
                <a:ea typeface="宋体" panose="02010600030101010101" pitchFamily="2" charset="-122"/>
                <a:cs typeface="Times New Roman" panose="02020603050405020304" charset="0"/>
              </a:rPr>
              <a:t>H</a:t>
            </a:r>
            <a:r>
              <a:rPr lang="zh-CN" altLang="en-US" sz="2800" b="1" baseline="-25000" dirty="0">
                <a:latin typeface="Times New Roman" panose="02020603050405020304" charset="0"/>
                <a:ea typeface="宋体" panose="02010600030101010101" pitchFamily="2" charset="-122"/>
                <a:cs typeface="Times New Roman" panose="02020603050405020304" charset="0"/>
              </a:rPr>
              <a:t>2</a:t>
            </a:r>
            <a:r>
              <a:rPr lang="zh-CN" altLang="en-US" sz="2800" b="1" dirty="0">
                <a:latin typeface="Times New Roman" panose="02020603050405020304" charset="0"/>
                <a:ea typeface="宋体" panose="02010600030101010101" pitchFamily="2" charset="-122"/>
                <a:cs typeface="Times New Roman" panose="02020603050405020304" charset="0"/>
              </a:rPr>
              <a:t>O + </a:t>
            </a:r>
            <a:r>
              <a:rPr lang="en-US" altLang="zh-CN" sz="2800" b="1" dirty="0" smtClean="0">
                <a:latin typeface="Times New Roman" panose="02020603050405020304" charset="0"/>
                <a:ea typeface="宋体" panose="02010600030101010101" pitchFamily="2" charset="-122"/>
                <a:cs typeface="Times New Roman" panose="02020603050405020304" charset="0"/>
              </a:rPr>
              <a:t>6</a:t>
            </a:r>
            <a:r>
              <a:rPr lang="zh-CN" altLang="en-US" sz="2800" b="1" dirty="0" smtClean="0">
                <a:latin typeface="Times New Roman" panose="02020603050405020304" charset="0"/>
                <a:ea typeface="宋体" panose="02010600030101010101" pitchFamily="2" charset="-122"/>
                <a:cs typeface="Times New Roman" panose="02020603050405020304" charset="0"/>
              </a:rPr>
              <a:t>e </a:t>
            </a:r>
            <a:r>
              <a:rPr lang="zh-CN" altLang="en-US" sz="2800" b="1" dirty="0">
                <a:latin typeface="Times New Roman" panose="02020603050405020304" charset="0"/>
                <a:ea typeface="宋体" panose="02010600030101010101" pitchFamily="2" charset="-122"/>
                <a:cs typeface="Times New Roman" panose="02020603050405020304" charset="0"/>
              </a:rPr>
              <a:t>= </a:t>
            </a:r>
            <a:r>
              <a:rPr lang="en-US" altLang="zh-CN" sz="2800" b="1" dirty="0" smtClean="0">
                <a:latin typeface="Times New Roman" panose="02020603050405020304" charset="0"/>
                <a:ea typeface="宋体" panose="02010600030101010101" pitchFamily="2" charset="-122"/>
                <a:cs typeface="Times New Roman" panose="02020603050405020304" charset="0"/>
              </a:rPr>
              <a:t>6</a:t>
            </a:r>
            <a:r>
              <a:rPr lang="zh-CN" altLang="en-US" sz="2800" b="1" dirty="0" smtClean="0">
                <a:latin typeface="Times New Roman" panose="02020603050405020304" charset="0"/>
                <a:ea typeface="宋体" panose="02010600030101010101" pitchFamily="2" charset="-122"/>
                <a:cs typeface="Times New Roman" panose="02020603050405020304" charset="0"/>
              </a:rPr>
              <a:t>OH</a:t>
            </a:r>
            <a:r>
              <a:rPr lang="zh-CN" altLang="en-US" sz="2800" b="1" baseline="30000" dirty="0">
                <a:latin typeface="Times New Roman" panose="02020603050405020304" charset="0"/>
                <a:ea typeface="宋体" panose="02010600030101010101" pitchFamily="2" charset="-122"/>
                <a:cs typeface="Times New Roman" panose="02020603050405020304" charset="0"/>
              </a:rPr>
              <a:t>-</a:t>
            </a:r>
            <a:r>
              <a:rPr lang="zh-CN" altLang="en-US" sz="2800" b="1" dirty="0">
                <a:latin typeface="Times New Roman" panose="02020603050405020304" charset="0"/>
                <a:ea typeface="宋体" panose="02010600030101010101" pitchFamily="2" charset="-122"/>
                <a:cs typeface="Times New Roman" panose="02020603050405020304" charset="0"/>
              </a:rPr>
              <a:t> + </a:t>
            </a:r>
            <a:r>
              <a:rPr lang="en-US" altLang="zh-CN" sz="2800" b="1" dirty="0" smtClean="0">
                <a:latin typeface="Times New Roman" panose="02020603050405020304" charset="0"/>
                <a:ea typeface="宋体" panose="02010600030101010101" pitchFamily="2" charset="-122"/>
                <a:cs typeface="Times New Roman" panose="02020603050405020304" charset="0"/>
              </a:rPr>
              <a:t>3</a:t>
            </a:r>
            <a:r>
              <a:rPr lang="zh-CN" altLang="en-US" sz="2800" b="1" dirty="0" smtClean="0">
                <a:latin typeface="Times New Roman" panose="02020603050405020304" charset="0"/>
                <a:ea typeface="宋体" panose="02010600030101010101" pitchFamily="2" charset="-122"/>
                <a:cs typeface="Times New Roman" panose="02020603050405020304" charset="0"/>
              </a:rPr>
              <a:t>H</a:t>
            </a:r>
            <a:r>
              <a:rPr lang="zh-CN" altLang="en-US" sz="2800" b="1" baseline="-25000" dirty="0" smtClean="0">
                <a:latin typeface="Times New Roman" panose="02020603050405020304" charset="0"/>
                <a:ea typeface="宋体" panose="02010600030101010101" pitchFamily="2" charset="-122"/>
                <a:cs typeface="Times New Roman" panose="02020603050405020304" charset="0"/>
              </a:rPr>
              <a:t>2</a:t>
            </a:r>
            <a:r>
              <a:rPr lang="zh-CN" altLang="en-US" sz="2800" b="1" dirty="0" smtClean="0">
                <a:latin typeface="Times New Roman" panose="02020603050405020304" charset="0"/>
                <a:ea typeface="宋体" panose="02010600030101010101" pitchFamily="2" charset="-122"/>
                <a:cs typeface="Times New Roman" panose="02020603050405020304" charset="0"/>
              </a:rPr>
              <a:t> ↑</a:t>
            </a:r>
            <a:endParaRPr lang="zh-CN" altLang="en-US" sz="2800" b="1" baseline="-25000" dirty="0">
              <a:latin typeface="Times New Roman" panose="02020603050405020304" charset="0"/>
              <a:ea typeface="宋体" panose="02010600030101010101" pitchFamily="2" charset="-122"/>
              <a:cs typeface="Times New Roman" panose="02020603050405020304" charset="0"/>
            </a:endParaRPr>
          </a:p>
          <a:p>
            <a:endParaRPr lang="zh-CN" altLang="en-US" sz="2800" b="1" baseline="-25000" dirty="0">
              <a:latin typeface="Times New Roman" panose="02020603050405020304" charset="0"/>
              <a:ea typeface="宋体" panose="02010600030101010101" pitchFamily="2" charset="-122"/>
              <a:cs typeface="Times New Roman" panose="02020603050405020304" charset="0"/>
            </a:endParaRPr>
          </a:p>
          <a:p>
            <a:r>
              <a:rPr lang="zh-CN" altLang="en-US" sz="2800" b="1" dirty="0">
                <a:latin typeface="Times New Roman" panose="02020603050405020304" charset="0"/>
                <a:ea typeface="宋体" panose="02010600030101010101" pitchFamily="2" charset="-122"/>
                <a:cs typeface="Times New Roman" panose="02020603050405020304" charset="0"/>
              </a:rPr>
              <a:t>总反应：2Al + 2H</a:t>
            </a:r>
            <a:r>
              <a:rPr lang="zh-CN" altLang="en-US" sz="2800" b="1" baseline="-25000" dirty="0">
                <a:latin typeface="Times New Roman" panose="02020603050405020304" charset="0"/>
                <a:ea typeface="宋体" panose="02010600030101010101" pitchFamily="2" charset="-122"/>
                <a:cs typeface="Times New Roman" panose="02020603050405020304" charset="0"/>
              </a:rPr>
              <a:t>2</a:t>
            </a:r>
            <a:r>
              <a:rPr lang="zh-CN" altLang="en-US" sz="2800" b="1" dirty="0">
                <a:latin typeface="Times New Roman" panose="02020603050405020304" charset="0"/>
                <a:ea typeface="宋体" panose="02010600030101010101" pitchFamily="2" charset="-122"/>
                <a:cs typeface="Times New Roman" panose="02020603050405020304" charset="0"/>
              </a:rPr>
              <a:t>O + 2OH</a:t>
            </a:r>
            <a:r>
              <a:rPr lang="zh-CN" altLang="en-US" sz="2800" b="1" baseline="30000" dirty="0">
                <a:latin typeface="Times New Roman" panose="02020603050405020304" charset="0"/>
                <a:ea typeface="宋体" panose="02010600030101010101" pitchFamily="2" charset="-122"/>
                <a:cs typeface="Times New Roman" panose="02020603050405020304" charset="0"/>
              </a:rPr>
              <a:t>-</a:t>
            </a:r>
            <a:r>
              <a:rPr lang="zh-CN" altLang="en-US" sz="2800" b="1" dirty="0">
                <a:latin typeface="Times New Roman" panose="02020603050405020304" charset="0"/>
                <a:ea typeface="宋体" panose="02010600030101010101" pitchFamily="2" charset="-122"/>
                <a:cs typeface="Times New Roman" panose="02020603050405020304" charset="0"/>
              </a:rPr>
              <a:t> = 2AlO</a:t>
            </a:r>
            <a:r>
              <a:rPr lang="zh-CN" altLang="en-US" sz="2800" b="1" baseline="-25000" dirty="0">
                <a:latin typeface="Times New Roman" panose="02020603050405020304" charset="0"/>
                <a:ea typeface="宋体" panose="02010600030101010101" pitchFamily="2" charset="-122"/>
                <a:cs typeface="Times New Roman" panose="02020603050405020304" charset="0"/>
              </a:rPr>
              <a:t>2</a:t>
            </a:r>
            <a:r>
              <a:rPr lang="zh-CN" altLang="en-US" sz="2800" b="1" baseline="30000" dirty="0">
                <a:latin typeface="Times New Roman" panose="02020603050405020304" charset="0"/>
                <a:ea typeface="宋体" panose="02010600030101010101" pitchFamily="2" charset="-122"/>
                <a:cs typeface="Times New Roman" panose="02020603050405020304" charset="0"/>
              </a:rPr>
              <a:t>-</a:t>
            </a:r>
            <a:r>
              <a:rPr lang="zh-CN" altLang="en-US" sz="2800" b="1" dirty="0">
                <a:latin typeface="Times New Roman" panose="02020603050405020304" charset="0"/>
                <a:ea typeface="宋体" panose="02010600030101010101" pitchFamily="2" charset="-122"/>
                <a:cs typeface="Times New Roman" panose="02020603050405020304" charset="0"/>
              </a:rPr>
              <a:t> + 3H</a:t>
            </a:r>
            <a:r>
              <a:rPr lang="zh-CN" altLang="en-US" sz="2800" b="1" baseline="-25000" dirty="0">
                <a:latin typeface="Times New Roman" panose="02020603050405020304" charset="0"/>
                <a:ea typeface="宋体" panose="02010600030101010101" pitchFamily="2" charset="-122"/>
                <a:cs typeface="Times New Roman" panose="02020603050405020304" charset="0"/>
              </a:rPr>
              <a:t>2</a:t>
            </a:r>
            <a:r>
              <a:rPr lang="zh-CN" altLang="en-US" sz="2800" b="1" dirty="0">
                <a:latin typeface="Times New Roman" panose="02020603050405020304" charset="0"/>
                <a:ea typeface="宋体" panose="02010600030101010101" pitchFamily="2" charset="-122"/>
                <a:cs typeface="Times New Roman" panose="02020603050405020304" charset="0"/>
              </a:rPr>
              <a:t>↑ </a:t>
            </a:r>
          </a:p>
        </p:txBody>
      </p:sp>
      <p:sp>
        <p:nvSpPr>
          <p:cNvPr id="14" name="文本框 13"/>
          <p:cNvSpPr txBox="1"/>
          <p:nvPr/>
        </p:nvSpPr>
        <p:spPr>
          <a:xfrm>
            <a:off x="1486694" y="5229994"/>
            <a:ext cx="7366119" cy="523220"/>
          </a:xfrm>
          <a:prstGeom prst="rect">
            <a:avLst/>
          </a:prstGeom>
          <a:noFill/>
        </p:spPr>
        <p:txBody>
          <a:bodyPr wrap="none" rtlCol="0">
            <a:spAutoFit/>
          </a:bodyPr>
          <a:lstStyle/>
          <a:p>
            <a:r>
              <a:rPr lang="zh-CN" altLang="en-US" sz="2800" dirty="0">
                <a:solidFill>
                  <a:srgbClr val="FF0000"/>
                </a:solidFill>
                <a:latin typeface="Times New Roman" panose="02020603050405020304" charset="0"/>
              </a:rPr>
              <a:t>电解</a:t>
            </a:r>
            <a:r>
              <a:rPr lang="zh-CN" altLang="en-US" sz="2800" dirty="0" smtClean="0">
                <a:solidFill>
                  <a:srgbClr val="FF0000"/>
                </a:solidFill>
                <a:latin typeface="Times New Roman" panose="02020603050405020304" charset="0"/>
              </a:rPr>
              <a:t>质</a:t>
            </a:r>
            <a:r>
              <a:rPr lang="zh-CN" altLang="en-US" sz="2800" dirty="0" smtClean="0">
                <a:solidFill>
                  <a:srgbClr val="FF0000"/>
                </a:solidFill>
                <a:latin typeface="Times New Roman" panose="02020603050405020304" charset="0"/>
              </a:rPr>
              <a:t>溶液</a:t>
            </a:r>
            <a:r>
              <a:rPr lang="zh-CN" altLang="en-US" sz="2800" dirty="0" smtClean="0">
                <a:solidFill>
                  <a:srgbClr val="FF0000"/>
                </a:solidFill>
                <a:latin typeface="Times New Roman" panose="02020603050405020304" charset="0"/>
              </a:rPr>
              <a:t>变</a:t>
            </a:r>
            <a:r>
              <a:rPr lang="zh-CN" altLang="en-US" sz="2800" dirty="0">
                <a:solidFill>
                  <a:srgbClr val="FF0000"/>
                </a:solidFill>
                <a:latin typeface="Times New Roman" panose="02020603050405020304" charset="0"/>
              </a:rPr>
              <a:t>化原电池的正负极也发生变化</a:t>
            </a:r>
            <a:r>
              <a:rPr lang="zh-CN" altLang="en-US" sz="2800" dirty="0">
                <a:solidFill>
                  <a:srgbClr val="FF0000"/>
                </a:solidFill>
              </a:rPr>
              <a:t>！</a:t>
            </a:r>
          </a:p>
        </p:txBody>
      </p:sp>
      <p:sp>
        <p:nvSpPr>
          <p:cNvPr id="15" name="矩形 14"/>
          <p:cNvSpPr/>
          <p:nvPr/>
        </p:nvSpPr>
        <p:spPr>
          <a:xfrm>
            <a:off x="2350790" y="333450"/>
            <a:ext cx="2698175" cy="523220"/>
          </a:xfrm>
          <a:prstGeom prst="rect">
            <a:avLst/>
          </a:prstGeom>
        </p:spPr>
        <p:txBody>
          <a:bodyPr wrap="none">
            <a:spAutoFit/>
          </a:bodyPr>
          <a:lstStyle/>
          <a:p>
            <a:r>
              <a:rPr lang="zh-CN" altLang="en-US" sz="2800" b="1" dirty="0" smtClean="0">
                <a:solidFill>
                  <a:srgbClr val="FF0000"/>
                </a:solidFill>
                <a:latin typeface="+mn-ea"/>
              </a:rPr>
              <a:t>写→拆</a:t>
            </a:r>
            <a:r>
              <a:rPr lang="zh-CN" altLang="en-US" sz="2800" b="1" dirty="0" smtClean="0">
                <a:solidFill>
                  <a:srgbClr val="FF0000"/>
                </a:solidFill>
                <a:latin typeface="+mn-ea"/>
              </a:rPr>
              <a:t>→定→画</a:t>
            </a:r>
            <a:endParaRPr lang="zh-CN" altLang="en-US" sz="2800" b="1" dirty="0">
              <a:solidFill>
                <a:srgbClr val="FF0000"/>
              </a:solidFill>
              <a:latin typeface="+mn-ea"/>
            </a:endParaRPr>
          </a:p>
        </p:txBody>
      </p:sp>
    </p:spTree>
  </p:cSld>
  <p:clrMapOvr>
    <a:masterClrMapping/>
  </p:clrMapOvr>
  <mc:AlternateContent xmlns:mc="http://schemas.openxmlformats.org/markup-compatibility/2006">
    <mc:Choice xmlns=""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animBg="1"/>
      <p:bldP spid="8" grpId="1" animBg="1"/>
      <p:bldP spid="11" grpId="0"/>
      <p:bldP spid="11" grpId="1"/>
      <p:bldP spid="12" grpId="0"/>
      <p:bldP spid="12" grpId="1"/>
      <p:bldP spid="13" grpId="0"/>
      <p:bldP spid="14" grpId="0"/>
      <p:bldP spid="14" grpId="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 y="-26590"/>
            <a:ext cx="12190413" cy="779190"/>
          </a:xfrm>
          <a:prstGeom prst="rect">
            <a:avLst/>
          </a:prstGeom>
          <a:gradFill flip="none" rotWithShape="1">
            <a:gsLst>
              <a:gs pos="0">
                <a:schemeClr val="tx2">
                  <a:lumMod val="60000"/>
                  <a:lumOff val="40000"/>
                </a:schemeClr>
              </a:gs>
              <a:gs pos="100000">
                <a:schemeClr val="accent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90550" y="36707"/>
            <a:ext cx="10028194" cy="584775"/>
          </a:xfrm>
          <a:prstGeom prst="rect">
            <a:avLst/>
          </a:prstGeom>
          <a:noFill/>
        </p:spPr>
        <p:txBody>
          <a:bodyPr vert="horz" wrap="square" rtlCol="0" anchor="ctr">
            <a:spAutoFit/>
          </a:bodyPr>
          <a:lstStyle/>
          <a:p>
            <a:pPr defTabSz="457200">
              <a:spcBef>
                <a:spcPct val="0"/>
              </a:spcBef>
            </a:pPr>
            <a:r>
              <a:rPr lang="zh-CN"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二、化学电源</a:t>
            </a:r>
          </a:p>
        </p:txBody>
      </p:sp>
      <p:sp>
        <p:nvSpPr>
          <p:cNvPr id="14" name="矩形 13"/>
          <p:cNvSpPr/>
          <p:nvPr/>
        </p:nvSpPr>
        <p:spPr>
          <a:xfrm>
            <a:off x="389206" y="765498"/>
            <a:ext cx="11412000" cy="4616648"/>
          </a:xfrm>
          <a:prstGeom prst="rect">
            <a:avLst/>
          </a:prstGeom>
        </p:spPr>
        <p:txBody>
          <a:bodyPr wrap="square">
            <a:spAutoFit/>
          </a:bodyPr>
          <a:lstStyle/>
          <a:p>
            <a:pPr algn="just">
              <a:lnSpc>
                <a:spcPct val="150000"/>
              </a:lnSpc>
              <a:spcAft>
                <a:spcPts val="0"/>
              </a:spcAft>
            </a:pP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一次电池</a:t>
            </a:r>
            <a:endParaRPr lang="zh-CN" altLang="zh-CN" sz="105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特点：电池放电</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后</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充电</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内部的氧化还原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反应</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逆向</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，如锌锰干电池属于一次电池。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锌锰干电池的构造如图所示</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锌筒</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电极反应</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石墨棒</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最终被还原的物质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糊的作用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745837" y="1521189"/>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不能</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9" name="矩形 8"/>
          <p:cNvSpPr/>
          <p:nvPr/>
        </p:nvSpPr>
        <p:spPr>
          <a:xfrm>
            <a:off x="8615486" y="1521189"/>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无法</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pic>
        <p:nvPicPr>
          <p:cNvPr id="11266" name="Picture 2" descr="2-9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85588" y="2213096"/>
            <a:ext cx="2633883" cy="2919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矩形 15"/>
          <p:cNvSpPr/>
          <p:nvPr/>
        </p:nvSpPr>
        <p:spPr>
          <a:xfrm>
            <a:off x="1853132" y="344644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负极</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8" name="矩形 17"/>
          <p:cNvSpPr/>
          <p:nvPr/>
        </p:nvSpPr>
        <p:spPr>
          <a:xfrm>
            <a:off x="2222137" y="408555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正极</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20" name="矩形 19"/>
          <p:cNvSpPr/>
          <p:nvPr/>
        </p:nvSpPr>
        <p:spPr>
          <a:xfrm>
            <a:off x="6671270" y="4085553"/>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二氧化锰</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22" name="矩形 21"/>
          <p:cNvSpPr/>
          <p:nvPr/>
        </p:nvSpPr>
        <p:spPr>
          <a:xfrm>
            <a:off x="3502918" y="4642204"/>
            <a:ext cx="4493538"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作电解质溶</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液</a:t>
            </a:r>
            <a:r>
              <a:rPr lang="zh-CN" altLang="en-US"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（离子导体）</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3" name="矩形 2"/>
          <p:cNvSpPr/>
          <p:nvPr/>
        </p:nvSpPr>
        <p:spPr>
          <a:xfrm>
            <a:off x="4924092" y="3463859"/>
            <a:ext cx="286360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Zn</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2e</a:t>
            </a:r>
            <a:r>
              <a:rPr lang="zh-CN" altLang="zh-CN" sz="2800" kern="100" baseline="30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8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=Zn</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baseline="30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dirty="0">
              <a:solidFill>
                <a:srgbClr val="C00000"/>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89206" y="51697"/>
            <a:ext cx="11412000" cy="2031325"/>
          </a:xfrm>
          <a:prstGeom prst="rect">
            <a:avLst/>
          </a:prstGeom>
        </p:spPr>
        <p:txBody>
          <a:bodyPr wrap="square">
            <a:spAutoFit/>
          </a:bodyPr>
          <a:lstStyle/>
          <a:p>
            <a:pPr algn="just">
              <a:lnSpc>
                <a:spcPct val="150000"/>
              </a:lnSpc>
              <a:spcAft>
                <a:spcPts val="0"/>
              </a:spcAft>
            </a:pP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二次电池</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充电电池</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特点：二次电池在放电时所进行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在充电时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可以</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a:t>
            </a: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使电池恢复到放电前的状态。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p:cNvGraphicFramePr>
          <p:nvPr/>
        </p:nvGraphicFramePr>
        <p:xfrm>
          <a:off x="3899321" y="2059246"/>
          <a:ext cx="1547813" cy="990600"/>
        </p:xfrm>
        <a:graphic>
          <a:graphicData uri="http://schemas.openxmlformats.org/presentationml/2006/ole">
            <p:oleObj spid="_x0000_s124930" name="文档" r:id="rId7" imgW="1548055" imgH="990685" progId="">
              <p:embed/>
            </p:oleObj>
          </a:graphicData>
        </a:graphic>
      </p:graphicFrame>
      <p:sp>
        <p:nvSpPr>
          <p:cNvPr id="10" name="矩形 9"/>
          <p:cNvSpPr/>
          <p:nvPr/>
        </p:nvSpPr>
        <p:spPr>
          <a:xfrm>
            <a:off x="389206" y="2104071"/>
            <a:ext cx="11412000"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能量转化：</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化学</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能</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电能</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389206" y="2853408"/>
            <a:ext cx="11412000" cy="162736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二次</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电</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池：铅酸蓄电池、镍氢电池</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镍镉电池（</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P38T5</a:t>
            </a: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锂</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离子电池。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6176179" y="823679"/>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氧化还原反应</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2" name="矩形 11"/>
          <p:cNvSpPr/>
          <p:nvPr/>
        </p:nvSpPr>
        <p:spPr>
          <a:xfrm>
            <a:off x="10853357" y="677741"/>
            <a:ext cx="902811" cy="669158"/>
          </a:xfrm>
          <a:prstGeom prst="rect">
            <a:avLst/>
          </a:prstGeom>
        </p:spPr>
        <p:txBody>
          <a:bodyPr wrap="none">
            <a:spAutoFit/>
          </a:bodyPr>
          <a:lstStyle/>
          <a:p>
            <a:pPr lvl="0">
              <a:lnSpc>
                <a:spcPct val="150000"/>
              </a:lnSpc>
            </a:pPr>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逆向</a:t>
            </a:r>
            <a:endPar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4" name="矩形 13"/>
          <p:cNvSpPr/>
          <p:nvPr/>
        </p:nvSpPr>
        <p:spPr>
          <a:xfrm>
            <a:off x="433757" y="1467451"/>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进行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pic>
        <p:nvPicPr>
          <p:cNvPr id="7" name="图片 6"/>
          <p:cNvPicPr/>
          <p:nvPr>
            <p:custDataLst>
              <p:tags r:id="rId2"/>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6252" t="7278" r="4778" b="5629"/>
          <a:stretch>
            <a:fillRect/>
          </a:stretch>
        </p:blipFill>
        <p:spPr bwMode="auto">
          <a:xfrm>
            <a:off x="190500" y="4149462"/>
            <a:ext cx="3650615" cy="2232660"/>
          </a:xfrm>
          <a:prstGeom prst="rect">
            <a:avLst/>
          </a:prstGeom>
          <a:noFill/>
          <a:ln>
            <a:noFill/>
          </a:ln>
        </p:spPr>
      </p:pic>
      <p:sp>
        <p:nvSpPr>
          <p:cNvPr id="101383" name="Text Box 7"/>
          <p:cNvSpPr txBox="1"/>
          <p:nvPr/>
        </p:nvSpPr>
        <p:spPr>
          <a:xfrm>
            <a:off x="3908108" y="3848924"/>
            <a:ext cx="2182812" cy="522287"/>
          </a:xfrm>
          <a:prstGeom prst="rect">
            <a:avLst/>
          </a:prstGeom>
          <a:noFill/>
          <a:ln w="9525">
            <a:noFill/>
          </a:ln>
        </p:spPr>
        <p:txBody>
          <a:bodyPr anchor="t" anchorCtr="0">
            <a:spAutoFit/>
          </a:bodyPr>
          <a:lstStyle/>
          <a:p>
            <a:r>
              <a:rPr lang="zh-CN" altLang="en-US" sz="2800" dirty="0">
                <a:latin typeface="黑体" pitchFamily="49" charset="-122"/>
                <a:ea typeface="黑体" pitchFamily="49" charset="-122"/>
              </a:rPr>
              <a:t>总反应：</a:t>
            </a:r>
          </a:p>
        </p:txBody>
      </p:sp>
      <p:grpSp>
        <p:nvGrpSpPr>
          <p:cNvPr id="3" name="Group 15"/>
          <p:cNvGrpSpPr/>
          <p:nvPr/>
        </p:nvGrpSpPr>
        <p:grpSpPr>
          <a:xfrm>
            <a:off x="4872038" y="3500950"/>
            <a:ext cx="6400800" cy="936626"/>
            <a:chOff x="480" y="3306"/>
            <a:chExt cx="4032" cy="590"/>
          </a:xfrm>
        </p:grpSpPr>
        <p:sp>
          <p:nvSpPr>
            <p:cNvPr id="42000" name="Text Box 16"/>
            <p:cNvSpPr txBox="1">
              <a:spLocks noChangeArrowheads="1"/>
            </p:cNvSpPr>
            <p:nvPr/>
          </p:nvSpPr>
          <p:spPr bwMode="auto">
            <a:xfrm>
              <a:off x="480" y="3489"/>
              <a:ext cx="4032" cy="327"/>
            </a:xfrm>
            <a:prstGeom prst="rect">
              <a:avLst/>
            </a:prstGeom>
            <a:noFill/>
            <a:ln w="38100">
              <a:noFill/>
              <a:miter lim="800000"/>
            </a:ln>
            <a:effectLst/>
          </p:spPr>
          <p:txBody>
            <a:bodyPr>
              <a:spAutoFit/>
            </a:bodyPr>
            <a:lstStyle/>
            <a:p>
              <a:pPr marR="0" defTabSz="914400">
                <a:buClrTx/>
                <a:buSzTx/>
                <a:defRPr/>
              </a:pPr>
              <a:r>
                <a:rPr kumimoji="1" lang="en-US" altLang="zh-CN" sz="2800" b="1" kern="1200" cap="none" spc="0" normalizeH="0" baseline="0" noProof="0" dirty="0">
                  <a:effectLst>
                    <a:outerShdw blurRad="38100" dist="38100" dir="2700000" algn="tl">
                      <a:srgbClr val="C0C0C0"/>
                    </a:outerShdw>
                  </a:effectLst>
                  <a:latin typeface="+mn-ea"/>
                  <a:cs typeface="+mn-cs"/>
                </a:rPr>
                <a:t>  PbO</a:t>
              </a:r>
              <a:r>
                <a:rPr kumimoji="1" lang="en-US" altLang="zh-CN" sz="2800" b="1" kern="1200" cap="none" spc="0" normalizeH="0" baseline="-25000" noProof="0" dirty="0">
                  <a:effectLst>
                    <a:outerShdw blurRad="38100" dist="38100" dir="2700000" algn="tl">
                      <a:srgbClr val="C0C0C0"/>
                    </a:outerShdw>
                  </a:effectLst>
                  <a:latin typeface="+mn-ea"/>
                  <a:cs typeface="+mn-cs"/>
                </a:rPr>
                <a:t>2</a:t>
              </a:r>
              <a:r>
                <a:rPr kumimoji="1" lang="en-US" altLang="zh-CN" sz="2800" b="1" kern="1200" cap="none" spc="0" normalizeH="0" baseline="0" noProof="0" dirty="0">
                  <a:effectLst>
                    <a:outerShdw blurRad="38100" dist="38100" dir="2700000" algn="tl">
                      <a:srgbClr val="C0C0C0"/>
                    </a:outerShdw>
                  </a:effectLst>
                  <a:latin typeface="+mn-ea"/>
                  <a:cs typeface="+mn-cs"/>
                </a:rPr>
                <a:t>+Pb+2H</a:t>
              </a:r>
              <a:r>
                <a:rPr kumimoji="1" lang="en-US" altLang="zh-CN" sz="2800" b="1" kern="1200" cap="none" spc="0" normalizeH="0" baseline="-25000" noProof="0" dirty="0">
                  <a:effectLst>
                    <a:outerShdw blurRad="38100" dist="38100" dir="2700000" algn="tl">
                      <a:srgbClr val="C0C0C0"/>
                    </a:outerShdw>
                  </a:effectLst>
                  <a:latin typeface="+mn-ea"/>
                  <a:cs typeface="+mn-cs"/>
                </a:rPr>
                <a:t>2</a:t>
              </a:r>
              <a:r>
                <a:rPr kumimoji="1" lang="en-US" altLang="zh-CN" sz="2800" b="1" kern="1200" cap="none" spc="0" normalizeH="0" baseline="0" noProof="0" dirty="0">
                  <a:effectLst>
                    <a:outerShdw blurRad="38100" dist="38100" dir="2700000" algn="tl">
                      <a:srgbClr val="C0C0C0"/>
                    </a:outerShdw>
                  </a:effectLst>
                  <a:latin typeface="+mn-ea"/>
                  <a:cs typeface="+mn-cs"/>
                </a:rPr>
                <a:t>SO</a:t>
              </a:r>
              <a:r>
                <a:rPr kumimoji="1" lang="en-US" altLang="zh-CN" sz="2800" b="1" kern="1200" cap="none" spc="0" normalizeH="0" baseline="-25000" noProof="0" dirty="0">
                  <a:effectLst>
                    <a:outerShdw blurRad="38100" dist="38100" dir="2700000" algn="tl">
                      <a:srgbClr val="C0C0C0"/>
                    </a:outerShdw>
                  </a:effectLst>
                  <a:latin typeface="+mn-ea"/>
                  <a:cs typeface="+mn-cs"/>
                </a:rPr>
                <a:t>4          </a:t>
              </a:r>
              <a:r>
                <a:rPr kumimoji="1" lang="en-US" altLang="zh-CN" sz="2800" b="1" kern="1200" cap="none" spc="0" normalizeH="0" baseline="0" noProof="0" dirty="0" smtClean="0">
                  <a:effectLst>
                    <a:outerShdw blurRad="38100" dist="38100" dir="2700000" algn="tl">
                      <a:srgbClr val="C0C0C0"/>
                    </a:outerShdw>
                  </a:effectLst>
                  <a:latin typeface="+mn-ea"/>
                  <a:cs typeface="+mn-cs"/>
                </a:rPr>
                <a:t>2PbSO</a:t>
              </a:r>
              <a:r>
                <a:rPr kumimoji="1" lang="en-US" altLang="zh-CN" sz="2800" b="1" kern="1200" cap="none" spc="0" normalizeH="0" baseline="-25000" noProof="0" dirty="0" smtClean="0">
                  <a:effectLst>
                    <a:outerShdw blurRad="38100" dist="38100" dir="2700000" algn="tl">
                      <a:srgbClr val="C0C0C0"/>
                    </a:outerShdw>
                  </a:effectLst>
                  <a:latin typeface="+mn-ea"/>
                  <a:cs typeface="+mn-cs"/>
                </a:rPr>
                <a:t>4</a:t>
              </a:r>
              <a:r>
                <a:rPr kumimoji="1" lang="en-US" altLang="zh-CN" sz="2800" b="1" kern="1200" cap="none" spc="0" normalizeH="0" baseline="0" noProof="0" dirty="0" smtClean="0">
                  <a:effectLst>
                    <a:outerShdw blurRad="38100" dist="38100" dir="2700000" algn="tl">
                      <a:srgbClr val="C0C0C0"/>
                    </a:outerShdw>
                  </a:effectLst>
                  <a:latin typeface="+mn-ea"/>
                  <a:cs typeface="+mn-cs"/>
                </a:rPr>
                <a:t>+2H</a:t>
              </a:r>
              <a:r>
                <a:rPr kumimoji="1" lang="en-US" altLang="zh-CN" sz="2800" b="1" kern="1200" cap="none" spc="0" normalizeH="0" baseline="-25000" noProof="0" dirty="0" smtClean="0">
                  <a:effectLst>
                    <a:outerShdw blurRad="38100" dist="38100" dir="2700000" algn="tl">
                      <a:srgbClr val="C0C0C0"/>
                    </a:outerShdw>
                  </a:effectLst>
                  <a:latin typeface="+mn-ea"/>
                  <a:cs typeface="+mn-cs"/>
                </a:rPr>
                <a:t>2</a:t>
              </a:r>
              <a:r>
                <a:rPr kumimoji="1" lang="en-US" altLang="zh-CN" sz="2800" b="1" kern="1200" cap="none" spc="0" normalizeH="0" baseline="0" noProof="0" dirty="0" smtClean="0">
                  <a:effectLst>
                    <a:outerShdw blurRad="38100" dist="38100" dir="2700000" algn="tl">
                      <a:srgbClr val="C0C0C0"/>
                    </a:outerShdw>
                  </a:effectLst>
                  <a:latin typeface="+mn-ea"/>
                  <a:cs typeface="+mn-cs"/>
                </a:rPr>
                <a:t>O</a:t>
              </a:r>
              <a:endParaRPr kumimoji="1" lang="en-US" altLang="zh-CN" sz="2800" b="1" kern="1200" cap="none" spc="0" normalizeH="0" baseline="0" noProof="0" dirty="0">
                <a:effectLst>
                  <a:outerShdw blurRad="38100" dist="38100" dir="2700000" algn="tl">
                    <a:srgbClr val="C0C0C0"/>
                  </a:outerShdw>
                </a:effectLst>
                <a:latin typeface="+mn-ea"/>
                <a:cs typeface="+mn-cs"/>
              </a:endParaRPr>
            </a:p>
          </p:txBody>
        </p:sp>
        <p:sp>
          <p:nvSpPr>
            <p:cNvPr id="42008" name="Text Box 24"/>
            <p:cNvSpPr txBox="1">
              <a:spLocks noChangeArrowheads="1"/>
            </p:cNvSpPr>
            <p:nvPr/>
          </p:nvSpPr>
          <p:spPr bwMode="auto">
            <a:xfrm>
              <a:off x="2337" y="3306"/>
              <a:ext cx="506" cy="590"/>
            </a:xfrm>
            <a:prstGeom prst="rect">
              <a:avLst/>
            </a:prstGeom>
            <a:noFill/>
            <a:ln w="38100">
              <a:noFill/>
              <a:miter lim="800000"/>
            </a:ln>
            <a:effectLst/>
          </p:spPr>
          <p:txBody>
            <a:bodyPr wrap="none">
              <a:spAutoFit/>
            </a:bodyPr>
            <a:lstStyle/>
            <a:p>
              <a:pPr marR="0" algn="ctr" defTabSz="914400">
                <a:lnSpc>
                  <a:spcPct val="120000"/>
                </a:lnSpc>
                <a:buClrTx/>
                <a:buSzTx/>
                <a:defRPr/>
              </a:pPr>
              <a:r>
                <a:rPr kumimoji="1" lang="zh-CN" altLang="en-US" sz="24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ea typeface="黑体" panose="02010609060101010101" charset="-122"/>
                  <a:cs typeface="+mn-cs"/>
                </a:rPr>
                <a:t>放电</a:t>
              </a:r>
            </a:p>
            <a:p>
              <a:pPr marR="0" algn="ctr" defTabSz="914400">
                <a:lnSpc>
                  <a:spcPct val="120000"/>
                </a:lnSpc>
                <a:buClrTx/>
                <a:buSzTx/>
                <a:defRPr/>
              </a:pPr>
              <a:r>
                <a:rPr kumimoji="1" lang="zh-CN" altLang="en-US" sz="2400" b="1" kern="1200" cap="none" spc="0" normalizeH="0" baseline="0" noProof="0" dirty="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charset="-122"/>
                  <a:cs typeface="+mn-cs"/>
                </a:rPr>
                <a:t>充</a:t>
              </a:r>
              <a:r>
                <a:rPr kumimoji="1" lang="zh-CN" altLang="en-US" sz="24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ea typeface="黑体" panose="02010609060101010101" charset="-122"/>
                  <a:cs typeface="+mn-cs"/>
                </a:rPr>
                <a:t>电</a:t>
              </a:r>
            </a:p>
          </p:txBody>
        </p:sp>
      </p:grpSp>
      <p:sp>
        <p:nvSpPr>
          <p:cNvPr id="5" name="文本框 4"/>
          <p:cNvSpPr txBox="1">
            <a:spLocks noRot="1" noChangeAspect="1" noMove="1" noResize="1" noEditPoints="1" noAdjustHandles="1" noChangeArrowheads="1" noChangeShapeType="1" noTextEdit="1"/>
          </p:cNvSpPr>
          <p:nvPr>
            <p:custDataLst>
              <p:tags r:id="rId3"/>
            </p:custDataLst>
          </p:nvPr>
        </p:nvSpPr>
        <p:spPr>
          <a:xfrm>
            <a:off x="4006850" y="4545330"/>
            <a:ext cx="5778500" cy="521970"/>
          </a:xfrm>
          <a:prstGeom prst="rect">
            <a:avLst/>
          </a:prstGeom>
          <a:blipFill rotWithShape="1">
            <a:blip r:embed="rId9" cstate="print"/>
            <a:stretch>
              <a:fillRect t="-29075"/>
            </a:stretch>
          </a:blipFill>
        </p:spPr>
        <p:txBody>
          <a:bodyPr/>
          <a:lstStyle/>
          <a:p>
            <a:r>
              <a:rPr lang="zh-CN" altLang="en-US">
                <a:noFill/>
                <a:latin typeface="黑体" pitchFamily="49" charset="-122"/>
                <a:ea typeface="黑体" pitchFamily="49" charset="-122"/>
              </a:rPr>
              <a:t> </a:t>
            </a:r>
          </a:p>
        </p:txBody>
      </p:sp>
      <p:sp>
        <p:nvSpPr>
          <p:cNvPr id="6" name="文本框 5"/>
          <p:cNvSpPr txBox="1">
            <a:spLocks noRot="1" noChangeAspect="1" noMove="1" noResize="1" noEditPoints="1" noAdjustHandles="1" noChangeArrowheads="1" noChangeShapeType="1" noTextEdit="1"/>
          </p:cNvSpPr>
          <p:nvPr>
            <p:custDataLst>
              <p:tags r:id="rId4"/>
            </p:custDataLst>
          </p:nvPr>
        </p:nvSpPr>
        <p:spPr>
          <a:xfrm>
            <a:off x="3999865" y="5229860"/>
            <a:ext cx="7633970" cy="521970"/>
          </a:xfrm>
          <a:prstGeom prst="rect">
            <a:avLst/>
          </a:prstGeom>
          <a:blipFill rotWithShape="1">
            <a:blip r:embed="rId10" cstate="print"/>
            <a:stretch>
              <a:fillRect t="-29075"/>
            </a:stretch>
          </a:blipFill>
        </p:spPr>
        <p:txBody>
          <a:bodyPr/>
          <a:lstStyle/>
          <a:p>
            <a:r>
              <a:rPr lang="zh-CN" altLang="en-US">
                <a:noFill/>
                <a:latin typeface="黑体" pitchFamily="49" charset="-122"/>
                <a:ea typeface="黑体" pitchFamily="49" charset="-122"/>
              </a:rPr>
              <a:t> </a:t>
            </a:r>
          </a:p>
        </p:txBody>
      </p:sp>
      <p:grpSp>
        <p:nvGrpSpPr>
          <p:cNvPr id="27" name="组合 26"/>
          <p:cNvGrpSpPr/>
          <p:nvPr/>
        </p:nvGrpSpPr>
        <p:grpSpPr>
          <a:xfrm>
            <a:off x="3792140" y="2421235"/>
            <a:ext cx="1150938" cy="215901"/>
            <a:chOff x="3718942" y="2421235"/>
            <a:chExt cx="1150938" cy="215901"/>
          </a:xfrm>
        </p:grpSpPr>
        <p:sp>
          <p:nvSpPr>
            <p:cNvPr id="23" name="Line 20"/>
            <p:cNvSpPr/>
            <p:nvPr/>
          </p:nvSpPr>
          <p:spPr>
            <a:xfrm>
              <a:off x="3718942" y="2492673"/>
              <a:ext cx="1150938" cy="0"/>
            </a:xfrm>
            <a:prstGeom prst="line">
              <a:avLst/>
            </a:prstGeom>
            <a:ln w="22225" cap="flat" cmpd="sng">
              <a:solidFill>
                <a:schemeClr val="tx1"/>
              </a:solidFill>
              <a:prstDash val="solid"/>
              <a:round/>
              <a:headEnd type="none" w="med" len="med"/>
              <a:tailEnd type="none" w="med" len="med"/>
            </a:ln>
          </p:spPr>
        </p:sp>
        <p:sp>
          <p:nvSpPr>
            <p:cNvPr id="24" name="Line 21"/>
            <p:cNvSpPr/>
            <p:nvPr/>
          </p:nvSpPr>
          <p:spPr>
            <a:xfrm>
              <a:off x="3718942" y="2565698"/>
              <a:ext cx="1150938" cy="0"/>
            </a:xfrm>
            <a:prstGeom prst="line">
              <a:avLst/>
            </a:prstGeom>
            <a:ln w="22225" cap="flat" cmpd="sng">
              <a:solidFill>
                <a:schemeClr val="tx1"/>
              </a:solidFill>
              <a:prstDash val="solid"/>
              <a:round/>
              <a:headEnd type="none" w="med" len="med"/>
              <a:tailEnd type="none" w="med" len="med"/>
            </a:ln>
          </p:spPr>
        </p:sp>
        <p:sp>
          <p:nvSpPr>
            <p:cNvPr id="25" name="Line 22"/>
            <p:cNvSpPr/>
            <p:nvPr/>
          </p:nvSpPr>
          <p:spPr>
            <a:xfrm flipH="1" flipV="1">
              <a:off x="4727005" y="2421235"/>
              <a:ext cx="142875" cy="71438"/>
            </a:xfrm>
            <a:prstGeom prst="line">
              <a:avLst/>
            </a:prstGeom>
            <a:ln w="22225" cap="flat" cmpd="sng">
              <a:solidFill>
                <a:schemeClr val="tx1"/>
              </a:solidFill>
              <a:prstDash val="solid"/>
              <a:round/>
              <a:headEnd type="none" w="med" len="med"/>
              <a:tailEnd type="none" w="med" len="med"/>
            </a:ln>
          </p:spPr>
        </p:sp>
        <p:sp>
          <p:nvSpPr>
            <p:cNvPr id="26" name="Line 23"/>
            <p:cNvSpPr/>
            <p:nvPr/>
          </p:nvSpPr>
          <p:spPr>
            <a:xfrm>
              <a:off x="3718942" y="2565698"/>
              <a:ext cx="142875" cy="71438"/>
            </a:xfrm>
            <a:prstGeom prst="line">
              <a:avLst/>
            </a:prstGeom>
            <a:ln w="22225" cap="flat" cmpd="sng">
              <a:solidFill>
                <a:schemeClr val="tx1"/>
              </a:solidFill>
              <a:prstDash val="solid"/>
              <a:round/>
              <a:headEnd type="none" w="med" len="med"/>
              <a:tailEnd type="none" w="med" len="med"/>
            </a:ln>
          </p:spPr>
        </p:sp>
      </p:grpSp>
      <p:grpSp>
        <p:nvGrpSpPr>
          <p:cNvPr id="28" name="组合 27"/>
          <p:cNvGrpSpPr/>
          <p:nvPr/>
        </p:nvGrpSpPr>
        <p:grpSpPr>
          <a:xfrm>
            <a:off x="7751390" y="3872600"/>
            <a:ext cx="1008112" cy="216023"/>
            <a:chOff x="3718942" y="2421235"/>
            <a:chExt cx="1150938" cy="215901"/>
          </a:xfrm>
        </p:grpSpPr>
        <p:sp>
          <p:nvSpPr>
            <p:cNvPr id="29" name="Line 20"/>
            <p:cNvSpPr/>
            <p:nvPr/>
          </p:nvSpPr>
          <p:spPr>
            <a:xfrm>
              <a:off x="3718942" y="2492673"/>
              <a:ext cx="1150938" cy="0"/>
            </a:xfrm>
            <a:prstGeom prst="line">
              <a:avLst/>
            </a:prstGeom>
            <a:ln w="22225" cap="flat" cmpd="sng">
              <a:solidFill>
                <a:schemeClr val="tx1"/>
              </a:solidFill>
              <a:prstDash val="solid"/>
              <a:round/>
              <a:headEnd type="none" w="med" len="med"/>
              <a:tailEnd type="none" w="med" len="med"/>
            </a:ln>
          </p:spPr>
        </p:sp>
        <p:sp>
          <p:nvSpPr>
            <p:cNvPr id="30" name="Line 21"/>
            <p:cNvSpPr/>
            <p:nvPr/>
          </p:nvSpPr>
          <p:spPr>
            <a:xfrm>
              <a:off x="3718942" y="2565698"/>
              <a:ext cx="1150938" cy="0"/>
            </a:xfrm>
            <a:prstGeom prst="line">
              <a:avLst/>
            </a:prstGeom>
            <a:ln w="22225" cap="flat" cmpd="sng">
              <a:solidFill>
                <a:schemeClr val="tx1"/>
              </a:solidFill>
              <a:prstDash val="solid"/>
              <a:round/>
              <a:headEnd type="none" w="med" len="med"/>
              <a:tailEnd type="none" w="med" len="med"/>
            </a:ln>
          </p:spPr>
        </p:sp>
        <p:sp>
          <p:nvSpPr>
            <p:cNvPr id="31" name="Line 22"/>
            <p:cNvSpPr/>
            <p:nvPr/>
          </p:nvSpPr>
          <p:spPr>
            <a:xfrm flipH="1" flipV="1">
              <a:off x="4727005" y="2421235"/>
              <a:ext cx="142875" cy="71438"/>
            </a:xfrm>
            <a:prstGeom prst="line">
              <a:avLst/>
            </a:prstGeom>
            <a:ln w="22225" cap="flat" cmpd="sng">
              <a:solidFill>
                <a:schemeClr val="tx1"/>
              </a:solidFill>
              <a:prstDash val="solid"/>
              <a:round/>
              <a:headEnd type="none" w="med" len="med"/>
              <a:tailEnd type="none" w="med" len="med"/>
            </a:ln>
          </p:spPr>
        </p:sp>
        <p:sp>
          <p:nvSpPr>
            <p:cNvPr id="32" name="Line 23"/>
            <p:cNvSpPr/>
            <p:nvPr/>
          </p:nvSpPr>
          <p:spPr>
            <a:xfrm>
              <a:off x="3718942" y="2565698"/>
              <a:ext cx="142875" cy="71438"/>
            </a:xfrm>
            <a:prstGeom prst="line">
              <a:avLst/>
            </a:prstGeom>
            <a:ln w="22225" cap="flat" cmpd="sng">
              <a:solidFill>
                <a:schemeClr val="tx1"/>
              </a:solidFill>
              <a:prstDash val="solid"/>
              <a:round/>
              <a:headEnd type="none" w="med" len="med"/>
              <a:tailEnd type="none" w="med" len="med"/>
            </a:ln>
          </p:spPr>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2782838" y="45418"/>
            <a:ext cx="5654134" cy="1140036"/>
          </a:xfrm>
        </p:spPr>
        <p:txBody>
          <a:bodyPr wrap="square" lIns="91456" tIns="45728" rIns="91456" bIns="45728" anchor="ctr" anchorCtr="0"/>
          <a:lstStyle/>
          <a:p>
            <a:r>
              <a:rPr lang="zh-CN" altLang="en-US" sz="4000" b="1" dirty="0">
                <a:latin typeface="楷体" panose="02010609060101010101" pitchFamily="49" charset="-122"/>
                <a:ea typeface="楷体" panose="02010609060101010101" pitchFamily="49" charset="-122"/>
              </a:rPr>
              <a:t>锂离子电池</a:t>
            </a:r>
          </a:p>
        </p:txBody>
      </p:sp>
      <p:pic>
        <p:nvPicPr>
          <p:cNvPr id="43010" name="Picture 3" descr="数码相机电池"/>
          <p:cNvPicPr>
            <a:picLocks noChangeAspect="1"/>
          </p:cNvPicPr>
          <p:nvPr/>
        </p:nvPicPr>
        <p:blipFill>
          <a:blip r:embed="rId2" cstate="print"/>
          <a:srcRect l="2632" r="2632" b="14252"/>
          <a:stretch>
            <a:fillRect/>
          </a:stretch>
        </p:blipFill>
        <p:spPr>
          <a:xfrm>
            <a:off x="1048288" y="2925738"/>
            <a:ext cx="3200993" cy="2095888"/>
          </a:xfrm>
          <a:prstGeom prst="rect">
            <a:avLst/>
          </a:prstGeom>
          <a:noFill/>
          <a:ln w="9525">
            <a:noFill/>
          </a:ln>
        </p:spPr>
      </p:pic>
      <p:sp>
        <p:nvSpPr>
          <p:cNvPr id="63492" name="Rectangle 4"/>
          <p:cNvSpPr>
            <a:spLocks noChangeArrowheads="1"/>
          </p:cNvSpPr>
          <p:nvPr/>
        </p:nvSpPr>
        <p:spPr bwMode="auto">
          <a:xfrm>
            <a:off x="1414686" y="909514"/>
            <a:ext cx="8993265" cy="1938020"/>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rPr>
              <a:t>锂离子电池是新一代可充电的</a:t>
            </a:r>
            <a:r>
              <a:rPr kumimoji="0" lang="zh-CN" altLang="en-US" sz="36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rPr>
              <a:t>绿色电池</a:t>
            </a:r>
            <a:r>
              <a:rPr kumimoji="0" lang="zh-CN" altLang="en-US" sz="2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rPr>
              <a:t>。</a:t>
            </a:r>
            <a:endParaRPr kumimoji="0" lang="zh-CN" altLang="en-US" sz="28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特点：高能电池，电压高，质量轻，贮存时间长等。</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用途：</a:t>
            </a:r>
            <a:r>
              <a:rPr kumimoji="0" lang="zh-CN" altLang="en-US" sz="28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rPr>
              <a:t>现已成为笔记本电脑、移动电话、摄像机、手表、心脏起搏器等低功耗电器的主流。</a:t>
            </a:r>
          </a:p>
        </p:txBody>
      </p:sp>
      <p:pic>
        <p:nvPicPr>
          <p:cNvPr id="43012" name="Picture 5" descr="锂电池"/>
          <p:cNvPicPr>
            <a:picLocks noChangeAspect="1"/>
          </p:cNvPicPr>
          <p:nvPr/>
        </p:nvPicPr>
        <p:blipFill>
          <a:blip r:embed="rId3" cstate="print"/>
          <a:stretch>
            <a:fillRect/>
          </a:stretch>
        </p:blipFill>
        <p:spPr>
          <a:xfrm>
            <a:off x="4257634" y="2925738"/>
            <a:ext cx="3781788" cy="2130606"/>
          </a:xfrm>
          <a:prstGeom prst="rect">
            <a:avLst/>
          </a:prstGeom>
          <a:noFill/>
          <a:ln w="9525">
            <a:noFill/>
          </a:ln>
        </p:spPr>
      </p:pic>
      <p:grpSp>
        <p:nvGrpSpPr>
          <p:cNvPr id="2" name="Group 6"/>
          <p:cNvGrpSpPr/>
          <p:nvPr/>
        </p:nvGrpSpPr>
        <p:grpSpPr>
          <a:xfrm>
            <a:off x="8044962" y="2925738"/>
            <a:ext cx="3229946" cy="2518356"/>
            <a:chOff x="0" y="0"/>
            <a:chExt cx="1988" cy="1538"/>
          </a:xfrm>
        </p:grpSpPr>
        <p:pic>
          <p:nvPicPr>
            <p:cNvPr id="43014" name="Picture 7" descr="笔记本电池"/>
            <p:cNvPicPr>
              <a:picLocks noChangeAspect="1"/>
            </p:cNvPicPr>
            <p:nvPr/>
          </p:nvPicPr>
          <p:blipFill>
            <a:blip r:embed="rId4" cstate="print"/>
            <a:stretch>
              <a:fillRect/>
            </a:stretch>
          </p:blipFill>
          <p:spPr>
            <a:xfrm>
              <a:off x="0" y="0"/>
              <a:ext cx="1905" cy="1363"/>
            </a:xfrm>
            <a:prstGeom prst="rect">
              <a:avLst/>
            </a:prstGeom>
            <a:noFill/>
            <a:ln w="9525">
              <a:noFill/>
            </a:ln>
          </p:spPr>
        </p:pic>
        <p:sp>
          <p:nvSpPr>
            <p:cNvPr id="43015" name="Text Box 8"/>
            <p:cNvSpPr txBox="1"/>
            <p:nvPr/>
          </p:nvSpPr>
          <p:spPr>
            <a:xfrm>
              <a:off x="174" y="1294"/>
              <a:ext cx="1814" cy="244"/>
            </a:xfrm>
            <a:prstGeom prst="rect">
              <a:avLst/>
            </a:prstGeom>
            <a:noFill/>
            <a:ln w="9525">
              <a:noFill/>
            </a:ln>
          </p:spPr>
          <p:txBody>
            <a:bodyPr anchor="t" anchorCtr="0">
              <a:spAutoFit/>
            </a:bodyPr>
            <a:lstStyle/>
            <a:p>
              <a:pPr>
                <a:spcBef>
                  <a:spcPct val="50000"/>
                </a:spcBef>
              </a:pPr>
              <a:r>
                <a:rPr lang="zh-CN" altLang="en-US" sz="2000" b="1" dirty="0">
                  <a:latin typeface="仿宋" pitchFamily="49" charset="-122"/>
                  <a:ea typeface="仿宋" pitchFamily="49" charset="-122"/>
                </a:rPr>
                <a:t>笔记本电脑专用电池</a:t>
              </a:r>
            </a:p>
          </p:txBody>
        </p:sp>
      </p:grpSp>
      <p:sp>
        <p:nvSpPr>
          <p:cNvPr id="9" name="TextBox 8"/>
          <p:cNvSpPr txBox="1"/>
          <p:nvPr/>
        </p:nvSpPr>
        <p:spPr>
          <a:xfrm>
            <a:off x="1054646" y="5551125"/>
            <a:ext cx="10153128" cy="830997"/>
          </a:xfrm>
          <a:prstGeom prst="rect">
            <a:avLst/>
          </a:prstGeom>
          <a:noFill/>
        </p:spPr>
        <p:txBody>
          <a:bodyPr wrap="square" rtlCol="0">
            <a:spAutoFit/>
          </a:bodyPr>
          <a:lstStyle/>
          <a:p>
            <a:r>
              <a:rPr lang="en-US" altLang="zh-CN" dirty="0" smtClean="0"/>
              <a:t>2019</a:t>
            </a:r>
            <a:r>
              <a:rPr lang="zh-CN" altLang="en-US" dirty="0" smtClean="0"/>
              <a:t>年诺贝尔化学奖授予三位科学家表彰他们在锂离子电池领域的贡献，这是一份纯粹的化学奖。</a:t>
            </a:r>
            <a:endParaRPr lang="zh-CN" altLang="en-US" dirty="0"/>
          </a:p>
        </p:txBody>
      </p:sp>
    </p:spTree>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nvSpPr>
        <p:spPr>
          <a:xfrm>
            <a:off x="46038" y="178411"/>
            <a:ext cx="8913812" cy="863600"/>
          </a:xfrm>
          <a:prstGeom prst="rect">
            <a:avLst/>
          </a:prstGeom>
          <a:noFill/>
          <a:ln w="9525">
            <a:noFill/>
          </a:ln>
        </p:spPr>
        <p:txBody>
          <a:bodyPr wrap="square" lIns="91440" tIns="45720" rIns="91440" bIns="45720" anchor="ctr" anchorCtr="0"/>
          <a:lst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lang="zh-CN" altLang="en-US" sz="2800" b="1" dirty="0">
                <a:solidFill>
                  <a:schemeClr val="tx1"/>
                </a:solidFill>
                <a:latin typeface="楷体" panose="02010609060101010101" pitchFamily="49" charset="-122"/>
                <a:ea typeface="楷体" panose="02010609060101010101" pitchFamily="49" charset="-122"/>
              </a:rPr>
              <a:t>三、燃料电池</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高效、环境友好的化学电池</a:t>
            </a:r>
          </a:p>
        </p:txBody>
      </p:sp>
      <p:pic>
        <p:nvPicPr>
          <p:cNvPr id="45058" name="Picture 3" descr="燃料电池"/>
          <p:cNvPicPr>
            <a:picLocks noGrp="1" noChangeAspect="1"/>
          </p:cNvPicPr>
          <p:nvPr/>
        </p:nvPicPr>
        <p:blipFill>
          <a:blip r:embed="rId2" cstate="print"/>
          <a:stretch>
            <a:fillRect/>
          </a:stretch>
        </p:blipFill>
        <p:spPr>
          <a:xfrm>
            <a:off x="1249154" y="3501802"/>
            <a:ext cx="2832819" cy="2370072"/>
          </a:xfrm>
          <a:prstGeom prst="rect">
            <a:avLst/>
          </a:prstGeom>
          <a:noFill/>
          <a:ln w="9525">
            <a:noFill/>
          </a:ln>
        </p:spPr>
      </p:pic>
      <p:sp>
        <p:nvSpPr>
          <p:cNvPr id="65540" name="Rectangle 4"/>
          <p:cNvSpPr/>
          <p:nvPr/>
        </p:nvSpPr>
        <p:spPr>
          <a:xfrm>
            <a:off x="46355" y="2239809"/>
            <a:ext cx="11689080" cy="829945"/>
          </a:xfrm>
          <a:prstGeom prst="rect">
            <a:avLst/>
          </a:prstGeom>
          <a:noFill/>
          <a:ln w="12700">
            <a:noFill/>
          </a:ln>
        </p:spPr>
        <p:txBody>
          <a:bodyPr wrap="square" anchor="t" anchorCtr="0">
            <a:spAutoFit/>
          </a:bodyPr>
          <a:lstStyle/>
          <a:p>
            <a:r>
              <a:rPr lang="zh-CN" altLang="en-US" b="1" dirty="0">
                <a:latin typeface="楷体" panose="02010609060101010101" pitchFamily="49" charset="-122"/>
                <a:ea typeface="楷体" panose="02010609060101010101" pitchFamily="49" charset="-122"/>
              </a:rPr>
              <a:t>它的电极材料一般为活性电极，具有很强的催化活性，如铂电极，活性炭电极等。</a:t>
            </a:r>
            <a:endParaRPr lang="zh-CN" altLang="en-US" b="1" dirty="0">
              <a:solidFill>
                <a:srgbClr val="0000FF"/>
              </a:solidFill>
              <a:latin typeface="Times New Roman" panose="02020603050405020304" pitchFamily="18" charset="0"/>
              <a:ea typeface="宋体" panose="02010600030101010101" pitchFamily="2" charset="-122"/>
            </a:endParaRPr>
          </a:p>
          <a:p>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例如：</a:t>
            </a:r>
            <a:r>
              <a:rPr lang="en-US" altLang="zh-CN" b="1" dirty="0">
                <a:solidFill>
                  <a:srgbClr val="FF0000"/>
                </a:solidFill>
                <a:latin typeface="楷体" panose="02010609060101010101" pitchFamily="49" charset="-122"/>
                <a:ea typeface="楷体" panose="02010609060101010101" pitchFamily="49" charset="-122"/>
              </a:rPr>
              <a:t>H</a:t>
            </a:r>
            <a:r>
              <a:rPr lang="en-US" altLang="zh-CN" b="1" baseline="-25000" dirty="0">
                <a:solidFill>
                  <a:srgbClr val="FF0000"/>
                </a:solidFill>
                <a:latin typeface="楷体" panose="02010609060101010101" pitchFamily="49" charset="-122"/>
                <a:ea typeface="楷体" panose="02010609060101010101" pitchFamily="49" charset="-122"/>
              </a:rPr>
              <a:t>2</a:t>
            </a:r>
            <a:r>
              <a:rPr lang="zh-CN" altLang="en-US" b="1" dirty="0">
                <a:solidFill>
                  <a:srgbClr val="FF0000"/>
                </a:solidFill>
                <a:latin typeface="楷体" panose="02010609060101010101" pitchFamily="49" charset="-122"/>
                <a:ea typeface="楷体" panose="02010609060101010101" pitchFamily="49" charset="-122"/>
              </a:rPr>
              <a:t>和</a:t>
            </a:r>
            <a:r>
              <a:rPr lang="en-US" altLang="zh-CN" b="1" dirty="0">
                <a:solidFill>
                  <a:srgbClr val="FF0000"/>
                </a:solidFill>
                <a:latin typeface="楷体" panose="02010609060101010101" pitchFamily="49" charset="-122"/>
                <a:ea typeface="楷体" panose="02010609060101010101" pitchFamily="49" charset="-122"/>
              </a:rPr>
              <a:t>O</a:t>
            </a:r>
            <a:r>
              <a:rPr lang="en-US" altLang="zh-CN" b="1" baseline="-25000" dirty="0">
                <a:solidFill>
                  <a:srgbClr val="FF0000"/>
                </a:solidFill>
                <a:latin typeface="楷体" panose="02010609060101010101" pitchFamily="49" charset="-122"/>
                <a:ea typeface="楷体" panose="02010609060101010101" pitchFamily="49" charset="-122"/>
              </a:rPr>
              <a:t>2</a:t>
            </a:r>
            <a:r>
              <a:rPr lang="zh-CN" altLang="en-US" b="1" dirty="0">
                <a:solidFill>
                  <a:srgbClr val="FF0000"/>
                </a:solidFill>
                <a:latin typeface="楷体" panose="02010609060101010101" pitchFamily="49" charset="-122"/>
                <a:ea typeface="楷体" panose="02010609060101010101" pitchFamily="49" charset="-122"/>
              </a:rPr>
              <a:t>的燃料电池，</a:t>
            </a:r>
            <a:r>
              <a:rPr lang="en-US" altLang="zh-CN" b="1" dirty="0">
                <a:solidFill>
                  <a:srgbClr val="FF0000"/>
                </a:solidFill>
                <a:latin typeface="楷体" panose="02010609060101010101" pitchFamily="49" charset="-122"/>
                <a:ea typeface="楷体" panose="02010609060101010101" pitchFamily="49" charset="-122"/>
              </a:rPr>
              <a:t>CH</a:t>
            </a:r>
            <a:r>
              <a:rPr lang="en-US" altLang="zh-CN" b="1" baseline="-25000" dirty="0">
                <a:solidFill>
                  <a:srgbClr val="FF0000"/>
                </a:solidFill>
                <a:latin typeface="楷体" panose="02010609060101010101" pitchFamily="49" charset="-122"/>
                <a:ea typeface="楷体" panose="02010609060101010101" pitchFamily="49" charset="-122"/>
              </a:rPr>
              <a:t>4</a:t>
            </a:r>
            <a:r>
              <a:rPr lang="zh-CN" altLang="en-US" b="1" dirty="0">
                <a:solidFill>
                  <a:srgbClr val="FF0000"/>
                </a:solidFill>
                <a:latin typeface="楷体" panose="02010609060101010101" pitchFamily="49" charset="-122"/>
                <a:ea typeface="楷体" panose="02010609060101010101" pitchFamily="49" charset="-122"/>
              </a:rPr>
              <a:t>和</a:t>
            </a:r>
            <a:r>
              <a:rPr lang="en-US" altLang="zh-CN" b="1" dirty="0">
                <a:solidFill>
                  <a:srgbClr val="FF0000"/>
                </a:solidFill>
                <a:latin typeface="楷体" panose="02010609060101010101" pitchFamily="49" charset="-122"/>
                <a:ea typeface="楷体" panose="02010609060101010101" pitchFamily="49" charset="-122"/>
              </a:rPr>
              <a:t>O</a:t>
            </a:r>
            <a:r>
              <a:rPr lang="en-US" altLang="zh-CN" b="1" baseline="-25000" dirty="0">
                <a:solidFill>
                  <a:srgbClr val="FF0000"/>
                </a:solidFill>
                <a:latin typeface="楷体" panose="02010609060101010101" pitchFamily="49" charset="-122"/>
                <a:ea typeface="楷体" panose="02010609060101010101" pitchFamily="49" charset="-122"/>
              </a:rPr>
              <a:t>2</a:t>
            </a:r>
            <a:r>
              <a:rPr lang="zh-CN" altLang="en-US" b="1" dirty="0">
                <a:solidFill>
                  <a:srgbClr val="FF0000"/>
                </a:solidFill>
                <a:latin typeface="楷体" panose="02010609060101010101" pitchFamily="49" charset="-122"/>
                <a:ea typeface="楷体" panose="02010609060101010101" pitchFamily="49" charset="-122"/>
              </a:rPr>
              <a:t>的燃料电池</a:t>
            </a:r>
            <a:r>
              <a:rPr lang="en-US" altLang="zh-CN" b="1" dirty="0">
                <a:latin typeface="楷体" panose="02010609060101010101" pitchFamily="49" charset="-122"/>
                <a:ea typeface="楷体" panose="02010609060101010101" pitchFamily="49" charset="-122"/>
              </a:rPr>
              <a:t>)</a:t>
            </a:r>
          </a:p>
        </p:txBody>
      </p:sp>
      <p:pic>
        <p:nvPicPr>
          <p:cNvPr id="45060" name="Picture 5" descr="电池"/>
          <p:cNvPicPr>
            <a:picLocks noChangeAspect="1"/>
          </p:cNvPicPr>
          <p:nvPr/>
        </p:nvPicPr>
        <p:blipFill>
          <a:blip r:embed="rId3" cstate="print"/>
          <a:stretch>
            <a:fillRect/>
          </a:stretch>
        </p:blipFill>
        <p:spPr>
          <a:xfrm>
            <a:off x="4078982" y="3514442"/>
            <a:ext cx="3417683" cy="2345119"/>
          </a:xfrm>
          <a:prstGeom prst="rect">
            <a:avLst/>
          </a:prstGeom>
          <a:noFill/>
          <a:ln w="9525">
            <a:noFill/>
          </a:ln>
        </p:spPr>
      </p:pic>
      <p:grpSp>
        <p:nvGrpSpPr>
          <p:cNvPr id="3" name="Group 7"/>
          <p:cNvGrpSpPr/>
          <p:nvPr/>
        </p:nvGrpSpPr>
        <p:grpSpPr>
          <a:xfrm>
            <a:off x="7463358" y="3501802"/>
            <a:ext cx="3500731" cy="2447875"/>
            <a:chOff x="2597" y="1979"/>
            <a:chExt cx="2733" cy="2012"/>
          </a:xfrm>
        </p:grpSpPr>
        <p:pic>
          <p:nvPicPr>
            <p:cNvPr id="45063" name="Picture 8" descr="image012qq"/>
            <p:cNvPicPr>
              <a:picLocks noChangeAspect="1"/>
            </p:cNvPicPr>
            <p:nvPr/>
          </p:nvPicPr>
          <p:blipFill>
            <a:blip r:embed="rId4" cstate="print"/>
            <a:stretch>
              <a:fillRect/>
            </a:stretch>
          </p:blipFill>
          <p:spPr>
            <a:xfrm>
              <a:off x="2653" y="1979"/>
              <a:ext cx="2677" cy="2005"/>
            </a:xfrm>
            <a:prstGeom prst="rect">
              <a:avLst/>
            </a:prstGeom>
            <a:noFill/>
            <a:ln w="9525">
              <a:noFill/>
            </a:ln>
          </p:spPr>
        </p:pic>
        <p:sp>
          <p:nvSpPr>
            <p:cNvPr id="45064" name="Rectangle 9"/>
            <p:cNvSpPr/>
            <p:nvPr/>
          </p:nvSpPr>
          <p:spPr>
            <a:xfrm>
              <a:off x="2597" y="3662"/>
              <a:ext cx="2687" cy="329"/>
            </a:xfrm>
            <a:prstGeom prst="rect">
              <a:avLst/>
            </a:prstGeom>
            <a:noFill/>
            <a:ln w="9525">
              <a:noFill/>
            </a:ln>
          </p:spPr>
          <p:txBody>
            <a:bodyPr wrap="square" anchor="ctr" anchorCtr="0">
              <a:spAutoFit/>
            </a:bodyPr>
            <a:lstStyle/>
            <a:p>
              <a:pPr algn="ctr"/>
              <a:r>
                <a:rPr lang="zh-CN" altLang="en-US" sz="2000" b="1" dirty="0">
                  <a:latin typeface="Arial" panose="020B0604020202020204" pitchFamily="34" charset="0"/>
                  <a:ea typeface="楷体_GB2312" panose="02010609030101010101" pitchFamily="49" charset="-122"/>
                </a:rPr>
                <a:t>小型高性能燃料电池 </a:t>
              </a:r>
            </a:p>
          </p:txBody>
        </p:sp>
      </p:grpSp>
      <p:sp>
        <p:nvSpPr>
          <p:cNvPr id="2" name="文本框 1"/>
          <p:cNvSpPr txBox="1"/>
          <p:nvPr/>
        </p:nvSpPr>
        <p:spPr>
          <a:xfrm>
            <a:off x="0" y="934770"/>
            <a:ext cx="12108815" cy="1198880"/>
          </a:xfrm>
          <a:prstGeom prst="rect">
            <a:avLst/>
          </a:prstGeom>
          <a:noFill/>
        </p:spPr>
        <p:txBody>
          <a:bodyPr wrap="square" rtlCol="0" anchor="t">
            <a:spAutoFit/>
          </a:bodyPr>
          <a:lstStyle/>
          <a:p>
            <a:r>
              <a:rPr lang="en-US" altLang="zh-CN" dirty="0">
                <a:sym typeface="+mn-ea"/>
              </a:rPr>
              <a:t> </a:t>
            </a:r>
            <a:r>
              <a:rPr lang="zh-CN" altLang="zh-CN" dirty="0">
                <a:sym typeface="+mn-ea"/>
              </a:rPr>
              <a:t>燃料电池是一种将燃料（如氢气、甲烷、乙醇）和氧化剂（如氧气）的化学能直接转化为电能的电化学反应装置，具有清洁、安全、高效等特点。燃料电池的能量转化率可以达到</a:t>
            </a:r>
            <a:r>
              <a:rPr lang="en-US" altLang="zh-CN" dirty="0">
                <a:solidFill>
                  <a:srgbClr val="FF0000"/>
                </a:solidFill>
                <a:sym typeface="+mn-ea"/>
              </a:rPr>
              <a:t>80%</a:t>
            </a:r>
            <a:r>
              <a:rPr lang="zh-CN" altLang="zh-CN" dirty="0">
                <a:solidFill>
                  <a:srgbClr val="FF0000"/>
                </a:solidFill>
                <a:sym typeface="+mn-ea"/>
              </a:rPr>
              <a:t>以上</a:t>
            </a:r>
            <a:r>
              <a:rPr lang="zh-CN" altLang="zh-CN" dirty="0">
                <a:sym typeface="+mn-ea"/>
              </a:rPr>
              <a:t>。当以氢气为燃料时，产物为水；以甲烷为燃料时，产物为水和二氧化碳。</a:t>
            </a:r>
            <a:endParaRPr lang="zh-CN" altLang="en-US" dirty="0"/>
          </a:p>
        </p:txBody>
      </p:sp>
    </p:spTree>
  </p:cSld>
  <p:clrMapOvr>
    <a:masterClrMapping/>
  </p:clrMapOvr>
  <p:transition advClick="0" advTm="7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blinds(horizontal)">
                                      <p:cBhvr>
                                        <p:cTn id="7"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815286" y="837506"/>
            <a:ext cx="4536504" cy="3513876"/>
            <a:chOff x="6815286" y="837506"/>
            <a:chExt cx="4536504" cy="3513876"/>
          </a:xfrm>
        </p:grpSpPr>
        <p:pic>
          <p:nvPicPr>
            <p:cNvPr id="3" name="Picture 4"/>
            <p:cNvPicPr>
              <a:picLocks noChangeAspect="1" noChangeArrowheads="1"/>
            </p:cNvPicPr>
            <p:nvPr/>
          </p:nvPicPr>
          <p:blipFill>
            <a:blip r:embed="rId2" cstate="print"/>
            <a:srcRect/>
            <a:stretch>
              <a:fillRect/>
            </a:stretch>
          </p:blipFill>
          <p:spPr>
            <a:xfrm>
              <a:off x="6815286" y="837506"/>
              <a:ext cx="2808288" cy="1965325"/>
            </a:xfrm>
            <a:prstGeom prst="rect">
              <a:avLst/>
            </a:prstGeom>
            <a:noFill/>
            <a:ln/>
          </p:spPr>
        </p:pic>
        <p:sp>
          <p:nvSpPr>
            <p:cNvPr id="4" name="Text Box 11"/>
            <p:cNvSpPr txBox="1">
              <a:spLocks noChangeArrowheads="1"/>
            </p:cNvSpPr>
            <p:nvPr/>
          </p:nvSpPr>
          <p:spPr bwMode="auto">
            <a:xfrm>
              <a:off x="7463358" y="2781722"/>
              <a:ext cx="3888432" cy="1569660"/>
            </a:xfrm>
            <a:prstGeom prst="rect">
              <a:avLst/>
            </a:prstGeom>
            <a:noFill/>
            <a:ln w="9525">
              <a:noFill/>
              <a:miter lim="800000"/>
              <a:headEnd/>
              <a:tailEnd/>
            </a:ln>
            <a:effectLst/>
          </p:spPr>
          <p:txBody>
            <a:bodyPr wrap="square">
              <a:spAutoFit/>
            </a:bodyPr>
            <a:lstStyle/>
            <a:p>
              <a:r>
                <a:rPr lang="en-US" altLang="zh-CN" dirty="0" smtClean="0">
                  <a:ea typeface="黑体" pitchFamily="49" charset="-122"/>
                </a:rPr>
                <a:t>①FeCl</a:t>
              </a:r>
              <a:r>
                <a:rPr lang="en-US" altLang="zh-CN" baseline="-25000" dirty="0" smtClean="0">
                  <a:ea typeface="黑体" pitchFamily="49" charset="-122"/>
                </a:rPr>
                <a:t>3</a:t>
              </a:r>
              <a:r>
                <a:rPr lang="zh-CN" altLang="en-US" dirty="0" smtClean="0">
                  <a:ea typeface="黑体" pitchFamily="49" charset="-122"/>
                </a:rPr>
                <a:t>溶液</a:t>
              </a:r>
              <a:endParaRPr lang="en-US" altLang="zh-CN" baseline="-25000" dirty="0" smtClean="0">
                <a:ea typeface="黑体" pitchFamily="49" charset="-122"/>
              </a:endParaRPr>
            </a:p>
            <a:p>
              <a:r>
                <a:rPr lang="en-US" altLang="zh-CN" dirty="0" smtClean="0">
                  <a:ea typeface="黑体" pitchFamily="49" charset="-122"/>
                </a:rPr>
                <a:t>②CuCl</a:t>
              </a:r>
              <a:r>
                <a:rPr lang="en-US" altLang="zh-CN" baseline="-25000" dirty="0" smtClean="0">
                  <a:ea typeface="黑体" pitchFamily="49" charset="-122"/>
                </a:rPr>
                <a:t>2</a:t>
              </a:r>
              <a:r>
                <a:rPr lang="zh-CN" altLang="en-US" dirty="0" smtClean="0">
                  <a:ea typeface="黑体" pitchFamily="49" charset="-122"/>
                </a:rPr>
                <a:t>与稀盐酸混合溶液</a:t>
              </a:r>
              <a:endParaRPr lang="en-US" altLang="zh-CN" dirty="0" smtClean="0">
                <a:ea typeface="黑体" pitchFamily="49" charset="-122"/>
              </a:endParaRPr>
            </a:p>
            <a:p>
              <a:r>
                <a:rPr lang="en-US" altLang="zh-CN" dirty="0" smtClean="0">
                  <a:ea typeface="黑体" pitchFamily="49" charset="-122"/>
                </a:rPr>
                <a:t>③</a:t>
              </a:r>
              <a:r>
                <a:rPr lang="zh-CN" altLang="en-US" dirty="0" smtClean="0">
                  <a:ea typeface="黑体" pitchFamily="49" charset="-122"/>
                </a:rPr>
                <a:t>稀硝酸</a:t>
              </a:r>
              <a:r>
                <a:rPr lang="en-US" altLang="zh-CN" dirty="0" smtClean="0">
                  <a:ea typeface="黑体" pitchFamily="49" charset="-122"/>
                </a:rPr>
                <a:t> </a:t>
              </a:r>
            </a:p>
            <a:p>
              <a:r>
                <a:rPr lang="en-US" altLang="zh-CN" dirty="0" smtClean="0">
                  <a:ea typeface="黑体" pitchFamily="49" charset="-122"/>
                </a:rPr>
                <a:t>④</a:t>
              </a:r>
              <a:r>
                <a:rPr lang="zh-CN" altLang="en-US" dirty="0" smtClean="0">
                  <a:ea typeface="黑体" pitchFamily="49" charset="-122"/>
                </a:rPr>
                <a:t>浓硝酸</a:t>
              </a:r>
              <a:endParaRPr lang="en-US" altLang="zh-CN" baseline="-25000" dirty="0">
                <a:solidFill>
                  <a:schemeClr val="tx1"/>
                </a:solidFill>
                <a:ea typeface="黑体" pitchFamily="49" charset="-122"/>
              </a:endParaRPr>
            </a:p>
          </p:txBody>
        </p:sp>
      </p:grpSp>
      <p:grpSp>
        <p:nvGrpSpPr>
          <p:cNvPr id="12" name="组合 11"/>
          <p:cNvGrpSpPr/>
          <p:nvPr/>
        </p:nvGrpSpPr>
        <p:grpSpPr>
          <a:xfrm>
            <a:off x="1270670" y="1053530"/>
            <a:ext cx="4824536" cy="2775213"/>
            <a:chOff x="1270670" y="1053530"/>
            <a:chExt cx="4824536" cy="2775213"/>
          </a:xfrm>
        </p:grpSpPr>
        <p:grpSp>
          <p:nvGrpSpPr>
            <p:cNvPr id="9" name="组合 8"/>
            <p:cNvGrpSpPr/>
            <p:nvPr/>
          </p:nvGrpSpPr>
          <p:grpSpPr>
            <a:xfrm>
              <a:off x="1270670" y="1053530"/>
              <a:ext cx="3107102" cy="1965325"/>
              <a:chOff x="6311230" y="981522"/>
              <a:chExt cx="3107102" cy="1965325"/>
            </a:xfrm>
          </p:grpSpPr>
          <p:pic>
            <p:nvPicPr>
              <p:cNvPr id="5" name="Picture 4"/>
              <p:cNvPicPr>
                <a:picLocks noChangeAspect="1" noChangeArrowheads="1"/>
              </p:cNvPicPr>
              <p:nvPr/>
            </p:nvPicPr>
            <p:blipFill>
              <a:blip r:embed="rId2" cstate="print"/>
              <a:srcRect/>
              <a:stretch>
                <a:fillRect/>
              </a:stretch>
            </p:blipFill>
            <p:spPr>
              <a:xfrm>
                <a:off x="6599262" y="981522"/>
                <a:ext cx="2808288" cy="1965325"/>
              </a:xfrm>
              <a:prstGeom prst="rect">
                <a:avLst/>
              </a:prstGeom>
              <a:noFill/>
              <a:ln/>
            </p:spPr>
          </p:pic>
          <p:sp>
            <p:nvSpPr>
              <p:cNvPr id="6" name="TextBox 5"/>
              <p:cNvSpPr txBox="1"/>
              <p:nvPr/>
            </p:nvSpPr>
            <p:spPr>
              <a:xfrm>
                <a:off x="6311230" y="1197546"/>
                <a:ext cx="720080" cy="461665"/>
              </a:xfrm>
              <a:prstGeom prst="rect">
                <a:avLst/>
              </a:prstGeom>
              <a:solidFill>
                <a:schemeClr val="bg1"/>
              </a:solidFill>
            </p:spPr>
            <p:txBody>
              <a:bodyPr wrap="square" rtlCol="0">
                <a:spAutoFit/>
              </a:bodyPr>
              <a:lstStyle/>
              <a:p>
                <a:r>
                  <a:rPr lang="en-US" altLang="zh-CN" dirty="0" smtClean="0"/>
                  <a:t>Mg</a:t>
                </a:r>
                <a:endParaRPr lang="zh-CN" altLang="en-US" dirty="0"/>
              </a:p>
            </p:txBody>
          </p:sp>
          <p:sp>
            <p:nvSpPr>
              <p:cNvPr id="7" name="TextBox 6"/>
              <p:cNvSpPr txBox="1"/>
              <p:nvPr/>
            </p:nvSpPr>
            <p:spPr>
              <a:xfrm>
                <a:off x="8842268" y="1167929"/>
                <a:ext cx="576064" cy="461665"/>
              </a:xfrm>
              <a:prstGeom prst="rect">
                <a:avLst/>
              </a:prstGeom>
              <a:solidFill>
                <a:schemeClr val="bg1"/>
              </a:solidFill>
            </p:spPr>
            <p:txBody>
              <a:bodyPr wrap="square" rtlCol="0">
                <a:spAutoFit/>
              </a:bodyPr>
              <a:lstStyle/>
              <a:p>
                <a:r>
                  <a:rPr lang="en-US" altLang="zh-CN" dirty="0" smtClean="0"/>
                  <a:t>Al</a:t>
                </a:r>
                <a:endParaRPr lang="zh-CN" altLang="en-US" dirty="0"/>
              </a:p>
            </p:txBody>
          </p:sp>
        </p:grpSp>
        <p:sp>
          <p:nvSpPr>
            <p:cNvPr id="8" name="Text Box 11"/>
            <p:cNvSpPr txBox="1">
              <a:spLocks noChangeArrowheads="1"/>
            </p:cNvSpPr>
            <p:nvPr/>
          </p:nvSpPr>
          <p:spPr bwMode="auto">
            <a:xfrm>
              <a:off x="2206774" y="2997746"/>
              <a:ext cx="3888432" cy="830997"/>
            </a:xfrm>
            <a:prstGeom prst="rect">
              <a:avLst/>
            </a:prstGeom>
            <a:noFill/>
            <a:ln w="9525">
              <a:noFill/>
              <a:miter lim="800000"/>
              <a:headEnd/>
              <a:tailEnd/>
            </a:ln>
            <a:effectLst/>
          </p:spPr>
          <p:txBody>
            <a:bodyPr wrap="square">
              <a:spAutoFit/>
            </a:bodyPr>
            <a:lstStyle/>
            <a:p>
              <a:r>
                <a:rPr lang="en-US" altLang="zh-CN" dirty="0" smtClean="0">
                  <a:ea typeface="黑体" pitchFamily="49" charset="-122"/>
                </a:rPr>
                <a:t>①</a:t>
              </a:r>
              <a:r>
                <a:rPr lang="zh-CN" altLang="en-US" dirty="0" smtClean="0">
                  <a:ea typeface="黑体" pitchFamily="49" charset="-122"/>
                </a:rPr>
                <a:t>稀硫酸</a:t>
              </a:r>
              <a:endParaRPr lang="en-US" altLang="zh-CN" baseline="-25000" dirty="0" smtClean="0">
                <a:ea typeface="黑体" pitchFamily="49" charset="-122"/>
              </a:endParaRPr>
            </a:p>
            <a:p>
              <a:r>
                <a:rPr lang="en-US" altLang="zh-CN" dirty="0" smtClean="0">
                  <a:ea typeface="黑体" pitchFamily="49" charset="-122"/>
                </a:rPr>
                <a:t>②</a:t>
              </a:r>
              <a:r>
                <a:rPr lang="en-US" altLang="zh-CN" dirty="0" err="1" smtClean="0">
                  <a:ea typeface="黑体" pitchFamily="49" charset="-122"/>
                </a:rPr>
                <a:t>NaOH</a:t>
              </a:r>
              <a:r>
                <a:rPr lang="zh-CN" altLang="en-US" dirty="0" smtClean="0">
                  <a:ea typeface="黑体" pitchFamily="49" charset="-122"/>
                </a:rPr>
                <a:t>溶液</a:t>
              </a:r>
              <a:endParaRPr lang="en-US" altLang="zh-CN" dirty="0" smtClean="0">
                <a:ea typeface="黑体" pitchFamily="49" charset="-122"/>
              </a:endParaRPr>
            </a:p>
          </p:txBody>
        </p:sp>
      </p:grpSp>
      <p:sp>
        <p:nvSpPr>
          <p:cNvPr id="10" name="TextBox 9"/>
          <p:cNvSpPr txBox="1"/>
          <p:nvPr/>
        </p:nvSpPr>
        <p:spPr>
          <a:xfrm>
            <a:off x="622598" y="333450"/>
            <a:ext cx="9289032" cy="461665"/>
          </a:xfrm>
          <a:prstGeom prst="rect">
            <a:avLst/>
          </a:prstGeom>
          <a:noFill/>
        </p:spPr>
        <p:txBody>
          <a:bodyPr wrap="square" rtlCol="0">
            <a:spAutoFit/>
          </a:bodyPr>
          <a:lstStyle/>
          <a:p>
            <a:r>
              <a:rPr lang="en-US" altLang="zh-CN" dirty="0" smtClean="0"/>
              <a:t>1.</a:t>
            </a:r>
            <a:r>
              <a:rPr lang="zh-CN" altLang="en-US" dirty="0" smtClean="0"/>
              <a:t>写出下列原电池的总反应的离子方程式、电极名称及电极反应式。</a:t>
            </a:r>
            <a:endParaRPr lang="zh-CN" altLang="en-US" dirty="0"/>
          </a:p>
        </p:txBody>
      </p:sp>
      <p:sp>
        <p:nvSpPr>
          <p:cNvPr id="13" name="TextBox 12"/>
          <p:cNvSpPr txBox="1"/>
          <p:nvPr/>
        </p:nvSpPr>
        <p:spPr>
          <a:xfrm>
            <a:off x="766614" y="4437906"/>
            <a:ext cx="10801200" cy="1200329"/>
          </a:xfrm>
          <a:prstGeom prst="rect">
            <a:avLst/>
          </a:prstGeom>
          <a:noFill/>
        </p:spPr>
        <p:txBody>
          <a:bodyPr wrap="square" rtlCol="0">
            <a:spAutoFit/>
          </a:bodyPr>
          <a:lstStyle/>
          <a:p>
            <a:r>
              <a:rPr lang="en-US" altLang="zh-CN" dirty="0" smtClean="0"/>
              <a:t>2.</a:t>
            </a:r>
            <a:r>
              <a:rPr lang="zh-CN" altLang="en-US" dirty="0" smtClean="0"/>
              <a:t>写出下列氧化还原反应的离子方程式并以其为原电池原理拆分为电极反应式。</a:t>
            </a:r>
            <a:endParaRPr lang="en-US" altLang="zh-CN" dirty="0" smtClean="0"/>
          </a:p>
          <a:p>
            <a:r>
              <a:rPr lang="en-US" altLang="zh-CN" dirty="0" smtClean="0">
                <a:ea typeface="黑体" pitchFamily="49" charset="-122"/>
              </a:rPr>
              <a:t>①</a:t>
            </a:r>
            <a:r>
              <a:rPr lang="zh-CN" altLang="en-US" dirty="0" smtClean="0">
                <a:ea typeface="黑体" pitchFamily="49" charset="-122"/>
              </a:rPr>
              <a:t>硫酸亚铁与酸性高锰酸钾</a:t>
            </a:r>
            <a:endParaRPr lang="en-US" altLang="zh-CN" baseline="-25000" dirty="0" smtClean="0">
              <a:ea typeface="黑体" pitchFamily="49" charset="-122"/>
            </a:endParaRPr>
          </a:p>
          <a:p>
            <a:r>
              <a:rPr lang="en-US" altLang="zh-CN" dirty="0" smtClean="0">
                <a:ea typeface="黑体" pitchFamily="49" charset="-122"/>
              </a:rPr>
              <a:t>②</a:t>
            </a:r>
            <a:r>
              <a:rPr lang="zh-CN" altLang="en-US" dirty="0" smtClean="0">
                <a:ea typeface="黑体" pitchFamily="49" charset="-122"/>
              </a:rPr>
              <a:t>氯化铁与碘化钾</a:t>
            </a:r>
            <a:endParaRPr lang="en-US" altLang="zh-CN" dirty="0" smtClean="0">
              <a:ea typeface="黑体"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26938" y="661216"/>
            <a:ext cx="8964612" cy="719138"/>
          </a:xfrm>
          <a:prstGeom prst="rect">
            <a:avLst/>
          </a:prstGeom>
          <a:noFill/>
          <a:ln w="9525">
            <a:noFill/>
            <a:miter lim="800000"/>
            <a:headEnd/>
            <a:tailEnd/>
          </a:ln>
          <a:effectLst/>
        </p:spPr>
        <p:txBody>
          <a:bodyPr lIns="0" tIns="0" rIns="0" bIns="0" anchor="ctr"/>
          <a:lstStyle/>
          <a:p>
            <a:r>
              <a:rPr lang="zh-CN" altLang="en-US" sz="2800" b="1" dirty="0">
                <a:solidFill>
                  <a:srgbClr val="FF0000"/>
                </a:solidFill>
                <a:ea typeface="黑体" pitchFamily="49" charset="-122"/>
              </a:rPr>
              <a:t>二次能源：</a:t>
            </a:r>
            <a:r>
              <a:rPr lang="zh-CN" altLang="en-US" sz="2800" b="1" dirty="0">
                <a:ea typeface="黑体" pitchFamily="49" charset="-122"/>
              </a:rPr>
              <a:t>一次能源经加工、转换得到的能源。</a:t>
            </a:r>
          </a:p>
        </p:txBody>
      </p:sp>
      <p:sp>
        <p:nvSpPr>
          <p:cNvPr id="5" name="Rectangle 2"/>
          <p:cNvSpPr txBox="1">
            <a:spLocks noChangeArrowheads="1"/>
          </p:cNvSpPr>
          <p:nvPr/>
        </p:nvSpPr>
        <p:spPr bwMode="auto">
          <a:xfrm>
            <a:off x="250825" y="45418"/>
            <a:ext cx="8229600" cy="71913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0" cap="none" spc="0" normalizeH="0" baseline="0" noProof="0" dirty="0" smtClean="0">
                <a:ln>
                  <a:noFill/>
                </a:ln>
                <a:solidFill>
                  <a:srgbClr val="FF0000"/>
                </a:solidFill>
                <a:uLnTx/>
                <a:uFillTx/>
                <a:latin typeface="Arial"/>
                <a:ea typeface="黑体"/>
                <a:cs typeface="+mj-cs"/>
              </a:rPr>
              <a:t>一次能源：</a:t>
            </a:r>
            <a:r>
              <a:rPr kumimoji="0" lang="zh-CN" altLang="en-US" sz="2800" b="1" i="0" u="none" strike="noStrike" kern="0" cap="none" spc="0" normalizeH="0" baseline="0" noProof="0" dirty="0" smtClean="0">
                <a:ln>
                  <a:noFill/>
                </a:ln>
                <a:solidFill>
                  <a:srgbClr val="000000"/>
                </a:solidFill>
                <a:uLnTx/>
                <a:uFillTx/>
                <a:latin typeface="Arial"/>
                <a:ea typeface="黑体"/>
                <a:cs typeface="+mj-cs"/>
              </a:rPr>
              <a:t>直接从自然界取得的能源。</a:t>
            </a:r>
          </a:p>
        </p:txBody>
      </p:sp>
      <p:pic>
        <p:nvPicPr>
          <p:cNvPr id="23" name="Picture 6" descr="纽约"/>
          <p:cNvPicPr>
            <a:picLocks noChangeAspect="1" noChangeArrowheads="1"/>
          </p:cNvPicPr>
          <p:nvPr/>
        </p:nvPicPr>
        <p:blipFill>
          <a:blip r:embed="rId3" cstate="print"/>
          <a:srcRect/>
          <a:stretch>
            <a:fillRect/>
          </a:stretch>
        </p:blipFill>
        <p:spPr bwMode="auto">
          <a:xfrm>
            <a:off x="-25474" y="1283814"/>
            <a:ext cx="1492875" cy="1713932"/>
          </a:xfrm>
          <a:prstGeom prst="rect">
            <a:avLst/>
          </a:prstGeom>
          <a:noFill/>
        </p:spPr>
      </p:pic>
      <p:pic>
        <p:nvPicPr>
          <p:cNvPr id="25" name="图片 24" descr="20200227-edd7ab4025c95226"/>
          <p:cNvPicPr>
            <a:picLocks noChangeAspect="1"/>
          </p:cNvPicPr>
          <p:nvPr/>
        </p:nvPicPr>
        <p:blipFill>
          <a:blip r:embed="rId4" cstate="print"/>
          <a:srcRect l="7383" r="4025" b="9690"/>
          <a:stretch>
            <a:fillRect/>
          </a:stretch>
        </p:blipFill>
        <p:spPr>
          <a:xfrm>
            <a:off x="9062329" y="0"/>
            <a:ext cx="3128083" cy="2997746"/>
          </a:xfrm>
          <a:prstGeom prst="rect">
            <a:avLst/>
          </a:prstGeom>
        </p:spPr>
      </p:pic>
      <p:sp>
        <p:nvSpPr>
          <p:cNvPr id="28" name="文本框 10"/>
          <p:cNvSpPr txBox="1"/>
          <p:nvPr/>
        </p:nvSpPr>
        <p:spPr>
          <a:xfrm>
            <a:off x="1486694" y="1341562"/>
            <a:ext cx="6120680" cy="829945"/>
          </a:xfrm>
          <a:prstGeom prst="rect">
            <a:avLst/>
          </a:prstGeom>
          <a:noFill/>
          <a:ln w="9525">
            <a:noFill/>
          </a:ln>
        </p:spPr>
        <p:txBody>
          <a:bodyPr wrap="square" anchor="t" anchorCtr="0">
            <a:spAutoFit/>
          </a:bodyPr>
          <a:lstStyle/>
          <a:p>
            <a:r>
              <a:rPr lang="zh-CN" altLang="en-US" sz="2400" b="1" dirty="0">
                <a:solidFill>
                  <a:srgbClr val="0000FF"/>
                </a:solidFill>
                <a:latin typeface="黑体" pitchFamily="49" charset="-122"/>
                <a:ea typeface="黑体" pitchFamily="49" charset="-122"/>
              </a:rPr>
              <a:t>电能是现代社会中应用最广泛、使用最方便、污染最小的一种二次能源，又称为电力。</a:t>
            </a:r>
          </a:p>
        </p:txBody>
      </p:sp>
      <p:grpSp>
        <p:nvGrpSpPr>
          <p:cNvPr id="29" name="组合 24"/>
          <p:cNvGrpSpPr>
            <a:grpSpLocks/>
          </p:cNvGrpSpPr>
          <p:nvPr/>
        </p:nvGrpSpPr>
        <p:grpSpPr bwMode="auto">
          <a:xfrm>
            <a:off x="766614" y="3018537"/>
            <a:ext cx="10369152" cy="3841051"/>
            <a:chOff x="435004" y="812800"/>
            <a:chExt cx="8208962" cy="3840163"/>
          </a:xfrm>
        </p:grpSpPr>
        <p:pic>
          <p:nvPicPr>
            <p:cNvPr id="30" name="Picture 5" descr="复件 pic_223042"/>
            <p:cNvPicPr>
              <a:picLocks noChangeAspect="1" noChangeArrowheads="1"/>
            </p:cNvPicPr>
            <p:nvPr/>
          </p:nvPicPr>
          <p:blipFill>
            <a:blip r:embed="rId5" cstate="print">
              <a:lum bright="-36000" contrast="56000"/>
            </a:blip>
            <a:srcRect/>
            <a:stretch>
              <a:fillRect/>
            </a:stretch>
          </p:blipFill>
          <p:spPr bwMode="auto">
            <a:xfrm>
              <a:off x="435004" y="812800"/>
              <a:ext cx="8208962" cy="3840163"/>
            </a:xfrm>
            <a:prstGeom prst="rect">
              <a:avLst/>
            </a:prstGeom>
            <a:noFill/>
            <a:ln w="9525">
              <a:noFill/>
              <a:miter lim="800000"/>
              <a:headEnd/>
              <a:tailEnd/>
            </a:ln>
          </p:spPr>
        </p:pic>
        <p:sp>
          <p:nvSpPr>
            <p:cNvPr id="31" name="Text Box 13"/>
            <p:cNvSpPr txBox="1">
              <a:spLocks noChangeArrowheads="1"/>
            </p:cNvSpPr>
            <p:nvPr/>
          </p:nvSpPr>
          <p:spPr bwMode="auto">
            <a:xfrm>
              <a:off x="492011" y="864005"/>
              <a:ext cx="2166254" cy="457200"/>
            </a:xfrm>
            <a:prstGeom prst="rect">
              <a:avLst/>
            </a:prstGeom>
            <a:solidFill>
              <a:srgbClr val="FF0000"/>
            </a:solidFill>
            <a:ln w="9525">
              <a:noFill/>
              <a:miter lim="800000"/>
              <a:headEnd/>
              <a:tailEnd/>
            </a:ln>
            <a:effectLst/>
          </p:spPr>
          <p:txBody>
            <a:bodyPr wrap="square">
              <a:spAutoFit/>
            </a:bodyPr>
            <a:lstStyle/>
            <a:p>
              <a:pPr fontAlgn="auto">
                <a:spcBef>
                  <a:spcPct val="50000"/>
                </a:spcBef>
                <a:spcAft>
                  <a:spcPts val="0"/>
                </a:spcAft>
                <a:defRPr/>
              </a:pPr>
              <a:r>
                <a:rPr kumimoji="1" lang="zh-CN" altLang="en-US" sz="2400" b="1" dirty="0">
                  <a:solidFill>
                    <a:schemeClr val="bg1"/>
                  </a:solidFill>
                  <a:effectLst>
                    <a:outerShdw blurRad="38100" dist="38100" dir="2700000" algn="tl">
                      <a:srgbClr val="000000"/>
                    </a:outerShdw>
                  </a:effectLst>
                  <a:latin typeface="黑体" pitchFamily="2" charset="-122"/>
                  <a:ea typeface="黑体" pitchFamily="2" charset="-122"/>
                </a:rPr>
                <a:t>火电站的工作原理</a:t>
              </a:r>
            </a:p>
          </p:txBody>
        </p:sp>
      </p:grpSp>
      <p:pic>
        <p:nvPicPr>
          <p:cNvPr id="33" name="Picture 12"/>
          <p:cNvPicPr>
            <a:picLocks noChangeAspect="1" noChangeArrowheads="1"/>
          </p:cNvPicPr>
          <p:nvPr>
            <p:custDataLst>
              <p:tags r:id="rId1"/>
            </p:custDataLst>
          </p:nvPr>
        </p:nvPicPr>
        <p:blipFill>
          <a:blip r:embed="rId6" cstate="print">
            <a:lum bright="6000" contrast="24000"/>
          </a:blip>
          <a:srcRect/>
          <a:stretch>
            <a:fillRect/>
          </a:stretch>
        </p:blipFill>
        <p:spPr bwMode="auto">
          <a:xfrm>
            <a:off x="1702718" y="3861842"/>
            <a:ext cx="8074589" cy="12241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2598" y="621482"/>
            <a:ext cx="5256584" cy="461665"/>
          </a:xfrm>
          <a:prstGeom prst="rect">
            <a:avLst/>
          </a:prstGeom>
          <a:solidFill>
            <a:srgbClr val="FFCC99"/>
          </a:solidFill>
        </p:spPr>
        <p:txBody>
          <a:bodyPr wrap="square">
            <a:spAutoFit/>
          </a:bodyPr>
          <a:lstStyle/>
          <a:p>
            <a:pPr>
              <a:defRPr/>
            </a:pPr>
            <a:r>
              <a:rPr lang="zh-CN" altLang="en-US" b="1" dirty="0" smtClean="0">
                <a:latin typeface="黑体" panose="02010609060101010101" pitchFamily="49" charset="-122"/>
                <a:ea typeface="黑体" panose="02010609060101010101" pitchFamily="49" charset="-122"/>
              </a:rPr>
              <a:t>问题</a:t>
            </a:r>
            <a:r>
              <a:rPr lang="en-US" altLang="zh-CN" b="1" dirty="0" smtClean="0">
                <a:latin typeface="黑体" panose="02010609060101010101" pitchFamily="49" charset="-122"/>
                <a:ea typeface="黑体" panose="02010609060101010101" pitchFamily="49" charset="-122"/>
              </a:rPr>
              <a:t>1</a:t>
            </a:r>
            <a:r>
              <a:rPr lang="zh-CN" altLang="en-US" b="1" dirty="0" smtClean="0">
                <a:latin typeface="黑体" panose="02010609060101010101" pitchFamily="49" charset="-122"/>
                <a:ea typeface="黑体" panose="02010609060101010101" pitchFamily="49" charset="-122"/>
              </a:rPr>
              <a:t>：火力发电方式的弊端在哪里？</a:t>
            </a:r>
            <a:endParaRPr lang="zh-CN" altLang="en-US" b="1" dirty="0">
              <a:latin typeface="黑体" panose="02010609060101010101" pitchFamily="49" charset="-122"/>
              <a:ea typeface="黑体" panose="02010609060101010101" pitchFamily="49" charset="-122"/>
            </a:endParaRPr>
          </a:p>
        </p:txBody>
      </p:sp>
      <p:sp>
        <p:nvSpPr>
          <p:cNvPr id="4" name="TextBox 3"/>
          <p:cNvSpPr txBox="1">
            <a:spLocks noChangeArrowheads="1"/>
          </p:cNvSpPr>
          <p:nvPr/>
        </p:nvSpPr>
        <p:spPr bwMode="auto">
          <a:xfrm>
            <a:off x="622598" y="1197546"/>
            <a:ext cx="10369152" cy="1569660"/>
          </a:xfrm>
          <a:prstGeom prst="rect">
            <a:avLst/>
          </a:prstGeom>
          <a:noFill/>
          <a:ln w="9525">
            <a:noFill/>
            <a:miter lim="800000"/>
            <a:headEnd/>
            <a:tailEnd/>
          </a:ln>
        </p:spPr>
        <p:txBody>
          <a:bodyPr wrap="square">
            <a:spAutoFit/>
          </a:bodyPr>
          <a:lstStyle/>
          <a:p>
            <a:r>
              <a:rPr lang="zh-CN" altLang="en-US" b="1" dirty="0">
                <a:latin typeface="黑体" pitchFamily="49" charset="-122"/>
                <a:ea typeface="黑体" pitchFamily="49" charset="-122"/>
              </a:rPr>
              <a:t>①化石燃料属于不可再生能源，用化石燃料燃烧会造成能源的浪费；</a:t>
            </a:r>
            <a:endParaRPr lang="en-US" altLang="zh-CN" b="1" dirty="0">
              <a:latin typeface="黑体" pitchFamily="49" charset="-122"/>
              <a:ea typeface="黑体" pitchFamily="49" charset="-122"/>
            </a:endParaRPr>
          </a:p>
          <a:p>
            <a:r>
              <a:rPr lang="zh-CN" altLang="en-US" b="1" dirty="0">
                <a:latin typeface="黑体" pitchFamily="49" charset="-122"/>
                <a:ea typeface="黑体" pitchFamily="49" charset="-122"/>
              </a:rPr>
              <a:t>②火力发电的过程中，能量经过多次转化，利用率低，能量损失大；</a:t>
            </a:r>
            <a:endParaRPr lang="en-US" altLang="zh-CN" b="1" dirty="0">
              <a:latin typeface="黑体" pitchFamily="49" charset="-122"/>
              <a:ea typeface="黑体" pitchFamily="49" charset="-122"/>
            </a:endParaRPr>
          </a:p>
          <a:p>
            <a:r>
              <a:rPr lang="zh-CN" altLang="en-US" b="1" dirty="0">
                <a:latin typeface="黑体" pitchFamily="49" charset="-122"/>
                <a:ea typeface="黑体" pitchFamily="49" charset="-122"/>
              </a:rPr>
              <a:t>③化石燃料燃烧会产生大量的有害物质（如</a:t>
            </a:r>
            <a:r>
              <a:rPr lang="en-US" altLang="zh-CN" b="1" dirty="0">
                <a:latin typeface="黑体" pitchFamily="49" charset="-122"/>
                <a:ea typeface="黑体" pitchFamily="49" charset="-122"/>
              </a:rPr>
              <a:t>SO</a:t>
            </a:r>
            <a:r>
              <a:rPr lang="en-US" altLang="zh-CN" b="1" baseline="-25000" dirty="0">
                <a:latin typeface="黑体" pitchFamily="49" charset="-122"/>
                <a:ea typeface="黑体" pitchFamily="49" charset="-122"/>
              </a:rPr>
              <a:t>2</a:t>
            </a:r>
            <a:r>
              <a:rPr lang="zh-CN" altLang="en-US" b="1" dirty="0">
                <a:latin typeface="黑体" pitchFamily="49" charset="-122"/>
                <a:ea typeface="黑体" pitchFamily="49" charset="-122"/>
              </a:rPr>
              <a:t>、</a:t>
            </a:r>
            <a:r>
              <a:rPr lang="en-US" altLang="zh-CN" b="1" dirty="0">
                <a:latin typeface="黑体" pitchFamily="49" charset="-122"/>
                <a:ea typeface="黑体" pitchFamily="49" charset="-122"/>
              </a:rPr>
              <a:t>CO</a:t>
            </a:r>
            <a:r>
              <a:rPr lang="zh-CN" altLang="en-US" b="1" dirty="0">
                <a:latin typeface="黑体" pitchFamily="49" charset="-122"/>
                <a:ea typeface="黑体" pitchFamily="49" charset="-122"/>
              </a:rPr>
              <a:t>、</a:t>
            </a:r>
            <a:r>
              <a:rPr lang="en-US" altLang="zh-CN" b="1" dirty="0" err="1">
                <a:latin typeface="黑体" pitchFamily="49" charset="-122"/>
                <a:ea typeface="黑体" pitchFamily="49" charset="-122"/>
              </a:rPr>
              <a:t>NOx</a:t>
            </a:r>
            <a:r>
              <a:rPr lang="zh-CN" altLang="en-US" b="1" dirty="0">
                <a:latin typeface="黑体" pitchFamily="49" charset="-122"/>
                <a:ea typeface="黑体" pitchFamily="49" charset="-122"/>
              </a:rPr>
              <a:t>、粉尘等），污染环境。</a:t>
            </a:r>
          </a:p>
        </p:txBody>
      </p:sp>
      <p:sp>
        <p:nvSpPr>
          <p:cNvPr id="5" name="矩形 4"/>
          <p:cNvSpPr/>
          <p:nvPr/>
        </p:nvSpPr>
        <p:spPr>
          <a:xfrm>
            <a:off x="622598" y="2781722"/>
            <a:ext cx="5472608" cy="461665"/>
          </a:xfrm>
          <a:prstGeom prst="rect">
            <a:avLst/>
          </a:prstGeom>
          <a:solidFill>
            <a:srgbClr val="FFCC99"/>
          </a:solidFill>
        </p:spPr>
        <p:txBody>
          <a:bodyPr wrap="square">
            <a:spAutoFit/>
          </a:bodyPr>
          <a:lstStyle/>
          <a:p>
            <a:pPr>
              <a:defRPr/>
            </a:pPr>
            <a:r>
              <a:rPr lang="zh-CN" altLang="en-US" b="1" dirty="0" smtClean="0">
                <a:latin typeface="黑体" panose="02010609060101010101" pitchFamily="49" charset="-122"/>
                <a:ea typeface="黑体" panose="02010609060101010101" pitchFamily="49" charset="-122"/>
              </a:rPr>
              <a:t>问题</a:t>
            </a:r>
            <a:r>
              <a:rPr lang="en-US" altLang="zh-CN" b="1" dirty="0" smtClean="0">
                <a:latin typeface="黑体" panose="02010609060101010101" pitchFamily="49" charset="-122"/>
                <a:ea typeface="黑体" panose="02010609060101010101" pitchFamily="49" charset="-122"/>
              </a:rPr>
              <a:t>2</a:t>
            </a:r>
            <a:r>
              <a:rPr lang="zh-CN" altLang="en-US" b="1" dirty="0" smtClean="0">
                <a:latin typeface="黑体" panose="02010609060101010101" pitchFamily="49" charset="-122"/>
                <a:ea typeface="黑体" panose="02010609060101010101" pitchFamily="49" charset="-122"/>
              </a:rPr>
              <a:t>：能否将化学能直接转化为电能？</a:t>
            </a:r>
            <a:endParaRPr lang="zh-CN" altLang="en-US" b="1" dirty="0">
              <a:latin typeface="黑体" panose="02010609060101010101" pitchFamily="49" charset="-122"/>
              <a:ea typeface="黑体" panose="02010609060101010101" pitchFamily="49" charset="-122"/>
            </a:endParaRPr>
          </a:p>
        </p:txBody>
      </p:sp>
      <p:grpSp>
        <p:nvGrpSpPr>
          <p:cNvPr id="8" name="Group 20"/>
          <p:cNvGrpSpPr>
            <a:grpSpLocks/>
          </p:cNvGrpSpPr>
          <p:nvPr/>
        </p:nvGrpSpPr>
        <p:grpSpPr bwMode="auto">
          <a:xfrm>
            <a:off x="2782838" y="4438970"/>
            <a:ext cx="6480175" cy="935040"/>
            <a:chOff x="930" y="2387"/>
            <a:chExt cx="3538" cy="589"/>
          </a:xfrm>
        </p:grpSpPr>
        <p:sp>
          <p:nvSpPr>
            <p:cNvPr id="10" name="Line 21"/>
            <p:cNvSpPr>
              <a:spLocks noChangeShapeType="1"/>
            </p:cNvSpPr>
            <p:nvPr/>
          </p:nvSpPr>
          <p:spPr bwMode="auto">
            <a:xfrm>
              <a:off x="930" y="2387"/>
              <a:ext cx="0" cy="317"/>
            </a:xfrm>
            <a:prstGeom prst="line">
              <a:avLst/>
            </a:prstGeom>
            <a:noFill/>
            <a:ln w="28575">
              <a:solidFill>
                <a:srgbClr val="009900"/>
              </a:solidFill>
              <a:round/>
              <a:headEnd/>
              <a:tailEnd/>
            </a:ln>
            <a:effectLst/>
          </p:spPr>
          <p:txBody>
            <a:bodyPr/>
            <a:lstStyle/>
            <a:p>
              <a:endParaRPr lang="zh-CN" altLang="en-US"/>
            </a:p>
          </p:txBody>
        </p:sp>
        <p:sp>
          <p:nvSpPr>
            <p:cNvPr id="11" name="Line 22"/>
            <p:cNvSpPr>
              <a:spLocks noChangeShapeType="1"/>
            </p:cNvSpPr>
            <p:nvPr/>
          </p:nvSpPr>
          <p:spPr bwMode="auto">
            <a:xfrm>
              <a:off x="930" y="2704"/>
              <a:ext cx="3538" cy="0"/>
            </a:xfrm>
            <a:prstGeom prst="line">
              <a:avLst/>
            </a:prstGeom>
            <a:noFill/>
            <a:ln w="28575">
              <a:solidFill>
                <a:srgbClr val="009900"/>
              </a:solidFill>
              <a:round/>
              <a:headEnd/>
              <a:tailEnd/>
            </a:ln>
            <a:effectLst/>
          </p:spPr>
          <p:txBody>
            <a:bodyPr/>
            <a:lstStyle/>
            <a:p>
              <a:endParaRPr lang="zh-CN" altLang="en-US"/>
            </a:p>
          </p:txBody>
        </p:sp>
        <p:sp>
          <p:nvSpPr>
            <p:cNvPr id="12" name="Line 23"/>
            <p:cNvSpPr>
              <a:spLocks noChangeShapeType="1"/>
            </p:cNvSpPr>
            <p:nvPr/>
          </p:nvSpPr>
          <p:spPr bwMode="auto">
            <a:xfrm flipV="1">
              <a:off x="4468" y="2432"/>
              <a:ext cx="0" cy="272"/>
            </a:xfrm>
            <a:prstGeom prst="line">
              <a:avLst/>
            </a:prstGeom>
            <a:noFill/>
            <a:ln w="28575">
              <a:solidFill>
                <a:srgbClr val="009900"/>
              </a:solidFill>
              <a:round/>
              <a:headEnd/>
              <a:tailEnd type="triangle" w="lg" len="lg"/>
            </a:ln>
            <a:effectLst/>
          </p:spPr>
          <p:txBody>
            <a:bodyPr/>
            <a:lstStyle/>
            <a:p>
              <a:endParaRPr lang="zh-CN" altLang="en-US"/>
            </a:p>
          </p:txBody>
        </p:sp>
        <p:sp>
          <p:nvSpPr>
            <p:cNvPr id="13" name="WordArt 24"/>
            <p:cNvSpPr>
              <a:spLocks noChangeArrowheads="1" noChangeShapeType="1" noTextEdit="1"/>
            </p:cNvSpPr>
            <p:nvPr/>
          </p:nvSpPr>
          <p:spPr bwMode="auto">
            <a:xfrm>
              <a:off x="2778" y="2522"/>
              <a:ext cx="238" cy="454"/>
            </a:xfrm>
            <a:prstGeom prst="rect">
              <a:avLst/>
            </a:prstGeom>
          </p:spPr>
          <p:txBody>
            <a:bodyPr wrap="none" fromWordArt="1">
              <a:prstTxWarp prst="textDeflate">
                <a:avLst>
                  <a:gd name="adj" fmla="val 0"/>
                </a:avLst>
              </a:prstTxWarp>
            </a:bodyPr>
            <a:lstStyle/>
            <a:p>
              <a:pPr algn="ctr"/>
              <a:r>
                <a:rPr lang="zh-CN" altLang="en-US" sz="3600" b="1" kern="10" dirty="0">
                  <a:ln w="9525">
                    <a:solidFill>
                      <a:srgbClr val="000000"/>
                    </a:solidFill>
                    <a:round/>
                    <a:headEnd/>
                    <a:tailEnd/>
                  </a:ln>
                  <a:solidFill>
                    <a:srgbClr val="000000"/>
                  </a:solidFill>
                  <a:latin typeface="黑体"/>
                  <a:ea typeface="黑体"/>
                </a:rPr>
                <a:t>？</a:t>
              </a:r>
            </a:p>
          </p:txBody>
        </p:sp>
      </p:grpSp>
      <p:pic>
        <p:nvPicPr>
          <p:cNvPr id="6" name="Picture 12"/>
          <p:cNvPicPr>
            <a:picLocks noChangeAspect="1" noChangeArrowheads="1"/>
          </p:cNvPicPr>
          <p:nvPr>
            <p:custDataLst>
              <p:tags r:id="rId1"/>
            </p:custDataLst>
          </p:nvPr>
        </p:nvPicPr>
        <p:blipFill>
          <a:blip r:embed="rId3" cstate="print">
            <a:lum bright="6000" contrast="24000"/>
          </a:blip>
          <a:srcRect/>
          <a:stretch>
            <a:fillRect/>
          </a:stretch>
        </p:blipFill>
        <p:spPr bwMode="auto">
          <a:xfrm>
            <a:off x="2062758" y="3357786"/>
            <a:ext cx="7570533" cy="114771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703718" y="1269554"/>
            <a:ext cx="1440160" cy="3835588"/>
            <a:chOff x="262558" y="1341562"/>
            <a:chExt cx="1440160" cy="3835588"/>
          </a:xfrm>
        </p:grpSpPr>
        <p:sp>
          <p:nvSpPr>
            <p:cNvPr id="2" name="TextBox 1"/>
            <p:cNvSpPr txBox="1"/>
            <p:nvPr/>
          </p:nvSpPr>
          <p:spPr>
            <a:xfrm>
              <a:off x="262558" y="1341562"/>
              <a:ext cx="1440160" cy="523220"/>
            </a:xfrm>
            <a:prstGeom prst="rect">
              <a:avLst/>
            </a:prstGeom>
            <a:solidFill>
              <a:schemeClr val="bg1"/>
            </a:solidFill>
          </p:spPr>
          <p:txBody>
            <a:bodyPr wrap="square" rtlCol="0">
              <a:spAutoFit/>
            </a:bodyPr>
            <a:lstStyle/>
            <a:p>
              <a:r>
                <a:rPr lang="zh-CN" altLang="en-US" sz="2800" dirty="0" smtClean="0"/>
                <a:t>化学能</a:t>
              </a:r>
              <a:endParaRPr lang="zh-CN" altLang="en-US" sz="2800" dirty="0"/>
            </a:p>
          </p:txBody>
        </p:sp>
        <p:sp>
          <p:nvSpPr>
            <p:cNvPr id="3" name="TextBox 2"/>
            <p:cNvSpPr txBox="1"/>
            <p:nvPr/>
          </p:nvSpPr>
          <p:spPr>
            <a:xfrm>
              <a:off x="262558" y="4653930"/>
              <a:ext cx="1317660" cy="523220"/>
            </a:xfrm>
            <a:prstGeom prst="rect">
              <a:avLst/>
            </a:prstGeom>
            <a:solidFill>
              <a:schemeClr val="bg1"/>
            </a:solidFill>
          </p:spPr>
          <p:txBody>
            <a:bodyPr wrap="square" rtlCol="0">
              <a:spAutoFit/>
            </a:bodyPr>
            <a:lstStyle/>
            <a:p>
              <a:pPr algn="ctr"/>
              <a:r>
                <a:rPr lang="zh-CN" altLang="en-US" sz="2800" dirty="0" smtClean="0"/>
                <a:t>电能</a:t>
              </a:r>
              <a:endParaRPr lang="zh-CN" altLang="en-US" sz="2800" dirty="0"/>
            </a:p>
          </p:txBody>
        </p:sp>
        <p:sp>
          <p:nvSpPr>
            <p:cNvPr id="4" name="下箭头 3"/>
            <p:cNvSpPr/>
            <p:nvPr/>
          </p:nvSpPr>
          <p:spPr>
            <a:xfrm>
              <a:off x="766614" y="1917626"/>
              <a:ext cx="261743" cy="2736304"/>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190550" y="189434"/>
            <a:ext cx="10009112" cy="1384995"/>
          </a:xfrm>
          <a:prstGeom prst="rect">
            <a:avLst/>
          </a:prstGeom>
          <a:noFill/>
        </p:spPr>
        <p:txBody>
          <a:bodyPr wrap="square" rtlCol="0">
            <a:spAutoFit/>
          </a:bodyPr>
          <a:lstStyle/>
          <a:p>
            <a:r>
              <a:rPr lang="zh-CN" altLang="en-US" sz="2800" dirty="0" smtClean="0">
                <a:ea typeface="方正中等线简体"/>
              </a:rPr>
              <a:t>问题组：</a:t>
            </a:r>
            <a:endParaRPr lang="en-US" altLang="zh-CN" sz="2800" dirty="0" smtClean="0">
              <a:ea typeface="方正中等线简体"/>
            </a:endParaRPr>
          </a:p>
          <a:p>
            <a:r>
              <a:rPr lang="en-US" altLang="zh-CN" sz="2800" dirty="0" smtClean="0">
                <a:ea typeface="方正中等线简体"/>
              </a:rPr>
              <a:t>1.</a:t>
            </a:r>
            <a:r>
              <a:rPr lang="zh-CN" altLang="en-US" sz="2800" dirty="0" smtClean="0">
                <a:ea typeface="方正中等线简体"/>
              </a:rPr>
              <a:t>有电流产生即能证明有电能，电流是由带电微粒通过定向移动形成的，哪些微粒可能形成电流？</a:t>
            </a:r>
            <a:endParaRPr lang="en-US" altLang="zh-CN" sz="2800" dirty="0" smtClean="0">
              <a:ea typeface="方正中等线简体"/>
            </a:endParaRPr>
          </a:p>
        </p:txBody>
      </p:sp>
      <p:sp>
        <p:nvSpPr>
          <p:cNvPr id="7" name="Text Box 35"/>
          <p:cNvSpPr txBox="1">
            <a:spLocks noChangeArrowheads="1"/>
          </p:cNvSpPr>
          <p:nvPr/>
        </p:nvSpPr>
        <p:spPr bwMode="auto">
          <a:xfrm>
            <a:off x="4470323" y="4241417"/>
            <a:ext cx="7673555" cy="1170257"/>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zh-CN" altLang="en-US" sz="2800" dirty="0" smtClean="0">
                <a:solidFill>
                  <a:srgbClr val="000000"/>
                </a:solidFill>
                <a:latin typeface="Tahoma" pitchFamily="34" charset="0"/>
                <a:ea typeface="方正中等线简体"/>
              </a:rPr>
              <a:t>电子导体</a:t>
            </a:r>
            <a:r>
              <a:rPr lang="en-US" altLang="zh-CN" sz="2800" dirty="0" smtClean="0">
                <a:solidFill>
                  <a:srgbClr val="000000"/>
                </a:solidFill>
                <a:latin typeface="Tahoma" pitchFamily="34" charset="0"/>
                <a:ea typeface="方正中等线简体"/>
              </a:rPr>
              <a:t>——</a:t>
            </a:r>
            <a:r>
              <a:rPr lang="zh-CN" altLang="en-US" sz="2800" dirty="0" smtClean="0">
                <a:solidFill>
                  <a:srgbClr val="000000"/>
                </a:solidFill>
                <a:latin typeface="Tahoma" pitchFamily="34" charset="0"/>
                <a:ea typeface="方正中等线简体"/>
              </a:rPr>
              <a:t>电子</a:t>
            </a:r>
            <a:r>
              <a:rPr lang="zh-CN" altLang="en-US" sz="2800" dirty="0">
                <a:solidFill>
                  <a:srgbClr val="000000"/>
                </a:solidFill>
                <a:latin typeface="Tahoma" pitchFamily="34" charset="0"/>
                <a:ea typeface="方正中等线简体"/>
              </a:rPr>
              <a:t>的定向</a:t>
            </a:r>
            <a:r>
              <a:rPr lang="zh-CN" altLang="en-US" sz="2800" dirty="0" smtClean="0">
                <a:solidFill>
                  <a:srgbClr val="000000"/>
                </a:solidFill>
                <a:latin typeface="Tahoma" pitchFamily="34" charset="0"/>
                <a:ea typeface="方正中等线简体"/>
              </a:rPr>
              <a:t>移动</a:t>
            </a:r>
            <a:endParaRPr lang="en-US" altLang="zh-CN" sz="2800" dirty="0" smtClean="0">
              <a:solidFill>
                <a:srgbClr val="000000"/>
              </a:solidFill>
              <a:latin typeface="Tahoma" pitchFamily="34" charset="0"/>
              <a:ea typeface="方正中等线简体"/>
            </a:endParaRPr>
          </a:p>
          <a:p>
            <a:pPr fontAlgn="auto">
              <a:spcBef>
                <a:spcPct val="50000"/>
              </a:spcBef>
              <a:spcAft>
                <a:spcPts val="0"/>
              </a:spcAft>
              <a:defRPr/>
            </a:pPr>
            <a:r>
              <a:rPr lang="zh-CN" altLang="en-US" sz="2800" dirty="0" smtClean="0">
                <a:solidFill>
                  <a:srgbClr val="000000"/>
                </a:solidFill>
                <a:latin typeface="Tahoma" pitchFamily="34" charset="0"/>
                <a:ea typeface="方正中等线简体"/>
              </a:rPr>
              <a:t>离子导体</a:t>
            </a:r>
            <a:r>
              <a:rPr lang="en-US" altLang="zh-CN" sz="2800" dirty="0" smtClean="0">
                <a:solidFill>
                  <a:srgbClr val="000000"/>
                </a:solidFill>
                <a:latin typeface="Tahoma" pitchFamily="34" charset="0"/>
                <a:ea typeface="方正中等线简体"/>
              </a:rPr>
              <a:t>——</a:t>
            </a:r>
            <a:r>
              <a:rPr lang="zh-CN" altLang="en-US" sz="2800" dirty="0" smtClean="0">
                <a:solidFill>
                  <a:srgbClr val="000000"/>
                </a:solidFill>
                <a:latin typeface="Tahoma" pitchFamily="34" charset="0"/>
                <a:ea typeface="方正中等线简体"/>
              </a:rPr>
              <a:t>阴阳离子的定向移动</a:t>
            </a:r>
            <a:endParaRPr lang="zh-CN" altLang="en-US" sz="2800" dirty="0">
              <a:solidFill>
                <a:srgbClr val="000000"/>
              </a:solidFill>
              <a:latin typeface="Tahoma" pitchFamily="34" charset="0"/>
              <a:ea typeface="方正中等线简体"/>
            </a:endParaRPr>
          </a:p>
        </p:txBody>
      </p:sp>
      <p:sp>
        <p:nvSpPr>
          <p:cNvPr id="9" name="矩形 8"/>
          <p:cNvSpPr/>
          <p:nvPr/>
        </p:nvSpPr>
        <p:spPr>
          <a:xfrm>
            <a:off x="218092" y="1629594"/>
            <a:ext cx="10041386" cy="954107"/>
          </a:xfrm>
          <a:prstGeom prst="rect">
            <a:avLst/>
          </a:prstGeom>
        </p:spPr>
        <p:txBody>
          <a:bodyPr wrap="square">
            <a:spAutoFit/>
          </a:bodyPr>
          <a:lstStyle/>
          <a:p>
            <a:r>
              <a:rPr lang="en-US" altLang="zh-CN" sz="2800" dirty="0" smtClean="0">
                <a:ea typeface="方正中等线简体"/>
              </a:rPr>
              <a:t>2.</a:t>
            </a:r>
            <a:r>
              <a:rPr lang="zh-CN" altLang="en-US" sz="2800" dirty="0" smtClean="0">
                <a:ea typeface="方正中等线简体"/>
              </a:rPr>
              <a:t>什么类型的反应存在电子转移？哪些物质能给出自由移动的离子？</a:t>
            </a:r>
          </a:p>
        </p:txBody>
      </p:sp>
      <p:sp>
        <p:nvSpPr>
          <p:cNvPr id="10" name="Text Box 35"/>
          <p:cNvSpPr txBox="1">
            <a:spLocks noChangeArrowheads="1"/>
          </p:cNvSpPr>
          <p:nvPr/>
        </p:nvSpPr>
        <p:spPr bwMode="auto">
          <a:xfrm>
            <a:off x="14260" y="4221882"/>
            <a:ext cx="4176464" cy="1169551"/>
          </a:xfrm>
          <a:prstGeom prst="rect">
            <a:avLst/>
          </a:prstGeom>
          <a:noFill/>
          <a:ln w="9525">
            <a:noFill/>
            <a:miter lim="800000"/>
            <a:headEnd/>
            <a:tailEnd/>
          </a:ln>
          <a:effectLst/>
        </p:spPr>
        <p:txBody>
          <a:bodyPr wrap="square">
            <a:spAutoFit/>
          </a:bodyPr>
          <a:lstStyle/>
          <a:p>
            <a:pPr algn="r" fontAlgn="auto">
              <a:spcBef>
                <a:spcPct val="50000"/>
              </a:spcBef>
              <a:spcAft>
                <a:spcPts val="0"/>
              </a:spcAft>
              <a:defRPr/>
            </a:pPr>
            <a:r>
              <a:rPr lang="zh-CN" altLang="en-US" sz="2800" dirty="0" smtClean="0">
                <a:solidFill>
                  <a:srgbClr val="000000"/>
                </a:solidFill>
                <a:latin typeface="Tahoma" pitchFamily="34" charset="0"/>
                <a:ea typeface="方正中等线简体"/>
              </a:rPr>
              <a:t>金属、石墨等导体</a:t>
            </a:r>
            <a:endParaRPr lang="en-US" altLang="zh-CN" sz="2800" dirty="0" smtClean="0">
              <a:solidFill>
                <a:srgbClr val="000000"/>
              </a:solidFill>
              <a:latin typeface="Tahoma" pitchFamily="34" charset="0"/>
              <a:ea typeface="方正中等线简体"/>
            </a:endParaRPr>
          </a:p>
          <a:p>
            <a:pPr algn="r">
              <a:spcBef>
                <a:spcPct val="50000"/>
              </a:spcBef>
              <a:defRPr/>
            </a:pPr>
            <a:r>
              <a:rPr lang="zh-CN" altLang="en-US" sz="2800" dirty="0" smtClean="0">
                <a:solidFill>
                  <a:srgbClr val="000000"/>
                </a:solidFill>
                <a:latin typeface="Tahoma" pitchFamily="34" charset="0"/>
                <a:ea typeface="方正中等线简体"/>
              </a:rPr>
              <a:t>电解质溶液或熔融电解质</a:t>
            </a:r>
            <a:endParaRPr lang="zh-CN" altLang="en-US" sz="2800" dirty="0">
              <a:solidFill>
                <a:srgbClr val="000000"/>
              </a:solidFill>
              <a:latin typeface="Tahoma" pitchFamily="34" charset="0"/>
              <a:ea typeface="方正中等线简体"/>
            </a:endParaRPr>
          </a:p>
        </p:txBody>
      </p:sp>
      <p:sp>
        <p:nvSpPr>
          <p:cNvPr id="11" name="右箭头 10"/>
          <p:cNvSpPr/>
          <p:nvPr/>
        </p:nvSpPr>
        <p:spPr>
          <a:xfrm>
            <a:off x="9767614" y="4653930"/>
            <a:ext cx="792088" cy="237540"/>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35"/>
          <p:cNvSpPr txBox="1">
            <a:spLocks noChangeArrowheads="1"/>
          </p:cNvSpPr>
          <p:nvPr/>
        </p:nvSpPr>
        <p:spPr bwMode="auto">
          <a:xfrm>
            <a:off x="3574926" y="2330510"/>
            <a:ext cx="2664296" cy="52322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zh-CN" altLang="en-US" sz="2800" dirty="0" smtClean="0">
                <a:solidFill>
                  <a:srgbClr val="FF0000"/>
                </a:solidFill>
                <a:latin typeface="Tahoma" pitchFamily="34" charset="0"/>
                <a:ea typeface="方正中等线简体"/>
              </a:rPr>
              <a:t>氧化还原反应</a:t>
            </a:r>
            <a:endParaRPr lang="zh-CN" altLang="en-US" sz="2800" dirty="0">
              <a:solidFill>
                <a:srgbClr val="FF0000"/>
              </a:solidFill>
              <a:latin typeface="Tahoma" pitchFamily="34" charset="0"/>
              <a:ea typeface="方正中等线简体"/>
            </a:endParaRPr>
          </a:p>
        </p:txBody>
      </p:sp>
      <p:sp>
        <p:nvSpPr>
          <p:cNvPr id="13" name="Text Box 35"/>
          <p:cNvSpPr txBox="1">
            <a:spLocks noChangeArrowheads="1"/>
          </p:cNvSpPr>
          <p:nvPr/>
        </p:nvSpPr>
        <p:spPr bwMode="auto">
          <a:xfrm>
            <a:off x="2422798" y="3050590"/>
            <a:ext cx="4896544" cy="52322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zh-CN" altLang="en-US" sz="2800" dirty="0" smtClean="0">
                <a:solidFill>
                  <a:srgbClr val="FF0000"/>
                </a:solidFill>
                <a:latin typeface="Tahoma" pitchFamily="34" charset="0"/>
                <a:ea typeface="方正中等线简体"/>
              </a:rPr>
              <a:t>还原剂</a:t>
            </a:r>
            <a:r>
              <a:rPr lang="en-US" altLang="zh-CN" sz="2800" dirty="0" smtClean="0">
                <a:solidFill>
                  <a:srgbClr val="FF0000"/>
                </a:solidFill>
                <a:latin typeface="Tahoma" pitchFamily="34" charset="0"/>
                <a:ea typeface="方正中等线简体"/>
              </a:rPr>
              <a:t>                       </a:t>
            </a:r>
            <a:r>
              <a:rPr lang="zh-CN" altLang="en-US" sz="2800" dirty="0" smtClean="0">
                <a:solidFill>
                  <a:srgbClr val="FF0000"/>
                </a:solidFill>
                <a:latin typeface="Tahoma" pitchFamily="34" charset="0"/>
                <a:ea typeface="方正中等线简体"/>
              </a:rPr>
              <a:t>氧化剂</a:t>
            </a:r>
            <a:endParaRPr lang="zh-CN" altLang="en-US" sz="2800" dirty="0">
              <a:solidFill>
                <a:srgbClr val="FF0000"/>
              </a:solidFill>
              <a:latin typeface="Tahoma" pitchFamily="34" charset="0"/>
              <a:ea typeface="方正中等线简体"/>
            </a:endParaRPr>
          </a:p>
        </p:txBody>
      </p:sp>
      <p:sp>
        <p:nvSpPr>
          <p:cNvPr id="14" name="右箭头 13"/>
          <p:cNvSpPr/>
          <p:nvPr/>
        </p:nvSpPr>
        <p:spPr>
          <a:xfrm>
            <a:off x="3718942" y="3266614"/>
            <a:ext cx="2304256" cy="144016"/>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Box 39"/>
          <p:cNvSpPr txBox="1">
            <a:spLocks noChangeArrowheads="1"/>
          </p:cNvSpPr>
          <p:nvPr/>
        </p:nvSpPr>
        <p:spPr bwMode="auto">
          <a:xfrm>
            <a:off x="4222998" y="2814626"/>
            <a:ext cx="1426934" cy="523996"/>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kumimoji="1" lang="en-US" altLang="zh-CN" sz="2800" b="1" dirty="0" smtClean="0">
                <a:solidFill>
                  <a:srgbClr val="FF0000"/>
                </a:solidFill>
                <a:effectLst>
                  <a:outerShdw blurRad="38100" dist="38100" dir="2700000" algn="tl">
                    <a:srgbClr val="000000">
                      <a:alpha val="43137"/>
                    </a:srgbClr>
                  </a:outerShdw>
                </a:effectLst>
                <a:latin typeface="+mn-lt"/>
                <a:ea typeface="+mn-ea"/>
              </a:rPr>
              <a:t>ne</a:t>
            </a:r>
            <a:r>
              <a:rPr kumimoji="1" lang="en-US" altLang="zh-CN" sz="2800" b="1" baseline="30000" dirty="0" smtClean="0">
                <a:solidFill>
                  <a:srgbClr val="FF0000"/>
                </a:solidFill>
                <a:effectLst>
                  <a:outerShdw blurRad="38100" dist="38100" dir="2700000" algn="tl">
                    <a:srgbClr val="000000">
                      <a:alpha val="43137"/>
                    </a:srgbClr>
                  </a:outerShdw>
                </a:effectLst>
                <a:latin typeface="+mn-lt"/>
                <a:ea typeface="+mn-ea"/>
              </a:rPr>
              <a:t>-</a:t>
            </a:r>
            <a:endParaRPr kumimoji="1" lang="en-US" altLang="zh-CN" sz="2800" b="1" dirty="0">
              <a:solidFill>
                <a:srgbClr val="FF0000"/>
              </a:solidFill>
              <a:effectLst>
                <a:outerShdw blurRad="38100" dist="38100" dir="2700000" algn="tl">
                  <a:srgbClr val="000000">
                    <a:alpha val="43137"/>
                  </a:srgbClr>
                </a:outerShdw>
              </a:effectLst>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P spid="12" grpId="0"/>
      <p:bldP spid="13"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 xmlns:p14="http://schemas.microsoft.com/office/powerpoint/2010/main" val="3655548368"/>
              </p:ext>
            </p:extLst>
          </p:nvPr>
        </p:nvGraphicFramePr>
        <p:xfrm>
          <a:off x="406574" y="1467443"/>
          <a:ext cx="11521280" cy="5170455"/>
        </p:xfrm>
        <a:graphic>
          <a:graphicData uri="http://schemas.openxmlformats.org/drawingml/2006/table">
            <a:tbl>
              <a:tblPr/>
              <a:tblGrid>
                <a:gridCol w="2016225"/>
                <a:gridCol w="4248472"/>
                <a:gridCol w="5256583"/>
              </a:tblGrid>
              <a:tr h="483658">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实验装置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实验现象</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实验结论或解释</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0055">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锌片</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a:t>
                      </a:r>
                    </a:p>
                    <a:p>
                      <a:pPr marL="72000" algn="l">
                        <a:lnSpc>
                          <a:spcPct val="150000"/>
                        </a:lnSpc>
                        <a:spcAft>
                          <a:spcPts val="0"/>
                        </a:spcAf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产生</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铜片</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none"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锌与稀</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硫酸</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铜与稀</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硫酸</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292">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锌片</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铜片</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电流表</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锌</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电子</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变为</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电子经过导线</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流向</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产生电流</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在</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铜片</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上</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电子生成</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反应过程中产生</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了</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1" y="-26590"/>
            <a:ext cx="12190413" cy="779190"/>
          </a:xfrm>
          <a:prstGeom prst="rect">
            <a:avLst/>
          </a:prstGeom>
          <a:gradFill flip="none" rotWithShape="1">
            <a:gsLst>
              <a:gs pos="0">
                <a:schemeClr val="tx2">
                  <a:lumMod val="60000"/>
                  <a:lumOff val="40000"/>
                </a:schemeClr>
              </a:gs>
              <a:gs pos="100000">
                <a:schemeClr val="accent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9460" y="45418"/>
            <a:ext cx="10028194" cy="584775"/>
          </a:xfrm>
          <a:prstGeom prst="rect">
            <a:avLst/>
          </a:prstGeom>
          <a:noFill/>
        </p:spPr>
        <p:txBody>
          <a:bodyPr vert="horz" wrap="square" rtlCol="0" anchor="ctr">
            <a:spAutoFit/>
          </a:bodyPr>
          <a:lstStyle/>
          <a:p>
            <a:pPr defTabSz="457200">
              <a:spcBef>
                <a:spcPct val="0"/>
              </a:spcBef>
            </a:pPr>
            <a:r>
              <a:rPr lang="zh-CN" altLang="en-US" sz="3200" b="1" dirty="0" smtClean="0">
                <a:solidFill>
                  <a:schemeClr val="bg1"/>
                </a:solidFill>
                <a:latin typeface="Microsoft YaHei" charset="-122"/>
                <a:ea typeface="Microsoft YaHei" charset="-122"/>
                <a:cs typeface="Microsoft YaHei" charset="-122"/>
              </a:rPr>
              <a:t>一、</a:t>
            </a:r>
            <a:r>
              <a:rPr lang="zh-CN" altLang="zh-CN" sz="3200" b="1" dirty="0" smtClean="0">
                <a:solidFill>
                  <a:schemeClr val="bg1"/>
                </a:solidFill>
                <a:latin typeface="Microsoft YaHei" charset="-122"/>
                <a:ea typeface="Microsoft YaHei" charset="-122"/>
                <a:cs typeface="Microsoft YaHei" charset="-122"/>
              </a:rPr>
              <a:t>原</a:t>
            </a:r>
            <a:r>
              <a:rPr lang="zh-CN" altLang="zh-CN" sz="3200" b="1" dirty="0">
                <a:solidFill>
                  <a:schemeClr val="bg1"/>
                </a:solidFill>
                <a:latin typeface="Microsoft YaHei" charset="-122"/>
                <a:ea typeface="Microsoft YaHei" charset="-122"/>
                <a:cs typeface="Microsoft YaHei" charset="-122"/>
              </a:rPr>
              <a:t>电池</a:t>
            </a:r>
            <a:r>
              <a:rPr lang="en-US" altLang="zh-CN" sz="3200" b="1" dirty="0" smtClean="0">
                <a:solidFill>
                  <a:schemeClr val="bg1"/>
                </a:solidFill>
                <a:latin typeface="Microsoft YaHei" charset="-122"/>
                <a:ea typeface="Microsoft YaHei" charset="-122"/>
                <a:cs typeface="Microsoft YaHei" charset="-122"/>
              </a:rPr>
              <a:t>——</a:t>
            </a:r>
            <a:r>
              <a:rPr lang="zh-CN" altLang="en-US" sz="3200" b="1" dirty="0" smtClean="0">
                <a:solidFill>
                  <a:schemeClr val="bg1"/>
                </a:solidFill>
                <a:latin typeface="Microsoft YaHei" charset="-122"/>
                <a:ea typeface="Microsoft YaHei" charset="-122"/>
                <a:cs typeface="Microsoft YaHei" charset="-122"/>
              </a:rPr>
              <a:t>把</a:t>
            </a:r>
            <a:r>
              <a:rPr lang="zh-CN" altLang="zh-CN" sz="3200" b="1" dirty="0" smtClean="0">
                <a:solidFill>
                  <a:schemeClr val="bg1"/>
                </a:solidFill>
                <a:latin typeface="Microsoft YaHei" charset="-122"/>
                <a:ea typeface="Microsoft YaHei" charset="-122"/>
                <a:cs typeface="Microsoft YaHei" charset="-122"/>
              </a:rPr>
              <a:t>化</a:t>
            </a:r>
            <a:r>
              <a:rPr lang="zh-CN" altLang="zh-CN" sz="3200" b="1" dirty="0">
                <a:solidFill>
                  <a:schemeClr val="bg1"/>
                </a:solidFill>
                <a:latin typeface="Microsoft YaHei" charset="-122"/>
                <a:ea typeface="Microsoft YaHei" charset="-122"/>
                <a:cs typeface="Microsoft YaHei" charset="-122"/>
              </a:rPr>
              <a:t>学</a:t>
            </a:r>
            <a:r>
              <a:rPr lang="zh-CN" altLang="zh-CN" sz="3200" b="1" dirty="0" smtClean="0">
                <a:solidFill>
                  <a:schemeClr val="bg1"/>
                </a:solidFill>
                <a:latin typeface="Microsoft YaHei" charset="-122"/>
                <a:ea typeface="Microsoft YaHei" charset="-122"/>
                <a:cs typeface="Microsoft YaHei" charset="-122"/>
              </a:rPr>
              <a:t>能转</a:t>
            </a:r>
            <a:r>
              <a:rPr lang="zh-CN" altLang="zh-CN" sz="3200" b="1" dirty="0">
                <a:solidFill>
                  <a:schemeClr val="bg1"/>
                </a:solidFill>
                <a:latin typeface="Microsoft YaHei" charset="-122"/>
                <a:ea typeface="Microsoft YaHei" charset="-122"/>
                <a:cs typeface="Microsoft YaHei" charset="-122"/>
              </a:rPr>
              <a:t>化为电</a:t>
            </a:r>
            <a:r>
              <a:rPr lang="zh-CN" altLang="zh-CN" sz="3200" b="1" dirty="0" smtClean="0">
                <a:solidFill>
                  <a:schemeClr val="bg1"/>
                </a:solidFill>
                <a:latin typeface="Microsoft YaHei" charset="-122"/>
                <a:ea typeface="Microsoft YaHei" charset="-122"/>
                <a:cs typeface="Microsoft YaHei" charset="-122"/>
              </a:rPr>
              <a:t>能</a:t>
            </a:r>
            <a:r>
              <a:rPr lang="zh-CN" altLang="en-US" sz="3200" b="1" dirty="0" smtClean="0">
                <a:solidFill>
                  <a:schemeClr val="bg1"/>
                </a:solidFill>
                <a:latin typeface="Microsoft YaHei" charset="-122"/>
                <a:ea typeface="Microsoft YaHei" charset="-122"/>
                <a:cs typeface="Microsoft YaHei" charset="-122"/>
              </a:rPr>
              <a:t>的装置</a:t>
            </a:r>
            <a:endParaRPr lang="zh-CN" altLang="zh-CN" sz="3200" b="1" dirty="0">
              <a:solidFill>
                <a:schemeClr val="bg1"/>
              </a:solidFill>
              <a:latin typeface="Microsoft YaHei" charset="-122"/>
              <a:ea typeface="Microsoft YaHei" charset="-122"/>
              <a:cs typeface="Microsoft YaHei" charset="-122"/>
            </a:endParaRPr>
          </a:p>
        </p:txBody>
      </p:sp>
      <p:sp>
        <p:nvSpPr>
          <p:cNvPr id="14" name="矩形 13"/>
          <p:cNvSpPr/>
          <p:nvPr/>
        </p:nvSpPr>
        <p:spPr>
          <a:xfrm>
            <a:off x="262558" y="693490"/>
            <a:ext cx="11412000" cy="664477"/>
          </a:xfrm>
          <a:prstGeom prst="rect">
            <a:avLst/>
          </a:prstGeom>
        </p:spPr>
        <p:txBody>
          <a:bodyPr wrap="square">
            <a:spAutoFit/>
          </a:bodyPr>
          <a:lstStyle/>
          <a:p>
            <a:pPr algn="just">
              <a:lnSpc>
                <a:spcPct val="150000"/>
              </a:lnSpc>
              <a:spcAft>
                <a:spcPts val="0"/>
              </a:spcAft>
            </a:pPr>
            <a:r>
              <a:rPr lang="en-US" altLang="zh-CN" sz="2800" kern="100" dirty="0">
                <a:solidFill>
                  <a:srgbClr val="0070C0"/>
                </a:solidFill>
                <a:latin typeface="Times New Roman" panose="02020603050405020304" pitchFamily="18" charset="0"/>
                <a:ea typeface="方正中等线简体" panose="03000509000000000000" pitchFamily="65" charset="-122"/>
              </a:rPr>
              <a:t>1.</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实验探究</a:t>
            </a:r>
            <a:endParaRPr lang="zh-CN" altLang="zh-CN" sz="280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74" name="Picture 2" descr="2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15452" y="2241518"/>
            <a:ext cx="1096819" cy="1569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3" descr="2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15452" y="4266707"/>
            <a:ext cx="1096819" cy="1940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矩形 4"/>
          <p:cNvSpPr/>
          <p:nvPr/>
        </p:nvSpPr>
        <p:spPr>
          <a:xfrm>
            <a:off x="3556996" y="2232087"/>
            <a:ext cx="1620957"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逐渐溶解</a:t>
            </a:r>
            <a:endParaRPr lang="zh-CN" altLang="en-US" dirty="0">
              <a:solidFill>
                <a:srgbClr val="C00000"/>
              </a:solidFill>
            </a:endParaRPr>
          </a:p>
        </p:txBody>
      </p:sp>
      <p:sp>
        <p:nvSpPr>
          <p:cNvPr id="7" name="矩形 6"/>
          <p:cNvSpPr/>
          <p:nvPr/>
        </p:nvSpPr>
        <p:spPr>
          <a:xfrm>
            <a:off x="5789244" y="2086149"/>
            <a:ext cx="902811" cy="669158"/>
          </a:xfrm>
          <a:prstGeom prst="rect">
            <a:avLst/>
          </a:prstGeom>
        </p:spPr>
        <p:txBody>
          <a:bodyPr wrap="none">
            <a:spAutoFit/>
          </a:bodyPr>
          <a:lstStyle/>
          <a:p>
            <a:pPr lvl="0">
              <a:lnSpc>
                <a:spcPct val="150000"/>
              </a:lnSpc>
            </a:pP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气泡</a:t>
            </a:r>
            <a:endPar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3556996" y="3368788"/>
            <a:ext cx="1620957" cy="664477"/>
          </a:xfrm>
          <a:prstGeom prst="rect">
            <a:avLst/>
          </a:prstGeom>
        </p:spPr>
        <p:txBody>
          <a:bodyPr wrap="none">
            <a:spAutoFit/>
          </a:bodyPr>
          <a:lstStyle/>
          <a:p>
            <a:pPr lvl="0">
              <a:lnSpc>
                <a:spcPct val="150000"/>
              </a:lnSpc>
            </a:pP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没有变化</a:t>
            </a:r>
          </a:p>
        </p:txBody>
      </p:sp>
      <p:sp>
        <p:nvSpPr>
          <p:cNvPr id="13" name="矩形 12"/>
          <p:cNvSpPr/>
          <p:nvPr/>
        </p:nvSpPr>
        <p:spPr>
          <a:xfrm>
            <a:off x="8444575" y="2540517"/>
            <a:ext cx="2339102"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反应生成氢气</a:t>
            </a:r>
          </a:p>
        </p:txBody>
      </p:sp>
      <p:sp>
        <p:nvSpPr>
          <p:cNvPr id="16" name="矩形 15"/>
          <p:cNvSpPr/>
          <p:nvPr/>
        </p:nvSpPr>
        <p:spPr>
          <a:xfrm>
            <a:off x="7750878" y="3053492"/>
            <a:ext cx="1261884" cy="664477"/>
          </a:xfrm>
          <a:prstGeom prst="rect">
            <a:avLst/>
          </a:prstGeom>
        </p:spPr>
        <p:txBody>
          <a:bodyPr wrap="none">
            <a:spAutoFit/>
          </a:bodyPr>
          <a:lstStyle/>
          <a:p>
            <a:pPr lvl="0">
              <a:lnSpc>
                <a:spcPct val="150000"/>
              </a:lnSpc>
            </a:pP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不反应</a:t>
            </a:r>
          </a:p>
        </p:txBody>
      </p:sp>
      <p:sp>
        <p:nvSpPr>
          <p:cNvPr id="18" name="矩形 17"/>
          <p:cNvSpPr/>
          <p:nvPr/>
        </p:nvSpPr>
        <p:spPr>
          <a:xfrm>
            <a:off x="3500415" y="4357914"/>
            <a:ext cx="1620957" cy="664477"/>
          </a:xfrm>
          <a:prstGeom prst="rect">
            <a:avLst/>
          </a:prstGeom>
        </p:spPr>
        <p:txBody>
          <a:bodyPr wrap="none">
            <a:spAutoFit/>
          </a:bodyPr>
          <a:lstStyle/>
          <a:p>
            <a:pPr lvl="0">
              <a:lnSpc>
                <a:spcPct val="150000"/>
              </a:lnSpc>
            </a:pP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逐渐溶解</a:t>
            </a:r>
          </a:p>
        </p:txBody>
      </p:sp>
      <p:sp>
        <p:nvSpPr>
          <p:cNvPr id="20" name="矩形 19"/>
          <p:cNvSpPr/>
          <p:nvPr/>
        </p:nvSpPr>
        <p:spPr>
          <a:xfrm>
            <a:off x="3500415" y="4992024"/>
            <a:ext cx="1980029" cy="664477"/>
          </a:xfrm>
          <a:prstGeom prst="rect">
            <a:avLst/>
          </a:prstGeom>
        </p:spPr>
        <p:txBody>
          <a:bodyPr wrap="none">
            <a:spAutoFit/>
          </a:bodyPr>
          <a:lstStyle/>
          <a:p>
            <a:pPr lvl="0">
              <a:lnSpc>
                <a:spcPct val="150000"/>
              </a:lnSpc>
            </a:pP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有气泡产生</a:t>
            </a:r>
          </a:p>
        </p:txBody>
      </p:sp>
      <p:sp>
        <p:nvSpPr>
          <p:cNvPr id="22" name="矩形 21"/>
          <p:cNvSpPr/>
          <p:nvPr/>
        </p:nvSpPr>
        <p:spPr>
          <a:xfrm>
            <a:off x="3901547" y="5626907"/>
            <a:ext cx="2339102" cy="664477"/>
          </a:xfrm>
          <a:prstGeom prst="rect">
            <a:avLst/>
          </a:prstGeom>
        </p:spPr>
        <p:txBody>
          <a:bodyPr wrap="none">
            <a:spAutoFit/>
          </a:bodyPr>
          <a:lstStyle/>
          <a:p>
            <a:pPr lvl="0">
              <a:lnSpc>
                <a:spcPct val="150000"/>
              </a:lnSpc>
            </a:pP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指针发生偏转</a:t>
            </a:r>
          </a:p>
        </p:txBody>
      </p:sp>
      <p:sp>
        <p:nvSpPr>
          <p:cNvPr id="24" name="矩形 23"/>
          <p:cNvSpPr/>
          <p:nvPr/>
        </p:nvSpPr>
        <p:spPr>
          <a:xfrm>
            <a:off x="7022345" y="4173116"/>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失去</a:t>
            </a:r>
          </a:p>
        </p:txBody>
      </p:sp>
      <p:sp>
        <p:nvSpPr>
          <p:cNvPr id="26" name="矩形 25"/>
          <p:cNvSpPr/>
          <p:nvPr/>
        </p:nvSpPr>
        <p:spPr>
          <a:xfrm>
            <a:off x="9594815" y="4173116"/>
            <a:ext cx="1261884"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锌离子</a:t>
            </a:r>
          </a:p>
        </p:txBody>
      </p:sp>
      <p:sp>
        <p:nvSpPr>
          <p:cNvPr id="28" name="矩形 27"/>
          <p:cNvSpPr/>
          <p:nvPr/>
        </p:nvSpPr>
        <p:spPr>
          <a:xfrm>
            <a:off x="8903518" y="4825384"/>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铜片</a:t>
            </a:r>
          </a:p>
        </p:txBody>
      </p:sp>
      <p:sp>
        <p:nvSpPr>
          <p:cNvPr id="30" name="矩形 29"/>
          <p:cNvSpPr/>
          <p:nvPr/>
        </p:nvSpPr>
        <p:spPr>
          <a:xfrm>
            <a:off x="6786503" y="5453746"/>
            <a:ext cx="1261884"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氢离子</a:t>
            </a:r>
          </a:p>
        </p:txBody>
      </p:sp>
      <p:sp>
        <p:nvSpPr>
          <p:cNvPr id="3072" name="矩形 3071"/>
          <p:cNvSpPr/>
          <p:nvPr/>
        </p:nvSpPr>
        <p:spPr>
          <a:xfrm>
            <a:off x="9364624" y="5453746"/>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得到</a:t>
            </a:r>
          </a:p>
        </p:txBody>
      </p:sp>
      <p:sp>
        <p:nvSpPr>
          <p:cNvPr id="3076" name="矩形 3075"/>
          <p:cNvSpPr/>
          <p:nvPr/>
        </p:nvSpPr>
        <p:spPr>
          <a:xfrm>
            <a:off x="6786503" y="6108516"/>
            <a:ext cx="902811" cy="523220"/>
          </a:xfrm>
          <a:prstGeom prst="rect">
            <a:avLst/>
          </a:prstGeom>
        </p:spPr>
        <p:txBody>
          <a:bodyPr wrap="none">
            <a:spAutoFit/>
          </a:bodyPr>
          <a:lstStyle/>
          <a:p>
            <a:r>
              <a:rPr lang="zh-CN" altLang="en-US"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氢气</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078" name="矩形 3077"/>
          <p:cNvSpPr/>
          <p:nvPr/>
        </p:nvSpPr>
        <p:spPr>
          <a:xfrm>
            <a:off x="10765147" y="5967259"/>
            <a:ext cx="902811" cy="664477"/>
          </a:xfrm>
          <a:prstGeom prst="rect">
            <a:avLst/>
          </a:prstGeom>
        </p:spPr>
        <p:txBody>
          <a:bodyPr wrap="none">
            <a:spAutoFit/>
          </a:bodyPr>
          <a:lstStyle/>
          <a:p>
            <a:pPr lvl="0">
              <a:lnSpc>
                <a:spcPct val="150000"/>
              </a:lnSpc>
            </a:pP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电能</a:t>
            </a:r>
          </a:p>
        </p:txBody>
      </p:sp>
      <p:pic>
        <p:nvPicPr>
          <p:cNvPr id="25" name="图片 36871" descr="pic_223044"/>
          <p:cNvPicPr>
            <a:picLocks noChangeArrowheads="1"/>
          </p:cNvPicPr>
          <p:nvPr/>
        </p:nvPicPr>
        <p:blipFill>
          <a:blip r:embed="rId4" cstate="print"/>
          <a:srcRect l="9612" t="15916" r="9513" b="9671"/>
          <a:stretch>
            <a:fillRect/>
          </a:stretch>
        </p:blipFill>
        <p:spPr bwMode="auto">
          <a:xfrm>
            <a:off x="8615486" y="0"/>
            <a:ext cx="3574927" cy="2205658"/>
          </a:xfrm>
          <a:prstGeom prst="rect">
            <a:avLst/>
          </a:prstGeom>
          <a:noFill/>
          <a:ln w="9525">
            <a:noFill/>
            <a:miter lim="800000"/>
            <a:headEnd/>
            <a:tailEnd/>
          </a:ln>
        </p:spPr>
      </p:pic>
    </p:spTree>
    <p:extLst>
      <p:ext uri="{BB962C8B-B14F-4D97-AF65-F5344CB8AC3E}">
        <p14:creationId xmlns="" xmlns:p14="http://schemas.microsoft.com/office/powerpoint/2010/main" val="238226971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07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7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07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P spid="3072" grpId="0"/>
      <p:bldP spid="3076" grpId="0"/>
      <p:bldP spid="30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188852" y="2911746"/>
            <a:ext cx="403173" cy="2315111"/>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11267" name="Line 3"/>
          <p:cNvSpPr>
            <a:spLocks noChangeShapeType="1"/>
          </p:cNvSpPr>
          <p:nvPr/>
        </p:nvSpPr>
        <p:spPr bwMode="auto">
          <a:xfrm>
            <a:off x="3266650" y="3464324"/>
            <a:ext cx="0" cy="2015003"/>
          </a:xfrm>
          <a:prstGeom prst="line">
            <a:avLst/>
          </a:prstGeom>
          <a:noFill/>
          <a:ln w="28575">
            <a:solidFill>
              <a:schemeClr val="tx1"/>
            </a:solidFill>
            <a:round/>
            <a:headEnd/>
            <a:tailEnd/>
          </a:ln>
        </p:spPr>
        <p:txBody>
          <a:bodyPr/>
          <a:lstStyle/>
          <a:p>
            <a:endParaRPr lang="zh-CN" altLang="en-US"/>
          </a:p>
        </p:txBody>
      </p:sp>
      <p:sp>
        <p:nvSpPr>
          <p:cNvPr id="11268" name="Line 4"/>
          <p:cNvSpPr>
            <a:spLocks noChangeShapeType="1"/>
          </p:cNvSpPr>
          <p:nvPr/>
        </p:nvSpPr>
        <p:spPr bwMode="auto">
          <a:xfrm>
            <a:off x="3272999" y="5676887"/>
            <a:ext cx="5441242" cy="0"/>
          </a:xfrm>
          <a:prstGeom prst="line">
            <a:avLst/>
          </a:prstGeom>
          <a:noFill/>
          <a:ln w="28575">
            <a:solidFill>
              <a:schemeClr val="tx1"/>
            </a:solidFill>
            <a:round/>
            <a:headEnd/>
            <a:tailEnd/>
          </a:ln>
        </p:spPr>
        <p:txBody>
          <a:bodyPr/>
          <a:lstStyle/>
          <a:p>
            <a:endParaRPr lang="zh-CN" altLang="en-US"/>
          </a:p>
        </p:txBody>
      </p:sp>
      <p:sp>
        <p:nvSpPr>
          <p:cNvPr id="11269" name="Line 5"/>
          <p:cNvSpPr>
            <a:spLocks noChangeShapeType="1"/>
          </p:cNvSpPr>
          <p:nvPr/>
        </p:nvSpPr>
        <p:spPr bwMode="auto">
          <a:xfrm flipV="1">
            <a:off x="8706305" y="3464324"/>
            <a:ext cx="0" cy="2015003"/>
          </a:xfrm>
          <a:prstGeom prst="line">
            <a:avLst/>
          </a:prstGeom>
          <a:noFill/>
          <a:ln w="28575">
            <a:solidFill>
              <a:schemeClr val="tx1"/>
            </a:solidFill>
            <a:round/>
            <a:headEnd/>
            <a:tailEnd/>
          </a:ln>
        </p:spPr>
        <p:txBody>
          <a:bodyPr/>
          <a:lstStyle/>
          <a:p>
            <a:endParaRPr lang="zh-CN" altLang="en-US"/>
          </a:p>
        </p:txBody>
      </p:sp>
      <p:sp>
        <p:nvSpPr>
          <p:cNvPr id="11270" name="Rectangle 6"/>
          <p:cNvSpPr>
            <a:spLocks noChangeArrowheads="1"/>
          </p:cNvSpPr>
          <p:nvPr/>
        </p:nvSpPr>
        <p:spPr bwMode="auto">
          <a:xfrm>
            <a:off x="4287280" y="2886340"/>
            <a:ext cx="452378" cy="231669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11271" name="Line 7"/>
          <p:cNvSpPr>
            <a:spLocks noChangeShapeType="1"/>
          </p:cNvSpPr>
          <p:nvPr/>
        </p:nvSpPr>
        <p:spPr bwMode="auto">
          <a:xfrm>
            <a:off x="3266650" y="3969265"/>
            <a:ext cx="5439655" cy="0"/>
          </a:xfrm>
          <a:prstGeom prst="line">
            <a:avLst/>
          </a:prstGeom>
          <a:noFill/>
          <a:ln w="9525">
            <a:solidFill>
              <a:schemeClr val="tx1"/>
            </a:solidFill>
            <a:round/>
            <a:headEnd/>
            <a:tailEnd/>
          </a:ln>
        </p:spPr>
        <p:txBody>
          <a:bodyPr/>
          <a:lstStyle/>
          <a:p>
            <a:endParaRPr lang="zh-CN" altLang="en-US"/>
          </a:p>
        </p:txBody>
      </p:sp>
      <p:sp>
        <p:nvSpPr>
          <p:cNvPr id="11272" name="Line 8"/>
          <p:cNvSpPr>
            <a:spLocks noChangeShapeType="1"/>
          </p:cNvSpPr>
          <p:nvPr/>
        </p:nvSpPr>
        <p:spPr bwMode="auto">
          <a:xfrm>
            <a:off x="5079339" y="4366897"/>
            <a:ext cx="604759" cy="0"/>
          </a:xfrm>
          <a:prstGeom prst="line">
            <a:avLst/>
          </a:prstGeom>
          <a:noFill/>
          <a:ln w="9525">
            <a:solidFill>
              <a:schemeClr val="tx1"/>
            </a:solidFill>
            <a:round/>
            <a:headEnd/>
            <a:tailEnd/>
          </a:ln>
        </p:spPr>
        <p:txBody>
          <a:bodyPr/>
          <a:lstStyle/>
          <a:p>
            <a:endParaRPr lang="zh-CN" altLang="en-US"/>
          </a:p>
        </p:txBody>
      </p:sp>
      <p:sp>
        <p:nvSpPr>
          <p:cNvPr id="11273" name="Line 9"/>
          <p:cNvSpPr>
            <a:spLocks noChangeShapeType="1"/>
          </p:cNvSpPr>
          <p:nvPr/>
        </p:nvSpPr>
        <p:spPr bwMode="auto">
          <a:xfrm>
            <a:off x="3468237" y="4366897"/>
            <a:ext cx="603171" cy="0"/>
          </a:xfrm>
          <a:prstGeom prst="line">
            <a:avLst/>
          </a:prstGeom>
          <a:noFill/>
          <a:ln w="9525">
            <a:solidFill>
              <a:schemeClr val="tx1"/>
            </a:solidFill>
            <a:round/>
            <a:headEnd/>
            <a:tailEnd/>
          </a:ln>
        </p:spPr>
        <p:txBody>
          <a:bodyPr/>
          <a:lstStyle/>
          <a:p>
            <a:endParaRPr lang="zh-CN" altLang="en-US"/>
          </a:p>
        </p:txBody>
      </p:sp>
      <p:sp>
        <p:nvSpPr>
          <p:cNvPr id="11274" name="Line 10"/>
          <p:cNvSpPr>
            <a:spLocks noChangeShapeType="1"/>
          </p:cNvSpPr>
          <p:nvPr/>
        </p:nvSpPr>
        <p:spPr bwMode="auto">
          <a:xfrm>
            <a:off x="6288856" y="4366897"/>
            <a:ext cx="604759" cy="0"/>
          </a:xfrm>
          <a:prstGeom prst="line">
            <a:avLst/>
          </a:prstGeom>
          <a:noFill/>
          <a:ln w="9525">
            <a:solidFill>
              <a:schemeClr val="tx1"/>
            </a:solidFill>
            <a:round/>
            <a:headEnd/>
            <a:tailEnd/>
          </a:ln>
        </p:spPr>
        <p:txBody>
          <a:bodyPr/>
          <a:lstStyle/>
          <a:p>
            <a:endParaRPr lang="zh-CN" altLang="en-US"/>
          </a:p>
        </p:txBody>
      </p:sp>
      <p:sp>
        <p:nvSpPr>
          <p:cNvPr id="11275" name="Line 11"/>
          <p:cNvSpPr>
            <a:spLocks noChangeShapeType="1"/>
          </p:cNvSpPr>
          <p:nvPr/>
        </p:nvSpPr>
        <p:spPr bwMode="auto">
          <a:xfrm>
            <a:off x="7899960" y="4366897"/>
            <a:ext cx="604758" cy="0"/>
          </a:xfrm>
          <a:prstGeom prst="line">
            <a:avLst/>
          </a:prstGeom>
          <a:noFill/>
          <a:ln w="9525">
            <a:solidFill>
              <a:schemeClr val="tx1"/>
            </a:solidFill>
            <a:round/>
            <a:headEnd/>
            <a:tailEnd/>
          </a:ln>
        </p:spPr>
        <p:txBody>
          <a:bodyPr/>
          <a:lstStyle/>
          <a:p>
            <a:endParaRPr lang="zh-CN" altLang="en-US"/>
          </a:p>
        </p:txBody>
      </p:sp>
      <p:sp>
        <p:nvSpPr>
          <p:cNvPr id="11276" name="Line 12"/>
          <p:cNvSpPr>
            <a:spLocks noChangeShapeType="1"/>
          </p:cNvSpPr>
          <p:nvPr/>
        </p:nvSpPr>
        <p:spPr bwMode="auto">
          <a:xfrm>
            <a:off x="5028545" y="4770215"/>
            <a:ext cx="604759" cy="0"/>
          </a:xfrm>
          <a:prstGeom prst="line">
            <a:avLst/>
          </a:prstGeom>
          <a:noFill/>
          <a:ln w="9525">
            <a:solidFill>
              <a:schemeClr val="tx1"/>
            </a:solidFill>
            <a:round/>
            <a:headEnd/>
            <a:tailEnd/>
          </a:ln>
        </p:spPr>
        <p:txBody>
          <a:bodyPr/>
          <a:lstStyle/>
          <a:p>
            <a:endParaRPr lang="zh-CN" altLang="en-US"/>
          </a:p>
        </p:txBody>
      </p:sp>
      <p:sp>
        <p:nvSpPr>
          <p:cNvPr id="11277" name="Line 13"/>
          <p:cNvSpPr>
            <a:spLocks noChangeShapeType="1"/>
          </p:cNvSpPr>
          <p:nvPr/>
        </p:nvSpPr>
        <p:spPr bwMode="auto">
          <a:xfrm>
            <a:off x="3417444" y="4770215"/>
            <a:ext cx="604758" cy="0"/>
          </a:xfrm>
          <a:prstGeom prst="line">
            <a:avLst/>
          </a:prstGeom>
          <a:noFill/>
          <a:ln w="9525">
            <a:solidFill>
              <a:schemeClr val="tx1"/>
            </a:solidFill>
            <a:round/>
            <a:headEnd/>
            <a:tailEnd/>
          </a:ln>
        </p:spPr>
        <p:txBody>
          <a:bodyPr/>
          <a:lstStyle/>
          <a:p>
            <a:endParaRPr lang="zh-CN" altLang="en-US"/>
          </a:p>
        </p:txBody>
      </p:sp>
      <p:sp>
        <p:nvSpPr>
          <p:cNvPr id="11278" name="Line 14"/>
          <p:cNvSpPr>
            <a:spLocks noChangeShapeType="1"/>
          </p:cNvSpPr>
          <p:nvPr/>
        </p:nvSpPr>
        <p:spPr bwMode="auto">
          <a:xfrm>
            <a:off x="6238063" y="4770215"/>
            <a:ext cx="604759" cy="0"/>
          </a:xfrm>
          <a:prstGeom prst="line">
            <a:avLst/>
          </a:prstGeom>
          <a:noFill/>
          <a:ln w="9525">
            <a:solidFill>
              <a:schemeClr val="tx1"/>
            </a:solidFill>
            <a:round/>
            <a:headEnd/>
            <a:tailEnd/>
          </a:ln>
        </p:spPr>
        <p:txBody>
          <a:bodyPr/>
          <a:lstStyle/>
          <a:p>
            <a:endParaRPr lang="zh-CN" altLang="en-US"/>
          </a:p>
        </p:txBody>
      </p:sp>
      <p:sp>
        <p:nvSpPr>
          <p:cNvPr id="11279" name="Line 15"/>
          <p:cNvSpPr>
            <a:spLocks noChangeShapeType="1"/>
          </p:cNvSpPr>
          <p:nvPr/>
        </p:nvSpPr>
        <p:spPr bwMode="auto">
          <a:xfrm>
            <a:off x="7850754" y="4770215"/>
            <a:ext cx="619044" cy="0"/>
          </a:xfrm>
          <a:prstGeom prst="line">
            <a:avLst/>
          </a:prstGeom>
          <a:noFill/>
          <a:ln w="9525">
            <a:solidFill>
              <a:schemeClr val="tx1"/>
            </a:solidFill>
            <a:round/>
            <a:headEnd/>
            <a:tailEnd/>
          </a:ln>
        </p:spPr>
        <p:txBody>
          <a:bodyPr/>
          <a:lstStyle/>
          <a:p>
            <a:endParaRPr lang="zh-CN" altLang="en-US"/>
          </a:p>
        </p:txBody>
      </p:sp>
      <p:sp>
        <p:nvSpPr>
          <p:cNvPr id="11280" name="Line 16"/>
          <p:cNvSpPr>
            <a:spLocks noChangeShapeType="1"/>
          </p:cNvSpPr>
          <p:nvPr/>
        </p:nvSpPr>
        <p:spPr bwMode="auto">
          <a:xfrm>
            <a:off x="5028545" y="5173533"/>
            <a:ext cx="604759" cy="0"/>
          </a:xfrm>
          <a:prstGeom prst="line">
            <a:avLst/>
          </a:prstGeom>
          <a:noFill/>
          <a:ln w="9525">
            <a:solidFill>
              <a:schemeClr val="tx1"/>
            </a:solidFill>
            <a:round/>
            <a:headEnd/>
            <a:tailEnd/>
          </a:ln>
        </p:spPr>
        <p:txBody>
          <a:bodyPr/>
          <a:lstStyle/>
          <a:p>
            <a:endParaRPr lang="zh-CN" altLang="en-US"/>
          </a:p>
        </p:txBody>
      </p:sp>
      <p:sp>
        <p:nvSpPr>
          <p:cNvPr id="11281" name="Line 17"/>
          <p:cNvSpPr>
            <a:spLocks noChangeShapeType="1"/>
          </p:cNvSpPr>
          <p:nvPr/>
        </p:nvSpPr>
        <p:spPr bwMode="auto">
          <a:xfrm>
            <a:off x="3417444" y="5173533"/>
            <a:ext cx="604758" cy="0"/>
          </a:xfrm>
          <a:prstGeom prst="line">
            <a:avLst/>
          </a:prstGeom>
          <a:noFill/>
          <a:ln w="9525">
            <a:solidFill>
              <a:schemeClr val="tx1"/>
            </a:solidFill>
            <a:round/>
            <a:headEnd/>
            <a:tailEnd/>
          </a:ln>
        </p:spPr>
        <p:txBody>
          <a:bodyPr/>
          <a:lstStyle/>
          <a:p>
            <a:endParaRPr lang="zh-CN" altLang="en-US"/>
          </a:p>
        </p:txBody>
      </p:sp>
      <p:sp>
        <p:nvSpPr>
          <p:cNvPr id="11282" name="Line 18"/>
          <p:cNvSpPr>
            <a:spLocks noChangeShapeType="1"/>
          </p:cNvSpPr>
          <p:nvPr/>
        </p:nvSpPr>
        <p:spPr bwMode="auto">
          <a:xfrm>
            <a:off x="6238063" y="5173533"/>
            <a:ext cx="604759" cy="0"/>
          </a:xfrm>
          <a:prstGeom prst="line">
            <a:avLst/>
          </a:prstGeom>
          <a:noFill/>
          <a:ln w="9525">
            <a:solidFill>
              <a:schemeClr val="tx1"/>
            </a:solidFill>
            <a:round/>
            <a:headEnd/>
            <a:tailEnd/>
          </a:ln>
        </p:spPr>
        <p:txBody>
          <a:bodyPr/>
          <a:lstStyle/>
          <a:p>
            <a:endParaRPr lang="zh-CN" altLang="en-US"/>
          </a:p>
        </p:txBody>
      </p:sp>
      <p:sp>
        <p:nvSpPr>
          <p:cNvPr id="11283" name="Line 19"/>
          <p:cNvSpPr>
            <a:spLocks noChangeShapeType="1"/>
          </p:cNvSpPr>
          <p:nvPr/>
        </p:nvSpPr>
        <p:spPr bwMode="auto">
          <a:xfrm>
            <a:off x="7850753" y="5173533"/>
            <a:ext cx="603171" cy="0"/>
          </a:xfrm>
          <a:prstGeom prst="line">
            <a:avLst/>
          </a:prstGeom>
          <a:noFill/>
          <a:ln w="9525">
            <a:solidFill>
              <a:schemeClr val="tx1"/>
            </a:solidFill>
            <a:round/>
            <a:headEnd/>
            <a:tailEnd/>
          </a:ln>
        </p:spPr>
        <p:txBody>
          <a:bodyPr/>
          <a:lstStyle/>
          <a:p>
            <a:endParaRPr lang="zh-CN" altLang="en-US"/>
          </a:p>
        </p:txBody>
      </p:sp>
      <p:sp>
        <p:nvSpPr>
          <p:cNvPr id="11284" name="Line 20"/>
          <p:cNvSpPr>
            <a:spLocks noChangeShapeType="1"/>
          </p:cNvSpPr>
          <p:nvPr/>
        </p:nvSpPr>
        <p:spPr bwMode="auto">
          <a:xfrm>
            <a:off x="5028545" y="5526040"/>
            <a:ext cx="604759" cy="0"/>
          </a:xfrm>
          <a:prstGeom prst="line">
            <a:avLst/>
          </a:prstGeom>
          <a:noFill/>
          <a:ln w="9525">
            <a:solidFill>
              <a:schemeClr val="tx1"/>
            </a:solidFill>
            <a:round/>
            <a:headEnd/>
            <a:tailEnd/>
          </a:ln>
        </p:spPr>
        <p:txBody>
          <a:bodyPr/>
          <a:lstStyle/>
          <a:p>
            <a:endParaRPr lang="zh-CN" altLang="en-US"/>
          </a:p>
        </p:txBody>
      </p:sp>
      <p:sp>
        <p:nvSpPr>
          <p:cNvPr id="11285" name="Line 21"/>
          <p:cNvSpPr>
            <a:spLocks noChangeShapeType="1"/>
          </p:cNvSpPr>
          <p:nvPr/>
        </p:nvSpPr>
        <p:spPr bwMode="auto">
          <a:xfrm>
            <a:off x="3417444" y="5526040"/>
            <a:ext cx="604758" cy="0"/>
          </a:xfrm>
          <a:prstGeom prst="line">
            <a:avLst/>
          </a:prstGeom>
          <a:noFill/>
          <a:ln w="9525">
            <a:solidFill>
              <a:schemeClr val="tx1"/>
            </a:solidFill>
            <a:round/>
            <a:headEnd/>
            <a:tailEnd/>
          </a:ln>
        </p:spPr>
        <p:txBody>
          <a:bodyPr/>
          <a:lstStyle/>
          <a:p>
            <a:endParaRPr lang="zh-CN" altLang="en-US"/>
          </a:p>
        </p:txBody>
      </p:sp>
      <p:sp>
        <p:nvSpPr>
          <p:cNvPr id="11286" name="Line 22"/>
          <p:cNvSpPr>
            <a:spLocks noChangeShapeType="1"/>
          </p:cNvSpPr>
          <p:nvPr/>
        </p:nvSpPr>
        <p:spPr bwMode="auto">
          <a:xfrm>
            <a:off x="6238063" y="5526040"/>
            <a:ext cx="604759" cy="0"/>
          </a:xfrm>
          <a:prstGeom prst="line">
            <a:avLst/>
          </a:prstGeom>
          <a:noFill/>
          <a:ln w="9525">
            <a:solidFill>
              <a:schemeClr val="tx1"/>
            </a:solidFill>
            <a:round/>
            <a:headEnd/>
            <a:tailEnd/>
          </a:ln>
        </p:spPr>
        <p:txBody>
          <a:bodyPr/>
          <a:lstStyle/>
          <a:p>
            <a:endParaRPr lang="zh-CN" altLang="en-US"/>
          </a:p>
        </p:txBody>
      </p:sp>
      <p:sp>
        <p:nvSpPr>
          <p:cNvPr id="11287" name="Line 23"/>
          <p:cNvSpPr>
            <a:spLocks noChangeShapeType="1"/>
          </p:cNvSpPr>
          <p:nvPr/>
        </p:nvSpPr>
        <p:spPr bwMode="auto">
          <a:xfrm>
            <a:off x="7850753" y="5526040"/>
            <a:ext cx="603171" cy="0"/>
          </a:xfrm>
          <a:prstGeom prst="line">
            <a:avLst/>
          </a:prstGeom>
          <a:noFill/>
          <a:ln w="9525">
            <a:solidFill>
              <a:schemeClr val="tx1"/>
            </a:solidFill>
            <a:round/>
            <a:headEnd/>
            <a:tailEnd/>
          </a:ln>
        </p:spPr>
        <p:txBody>
          <a:bodyPr/>
          <a:lstStyle/>
          <a:p>
            <a:endParaRPr lang="zh-CN" altLang="en-US"/>
          </a:p>
        </p:txBody>
      </p:sp>
      <p:sp>
        <p:nvSpPr>
          <p:cNvPr id="11288" name="Text Box 24"/>
          <p:cNvSpPr txBox="1">
            <a:spLocks noChangeArrowheads="1"/>
          </p:cNvSpPr>
          <p:nvPr/>
        </p:nvSpPr>
        <p:spPr bwMode="auto">
          <a:xfrm>
            <a:off x="7390438" y="2359168"/>
            <a:ext cx="1080947" cy="584335"/>
          </a:xfrm>
          <a:prstGeom prst="rect">
            <a:avLst/>
          </a:prstGeom>
          <a:noFill/>
          <a:ln w="9525">
            <a:noFill/>
            <a:miter lim="800000"/>
            <a:headEnd/>
            <a:tailEnd/>
          </a:ln>
        </p:spPr>
        <p:txBody>
          <a:bodyPr>
            <a:spAutoFit/>
          </a:bodyPr>
          <a:lstStyle/>
          <a:p>
            <a:pPr>
              <a:spcBef>
                <a:spcPct val="50000"/>
              </a:spcBef>
            </a:pPr>
            <a:r>
              <a:rPr lang="en-US" altLang="zh-CN" sz="3200" b="1">
                <a:latin typeface="Times New Roman" pitchFamily="18" charset="0"/>
              </a:rPr>
              <a:t>Cu</a:t>
            </a:r>
          </a:p>
        </p:txBody>
      </p:sp>
      <p:sp>
        <p:nvSpPr>
          <p:cNvPr id="11289" name="Text Box 25"/>
          <p:cNvSpPr txBox="1">
            <a:spLocks noChangeArrowheads="1"/>
          </p:cNvSpPr>
          <p:nvPr/>
        </p:nvSpPr>
        <p:spPr bwMode="auto">
          <a:xfrm>
            <a:off x="3719029" y="2214671"/>
            <a:ext cx="792059" cy="584335"/>
          </a:xfrm>
          <a:prstGeom prst="rect">
            <a:avLst/>
          </a:prstGeom>
          <a:noFill/>
          <a:ln w="9525">
            <a:noFill/>
            <a:miter lim="800000"/>
            <a:headEnd/>
            <a:tailEnd/>
          </a:ln>
        </p:spPr>
        <p:txBody>
          <a:bodyPr>
            <a:spAutoFit/>
          </a:bodyPr>
          <a:lstStyle/>
          <a:p>
            <a:pPr>
              <a:spcBef>
                <a:spcPct val="50000"/>
              </a:spcBef>
            </a:pPr>
            <a:r>
              <a:rPr lang="en-US" altLang="zh-CN" sz="3200" b="1">
                <a:latin typeface="Times New Roman" pitchFamily="18" charset="0"/>
              </a:rPr>
              <a:t>Zn</a:t>
            </a:r>
          </a:p>
        </p:txBody>
      </p:sp>
      <p:sp>
        <p:nvSpPr>
          <p:cNvPr id="11290" name="Line 26"/>
          <p:cNvSpPr>
            <a:spLocks noChangeShapeType="1"/>
          </p:cNvSpPr>
          <p:nvPr/>
        </p:nvSpPr>
        <p:spPr bwMode="auto">
          <a:xfrm flipV="1">
            <a:off x="4517437" y="2143218"/>
            <a:ext cx="0" cy="759001"/>
          </a:xfrm>
          <a:prstGeom prst="line">
            <a:avLst/>
          </a:prstGeom>
          <a:noFill/>
          <a:ln w="38100">
            <a:solidFill>
              <a:schemeClr val="tx1"/>
            </a:solidFill>
            <a:round/>
            <a:headEnd/>
            <a:tailEnd/>
          </a:ln>
        </p:spPr>
        <p:txBody>
          <a:bodyPr/>
          <a:lstStyle/>
          <a:p>
            <a:endParaRPr lang="zh-CN" altLang="en-US"/>
          </a:p>
        </p:txBody>
      </p:sp>
      <p:sp>
        <p:nvSpPr>
          <p:cNvPr id="11291" name="Line 27"/>
          <p:cNvSpPr>
            <a:spLocks noChangeShapeType="1"/>
          </p:cNvSpPr>
          <p:nvPr/>
        </p:nvSpPr>
        <p:spPr bwMode="auto">
          <a:xfrm>
            <a:off x="4495215" y="2144805"/>
            <a:ext cx="2880938" cy="0"/>
          </a:xfrm>
          <a:prstGeom prst="line">
            <a:avLst/>
          </a:prstGeom>
          <a:noFill/>
          <a:ln w="38100">
            <a:solidFill>
              <a:schemeClr val="tx1"/>
            </a:solidFill>
            <a:round/>
            <a:headEnd/>
            <a:tailEnd/>
          </a:ln>
        </p:spPr>
        <p:txBody>
          <a:bodyPr/>
          <a:lstStyle/>
          <a:p>
            <a:endParaRPr lang="zh-CN" altLang="en-US"/>
          </a:p>
        </p:txBody>
      </p:sp>
      <p:sp>
        <p:nvSpPr>
          <p:cNvPr id="11292" name="Line 28"/>
          <p:cNvSpPr>
            <a:spLocks noChangeShapeType="1"/>
          </p:cNvSpPr>
          <p:nvPr/>
        </p:nvSpPr>
        <p:spPr bwMode="auto">
          <a:xfrm>
            <a:off x="7363454" y="2167035"/>
            <a:ext cx="0" cy="759001"/>
          </a:xfrm>
          <a:prstGeom prst="line">
            <a:avLst/>
          </a:prstGeom>
          <a:noFill/>
          <a:ln w="38100">
            <a:solidFill>
              <a:schemeClr val="tx1"/>
            </a:solidFill>
            <a:round/>
            <a:headEnd/>
            <a:tailEnd/>
          </a:ln>
        </p:spPr>
        <p:txBody>
          <a:bodyPr/>
          <a:lstStyle/>
          <a:p>
            <a:endParaRPr lang="zh-CN" altLang="en-US"/>
          </a:p>
        </p:txBody>
      </p:sp>
      <p:grpSp>
        <p:nvGrpSpPr>
          <p:cNvPr id="2" name="Group 29"/>
          <p:cNvGrpSpPr>
            <a:grpSpLocks/>
          </p:cNvGrpSpPr>
          <p:nvPr/>
        </p:nvGrpSpPr>
        <p:grpSpPr bwMode="auto">
          <a:xfrm>
            <a:off x="4222201" y="2359168"/>
            <a:ext cx="360316" cy="584335"/>
            <a:chOff x="1066" y="718"/>
            <a:chExt cx="227" cy="368"/>
          </a:xfrm>
        </p:grpSpPr>
        <p:sp>
          <p:nvSpPr>
            <p:cNvPr id="11332" name="Oval 30"/>
            <p:cNvSpPr>
              <a:spLocks noChangeArrowheads="1"/>
            </p:cNvSpPr>
            <p:nvPr/>
          </p:nvSpPr>
          <p:spPr bwMode="auto">
            <a:xfrm>
              <a:off x="1097" y="846"/>
              <a:ext cx="136" cy="136"/>
            </a:xfrm>
            <a:prstGeom prst="ellipse">
              <a:avLst/>
            </a:prstGeom>
            <a:noFill/>
            <a:ln w="9525">
              <a:solidFill>
                <a:srgbClr val="FF0000"/>
              </a:solidFill>
              <a:round/>
              <a:headEnd/>
              <a:tailEnd/>
            </a:ln>
          </p:spPr>
          <p:txBody>
            <a:bodyPr wrap="none" anchor="ctr"/>
            <a:lstStyle/>
            <a:p>
              <a:endParaRPr lang="zh-CN" altLang="en-US"/>
            </a:p>
          </p:txBody>
        </p:sp>
        <p:sp>
          <p:nvSpPr>
            <p:cNvPr id="11333" name="Text Box 31"/>
            <p:cNvSpPr txBox="1">
              <a:spLocks noChangeArrowheads="1"/>
            </p:cNvSpPr>
            <p:nvPr/>
          </p:nvSpPr>
          <p:spPr bwMode="auto">
            <a:xfrm>
              <a:off x="1066" y="718"/>
              <a:ext cx="227" cy="368"/>
            </a:xfrm>
            <a:prstGeom prst="rect">
              <a:avLst/>
            </a:prstGeom>
            <a:noFill/>
            <a:ln w="9525">
              <a:noFill/>
              <a:miter lim="800000"/>
              <a:headEnd/>
              <a:tailEnd/>
            </a:ln>
          </p:spPr>
          <p:txBody>
            <a:bodyPr>
              <a:spAutoFit/>
            </a:bodyPr>
            <a:lstStyle/>
            <a:p>
              <a:pPr>
                <a:spcBef>
                  <a:spcPct val="50000"/>
                </a:spcBef>
              </a:pPr>
              <a:r>
                <a:rPr lang="en-US" altLang="zh-CN" sz="3200">
                  <a:solidFill>
                    <a:srgbClr val="FF0000"/>
                  </a:solidFill>
                  <a:latin typeface="Tahoma" pitchFamily="34" charset="0"/>
                </a:rPr>
                <a:t>-</a:t>
              </a:r>
            </a:p>
          </p:txBody>
        </p:sp>
      </p:grpSp>
      <p:grpSp>
        <p:nvGrpSpPr>
          <p:cNvPr id="16" name="Group 32"/>
          <p:cNvGrpSpPr>
            <a:grpSpLocks/>
          </p:cNvGrpSpPr>
          <p:nvPr/>
        </p:nvGrpSpPr>
        <p:grpSpPr bwMode="auto">
          <a:xfrm>
            <a:off x="4222201" y="2359168"/>
            <a:ext cx="360316" cy="584335"/>
            <a:chOff x="1066" y="718"/>
            <a:chExt cx="227" cy="368"/>
          </a:xfrm>
        </p:grpSpPr>
        <p:sp>
          <p:nvSpPr>
            <p:cNvPr id="11330" name="Oval 33"/>
            <p:cNvSpPr>
              <a:spLocks noChangeArrowheads="1"/>
            </p:cNvSpPr>
            <p:nvPr/>
          </p:nvSpPr>
          <p:spPr bwMode="auto">
            <a:xfrm>
              <a:off x="1097" y="846"/>
              <a:ext cx="136" cy="136"/>
            </a:xfrm>
            <a:prstGeom prst="ellipse">
              <a:avLst/>
            </a:prstGeom>
            <a:noFill/>
            <a:ln w="9525">
              <a:solidFill>
                <a:srgbClr val="FF0000"/>
              </a:solidFill>
              <a:round/>
              <a:headEnd/>
              <a:tailEnd/>
            </a:ln>
          </p:spPr>
          <p:txBody>
            <a:bodyPr wrap="none" anchor="ctr"/>
            <a:lstStyle/>
            <a:p>
              <a:endParaRPr lang="zh-CN" altLang="en-US"/>
            </a:p>
          </p:txBody>
        </p:sp>
        <p:sp>
          <p:nvSpPr>
            <p:cNvPr id="11331" name="Text Box 34"/>
            <p:cNvSpPr txBox="1">
              <a:spLocks noChangeArrowheads="1"/>
            </p:cNvSpPr>
            <p:nvPr/>
          </p:nvSpPr>
          <p:spPr bwMode="auto">
            <a:xfrm>
              <a:off x="1066" y="718"/>
              <a:ext cx="227" cy="368"/>
            </a:xfrm>
            <a:prstGeom prst="rect">
              <a:avLst/>
            </a:prstGeom>
            <a:noFill/>
            <a:ln w="9525">
              <a:noFill/>
              <a:miter lim="800000"/>
              <a:headEnd/>
              <a:tailEnd/>
            </a:ln>
          </p:spPr>
          <p:txBody>
            <a:bodyPr>
              <a:spAutoFit/>
            </a:bodyPr>
            <a:lstStyle/>
            <a:p>
              <a:pPr>
                <a:spcBef>
                  <a:spcPct val="50000"/>
                </a:spcBef>
              </a:pPr>
              <a:r>
                <a:rPr lang="en-US" altLang="zh-CN" sz="3200">
                  <a:solidFill>
                    <a:srgbClr val="FF0000"/>
                  </a:solidFill>
                  <a:latin typeface="Tahoma" pitchFamily="34" charset="0"/>
                </a:rPr>
                <a:t>-</a:t>
              </a:r>
            </a:p>
          </p:txBody>
        </p:sp>
      </p:grpSp>
      <p:grpSp>
        <p:nvGrpSpPr>
          <p:cNvPr id="17" name="Group 35"/>
          <p:cNvGrpSpPr>
            <a:grpSpLocks/>
          </p:cNvGrpSpPr>
          <p:nvPr/>
        </p:nvGrpSpPr>
        <p:grpSpPr bwMode="auto">
          <a:xfrm>
            <a:off x="4222201" y="2359168"/>
            <a:ext cx="360316" cy="584335"/>
            <a:chOff x="1066" y="718"/>
            <a:chExt cx="227" cy="368"/>
          </a:xfrm>
        </p:grpSpPr>
        <p:sp>
          <p:nvSpPr>
            <p:cNvPr id="11328" name="Oval 36"/>
            <p:cNvSpPr>
              <a:spLocks noChangeArrowheads="1"/>
            </p:cNvSpPr>
            <p:nvPr/>
          </p:nvSpPr>
          <p:spPr bwMode="auto">
            <a:xfrm>
              <a:off x="1097" y="846"/>
              <a:ext cx="136" cy="136"/>
            </a:xfrm>
            <a:prstGeom prst="ellipse">
              <a:avLst/>
            </a:prstGeom>
            <a:noFill/>
            <a:ln w="9525">
              <a:solidFill>
                <a:srgbClr val="FF0000"/>
              </a:solidFill>
              <a:round/>
              <a:headEnd/>
              <a:tailEnd/>
            </a:ln>
          </p:spPr>
          <p:txBody>
            <a:bodyPr wrap="none" anchor="ctr"/>
            <a:lstStyle/>
            <a:p>
              <a:endParaRPr lang="zh-CN" altLang="en-US"/>
            </a:p>
          </p:txBody>
        </p:sp>
        <p:sp>
          <p:nvSpPr>
            <p:cNvPr id="11329" name="Text Box 37"/>
            <p:cNvSpPr txBox="1">
              <a:spLocks noChangeArrowheads="1"/>
            </p:cNvSpPr>
            <p:nvPr/>
          </p:nvSpPr>
          <p:spPr bwMode="auto">
            <a:xfrm>
              <a:off x="1066" y="718"/>
              <a:ext cx="227" cy="368"/>
            </a:xfrm>
            <a:prstGeom prst="rect">
              <a:avLst/>
            </a:prstGeom>
            <a:noFill/>
            <a:ln w="9525">
              <a:noFill/>
              <a:miter lim="800000"/>
              <a:headEnd/>
              <a:tailEnd/>
            </a:ln>
          </p:spPr>
          <p:txBody>
            <a:bodyPr>
              <a:spAutoFit/>
            </a:bodyPr>
            <a:lstStyle/>
            <a:p>
              <a:pPr>
                <a:spcBef>
                  <a:spcPct val="50000"/>
                </a:spcBef>
              </a:pPr>
              <a:r>
                <a:rPr lang="en-US" altLang="zh-CN" sz="3200">
                  <a:solidFill>
                    <a:srgbClr val="FF0000"/>
                  </a:solidFill>
                  <a:latin typeface="Tahoma" pitchFamily="34" charset="0"/>
                </a:rPr>
                <a:t>-</a:t>
              </a:r>
            </a:p>
          </p:txBody>
        </p:sp>
      </p:grpSp>
      <p:sp>
        <p:nvSpPr>
          <p:cNvPr id="34854" name="Text Box 38"/>
          <p:cNvSpPr txBox="1">
            <a:spLocks noChangeArrowheads="1"/>
          </p:cNvSpPr>
          <p:nvPr/>
        </p:nvSpPr>
        <p:spPr bwMode="auto">
          <a:xfrm>
            <a:off x="3934901" y="3943860"/>
            <a:ext cx="1007931" cy="584335"/>
          </a:xfrm>
          <a:prstGeom prst="rect">
            <a:avLst/>
          </a:prstGeom>
          <a:noFill/>
          <a:ln w="9525">
            <a:noFill/>
            <a:miter lim="800000"/>
            <a:headEnd/>
            <a:tailEnd/>
          </a:ln>
        </p:spPr>
        <p:txBody>
          <a:bodyPr>
            <a:spAutoFit/>
          </a:bodyPr>
          <a:lstStyle/>
          <a:p>
            <a:pPr>
              <a:spcBef>
                <a:spcPct val="50000"/>
              </a:spcBef>
            </a:pPr>
            <a:r>
              <a:rPr lang="en-US" altLang="zh-CN" sz="3200" b="1">
                <a:latin typeface="Times New Roman" pitchFamily="18" charset="0"/>
              </a:rPr>
              <a:t>Zn</a:t>
            </a:r>
            <a:r>
              <a:rPr lang="en-US" altLang="zh-CN" sz="3200" b="1" baseline="30000">
                <a:latin typeface="Times New Roman" pitchFamily="18" charset="0"/>
              </a:rPr>
              <a:t>2+</a:t>
            </a:r>
          </a:p>
        </p:txBody>
      </p:sp>
      <p:sp>
        <p:nvSpPr>
          <p:cNvPr id="34855" name="Text Box 39"/>
          <p:cNvSpPr txBox="1">
            <a:spLocks noChangeArrowheads="1"/>
          </p:cNvSpPr>
          <p:nvPr/>
        </p:nvSpPr>
        <p:spPr bwMode="auto">
          <a:xfrm>
            <a:off x="5733304" y="4357370"/>
            <a:ext cx="1368247" cy="584335"/>
          </a:xfrm>
          <a:prstGeom prst="rect">
            <a:avLst/>
          </a:prstGeom>
          <a:noFill/>
          <a:ln w="9525">
            <a:noFill/>
            <a:miter lim="800000"/>
            <a:headEnd/>
            <a:tailEnd/>
          </a:ln>
        </p:spPr>
        <p:txBody>
          <a:bodyPr>
            <a:spAutoFit/>
          </a:bodyPr>
          <a:lstStyle/>
          <a:p>
            <a:pPr>
              <a:spcBef>
                <a:spcPct val="50000"/>
              </a:spcBef>
            </a:pPr>
            <a:r>
              <a:rPr lang="en-US" altLang="zh-CN" sz="3200" b="1">
                <a:latin typeface="Times New Roman" pitchFamily="18" charset="0"/>
              </a:rPr>
              <a:t>H</a:t>
            </a:r>
            <a:r>
              <a:rPr lang="en-US" altLang="zh-CN" sz="3200" b="1" baseline="30000">
                <a:latin typeface="Times New Roman" pitchFamily="18" charset="0"/>
              </a:rPr>
              <a:t>+</a:t>
            </a:r>
          </a:p>
        </p:txBody>
      </p:sp>
      <p:sp>
        <p:nvSpPr>
          <p:cNvPr id="34856" name="Oval 40"/>
          <p:cNvSpPr>
            <a:spLocks noChangeArrowheads="1"/>
          </p:cNvSpPr>
          <p:nvPr/>
        </p:nvSpPr>
        <p:spPr bwMode="auto">
          <a:xfrm>
            <a:off x="7612659" y="4420884"/>
            <a:ext cx="152380" cy="152435"/>
          </a:xfrm>
          <a:prstGeom prst="ellipse">
            <a:avLst/>
          </a:prstGeom>
          <a:solidFill>
            <a:srgbClr val="FF0000"/>
          </a:solidFill>
          <a:ln w="9525">
            <a:solidFill>
              <a:schemeClr val="tx1"/>
            </a:solidFill>
            <a:round/>
            <a:headEnd/>
            <a:tailEnd/>
          </a:ln>
        </p:spPr>
        <p:txBody>
          <a:bodyPr wrap="none" anchor="ctr"/>
          <a:lstStyle/>
          <a:p>
            <a:endParaRPr lang="zh-CN" altLang="en-US"/>
          </a:p>
        </p:txBody>
      </p:sp>
      <p:sp>
        <p:nvSpPr>
          <p:cNvPr id="34857" name="Text Box 41"/>
          <p:cNvSpPr txBox="1">
            <a:spLocks noChangeArrowheads="1"/>
          </p:cNvSpPr>
          <p:nvPr/>
        </p:nvSpPr>
        <p:spPr bwMode="auto">
          <a:xfrm>
            <a:off x="5733304" y="4717815"/>
            <a:ext cx="1368247" cy="584335"/>
          </a:xfrm>
          <a:prstGeom prst="rect">
            <a:avLst/>
          </a:prstGeom>
          <a:noFill/>
          <a:ln w="9525">
            <a:noFill/>
            <a:miter lim="800000"/>
            <a:headEnd/>
            <a:tailEnd/>
          </a:ln>
        </p:spPr>
        <p:txBody>
          <a:bodyPr>
            <a:spAutoFit/>
          </a:bodyPr>
          <a:lstStyle/>
          <a:p>
            <a:pPr>
              <a:spcBef>
                <a:spcPct val="50000"/>
              </a:spcBef>
            </a:pPr>
            <a:r>
              <a:rPr lang="en-US" altLang="zh-CN" sz="3200" b="1">
                <a:latin typeface="Times New Roman" pitchFamily="18" charset="0"/>
              </a:rPr>
              <a:t>H</a:t>
            </a:r>
            <a:r>
              <a:rPr lang="en-US" altLang="zh-CN" sz="3200" b="1" baseline="30000">
                <a:latin typeface="Times New Roman" pitchFamily="18" charset="0"/>
              </a:rPr>
              <a:t>+</a:t>
            </a:r>
          </a:p>
        </p:txBody>
      </p:sp>
      <p:sp>
        <p:nvSpPr>
          <p:cNvPr id="34858" name="Oval 42"/>
          <p:cNvSpPr>
            <a:spLocks noChangeArrowheads="1"/>
          </p:cNvSpPr>
          <p:nvPr/>
        </p:nvSpPr>
        <p:spPr bwMode="auto">
          <a:xfrm>
            <a:off x="7606310" y="4593961"/>
            <a:ext cx="152380" cy="152435"/>
          </a:xfrm>
          <a:prstGeom prst="ellipse">
            <a:avLst/>
          </a:prstGeom>
          <a:solidFill>
            <a:srgbClr val="FF0000"/>
          </a:solidFill>
          <a:ln w="9525">
            <a:solidFill>
              <a:schemeClr val="tx1"/>
            </a:solidFill>
            <a:round/>
            <a:headEnd/>
            <a:tailEnd/>
          </a:ln>
        </p:spPr>
        <p:txBody>
          <a:bodyPr wrap="none" anchor="ctr"/>
          <a:lstStyle/>
          <a:p>
            <a:endParaRPr lang="zh-CN" altLang="en-US"/>
          </a:p>
        </p:txBody>
      </p:sp>
      <p:sp>
        <p:nvSpPr>
          <p:cNvPr id="34859" name="Oval 43"/>
          <p:cNvSpPr>
            <a:spLocks noChangeArrowheads="1"/>
          </p:cNvSpPr>
          <p:nvPr/>
        </p:nvSpPr>
        <p:spPr bwMode="auto">
          <a:xfrm>
            <a:off x="7606310" y="4767039"/>
            <a:ext cx="152380" cy="152435"/>
          </a:xfrm>
          <a:prstGeom prst="ellipse">
            <a:avLst/>
          </a:prstGeom>
          <a:solidFill>
            <a:srgbClr val="FF0000"/>
          </a:solidFill>
          <a:ln w="9525">
            <a:solidFill>
              <a:schemeClr val="tx1"/>
            </a:solidFill>
            <a:round/>
            <a:headEnd/>
            <a:tailEnd/>
          </a:ln>
        </p:spPr>
        <p:txBody>
          <a:bodyPr wrap="none" anchor="ctr"/>
          <a:lstStyle/>
          <a:p>
            <a:endParaRPr lang="zh-CN" altLang="en-US"/>
          </a:p>
        </p:txBody>
      </p:sp>
      <p:sp>
        <p:nvSpPr>
          <p:cNvPr id="34860" name="Rectangle 44"/>
          <p:cNvSpPr>
            <a:spLocks noGrp="1" noChangeArrowheads="1"/>
          </p:cNvSpPr>
          <p:nvPr>
            <p:ph idx="1"/>
          </p:nvPr>
        </p:nvSpPr>
        <p:spPr>
          <a:xfrm>
            <a:off x="92064" y="4941704"/>
            <a:ext cx="2771414" cy="533524"/>
          </a:xfrm>
        </p:spPr>
        <p:txBody>
          <a:bodyPr>
            <a:normAutofit/>
          </a:bodyPr>
          <a:lstStyle/>
          <a:p>
            <a:pPr marL="365760" indent="-255905" eaLnBrk="1" fontAlgn="auto" hangingPunct="1">
              <a:lnSpc>
                <a:spcPct val="80000"/>
              </a:lnSpc>
              <a:spcBef>
                <a:spcPts val="300"/>
              </a:spcBef>
              <a:spcAft>
                <a:spcPts val="0"/>
              </a:spcAft>
              <a:buClr>
                <a:schemeClr val="accent3"/>
              </a:buClr>
              <a:buFontTx/>
              <a:buNone/>
              <a:defRPr/>
            </a:pPr>
            <a:r>
              <a:rPr lang="en-US" altLang="zh-CN" sz="2800" b="1">
                <a:solidFill>
                  <a:srgbClr val="FF0000"/>
                </a:solidFill>
              </a:rPr>
              <a:t>Zn</a:t>
            </a:r>
            <a:r>
              <a:rPr lang="zh-CN" altLang="en-US" sz="2800" b="1">
                <a:solidFill>
                  <a:srgbClr val="FF0000"/>
                </a:solidFill>
              </a:rPr>
              <a:t>－</a:t>
            </a:r>
            <a:r>
              <a:rPr lang="en-US" altLang="zh-CN" sz="2800" b="1">
                <a:solidFill>
                  <a:srgbClr val="FF0000"/>
                </a:solidFill>
              </a:rPr>
              <a:t>2e</a:t>
            </a:r>
            <a:r>
              <a:rPr lang="zh-CN" altLang="en-US" sz="2800" b="1" baseline="30000">
                <a:solidFill>
                  <a:srgbClr val="FF0000"/>
                </a:solidFill>
              </a:rPr>
              <a:t>－</a:t>
            </a:r>
            <a:r>
              <a:rPr lang="en-US" altLang="zh-CN" sz="2800" b="1">
                <a:solidFill>
                  <a:srgbClr val="FF0000"/>
                </a:solidFill>
              </a:rPr>
              <a:t>=Zn</a:t>
            </a:r>
            <a:r>
              <a:rPr lang="en-US" altLang="zh-CN" sz="2800" b="1" baseline="30000">
                <a:solidFill>
                  <a:srgbClr val="FF0000"/>
                </a:solidFill>
              </a:rPr>
              <a:t>2+</a:t>
            </a:r>
            <a:endParaRPr lang="en-US" altLang="zh-CN" sz="2800" b="1">
              <a:solidFill>
                <a:srgbClr val="FF0000"/>
              </a:solidFill>
            </a:endParaRPr>
          </a:p>
        </p:txBody>
      </p:sp>
      <p:sp>
        <p:nvSpPr>
          <p:cNvPr id="34861" name="Rectangle 45"/>
          <p:cNvSpPr>
            <a:spLocks noChangeArrowheads="1"/>
          </p:cNvSpPr>
          <p:nvPr/>
        </p:nvSpPr>
        <p:spPr bwMode="auto">
          <a:xfrm>
            <a:off x="9109477" y="4754817"/>
            <a:ext cx="3414268" cy="576396"/>
          </a:xfrm>
          <a:prstGeom prst="rect">
            <a:avLst/>
          </a:prstGeom>
          <a:noFill/>
          <a:ln w="9525">
            <a:noFill/>
            <a:miter lim="800000"/>
            <a:headEnd/>
            <a:tailEnd/>
          </a:ln>
        </p:spPr>
        <p:txBody>
          <a:bodyPr/>
          <a:lstStyle/>
          <a:p>
            <a:pPr marL="342900" indent="-342900">
              <a:spcBef>
                <a:spcPct val="20000"/>
              </a:spcBef>
              <a:buClr>
                <a:schemeClr val="tx2"/>
              </a:buClr>
            </a:pPr>
            <a:r>
              <a:rPr lang="en-US" altLang="zh-CN" sz="2800" b="1">
                <a:solidFill>
                  <a:srgbClr val="FF0000"/>
                </a:solidFill>
              </a:rPr>
              <a:t>2H</a:t>
            </a:r>
            <a:r>
              <a:rPr lang="en-US" altLang="zh-CN" sz="2800" b="1" baseline="30000">
                <a:solidFill>
                  <a:srgbClr val="FF0000"/>
                </a:solidFill>
              </a:rPr>
              <a:t>+</a:t>
            </a:r>
            <a:r>
              <a:rPr lang="en-US" altLang="zh-CN" sz="2800" b="1">
                <a:solidFill>
                  <a:srgbClr val="FF0000"/>
                </a:solidFill>
              </a:rPr>
              <a:t>+2e</a:t>
            </a:r>
            <a:r>
              <a:rPr lang="zh-CN" altLang="en-US" sz="2800" b="1" baseline="30000">
                <a:solidFill>
                  <a:srgbClr val="FF0000"/>
                </a:solidFill>
              </a:rPr>
              <a:t>－</a:t>
            </a:r>
            <a:r>
              <a:rPr lang="en-US" altLang="zh-CN" sz="2800" b="1">
                <a:solidFill>
                  <a:srgbClr val="FF0000"/>
                </a:solidFill>
              </a:rPr>
              <a:t>=H</a:t>
            </a:r>
            <a:r>
              <a:rPr lang="en-US" altLang="zh-CN" sz="2800" b="1" baseline="-25000">
                <a:solidFill>
                  <a:srgbClr val="FF0000"/>
                </a:solidFill>
              </a:rPr>
              <a:t>2</a:t>
            </a:r>
            <a:r>
              <a:rPr lang="en-US" altLang="zh-CN" sz="2800" b="1">
                <a:solidFill>
                  <a:srgbClr val="FF0000"/>
                </a:solidFill>
              </a:rPr>
              <a:t>↑ </a:t>
            </a:r>
          </a:p>
        </p:txBody>
      </p:sp>
      <p:sp>
        <p:nvSpPr>
          <p:cNvPr id="34876" name="Text Box 60"/>
          <p:cNvSpPr txBox="1">
            <a:spLocks noChangeArrowheads="1"/>
          </p:cNvSpPr>
          <p:nvPr/>
        </p:nvSpPr>
        <p:spPr bwMode="auto">
          <a:xfrm>
            <a:off x="5636479" y="5149715"/>
            <a:ext cx="1295231" cy="584335"/>
          </a:xfrm>
          <a:prstGeom prst="rect">
            <a:avLst/>
          </a:prstGeom>
          <a:noFill/>
          <a:ln w="9525">
            <a:noFill/>
            <a:miter lim="800000"/>
            <a:headEnd/>
            <a:tailEnd/>
          </a:ln>
        </p:spPr>
        <p:txBody>
          <a:bodyPr>
            <a:spAutoFit/>
          </a:bodyPr>
          <a:lstStyle/>
          <a:p>
            <a:pPr>
              <a:spcBef>
                <a:spcPct val="50000"/>
              </a:spcBef>
            </a:pPr>
            <a:r>
              <a:rPr lang="en-US" altLang="zh-CN" sz="3200" b="1">
                <a:latin typeface="Times New Roman" pitchFamily="18" charset="0"/>
              </a:rPr>
              <a:t>SO</a:t>
            </a:r>
            <a:r>
              <a:rPr lang="en-US" altLang="zh-CN" sz="3200" b="1" baseline="-25000">
                <a:latin typeface="Times New Roman" pitchFamily="18" charset="0"/>
              </a:rPr>
              <a:t>4</a:t>
            </a:r>
            <a:r>
              <a:rPr lang="en-US" altLang="zh-CN" sz="3200" b="1" baseline="30000">
                <a:latin typeface="Times New Roman" pitchFamily="18" charset="0"/>
              </a:rPr>
              <a:t>2-</a:t>
            </a:r>
          </a:p>
        </p:txBody>
      </p:sp>
      <p:sp>
        <p:nvSpPr>
          <p:cNvPr id="11305" name="Text Box 61"/>
          <p:cNvSpPr txBox="1">
            <a:spLocks noChangeArrowheads="1"/>
          </p:cNvSpPr>
          <p:nvPr/>
        </p:nvSpPr>
        <p:spPr bwMode="auto">
          <a:xfrm>
            <a:off x="8255447" y="551283"/>
            <a:ext cx="3934966" cy="646331"/>
          </a:xfrm>
          <a:prstGeom prst="rect">
            <a:avLst/>
          </a:prstGeom>
          <a:noFill/>
          <a:ln w="9525">
            <a:noFill/>
            <a:miter lim="800000"/>
            <a:headEnd/>
            <a:tailEnd/>
          </a:ln>
        </p:spPr>
        <p:txBody>
          <a:bodyPr wrap="square">
            <a:spAutoFit/>
          </a:bodyPr>
          <a:lstStyle/>
          <a:p>
            <a:pPr algn="r">
              <a:spcBef>
                <a:spcPct val="50000"/>
              </a:spcBef>
            </a:pPr>
            <a:r>
              <a:rPr lang="en-US" altLang="zh-CN" sz="3600" b="1" dirty="0" smtClean="0">
                <a:solidFill>
                  <a:srgbClr val="FF0000"/>
                </a:solidFill>
                <a:latin typeface="黑体" pitchFamily="49" charset="-122"/>
                <a:ea typeface="黑体" pitchFamily="49" charset="-122"/>
              </a:rPr>
              <a:t>2.</a:t>
            </a:r>
            <a:r>
              <a:rPr lang="zh-CN" altLang="en-US" sz="3600" b="1" dirty="0" smtClean="0">
                <a:solidFill>
                  <a:srgbClr val="FF0000"/>
                </a:solidFill>
                <a:latin typeface="黑体" pitchFamily="49" charset="-122"/>
                <a:ea typeface="黑体" pitchFamily="49" charset="-122"/>
              </a:rPr>
              <a:t>原</a:t>
            </a:r>
            <a:r>
              <a:rPr lang="zh-CN" altLang="en-US" sz="3600" b="1" dirty="0">
                <a:solidFill>
                  <a:srgbClr val="FF0000"/>
                </a:solidFill>
                <a:latin typeface="黑体" pitchFamily="49" charset="-122"/>
                <a:ea typeface="黑体" pitchFamily="49" charset="-122"/>
              </a:rPr>
              <a:t>电池工作原理</a:t>
            </a:r>
          </a:p>
        </p:txBody>
      </p:sp>
      <p:sp>
        <p:nvSpPr>
          <p:cNvPr id="3" name="文本框 2"/>
          <p:cNvSpPr txBox="1"/>
          <p:nvPr/>
        </p:nvSpPr>
        <p:spPr>
          <a:xfrm>
            <a:off x="298411" y="3215028"/>
            <a:ext cx="2565066" cy="86062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buClr>
                <a:schemeClr val="bg1"/>
              </a:buClr>
              <a:defRPr/>
            </a:pPr>
            <a:r>
              <a:rPr lang="zh-CN" altLang="en-US" sz="2000" b="1" noProof="1">
                <a:latin typeface="Times New Roman" panose="02020603050405020304" pitchFamily="18" charset="0"/>
                <a:sym typeface="+mn-ea"/>
              </a:rPr>
              <a:t>还原剂</a:t>
            </a:r>
            <a:r>
              <a:rPr lang="en-US" altLang="zh-CN" sz="2000" b="1" noProof="1">
                <a:latin typeface="Times New Roman" panose="02020603050405020304" pitchFamily="18" charset="0"/>
                <a:sym typeface="+mn-ea"/>
              </a:rPr>
              <a:t>(Zn)</a:t>
            </a:r>
            <a:r>
              <a:rPr lang="zh-CN" altLang="en-US" sz="2000" b="1" noProof="1">
                <a:latin typeface="Times New Roman" panose="02020603050405020304" pitchFamily="18" charset="0"/>
                <a:sym typeface="+mn-ea"/>
              </a:rPr>
              <a:t>失去电</a:t>
            </a:r>
            <a:r>
              <a:rPr lang="zh-CN" altLang="en-US" sz="2000" b="1" noProof="1" smtClean="0">
                <a:latin typeface="Times New Roman" panose="02020603050405020304" pitchFamily="18" charset="0"/>
                <a:sym typeface="+mn-ea"/>
              </a:rPr>
              <a:t>子</a:t>
            </a:r>
          </a:p>
          <a:p>
            <a:pPr>
              <a:spcBef>
                <a:spcPct val="50000"/>
              </a:spcBef>
              <a:buClr>
                <a:schemeClr val="bg1"/>
              </a:buClr>
              <a:defRPr/>
            </a:pPr>
            <a:r>
              <a:rPr lang="zh-CN" altLang="en-US" sz="2000" b="1" noProof="1" smtClean="0">
                <a:latin typeface="Times New Roman" panose="02020603050405020304" pitchFamily="18" charset="0"/>
                <a:sym typeface="+mn-ea"/>
              </a:rPr>
              <a:t>发生氧化反应</a:t>
            </a:r>
            <a:endParaRPr lang="zh-CN" altLang="en-US" sz="2000" b="1" noProof="1">
              <a:latin typeface="Times New Roman" panose="02020603050405020304" pitchFamily="18" charset="0"/>
              <a:sym typeface="+mn-ea"/>
            </a:endParaRPr>
          </a:p>
        </p:txBody>
      </p:sp>
      <p:cxnSp>
        <p:nvCxnSpPr>
          <p:cNvPr id="4" name="直接箭头连接符 3"/>
          <p:cNvCxnSpPr/>
          <p:nvPr/>
        </p:nvCxnSpPr>
        <p:spPr>
          <a:xfrm flipV="1">
            <a:off x="1486694" y="1989634"/>
            <a:ext cx="0" cy="1152128"/>
          </a:xfrm>
          <a:prstGeom prst="straightConnector1">
            <a:avLst/>
          </a:prstGeom>
          <a:ln w="19050">
            <a:solidFill>
              <a:schemeClr val="tx1"/>
            </a:solidFill>
            <a:tailEnd type="arrow" w="med" len="med"/>
          </a:ln>
        </p:spPr>
        <p:style>
          <a:lnRef idx="1">
            <a:schemeClr val="dk1"/>
          </a:lnRef>
          <a:fillRef idx="0">
            <a:schemeClr val="dk1"/>
          </a:fillRef>
          <a:effectRef idx="0">
            <a:schemeClr val="dk1"/>
          </a:effectRef>
          <a:fontRef idx="minor">
            <a:schemeClr val="tx1"/>
          </a:fontRef>
        </p:style>
      </p:cxnSp>
      <p:sp>
        <p:nvSpPr>
          <p:cNvPr id="5" name="文本框 4"/>
          <p:cNvSpPr txBox="1"/>
          <p:nvPr/>
        </p:nvSpPr>
        <p:spPr>
          <a:xfrm>
            <a:off x="406574" y="1540672"/>
            <a:ext cx="1991251"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spcBef>
                <a:spcPct val="50000"/>
              </a:spcBef>
              <a:buClr>
                <a:schemeClr val="bg1"/>
              </a:buClr>
              <a:defRPr/>
            </a:pPr>
            <a:r>
              <a:rPr lang="zh-CN" altLang="en-US" sz="2000" b="1" noProof="1">
                <a:latin typeface="Times New Roman" panose="02020603050405020304" pitchFamily="18" charset="0"/>
                <a:sym typeface="+mn-ea"/>
              </a:rPr>
              <a:t>电子从锌片流出</a:t>
            </a:r>
            <a:endParaRPr lang="zh-CN" altLang="en-US" sz="2000" b="1" noProof="1">
              <a:latin typeface="Times New Roman" panose="02020603050405020304" pitchFamily="18" charset="0"/>
            </a:endParaRPr>
          </a:p>
        </p:txBody>
      </p:sp>
      <p:cxnSp>
        <p:nvCxnSpPr>
          <p:cNvPr id="6" name="直接箭头连接符 5"/>
          <p:cNvCxnSpPr/>
          <p:nvPr/>
        </p:nvCxnSpPr>
        <p:spPr>
          <a:xfrm>
            <a:off x="2582954" y="1701046"/>
            <a:ext cx="2030149" cy="0"/>
          </a:xfrm>
          <a:prstGeom prst="straightConnector1">
            <a:avLst/>
          </a:prstGeom>
          <a:ln w="19050">
            <a:solidFill>
              <a:schemeClr val="tx1"/>
            </a:solidFill>
            <a:tailEnd type="arrow" w="med" len="med"/>
          </a:ln>
        </p:spPr>
        <p:style>
          <a:lnRef idx="1">
            <a:schemeClr val="accent5"/>
          </a:lnRef>
          <a:fillRef idx="0">
            <a:schemeClr val="accent5"/>
          </a:fillRef>
          <a:effectRef idx="0">
            <a:schemeClr val="accent5"/>
          </a:effectRef>
          <a:fontRef idx="minor">
            <a:schemeClr val="tx1"/>
          </a:fontRef>
        </p:style>
      </p:cxnSp>
      <p:sp>
        <p:nvSpPr>
          <p:cNvPr id="7" name="文本框 6"/>
          <p:cNvSpPr txBox="1"/>
          <p:nvPr/>
        </p:nvSpPr>
        <p:spPr>
          <a:xfrm>
            <a:off x="4799062" y="1527969"/>
            <a:ext cx="2339102" cy="46166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a:spAutoFit/>
          </a:bodyPr>
          <a:lstStyle/>
          <a:p>
            <a:pPr>
              <a:spcBef>
                <a:spcPct val="50000"/>
              </a:spcBef>
              <a:buClr>
                <a:schemeClr val="bg1"/>
              </a:buClr>
              <a:defRPr/>
            </a:pPr>
            <a:r>
              <a:rPr lang="zh-CN" altLang="en-US" noProof="1" smtClean="0"/>
              <a:t>外部：电子导体</a:t>
            </a:r>
            <a:endParaRPr lang="zh-CN" altLang="en-US" noProof="1"/>
          </a:p>
        </p:txBody>
      </p:sp>
      <p:cxnSp>
        <p:nvCxnSpPr>
          <p:cNvPr id="8" name="直接箭头连接符 7"/>
          <p:cNvCxnSpPr>
            <a:endCxn id="9" idx="1"/>
          </p:cNvCxnSpPr>
          <p:nvPr/>
        </p:nvCxnSpPr>
        <p:spPr>
          <a:xfrm>
            <a:off x="7409925" y="1758802"/>
            <a:ext cx="2512673" cy="11318"/>
          </a:xfrm>
          <a:prstGeom prst="straightConnector1">
            <a:avLst/>
          </a:prstGeom>
          <a:ln w="19050">
            <a:solidFill>
              <a:schemeClr val="tx1"/>
            </a:solidFill>
            <a:tailEnd type="arrow" w="med" len="med"/>
          </a:ln>
        </p:spPr>
        <p:style>
          <a:lnRef idx="1">
            <a:schemeClr val="dk1"/>
          </a:lnRef>
          <a:fillRef idx="0">
            <a:schemeClr val="dk1"/>
          </a:fillRef>
          <a:effectRef idx="0">
            <a:schemeClr val="dk1"/>
          </a:effectRef>
          <a:fontRef idx="minor">
            <a:schemeClr val="tx1"/>
          </a:fontRef>
        </p:style>
      </p:cxnSp>
      <p:sp>
        <p:nvSpPr>
          <p:cNvPr id="9" name="文本框 8"/>
          <p:cNvSpPr txBox="1"/>
          <p:nvPr/>
        </p:nvSpPr>
        <p:spPr>
          <a:xfrm>
            <a:off x="9922598" y="1570842"/>
            <a:ext cx="1499993" cy="39855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buClr>
                <a:schemeClr val="bg1"/>
              </a:buClr>
              <a:defRPr/>
            </a:pPr>
            <a:r>
              <a:rPr lang="zh-CN" altLang="en-US" sz="2000" b="1" noProof="1">
                <a:latin typeface="Times New Roman" panose="02020603050405020304" pitchFamily="18" charset="0"/>
                <a:sym typeface="+mn-ea"/>
              </a:rPr>
              <a:t>流入铜片</a:t>
            </a:r>
            <a:endParaRPr lang="zh-CN" altLang="en-US" noProof="1"/>
          </a:p>
        </p:txBody>
      </p:sp>
      <p:sp>
        <p:nvSpPr>
          <p:cNvPr id="10" name="文本框 9"/>
          <p:cNvSpPr txBox="1"/>
          <p:nvPr/>
        </p:nvSpPr>
        <p:spPr>
          <a:xfrm>
            <a:off x="8994337" y="3299186"/>
            <a:ext cx="3077533" cy="707886"/>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spcBef>
                <a:spcPts val="1200"/>
              </a:spcBef>
              <a:buClr>
                <a:schemeClr val="bg1"/>
              </a:buClr>
              <a:defRPr/>
            </a:pPr>
            <a:r>
              <a:rPr lang="en-US" altLang="zh-CN" sz="2000" b="1" noProof="1">
                <a:latin typeface="Times New Roman" panose="02020603050405020304" pitchFamily="18" charset="0"/>
                <a:sym typeface="+mn-ea"/>
              </a:rPr>
              <a:t>氧化剂(H+)</a:t>
            </a:r>
            <a:r>
              <a:rPr lang="en-US" altLang="zh-CN" sz="2000" b="1" noProof="1" smtClean="0">
                <a:latin typeface="Times New Roman" panose="02020603050405020304" pitchFamily="18" charset="0"/>
                <a:sym typeface="+mn-ea"/>
              </a:rPr>
              <a:t>在铜极上得到电子发生还原反应</a:t>
            </a:r>
            <a:endParaRPr lang="en-US" altLang="zh-CN" sz="2000" b="1" noProof="1">
              <a:latin typeface="Times New Roman" panose="02020603050405020304" pitchFamily="18" charset="0"/>
            </a:endParaRPr>
          </a:p>
        </p:txBody>
      </p:sp>
      <p:cxnSp>
        <p:nvCxnSpPr>
          <p:cNvPr id="11" name="直接箭头连接符 10"/>
          <p:cNvCxnSpPr>
            <a:stCxn id="3" idx="0"/>
          </p:cNvCxnSpPr>
          <p:nvPr/>
        </p:nvCxnSpPr>
        <p:spPr>
          <a:xfrm flipH="1">
            <a:off x="10812642" y="1874868"/>
            <a:ext cx="7937" cy="1343336"/>
          </a:xfrm>
          <a:prstGeom prst="straightConnector1">
            <a:avLst/>
          </a:prstGeom>
          <a:ln w="19050">
            <a:solidFill>
              <a:schemeClr val="tx1"/>
            </a:solidFill>
            <a:tailEnd type="arrow" w="med" len="med"/>
          </a:ln>
        </p:spPr>
        <p:style>
          <a:lnRef idx="1">
            <a:schemeClr val="dk1"/>
          </a:lnRef>
          <a:fillRef idx="0">
            <a:schemeClr val="dk1"/>
          </a:fillRef>
          <a:effectRef idx="0">
            <a:schemeClr val="dk1"/>
          </a:effectRef>
          <a:fontRef idx="minor">
            <a:schemeClr val="tx1"/>
          </a:fontRef>
        </p:style>
      </p:cxnSp>
      <p:sp>
        <p:nvSpPr>
          <p:cNvPr id="12" name="文本框 11"/>
          <p:cNvSpPr txBox="1">
            <a:spLocks noChangeArrowheads="1"/>
          </p:cNvSpPr>
          <p:nvPr/>
        </p:nvSpPr>
        <p:spPr bwMode="auto">
          <a:xfrm>
            <a:off x="1080947" y="4389127"/>
            <a:ext cx="803425" cy="461665"/>
          </a:xfrm>
          <a:prstGeom prst="rect">
            <a:avLst/>
          </a:prstGeom>
          <a:noFill/>
          <a:ln w="9525">
            <a:noFill/>
            <a:miter lim="800000"/>
            <a:headEnd/>
            <a:tailEnd/>
          </a:ln>
        </p:spPr>
        <p:txBody>
          <a:bodyPr wrap="none">
            <a:spAutoFit/>
          </a:bodyPr>
          <a:lstStyle/>
          <a:p>
            <a:pPr>
              <a:spcBef>
                <a:spcPct val="50000"/>
              </a:spcBef>
              <a:buClr>
                <a:schemeClr val="bg1"/>
              </a:buClr>
            </a:pPr>
            <a:r>
              <a:rPr lang="zh-CN" altLang="en-US" sz="2400" b="1" dirty="0">
                <a:solidFill>
                  <a:srgbClr val="FF0000"/>
                </a:solidFill>
                <a:latin typeface="Times New Roman" pitchFamily="18" charset="0"/>
              </a:rPr>
              <a:t>负极</a:t>
            </a:r>
          </a:p>
        </p:txBody>
      </p:sp>
      <p:sp>
        <p:nvSpPr>
          <p:cNvPr id="13" name="文本框 12"/>
          <p:cNvSpPr txBox="1">
            <a:spLocks noChangeArrowheads="1"/>
          </p:cNvSpPr>
          <p:nvPr/>
        </p:nvSpPr>
        <p:spPr bwMode="auto">
          <a:xfrm>
            <a:off x="9671379" y="4465345"/>
            <a:ext cx="960312" cy="460482"/>
          </a:xfrm>
          <a:prstGeom prst="rect">
            <a:avLst/>
          </a:prstGeom>
          <a:noFill/>
          <a:ln w="9525">
            <a:noFill/>
            <a:miter lim="800000"/>
            <a:headEnd/>
            <a:tailEnd/>
          </a:ln>
        </p:spPr>
        <p:txBody>
          <a:bodyPr>
            <a:spAutoFit/>
          </a:bodyPr>
          <a:lstStyle/>
          <a:p>
            <a:pPr>
              <a:spcBef>
                <a:spcPct val="50000"/>
              </a:spcBef>
              <a:buClr>
                <a:schemeClr val="bg1"/>
              </a:buClr>
            </a:pPr>
            <a:r>
              <a:rPr lang="zh-CN" altLang="en-US" sz="2400" b="1">
                <a:solidFill>
                  <a:srgbClr val="FF0000"/>
                </a:solidFill>
                <a:latin typeface="Times New Roman" pitchFamily="18" charset="0"/>
              </a:rPr>
              <a:t>正极</a:t>
            </a:r>
          </a:p>
        </p:txBody>
      </p:sp>
      <p:sp>
        <p:nvSpPr>
          <p:cNvPr id="76832" name="圆角矩形 76831"/>
          <p:cNvSpPr>
            <a:spLocks noChangeArrowheads="1"/>
          </p:cNvSpPr>
          <p:nvPr/>
        </p:nvSpPr>
        <p:spPr bwMode="auto">
          <a:xfrm>
            <a:off x="3011097" y="2144805"/>
            <a:ext cx="5811080" cy="3702907"/>
          </a:xfrm>
          <a:prstGeom prst="roundRect">
            <a:avLst>
              <a:gd name="adj" fmla="val 16667"/>
            </a:avLst>
          </a:prstGeom>
          <a:noFill/>
          <a:ln w="111125">
            <a:solidFill>
              <a:srgbClr val="993300"/>
            </a:solidFill>
            <a:prstDash val="lgDashDot"/>
            <a:round/>
            <a:headEnd type="none" w="sm" len="sm"/>
            <a:tailEnd type="none" w="sm" len="sm"/>
          </a:ln>
        </p:spPr>
        <p:txBody>
          <a:bodyPr/>
          <a:lstStyle/>
          <a:p>
            <a:endParaRPr lang="zh-CN" altLang="en-US" dirty="0"/>
          </a:p>
        </p:txBody>
      </p:sp>
      <p:grpSp>
        <p:nvGrpSpPr>
          <p:cNvPr id="18" name="组合 76832"/>
          <p:cNvGrpSpPr>
            <a:grpSpLocks/>
          </p:cNvGrpSpPr>
          <p:nvPr/>
        </p:nvGrpSpPr>
        <p:grpSpPr bwMode="auto">
          <a:xfrm>
            <a:off x="2982525" y="2214671"/>
            <a:ext cx="5811080" cy="3702907"/>
            <a:chOff x="2152" y="752"/>
            <a:chExt cx="1384" cy="2936"/>
          </a:xfrm>
        </p:grpSpPr>
        <p:sp>
          <p:nvSpPr>
            <p:cNvPr id="11324" name="直接连接符 76833"/>
            <p:cNvSpPr>
              <a:spLocks noChangeShapeType="1"/>
            </p:cNvSpPr>
            <p:nvPr/>
          </p:nvSpPr>
          <p:spPr bwMode="auto">
            <a:xfrm>
              <a:off x="2152" y="1248"/>
              <a:ext cx="0" cy="192"/>
            </a:xfrm>
            <a:prstGeom prst="line">
              <a:avLst/>
            </a:prstGeom>
            <a:noFill/>
            <a:ln w="101600" cap="sq">
              <a:solidFill>
                <a:srgbClr val="FF0000"/>
              </a:solidFill>
              <a:round/>
              <a:headEnd type="none" w="sm" len="sm"/>
              <a:tailEnd type="stealth" w="lg" len="lg"/>
            </a:ln>
          </p:spPr>
          <p:txBody>
            <a:bodyPr/>
            <a:lstStyle/>
            <a:p>
              <a:endParaRPr lang="zh-CN" altLang="en-US"/>
            </a:p>
          </p:txBody>
        </p:sp>
        <p:sp>
          <p:nvSpPr>
            <p:cNvPr id="11325" name="直接连接符 76834"/>
            <p:cNvSpPr>
              <a:spLocks noChangeShapeType="1"/>
            </p:cNvSpPr>
            <p:nvPr/>
          </p:nvSpPr>
          <p:spPr bwMode="auto">
            <a:xfrm flipV="1">
              <a:off x="3536" y="3072"/>
              <a:ext cx="0" cy="144"/>
            </a:xfrm>
            <a:prstGeom prst="line">
              <a:avLst/>
            </a:prstGeom>
            <a:noFill/>
            <a:ln w="101600" cap="sq">
              <a:solidFill>
                <a:srgbClr val="FF0000"/>
              </a:solidFill>
              <a:round/>
              <a:headEnd type="none" w="sm" len="sm"/>
              <a:tailEnd type="stealth" w="lg" len="lg"/>
            </a:ln>
          </p:spPr>
          <p:txBody>
            <a:bodyPr/>
            <a:lstStyle/>
            <a:p>
              <a:endParaRPr lang="zh-CN" altLang="en-US"/>
            </a:p>
          </p:txBody>
        </p:sp>
        <p:sp>
          <p:nvSpPr>
            <p:cNvPr id="11326" name="直接连接符 76835"/>
            <p:cNvSpPr>
              <a:spLocks noChangeShapeType="1"/>
            </p:cNvSpPr>
            <p:nvPr/>
          </p:nvSpPr>
          <p:spPr bwMode="auto">
            <a:xfrm>
              <a:off x="2832" y="3688"/>
              <a:ext cx="192" cy="0"/>
            </a:xfrm>
            <a:prstGeom prst="line">
              <a:avLst/>
            </a:prstGeom>
            <a:noFill/>
            <a:ln w="101600" cap="sq">
              <a:solidFill>
                <a:srgbClr val="FF0000"/>
              </a:solidFill>
              <a:round/>
              <a:headEnd type="none" w="sm" len="sm"/>
              <a:tailEnd type="stealth" w="lg" len="lg"/>
            </a:ln>
          </p:spPr>
          <p:txBody>
            <a:bodyPr/>
            <a:lstStyle/>
            <a:p>
              <a:endParaRPr lang="zh-CN" altLang="en-US"/>
            </a:p>
          </p:txBody>
        </p:sp>
        <p:sp>
          <p:nvSpPr>
            <p:cNvPr id="11327" name="直接连接符 76836"/>
            <p:cNvSpPr>
              <a:spLocks noChangeShapeType="1"/>
            </p:cNvSpPr>
            <p:nvPr/>
          </p:nvSpPr>
          <p:spPr bwMode="auto">
            <a:xfrm flipH="1">
              <a:off x="2784" y="752"/>
              <a:ext cx="96" cy="0"/>
            </a:xfrm>
            <a:prstGeom prst="line">
              <a:avLst/>
            </a:prstGeom>
            <a:noFill/>
            <a:ln w="101600" cap="sq">
              <a:solidFill>
                <a:srgbClr val="FF0000"/>
              </a:solidFill>
              <a:round/>
              <a:headEnd type="none" w="sm" len="sm"/>
              <a:tailEnd type="stealth" w="lg" len="lg"/>
            </a:ln>
          </p:spPr>
          <p:txBody>
            <a:bodyPr/>
            <a:lstStyle/>
            <a:p>
              <a:endParaRPr lang="zh-CN" altLang="en-US"/>
            </a:p>
          </p:txBody>
        </p:sp>
      </p:grpSp>
      <p:sp>
        <p:nvSpPr>
          <p:cNvPr id="14" name="文本框 13"/>
          <p:cNvSpPr txBox="1">
            <a:spLocks noChangeArrowheads="1"/>
          </p:cNvSpPr>
          <p:nvPr/>
        </p:nvSpPr>
        <p:spPr bwMode="auto">
          <a:xfrm>
            <a:off x="576189" y="5847712"/>
            <a:ext cx="2404826" cy="461665"/>
          </a:xfrm>
          <a:prstGeom prst="rect">
            <a:avLst/>
          </a:prstGeom>
          <a:noFill/>
          <a:ln w="9525">
            <a:noFill/>
            <a:miter lim="800000"/>
            <a:headEnd/>
            <a:tailEnd/>
          </a:ln>
        </p:spPr>
        <p:txBody>
          <a:bodyPr wrap="none">
            <a:spAutoFit/>
          </a:bodyPr>
          <a:lstStyle/>
          <a:p>
            <a:r>
              <a:rPr lang="en-US" altLang="zh-CN" sz="2000" b="1" dirty="0">
                <a:solidFill>
                  <a:srgbClr val="FFFF00"/>
                </a:solidFill>
              </a:rPr>
              <a:t> </a:t>
            </a:r>
            <a:r>
              <a:rPr lang="zh-CN" altLang="en-US" sz="2000" b="1" dirty="0"/>
              <a:t>阳离</a:t>
            </a:r>
            <a:r>
              <a:rPr lang="zh-CN" altLang="en-US" sz="2000" b="1" dirty="0" smtClean="0"/>
              <a:t>子</a:t>
            </a:r>
            <a:r>
              <a:rPr lang="zh-CN" altLang="en-US" sz="2000" b="1" dirty="0"/>
              <a:t>：</a:t>
            </a:r>
            <a:r>
              <a:rPr lang="zh-CN" altLang="en-US" sz="2000" b="1" dirty="0" smtClean="0"/>
              <a:t>移</a:t>
            </a:r>
            <a:r>
              <a:rPr lang="zh-CN" altLang="en-US" sz="2000" b="1" dirty="0"/>
              <a:t>向正极</a:t>
            </a:r>
            <a:r>
              <a:rPr lang="zh-CN" altLang="en-US" b="1" dirty="0"/>
              <a:t> </a:t>
            </a:r>
            <a:endParaRPr lang="zh-CN" altLang="en-US" dirty="0"/>
          </a:p>
        </p:txBody>
      </p:sp>
      <p:sp>
        <p:nvSpPr>
          <p:cNvPr id="15" name="文本框 14"/>
          <p:cNvSpPr txBox="1">
            <a:spLocks noChangeArrowheads="1"/>
          </p:cNvSpPr>
          <p:nvPr/>
        </p:nvSpPr>
        <p:spPr bwMode="auto">
          <a:xfrm>
            <a:off x="8965033" y="5847712"/>
            <a:ext cx="2334293" cy="461665"/>
          </a:xfrm>
          <a:prstGeom prst="rect">
            <a:avLst/>
          </a:prstGeom>
          <a:noFill/>
          <a:ln w="9525">
            <a:noFill/>
            <a:miter lim="800000"/>
            <a:headEnd/>
            <a:tailEnd/>
          </a:ln>
        </p:spPr>
        <p:txBody>
          <a:bodyPr wrap="none">
            <a:spAutoFit/>
          </a:bodyPr>
          <a:lstStyle/>
          <a:p>
            <a:r>
              <a:rPr lang="en-US" altLang="zh-CN" dirty="0"/>
              <a:t> </a:t>
            </a:r>
            <a:r>
              <a:rPr lang="zh-CN" altLang="en-US" sz="2000" b="1" dirty="0"/>
              <a:t>阴离</a:t>
            </a:r>
            <a:r>
              <a:rPr lang="zh-CN" altLang="en-US" sz="2000" b="1" dirty="0" smtClean="0"/>
              <a:t>子：移</a:t>
            </a:r>
            <a:r>
              <a:rPr lang="zh-CN" altLang="en-US" sz="2000" b="1" dirty="0"/>
              <a:t>向负极</a:t>
            </a:r>
          </a:p>
        </p:txBody>
      </p:sp>
      <p:grpSp>
        <p:nvGrpSpPr>
          <p:cNvPr id="19" name="组合 76848"/>
          <p:cNvGrpSpPr>
            <a:grpSpLocks/>
          </p:cNvGrpSpPr>
          <p:nvPr/>
        </p:nvGrpSpPr>
        <p:grpSpPr bwMode="auto">
          <a:xfrm>
            <a:off x="7290439" y="5982682"/>
            <a:ext cx="2285702" cy="903496"/>
            <a:chOff x="3552" y="3456"/>
            <a:chExt cx="1440" cy="569"/>
          </a:xfrm>
        </p:grpSpPr>
        <p:sp>
          <p:nvSpPr>
            <p:cNvPr id="11322" name="文本框 76837"/>
            <p:cNvSpPr txBox="1">
              <a:spLocks noChangeArrowheads="1"/>
            </p:cNvSpPr>
            <p:nvPr/>
          </p:nvSpPr>
          <p:spPr bwMode="auto">
            <a:xfrm>
              <a:off x="3936" y="3696"/>
              <a:ext cx="1056" cy="329"/>
            </a:xfrm>
            <a:prstGeom prst="rect">
              <a:avLst/>
            </a:prstGeom>
            <a:noFill/>
            <a:ln w="12700">
              <a:noFill/>
              <a:miter lim="800000"/>
              <a:headEnd/>
              <a:tailEnd/>
            </a:ln>
          </p:spPr>
          <p:txBody>
            <a:bodyPr>
              <a:spAutoFit/>
            </a:bodyPr>
            <a:lstStyle/>
            <a:p>
              <a:pPr>
                <a:spcBef>
                  <a:spcPct val="50000"/>
                </a:spcBef>
                <a:buClr>
                  <a:schemeClr val="bg1"/>
                </a:buClr>
              </a:pPr>
              <a:r>
                <a:rPr lang="zh-CN" altLang="en-US" sz="2800" b="1" u="sng">
                  <a:solidFill>
                    <a:srgbClr val="FF0000"/>
                  </a:solidFill>
                  <a:latin typeface="Times New Roman" pitchFamily="18" charset="0"/>
                  <a:ea typeface="华文新魏" pitchFamily="2" charset="-122"/>
                </a:rPr>
                <a:t>电流方向</a:t>
              </a:r>
            </a:p>
          </p:txBody>
        </p:sp>
        <p:sp>
          <p:nvSpPr>
            <p:cNvPr id="11323" name="直接连接符 76838"/>
            <p:cNvSpPr>
              <a:spLocks noChangeShapeType="1"/>
            </p:cNvSpPr>
            <p:nvPr/>
          </p:nvSpPr>
          <p:spPr bwMode="auto">
            <a:xfrm flipH="1" flipV="1">
              <a:off x="3552" y="3456"/>
              <a:ext cx="480" cy="336"/>
            </a:xfrm>
            <a:prstGeom prst="line">
              <a:avLst/>
            </a:prstGeom>
            <a:noFill/>
            <a:ln w="44450">
              <a:solidFill>
                <a:srgbClr val="FF0000"/>
              </a:solidFill>
              <a:round/>
              <a:headEnd type="none" w="sm" len="sm"/>
              <a:tailEnd type="triangle" w="lg" len="med"/>
            </a:ln>
          </p:spPr>
          <p:txBody>
            <a:bodyPr/>
            <a:lstStyle/>
            <a:p>
              <a:endParaRPr lang="zh-CN" altLang="en-US"/>
            </a:p>
          </p:txBody>
        </p:sp>
      </p:grpSp>
      <p:sp>
        <p:nvSpPr>
          <p:cNvPr id="70" name="TextBox 69"/>
          <p:cNvSpPr txBox="1"/>
          <p:nvPr/>
        </p:nvSpPr>
        <p:spPr>
          <a:xfrm>
            <a:off x="4863975" y="6259668"/>
            <a:ext cx="2339102" cy="461665"/>
          </a:xfrm>
          <a:prstGeom prst="rect">
            <a:avLst/>
          </a:prstGeom>
          <a:noFill/>
        </p:spPr>
        <p:txBody>
          <a:bodyPr wrap="none" rtlCol="0">
            <a:spAutoFit/>
          </a:bodyPr>
          <a:lstStyle/>
          <a:p>
            <a:r>
              <a:rPr lang="zh-CN" altLang="en-US" dirty="0" smtClean="0"/>
              <a:t>内部：离子导体</a:t>
            </a:r>
            <a:endParaRPr lang="zh-CN" altLang="en-US" dirty="0"/>
          </a:p>
        </p:txBody>
      </p:sp>
      <p:sp>
        <p:nvSpPr>
          <p:cNvPr id="85" name="TextBox 84"/>
          <p:cNvSpPr txBox="1"/>
          <p:nvPr/>
        </p:nvSpPr>
        <p:spPr>
          <a:xfrm>
            <a:off x="0" y="-26590"/>
            <a:ext cx="11572956" cy="1569660"/>
          </a:xfrm>
          <a:prstGeom prst="rect">
            <a:avLst/>
          </a:prstGeom>
          <a:noFill/>
          <a:ln w="19050">
            <a:noFill/>
          </a:ln>
        </p:spPr>
        <p:txBody>
          <a:bodyPr wrap="square" rtlCol="0">
            <a:spAutoFit/>
          </a:bodyPr>
          <a:lstStyle/>
          <a:p>
            <a:r>
              <a:rPr lang="zh-CN" altLang="en-US" dirty="0" smtClean="0">
                <a:latin typeface="黑体" pitchFamily="49" charset="-122"/>
                <a:ea typeface="方正中等线简体"/>
              </a:rPr>
              <a:t>问题组</a:t>
            </a:r>
            <a:r>
              <a:rPr lang="en-US" altLang="zh-CN" dirty="0" smtClean="0">
                <a:latin typeface="黑体" pitchFamily="49" charset="-122"/>
                <a:ea typeface="方正中等线简体"/>
              </a:rPr>
              <a:t>:</a:t>
            </a:r>
          </a:p>
          <a:p>
            <a:r>
              <a:rPr lang="en-US" altLang="zh-CN" dirty="0" smtClean="0">
                <a:latin typeface="黑体" pitchFamily="49" charset="-122"/>
                <a:ea typeface="方正中等线简体"/>
              </a:rPr>
              <a:t>1.</a:t>
            </a:r>
            <a:r>
              <a:rPr lang="zh-CN" altLang="en-US" dirty="0" smtClean="0">
                <a:latin typeface="黑体" pitchFamily="49" charset="-122"/>
                <a:ea typeface="方正中等线简体"/>
              </a:rPr>
              <a:t>该电池的化学反应是？其反应类型是？能量的转化方式为？</a:t>
            </a:r>
            <a:endParaRPr lang="en-US" altLang="zh-CN" dirty="0" smtClean="0">
              <a:latin typeface="黑体" pitchFamily="49" charset="-122"/>
              <a:ea typeface="方正中等线简体"/>
            </a:endParaRPr>
          </a:p>
          <a:p>
            <a:r>
              <a:rPr lang="en-US" altLang="zh-CN" dirty="0" smtClean="0">
                <a:latin typeface="黑体" pitchFamily="49" charset="-122"/>
                <a:ea typeface="方正中等线简体"/>
              </a:rPr>
              <a:t>2.</a:t>
            </a:r>
            <a:r>
              <a:rPr lang="zh-CN" altLang="en-US" dirty="0" smtClean="0">
                <a:latin typeface="黑体" pitchFamily="49" charset="-122"/>
                <a:ea typeface="方正中等线简体"/>
              </a:rPr>
              <a:t>判断电极名称？电极反应？是否同时发生？反应类型是？</a:t>
            </a:r>
            <a:endParaRPr lang="en-US" altLang="zh-CN" dirty="0" smtClean="0">
              <a:latin typeface="黑体" pitchFamily="49" charset="-122"/>
              <a:ea typeface="方正中等线简体"/>
            </a:endParaRPr>
          </a:p>
          <a:p>
            <a:r>
              <a:rPr lang="en-US" altLang="zh-CN" dirty="0" smtClean="0">
                <a:latin typeface="黑体" pitchFamily="49" charset="-122"/>
                <a:ea typeface="方正中等线简体"/>
              </a:rPr>
              <a:t>3.</a:t>
            </a:r>
            <a:r>
              <a:rPr lang="zh-CN" altLang="en-US" dirty="0" smtClean="0">
                <a:latin typeface="黑体" pitchFamily="49" charset="-122"/>
                <a:ea typeface="方正中等线简体"/>
              </a:rPr>
              <a:t>电流是如何形成的</a:t>
            </a:r>
            <a:r>
              <a:rPr lang="zh-CN" altLang="en-US" dirty="0">
                <a:latin typeface="黑体" pitchFamily="49" charset="-122"/>
                <a:ea typeface="方正中等线简体"/>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path" presetSubtype="0" repeatCount="indefinite" accel="50000" decel="50000" fill="hold" nodeType="clickEffect">
                                  <p:stCondLst>
                                    <p:cond delay="0"/>
                                  </p:stCondLst>
                                  <p:childTnLst>
                                    <p:animMotion origin="layout" path="M 0.00247 0.15125 L 0.00247 -0.09436 L 0.26875 -0.09436 L 0.26758 0.17808 " pathEditMode="relative" rAng="0" ptsTypes="FFFF">
                                      <p:cBhvr>
                                        <p:cTn id="6" dur="2000" fill="hold"/>
                                        <p:tgtEl>
                                          <p:spTgt spid="2"/>
                                        </p:tgtEl>
                                        <p:attrNameLst>
                                          <p:attrName>ppt_x,ppt_y</p:attrName>
                                        </p:attrNameLst>
                                      </p:cBhvr>
                                      <p:rCtr x="133" y="-109"/>
                                    </p:animMotion>
                                  </p:childTnLst>
                                </p:cTn>
                              </p:par>
                              <p:par>
                                <p:cTn id="7" presetID="56" presetClass="path" presetSubtype="0" repeatCount="indefinite" accel="50000" decel="50000" fill="hold" grpId="0" nodeType="withEffect">
                                  <p:stCondLst>
                                    <p:cond delay="0"/>
                                  </p:stCondLst>
                                  <p:childTnLst>
                                    <p:animMotion origin="layout" path="M 0.079 0.09434 L -3.88889E-6 -3.06358E-6 " pathEditMode="relative" rAng="0" ptsTypes="AA">
                                      <p:cBhvr>
                                        <p:cTn id="8" dur="2000" spd="-100000" fill="hold"/>
                                        <p:tgtEl>
                                          <p:spTgt spid="34854"/>
                                        </p:tgtEl>
                                        <p:attrNameLst>
                                          <p:attrName>ppt_x,ppt_y</p:attrName>
                                        </p:attrNameLst>
                                      </p:cBhvr>
                                      <p:rCtr x="-40" y="-47"/>
                                    </p:animMotion>
                                  </p:childTnLst>
                                </p:cTn>
                              </p:par>
                              <p:par>
                                <p:cTn id="9" presetID="56" presetClass="path" presetSubtype="0" repeatCount="indefinite" accel="50000" decel="50000" fill="hold" grpId="0" nodeType="withEffect">
                                  <p:stCondLst>
                                    <p:cond delay="0"/>
                                  </p:stCondLst>
                                  <p:childTnLst>
                                    <p:animMotion origin="layout" path="M 3.61111E-6 1.56069E-6 L 0.1026 -0.00023 " pathEditMode="relative" rAng="0" ptsTypes="AA">
                                      <p:cBhvr>
                                        <p:cTn id="10" dur="2000" fill="hold"/>
                                        <p:tgtEl>
                                          <p:spTgt spid="34855"/>
                                        </p:tgtEl>
                                        <p:attrNameLst>
                                          <p:attrName>ppt_x,ppt_y</p:attrName>
                                        </p:attrNameLst>
                                      </p:cBhvr>
                                      <p:rCtr x="51" y="0"/>
                                    </p:animMotion>
                                  </p:childTnLst>
                                </p:cTn>
                              </p:par>
                              <p:par>
                                <p:cTn id="11" presetID="56" presetClass="path" presetSubtype="0" repeatCount="indefinite" accel="50000" decel="50000" fill="hold" grpId="0" nodeType="withEffect">
                                  <p:stCondLst>
                                    <p:cond delay="0"/>
                                  </p:stCondLst>
                                  <p:childTnLst>
                                    <p:animMotion origin="layout" path="M 1.94444E-6 -3.98844E-6 L 0.10642 -0.00023 " pathEditMode="relative" rAng="0" ptsTypes="AA">
                                      <p:cBhvr>
                                        <p:cTn id="12" dur="2000" fill="hold"/>
                                        <p:tgtEl>
                                          <p:spTgt spid="34857"/>
                                        </p:tgtEl>
                                        <p:attrNameLst>
                                          <p:attrName>ppt_x,ppt_y</p:attrName>
                                        </p:attrNameLst>
                                      </p:cBhvr>
                                      <p:rCtr x="53" y="0"/>
                                    </p:animMotion>
                                  </p:childTnLst>
                                </p:cTn>
                              </p:par>
                              <p:par>
                                <p:cTn id="13" presetID="35" presetClass="path" presetSubtype="0" repeatCount="indefinite" accel="50000" decel="50000" fill="hold" grpId="0" nodeType="withEffect">
                                  <p:stCondLst>
                                    <p:cond delay="0"/>
                                  </p:stCondLst>
                                  <p:childTnLst>
                                    <p:animMotion origin="layout" path="M -3.61111E-6 0.00185 L -0.09444 2.83237E-6 " pathEditMode="relative" rAng="0" ptsTypes="AA">
                                      <p:cBhvr>
                                        <p:cTn id="14" dur="2000" fill="hold"/>
                                        <p:tgtEl>
                                          <p:spTgt spid="34876"/>
                                        </p:tgtEl>
                                        <p:attrNameLst>
                                          <p:attrName>ppt_x,ppt_y</p:attrName>
                                        </p:attrNameLst>
                                      </p:cBhvr>
                                      <p:rCtr x="-47" y="-1"/>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34856"/>
                                        </p:tgtEl>
                                        <p:attrNameLst>
                                          <p:attrName>style.visibility</p:attrName>
                                        </p:attrNameLst>
                                      </p:cBhvr>
                                      <p:to>
                                        <p:strVal val="visible"/>
                                      </p:to>
                                    </p:set>
                                  </p:childTnLst>
                                </p:cTn>
                              </p:par>
                              <p:par>
                                <p:cTn id="18" presetID="64" presetClass="path" presetSubtype="0" repeatCount="indefinite" accel="50000" decel="50000" fill="hold" grpId="1" nodeType="withEffect">
                                  <p:stCondLst>
                                    <p:cond delay="0"/>
                                  </p:stCondLst>
                                  <p:childTnLst>
                                    <p:animMotion origin="layout" path="M -5.55556E-7 -4.33526E-6 L -5.55556E-7 -0.1778 " pathEditMode="relative" rAng="0" ptsTypes="AA">
                                      <p:cBhvr>
                                        <p:cTn id="19" dur="2000" fill="hold"/>
                                        <p:tgtEl>
                                          <p:spTgt spid="34856"/>
                                        </p:tgtEl>
                                        <p:attrNameLst>
                                          <p:attrName>ppt_x,ppt_y</p:attrName>
                                        </p:attrNameLst>
                                      </p:cBhvr>
                                      <p:rCtr x="0" y="-89"/>
                                    </p:animMotion>
                                  </p:childTnLst>
                                </p:cTn>
                              </p:par>
                            </p:childTnLst>
                          </p:cTn>
                        </p:par>
                        <p:par>
                          <p:cTn id="20" fill="hold">
                            <p:stCondLst>
                              <p:cond delay="4000"/>
                            </p:stCondLst>
                            <p:childTnLst>
                              <p:par>
                                <p:cTn id="21" presetID="1" presetClass="entr" presetSubtype="0" fill="hold" grpId="0" nodeType="afterEffect">
                                  <p:stCondLst>
                                    <p:cond delay="500"/>
                                  </p:stCondLst>
                                  <p:childTnLst>
                                    <p:set>
                                      <p:cBhvr>
                                        <p:cTn id="22" dur="1" fill="hold">
                                          <p:stCondLst>
                                            <p:cond delay="0"/>
                                          </p:stCondLst>
                                        </p:cTn>
                                        <p:tgtEl>
                                          <p:spTgt spid="34858"/>
                                        </p:tgtEl>
                                        <p:attrNameLst>
                                          <p:attrName>style.visibility</p:attrName>
                                        </p:attrNameLst>
                                      </p:cBhvr>
                                      <p:to>
                                        <p:strVal val="visible"/>
                                      </p:to>
                                    </p:set>
                                  </p:childTnLst>
                                </p:cTn>
                              </p:par>
                              <p:par>
                                <p:cTn id="23" presetID="64" presetClass="path" presetSubtype="0" repeatCount="indefinite" accel="50000" decel="50000" fill="hold" grpId="1" nodeType="withEffect">
                                  <p:stCondLst>
                                    <p:cond delay="500"/>
                                  </p:stCondLst>
                                  <p:childTnLst>
                                    <p:animMotion origin="layout" path="M -5.55556E-7 -4.33526E-6 L -5.55556E-7 -0.1778 " pathEditMode="relative" rAng="0" ptsTypes="AA">
                                      <p:cBhvr>
                                        <p:cTn id="24" dur="2000" fill="hold"/>
                                        <p:tgtEl>
                                          <p:spTgt spid="34858"/>
                                        </p:tgtEl>
                                        <p:attrNameLst>
                                          <p:attrName>ppt_x,ppt_y</p:attrName>
                                        </p:attrNameLst>
                                      </p:cBhvr>
                                      <p:rCtr x="0" y="-89"/>
                                    </p:animMotion>
                                  </p:childTnLst>
                                </p:cTn>
                              </p:par>
                            </p:childTnLst>
                          </p:cTn>
                        </p:par>
                        <p:par>
                          <p:cTn id="25" fill="hold">
                            <p:stCondLst>
                              <p:cond delay="6500"/>
                            </p:stCondLst>
                            <p:childTnLst>
                              <p:par>
                                <p:cTn id="26" presetID="7" presetClass="path" presetSubtype="0" repeatCount="indefinite" accel="50000" decel="50000" fill="hold" nodeType="afterEffect">
                                  <p:stCondLst>
                                    <p:cond delay="0"/>
                                  </p:stCondLst>
                                  <p:childTnLst>
                                    <p:animMotion origin="layout" path="M -0.00143 0.21253 L -0.00143 -0.04279 L 0.27084 -0.04279 L 0.26954 0.24029 " pathEditMode="relative" rAng="0" ptsTypes="FFFF">
                                      <p:cBhvr>
                                        <p:cTn id="27" dur="2000" fill="hold"/>
                                        <p:tgtEl>
                                          <p:spTgt spid="16"/>
                                        </p:tgtEl>
                                        <p:attrNameLst>
                                          <p:attrName>ppt_x,ppt_y</p:attrName>
                                        </p:attrNameLst>
                                      </p:cBhvr>
                                      <p:rCtr x="136" y="-114"/>
                                    </p:animMotion>
                                  </p:childTnLst>
                                </p:cTn>
                              </p:par>
                            </p:childTnLst>
                          </p:cTn>
                        </p:par>
                        <p:par>
                          <p:cTn id="28" fill="hold">
                            <p:stCondLst>
                              <p:cond delay="8500"/>
                            </p:stCondLst>
                            <p:childTnLst>
                              <p:par>
                                <p:cTn id="29" presetID="1" presetClass="entr" presetSubtype="0" fill="hold" grpId="0" nodeType="afterEffect">
                                  <p:stCondLst>
                                    <p:cond delay="500"/>
                                  </p:stCondLst>
                                  <p:childTnLst>
                                    <p:set>
                                      <p:cBhvr>
                                        <p:cTn id="30" dur="1" fill="hold">
                                          <p:stCondLst>
                                            <p:cond delay="0"/>
                                          </p:stCondLst>
                                        </p:cTn>
                                        <p:tgtEl>
                                          <p:spTgt spid="34859"/>
                                        </p:tgtEl>
                                        <p:attrNameLst>
                                          <p:attrName>style.visibility</p:attrName>
                                        </p:attrNameLst>
                                      </p:cBhvr>
                                      <p:to>
                                        <p:strVal val="visible"/>
                                      </p:to>
                                    </p:set>
                                  </p:childTnLst>
                                </p:cTn>
                              </p:par>
                              <p:par>
                                <p:cTn id="31" presetID="64" presetClass="path" presetSubtype="0" repeatCount="indefinite" accel="50000" decel="50000" fill="hold" grpId="1" nodeType="withEffect">
                                  <p:stCondLst>
                                    <p:cond delay="500"/>
                                  </p:stCondLst>
                                  <p:childTnLst>
                                    <p:animMotion origin="layout" path="M -5.55556E-7 -4.33526E-6 L -5.55556E-7 -0.1778 " pathEditMode="relative" rAng="0" ptsTypes="AA">
                                      <p:cBhvr>
                                        <p:cTn id="32" dur="2000" fill="hold"/>
                                        <p:tgtEl>
                                          <p:spTgt spid="34859"/>
                                        </p:tgtEl>
                                        <p:attrNameLst>
                                          <p:attrName>ppt_x,ppt_y</p:attrName>
                                        </p:attrNameLst>
                                      </p:cBhvr>
                                      <p:rCtr x="0" y="-89"/>
                                    </p:animMotion>
                                  </p:childTnLst>
                                </p:cTn>
                              </p:par>
                            </p:childTnLst>
                          </p:cTn>
                        </p:par>
                        <p:par>
                          <p:cTn id="33" fill="hold">
                            <p:stCondLst>
                              <p:cond delay="11000"/>
                            </p:stCondLst>
                            <p:childTnLst>
                              <p:par>
                                <p:cTn id="34" presetID="7" presetClass="path" presetSubtype="0" repeatCount="indefinite" accel="50000" decel="50000" fill="hold" nodeType="afterEffect">
                                  <p:stCondLst>
                                    <p:cond delay="0"/>
                                  </p:stCondLst>
                                  <p:childTnLst>
                                    <p:animMotion origin="layout" path="M 0.00495 0.21253 L 0.00495 -0.04279 L 0.27071 -0.04279 L 0.26954 0.24028 " pathEditMode="relative" rAng="0" ptsTypes="FFFF">
                                      <p:cBhvr>
                                        <p:cTn id="35" dur="2000" fill="hold"/>
                                        <p:tgtEl>
                                          <p:spTgt spid="17"/>
                                        </p:tgtEl>
                                        <p:attrNameLst>
                                          <p:attrName>ppt_x,ppt_y</p:attrName>
                                        </p:attrNameLst>
                                      </p:cBhvr>
                                      <p:rCtr x="133" y="-114"/>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7683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4860">
                                            <p:txEl>
                                              <p:pRg st="0" end="0"/>
                                            </p:txEl>
                                          </p:spTgt>
                                        </p:tgtEl>
                                        <p:attrNameLst>
                                          <p:attrName>style.visibility</p:attrName>
                                        </p:attrNameLst>
                                      </p:cBhvr>
                                      <p:to>
                                        <p:strVal val="visible"/>
                                      </p:to>
                                    </p:set>
                                    <p:animEffect transition="in" filter="wipe(left)">
                                      <p:cBhvr>
                                        <p:cTn id="96" dur="500"/>
                                        <p:tgtEl>
                                          <p:spTgt spid="34860">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34861"/>
                                        </p:tgtEl>
                                        <p:attrNameLst>
                                          <p:attrName>style.visibility</p:attrName>
                                        </p:attrNameLst>
                                      </p:cBhvr>
                                      <p:to>
                                        <p:strVal val="visible"/>
                                      </p:to>
                                    </p:set>
                                    <p:animEffect transition="in" filter="wipe(left)">
                                      <p:cBhvr>
                                        <p:cTn id="101" dur="500"/>
                                        <p:tgtEl>
                                          <p:spTgt spid="34861"/>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blinds(horizontal)">
                                      <p:cBhvr>
                                        <p:cTn id="106" dur="500"/>
                                        <p:tgtEl>
                                          <p:spTgt spid="70"/>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4" grpId="0"/>
      <p:bldP spid="34855" grpId="0"/>
      <p:bldP spid="34856" grpId="0" bldLvl="0" animBg="1"/>
      <p:bldP spid="34856" grpId="1" bldLvl="0" animBg="1"/>
      <p:bldP spid="34857" grpId="0"/>
      <p:bldP spid="34858" grpId="0" bldLvl="0" animBg="1"/>
      <p:bldP spid="34858" grpId="1" bldLvl="0" animBg="1"/>
      <p:bldP spid="34859" grpId="0" bldLvl="0" animBg="1"/>
      <p:bldP spid="34859" grpId="1" bldLvl="0" animBg="1"/>
      <p:bldP spid="34860" grpId="0" build="p"/>
      <p:bldP spid="34861" grpId="0"/>
      <p:bldP spid="34876" grpId="0"/>
      <p:bldP spid="3" grpId="0" animBg="1"/>
      <p:bldP spid="5" grpId="0" animBg="1"/>
      <p:bldP spid="7" grpId="0" animBg="1"/>
      <p:bldP spid="9" grpId="0" animBg="1"/>
      <p:bldP spid="10" grpId="0" animBg="1"/>
      <p:bldP spid="12" grpId="0"/>
      <p:bldP spid="13" grpId="0"/>
      <p:bldP spid="76832" grpId="0" animBg="1"/>
      <p:bldP spid="14" grpId="0"/>
      <p:bldP spid="15"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015" y="59934"/>
            <a:ext cx="11572956" cy="1569660"/>
          </a:xfrm>
          <a:prstGeom prst="rect">
            <a:avLst/>
          </a:prstGeom>
          <a:noFill/>
          <a:ln w="19050">
            <a:noFill/>
          </a:ln>
        </p:spPr>
        <p:txBody>
          <a:bodyPr wrap="square" rtlCol="0">
            <a:spAutoFit/>
          </a:bodyPr>
          <a:lstStyle/>
          <a:p>
            <a:r>
              <a:rPr lang="en-US" altLang="zh-CN" sz="2400" dirty="0" smtClean="0"/>
              <a:t>【</a:t>
            </a:r>
            <a:r>
              <a:rPr lang="zh-CN" altLang="en-US" sz="2400" dirty="0" smtClean="0"/>
              <a:t>视频</a:t>
            </a:r>
            <a:r>
              <a:rPr lang="en-US" altLang="zh-CN" sz="2400" dirty="0" smtClean="0"/>
              <a:t>】</a:t>
            </a:r>
            <a:r>
              <a:rPr lang="zh-CN" altLang="en-US" sz="2400" dirty="0" smtClean="0"/>
              <a:t>氢氧燃料电池</a:t>
            </a:r>
            <a:r>
              <a:rPr lang="en-US" altLang="zh-CN" sz="2400" dirty="0" smtClean="0"/>
              <a:t>——</a:t>
            </a:r>
            <a:r>
              <a:rPr lang="zh-CN" altLang="en-US" sz="2400" dirty="0" smtClean="0"/>
              <a:t>问题组</a:t>
            </a:r>
            <a:endParaRPr lang="en-US" altLang="zh-CN" sz="2400" dirty="0" smtClean="0"/>
          </a:p>
          <a:p>
            <a:r>
              <a:rPr lang="en-US" altLang="zh-CN" sz="2400" dirty="0" smtClean="0"/>
              <a:t>1</a:t>
            </a:r>
            <a:r>
              <a:rPr lang="en-US" altLang="zh-CN" dirty="0" smtClean="0"/>
              <a:t>.</a:t>
            </a:r>
            <a:r>
              <a:rPr lang="zh-CN" altLang="en-US" sz="2400" dirty="0" smtClean="0"/>
              <a:t>该电池的化学反应是？其反应类型是？能量的转化方式为？</a:t>
            </a:r>
            <a:endParaRPr lang="en-US" altLang="zh-CN" sz="2400" dirty="0" smtClean="0"/>
          </a:p>
          <a:p>
            <a:r>
              <a:rPr lang="en-US" altLang="zh-CN" dirty="0" smtClean="0"/>
              <a:t>2</a:t>
            </a:r>
            <a:r>
              <a:rPr lang="en-US" altLang="zh-CN" sz="2400" dirty="0" smtClean="0"/>
              <a:t>.</a:t>
            </a:r>
            <a:r>
              <a:rPr lang="zh-CN" altLang="en-US" sz="2400" dirty="0" smtClean="0"/>
              <a:t>氢气和氧气是否直接接触而反应的？是否同时发生？各自的反应类型是？</a:t>
            </a:r>
            <a:endParaRPr lang="en-US" altLang="zh-CN" sz="2400" dirty="0" smtClean="0"/>
          </a:p>
          <a:p>
            <a:r>
              <a:rPr lang="en-US" altLang="zh-CN" dirty="0" smtClean="0"/>
              <a:t>3.</a:t>
            </a:r>
            <a:r>
              <a:rPr lang="zh-CN" altLang="en-US" sz="2400" dirty="0" smtClean="0"/>
              <a:t>电流是如何形成的</a:t>
            </a:r>
            <a:r>
              <a:rPr lang="zh-CN" altLang="en-US" sz="2400" dirty="0"/>
              <a:t>？</a:t>
            </a:r>
            <a:endParaRPr lang="zh-CN" altLang="en-US" sz="2800" dirty="0"/>
          </a:p>
        </p:txBody>
      </p:sp>
      <p:sp>
        <p:nvSpPr>
          <p:cNvPr id="5" name="TextBox 4"/>
          <p:cNvSpPr txBox="1"/>
          <p:nvPr/>
        </p:nvSpPr>
        <p:spPr>
          <a:xfrm>
            <a:off x="334566" y="1845618"/>
            <a:ext cx="3570208" cy="461665"/>
          </a:xfrm>
          <a:prstGeom prst="rect">
            <a:avLst/>
          </a:prstGeom>
          <a:noFill/>
        </p:spPr>
        <p:txBody>
          <a:bodyPr wrap="none" rtlCol="0">
            <a:spAutoFit/>
          </a:bodyPr>
          <a:lstStyle/>
          <a:p>
            <a:r>
              <a:rPr lang="zh-CN" altLang="en-US" dirty="0" smtClean="0"/>
              <a:t>氢氧燃料电池工作原理图</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2"/>
          <p:cNvSpPr txBox="1">
            <a:spLocks noChangeArrowheads="1"/>
          </p:cNvSpPr>
          <p:nvPr/>
        </p:nvSpPr>
        <p:spPr bwMode="auto">
          <a:xfrm>
            <a:off x="34925" y="238125"/>
            <a:ext cx="12155488" cy="523220"/>
          </a:xfrm>
          <a:prstGeom prst="rect">
            <a:avLst/>
          </a:prstGeom>
          <a:noFill/>
          <a:ln w="9525">
            <a:noFill/>
            <a:miter lim="800000"/>
            <a:headEnd/>
            <a:tailEnd/>
          </a:ln>
          <a:effectLst/>
        </p:spPr>
        <p:txBody>
          <a:bodyPr wrap="square">
            <a:spAutoFit/>
          </a:bodyPr>
          <a:lstStyle/>
          <a:p>
            <a:r>
              <a:rPr lang="zh-CN" altLang="en-US" sz="2800" dirty="0" smtClean="0">
                <a:solidFill>
                  <a:schemeClr val="tx1"/>
                </a:solidFill>
                <a:latin typeface="黑体" pitchFamily="49" charset="-122"/>
                <a:ea typeface="黑体" pitchFamily="49" charset="-122"/>
              </a:rPr>
              <a:t>思考：下</a:t>
            </a:r>
            <a:r>
              <a:rPr lang="zh-CN" altLang="en-US" sz="2800" dirty="0">
                <a:solidFill>
                  <a:schemeClr val="tx1"/>
                </a:solidFill>
                <a:latin typeface="黑体" pitchFamily="49" charset="-122"/>
                <a:ea typeface="黑体" pitchFamily="49" charset="-122"/>
              </a:rPr>
              <a:t>列装置中，能组成原电池的是</a:t>
            </a:r>
            <a:r>
              <a:rPr lang="zh-CN" altLang="en-US" sz="2800" dirty="0" smtClean="0">
                <a:solidFill>
                  <a:schemeClr val="tx1"/>
                </a:solidFill>
                <a:latin typeface="黑体" pitchFamily="49" charset="-122"/>
                <a:ea typeface="黑体" pitchFamily="49" charset="-122"/>
              </a:rPr>
              <a:t>：           </a:t>
            </a:r>
            <a:r>
              <a:rPr lang="zh-CN" altLang="en-US" sz="2800" dirty="0" smtClean="0">
                <a:latin typeface="黑体" pitchFamily="49" charset="-122"/>
                <a:ea typeface="黑体" pitchFamily="49" charset="-122"/>
              </a:rPr>
              <a:t>并判断原电池的正负极。</a:t>
            </a:r>
            <a:endParaRPr lang="zh-CN" altLang="en-US" sz="2800" dirty="0">
              <a:solidFill>
                <a:schemeClr val="tx1"/>
              </a:solidFill>
              <a:latin typeface="黑体" pitchFamily="49" charset="-122"/>
              <a:ea typeface="黑体" pitchFamily="49" charset="-122"/>
            </a:endParaRPr>
          </a:p>
        </p:txBody>
      </p:sp>
      <p:pic>
        <p:nvPicPr>
          <p:cNvPr id="37" name="Picture 3"/>
          <p:cNvPicPr>
            <a:picLocks noGrp="1" noChangeAspect="1" noChangeArrowheads="1"/>
          </p:cNvPicPr>
          <p:nvPr>
            <p:ph sz="quarter" idx="1"/>
          </p:nvPr>
        </p:nvPicPr>
        <p:blipFill>
          <a:blip r:embed="rId3" cstate="print"/>
          <a:srcRect/>
          <a:stretch>
            <a:fillRect/>
          </a:stretch>
        </p:blipFill>
        <p:spPr>
          <a:xfrm>
            <a:off x="3252998" y="3789834"/>
            <a:ext cx="2554846" cy="2376264"/>
          </a:xfrm>
          <a:noFill/>
          <a:ln/>
        </p:spPr>
      </p:pic>
      <p:pic>
        <p:nvPicPr>
          <p:cNvPr id="38" name="Picture 4"/>
          <p:cNvPicPr>
            <a:picLocks noChangeAspect="1" noChangeArrowheads="1"/>
          </p:cNvPicPr>
          <p:nvPr/>
        </p:nvPicPr>
        <p:blipFill>
          <a:blip r:embed="rId4" cstate="print"/>
          <a:srcRect/>
          <a:stretch>
            <a:fillRect/>
          </a:stretch>
        </p:blipFill>
        <p:spPr>
          <a:xfrm>
            <a:off x="2987675" y="981075"/>
            <a:ext cx="2808288" cy="1965325"/>
          </a:xfrm>
          <a:prstGeom prst="rect">
            <a:avLst/>
          </a:prstGeom>
          <a:noFill/>
          <a:ln/>
        </p:spPr>
      </p:pic>
      <p:pic>
        <p:nvPicPr>
          <p:cNvPr id="39" name="Picture 5"/>
          <p:cNvPicPr>
            <a:picLocks noChangeAspect="1" noChangeArrowheads="1"/>
          </p:cNvPicPr>
          <p:nvPr/>
        </p:nvPicPr>
        <p:blipFill>
          <a:blip r:embed="rId5" cstate="print"/>
          <a:srcRect/>
          <a:stretch>
            <a:fillRect/>
          </a:stretch>
        </p:blipFill>
        <p:spPr>
          <a:xfrm>
            <a:off x="6023198" y="1125538"/>
            <a:ext cx="2843212" cy="1831975"/>
          </a:xfrm>
          <a:prstGeom prst="rect">
            <a:avLst/>
          </a:prstGeom>
          <a:noFill/>
          <a:ln/>
        </p:spPr>
      </p:pic>
      <p:sp>
        <p:nvSpPr>
          <p:cNvPr id="40" name="Text Box 6"/>
          <p:cNvSpPr txBox="1">
            <a:spLocks noChangeArrowheads="1"/>
          </p:cNvSpPr>
          <p:nvPr/>
        </p:nvSpPr>
        <p:spPr bwMode="auto">
          <a:xfrm>
            <a:off x="3862561" y="2896121"/>
            <a:ext cx="1152525" cy="461665"/>
          </a:xfrm>
          <a:prstGeom prst="rect">
            <a:avLst/>
          </a:prstGeom>
          <a:noFill/>
          <a:ln w="9525">
            <a:noFill/>
            <a:miter lim="800000"/>
            <a:headEnd/>
            <a:tailEnd/>
          </a:ln>
          <a:effectLst/>
        </p:spPr>
        <p:txBody>
          <a:bodyPr>
            <a:spAutoFit/>
          </a:bodyPr>
          <a:lstStyle/>
          <a:p>
            <a:r>
              <a:rPr lang="en-US" altLang="zh-CN" dirty="0">
                <a:solidFill>
                  <a:schemeClr val="tx1"/>
                </a:solidFill>
                <a:ea typeface="黑体" pitchFamily="49" charset="-122"/>
              </a:rPr>
              <a:t> </a:t>
            </a:r>
            <a:r>
              <a:rPr lang="zh-CN" altLang="en-US" dirty="0">
                <a:solidFill>
                  <a:schemeClr val="tx1"/>
                </a:solidFill>
                <a:ea typeface="黑体" pitchFamily="49" charset="-122"/>
              </a:rPr>
              <a:t>酒精</a:t>
            </a:r>
          </a:p>
        </p:txBody>
      </p:sp>
      <p:pic>
        <p:nvPicPr>
          <p:cNvPr id="41" name="Picture 7"/>
          <p:cNvPicPr>
            <a:picLocks noChangeAspect="1" noChangeArrowheads="1"/>
          </p:cNvPicPr>
          <p:nvPr/>
        </p:nvPicPr>
        <p:blipFill>
          <a:blip r:embed="rId6" cstate="print"/>
          <a:srcRect/>
          <a:stretch>
            <a:fillRect/>
          </a:stretch>
        </p:blipFill>
        <p:spPr>
          <a:xfrm>
            <a:off x="9418638" y="1139031"/>
            <a:ext cx="2771775" cy="1784350"/>
          </a:xfrm>
          <a:prstGeom prst="rect">
            <a:avLst/>
          </a:prstGeom>
          <a:noFill/>
          <a:ln/>
        </p:spPr>
      </p:pic>
      <p:pic>
        <p:nvPicPr>
          <p:cNvPr id="42" name="Picture 8"/>
          <p:cNvPicPr>
            <a:picLocks noChangeAspect="1" noChangeArrowheads="1"/>
          </p:cNvPicPr>
          <p:nvPr/>
        </p:nvPicPr>
        <p:blipFill>
          <a:blip r:embed="rId7" cstate="print"/>
          <a:srcRect b="17294"/>
          <a:stretch>
            <a:fillRect/>
          </a:stretch>
        </p:blipFill>
        <p:spPr bwMode="auto">
          <a:xfrm>
            <a:off x="119559" y="3789363"/>
            <a:ext cx="2735262" cy="201669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srcRect/>
          <a:stretch>
            <a:fillRect/>
          </a:stretch>
        </p:blipFill>
        <p:spPr bwMode="auto">
          <a:xfrm>
            <a:off x="262558" y="1035952"/>
            <a:ext cx="2700337" cy="2301875"/>
          </a:xfrm>
          <a:prstGeom prst="rect">
            <a:avLst/>
          </a:prstGeom>
          <a:noFill/>
          <a:ln w="9525">
            <a:noFill/>
            <a:miter lim="800000"/>
            <a:headEnd/>
            <a:tailEnd/>
          </a:ln>
          <a:effectLst/>
        </p:spPr>
      </p:pic>
      <p:sp>
        <p:nvSpPr>
          <p:cNvPr id="44" name="Text Box 10"/>
          <p:cNvSpPr txBox="1">
            <a:spLocks noChangeArrowheads="1"/>
          </p:cNvSpPr>
          <p:nvPr/>
        </p:nvSpPr>
        <p:spPr bwMode="auto">
          <a:xfrm>
            <a:off x="6841438" y="2874254"/>
            <a:ext cx="1873250" cy="461665"/>
          </a:xfrm>
          <a:prstGeom prst="rect">
            <a:avLst/>
          </a:prstGeom>
          <a:noFill/>
          <a:ln w="9525">
            <a:noFill/>
            <a:miter lim="800000"/>
            <a:headEnd/>
            <a:tailEnd/>
          </a:ln>
          <a:effectLst/>
        </p:spPr>
        <p:txBody>
          <a:bodyPr>
            <a:spAutoFit/>
          </a:bodyPr>
          <a:lstStyle/>
          <a:p>
            <a:r>
              <a:rPr lang="zh-CN" altLang="en-US" dirty="0">
                <a:solidFill>
                  <a:schemeClr val="tx1"/>
                </a:solidFill>
                <a:ea typeface="黑体" pitchFamily="49" charset="-122"/>
              </a:rPr>
              <a:t>稀</a:t>
            </a:r>
            <a:r>
              <a:rPr lang="en-US" altLang="zh-CN" dirty="0">
                <a:solidFill>
                  <a:schemeClr val="tx1"/>
                </a:solidFill>
                <a:ea typeface="黑体" pitchFamily="49" charset="-122"/>
              </a:rPr>
              <a:t>H</a:t>
            </a:r>
            <a:r>
              <a:rPr lang="en-US" altLang="zh-CN" baseline="-25000" dirty="0">
                <a:solidFill>
                  <a:schemeClr val="tx1"/>
                </a:solidFill>
                <a:ea typeface="黑体" pitchFamily="49" charset="-122"/>
              </a:rPr>
              <a:t>2</a:t>
            </a:r>
            <a:r>
              <a:rPr lang="en-US" altLang="zh-CN" dirty="0">
                <a:solidFill>
                  <a:schemeClr val="tx1"/>
                </a:solidFill>
                <a:ea typeface="黑体" pitchFamily="49" charset="-122"/>
              </a:rPr>
              <a:t>SO</a:t>
            </a:r>
            <a:r>
              <a:rPr lang="en-US" altLang="zh-CN" baseline="-25000" dirty="0">
                <a:solidFill>
                  <a:schemeClr val="tx1"/>
                </a:solidFill>
                <a:ea typeface="黑体" pitchFamily="49" charset="-122"/>
              </a:rPr>
              <a:t>4</a:t>
            </a:r>
          </a:p>
        </p:txBody>
      </p:sp>
      <p:sp>
        <p:nvSpPr>
          <p:cNvPr id="45" name="Text Box 11"/>
          <p:cNvSpPr txBox="1">
            <a:spLocks noChangeArrowheads="1"/>
          </p:cNvSpPr>
          <p:nvPr/>
        </p:nvSpPr>
        <p:spPr bwMode="auto">
          <a:xfrm>
            <a:off x="10125060" y="2850356"/>
            <a:ext cx="1873250" cy="579438"/>
          </a:xfrm>
          <a:prstGeom prst="rect">
            <a:avLst/>
          </a:prstGeom>
          <a:noFill/>
          <a:ln w="9525">
            <a:noFill/>
            <a:miter lim="800000"/>
            <a:headEnd/>
            <a:tailEnd/>
          </a:ln>
          <a:effectLst/>
        </p:spPr>
        <p:txBody>
          <a:bodyPr>
            <a:spAutoFit/>
          </a:bodyPr>
          <a:lstStyle/>
          <a:p>
            <a:r>
              <a:rPr lang="zh-CN" altLang="en-US" b="0" dirty="0">
                <a:solidFill>
                  <a:schemeClr val="tx1"/>
                </a:solidFill>
                <a:ea typeface="宋体" pitchFamily="2" charset="-122"/>
              </a:rPr>
              <a:t>稀</a:t>
            </a:r>
            <a:r>
              <a:rPr lang="en-US" altLang="zh-CN" b="0" dirty="0">
                <a:solidFill>
                  <a:schemeClr val="tx1"/>
                </a:solidFill>
                <a:ea typeface="宋体" pitchFamily="2" charset="-122"/>
              </a:rPr>
              <a:t>H</a:t>
            </a:r>
            <a:r>
              <a:rPr lang="en-US" altLang="zh-CN" sz="2000" b="0" dirty="0">
                <a:solidFill>
                  <a:schemeClr val="tx1"/>
                </a:solidFill>
                <a:ea typeface="宋体" pitchFamily="2" charset="-122"/>
              </a:rPr>
              <a:t>2</a:t>
            </a:r>
            <a:r>
              <a:rPr lang="en-US" altLang="zh-CN" b="0" dirty="0">
                <a:solidFill>
                  <a:schemeClr val="tx1"/>
                </a:solidFill>
                <a:ea typeface="宋体" pitchFamily="2" charset="-122"/>
              </a:rPr>
              <a:t>SO</a:t>
            </a:r>
            <a:r>
              <a:rPr lang="en-US" altLang="zh-CN" sz="2000" b="0" dirty="0">
                <a:solidFill>
                  <a:schemeClr val="tx1"/>
                </a:solidFill>
                <a:ea typeface="宋体" pitchFamily="2" charset="-122"/>
              </a:rPr>
              <a:t>4</a:t>
            </a:r>
          </a:p>
        </p:txBody>
      </p:sp>
      <p:sp>
        <p:nvSpPr>
          <p:cNvPr id="46" name="Text Box 12"/>
          <p:cNvSpPr txBox="1">
            <a:spLocks noChangeArrowheads="1"/>
          </p:cNvSpPr>
          <p:nvPr/>
        </p:nvSpPr>
        <p:spPr bwMode="auto">
          <a:xfrm>
            <a:off x="250825" y="2349500"/>
            <a:ext cx="792163" cy="579438"/>
          </a:xfrm>
          <a:prstGeom prst="rect">
            <a:avLst/>
          </a:prstGeom>
          <a:noFill/>
          <a:ln w="9525">
            <a:noFill/>
            <a:miter lim="800000"/>
            <a:headEnd/>
            <a:tailEnd/>
          </a:ln>
          <a:effectLst/>
        </p:spPr>
        <p:txBody>
          <a:bodyPr>
            <a:spAutoFit/>
          </a:bodyPr>
          <a:lstStyle/>
          <a:p>
            <a:r>
              <a:rPr lang="en-US" altLang="zh-CN" b="0">
                <a:solidFill>
                  <a:schemeClr val="tx1"/>
                </a:solidFill>
                <a:ea typeface="宋体" pitchFamily="2" charset="-122"/>
              </a:rPr>
              <a:t>(A)</a:t>
            </a:r>
          </a:p>
        </p:txBody>
      </p:sp>
      <p:sp>
        <p:nvSpPr>
          <p:cNvPr id="47" name="Text Box 13"/>
          <p:cNvSpPr txBox="1">
            <a:spLocks noChangeArrowheads="1"/>
          </p:cNvSpPr>
          <p:nvPr/>
        </p:nvSpPr>
        <p:spPr bwMode="auto">
          <a:xfrm>
            <a:off x="2987675" y="2349500"/>
            <a:ext cx="792163" cy="579438"/>
          </a:xfrm>
          <a:prstGeom prst="rect">
            <a:avLst/>
          </a:prstGeom>
          <a:noFill/>
          <a:ln w="9525">
            <a:noFill/>
            <a:miter lim="800000"/>
            <a:headEnd/>
            <a:tailEnd/>
          </a:ln>
          <a:effectLst/>
        </p:spPr>
        <p:txBody>
          <a:bodyPr>
            <a:spAutoFit/>
          </a:bodyPr>
          <a:lstStyle/>
          <a:p>
            <a:r>
              <a:rPr lang="en-US" altLang="zh-CN" b="0">
                <a:solidFill>
                  <a:schemeClr val="tx1"/>
                </a:solidFill>
                <a:ea typeface="宋体" pitchFamily="2" charset="-122"/>
              </a:rPr>
              <a:t>(B)</a:t>
            </a:r>
          </a:p>
        </p:txBody>
      </p:sp>
      <p:sp>
        <p:nvSpPr>
          <p:cNvPr id="48" name="Text Box 14"/>
          <p:cNvSpPr txBox="1">
            <a:spLocks noChangeArrowheads="1"/>
          </p:cNvSpPr>
          <p:nvPr/>
        </p:nvSpPr>
        <p:spPr bwMode="auto">
          <a:xfrm>
            <a:off x="6011863" y="2349500"/>
            <a:ext cx="792162" cy="579438"/>
          </a:xfrm>
          <a:prstGeom prst="rect">
            <a:avLst/>
          </a:prstGeom>
          <a:noFill/>
          <a:ln w="9525">
            <a:noFill/>
            <a:miter lim="800000"/>
            <a:headEnd/>
            <a:tailEnd/>
          </a:ln>
          <a:effectLst/>
        </p:spPr>
        <p:txBody>
          <a:bodyPr>
            <a:spAutoFit/>
          </a:bodyPr>
          <a:lstStyle/>
          <a:p>
            <a:r>
              <a:rPr lang="en-US" altLang="zh-CN" b="0" dirty="0">
                <a:solidFill>
                  <a:schemeClr val="tx1"/>
                </a:solidFill>
                <a:ea typeface="宋体" pitchFamily="2" charset="-122"/>
              </a:rPr>
              <a:t>(C)</a:t>
            </a:r>
          </a:p>
        </p:txBody>
      </p:sp>
      <p:sp>
        <p:nvSpPr>
          <p:cNvPr id="49" name="Text Box 15"/>
          <p:cNvSpPr txBox="1">
            <a:spLocks noChangeArrowheads="1"/>
          </p:cNvSpPr>
          <p:nvPr/>
        </p:nvSpPr>
        <p:spPr bwMode="auto">
          <a:xfrm>
            <a:off x="9335491" y="2277666"/>
            <a:ext cx="792163" cy="579438"/>
          </a:xfrm>
          <a:prstGeom prst="rect">
            <a:avLst/>
          </a:prstGeom>
          <a:noFill/>
          <a:ln w="9525">
            <a:noFill/>
            <a:miter lim="800000"/>
            <a:headEnd/>
            <a:tailEnd/>
          </a:ln>
          <a:effectLst/>
        </p:spPr>
        <p:txBody>
          <a:bodyPr>
            <a:spAutoFit/>
          </a:bodyPr>
          <a:lstStyle/>
          <a:p>
            <a:r>
              <a:rPr lang="en-US" altLang="zh-CN" b="0" dirty="0">
                <a:solidFill>
                  <a:schemeClr val="tx1"/>
                </a:solidFill>
                <a:ea typeface="宋体" pitchFamily="2" charset="-122"/>
              </a:rPr>
              <a:t>(D)</a:t>
            </a:r>
          </a:p>
        </p:txBody>
      </p:sp>
      <p:sp>
        <p:nvSpPr>
          <p:cNvPr id="50" name="Text Box 16"/>
          <p:cNvSpPr txBox="1">
            <a:spLocks noChangeArrowheads="1"/>
          </p:cNvSpPr>
          <p:nvPr/>
        </p:nvSpPr>
        <p:spPr bwMode="auto">
          <a:xfrm>
            <a:off x="46534" y="5226050"/>
            <a:ext cx="792162" cy="579438"/>
          </a:xfrm>
          <a:prstGeom prst="rect">
            <a:avLst/>
          </a:prstGeom>
          <a:noFill/>
          <a:ln w="9525">
            <a:noFill/>
            <a:miter lim="800000"/>
            <a:headEnd/>
            <a:tailEnd/>
          </a:ln>
          <a:effectLst/>
        </p:spPr>
        <p:txBody>
          <a:bodyPr>
            <a:spAutoFit/>
          </a:bodyPr>
          <a:lstStyle/>
          <a:p>
            <a:r>
              <a:rPr lang="en-US" altLang="zh-CN" b="0">
                <a:solidFill>
                  <a:schemeClr val="tx1"/>
                </a:solidFill>
                <a:ea typeface="宋体" pitchFamily="2" charset="-122"/>
              </a:rPr>
              <a:t>(E)</a:t>
            </a:r>
          </a:p>
        </p:txBody>
      </p:sp>
      <p:sp>
        <p:nvSpPr>
          <p:cNvPr id="51" name="Text Box 17"/>
          <p:cNvSpPr txBox="1">
            <a:spLocks noChangeArrowheads="1"/>
          </p:cNvSpPr>
          <p:nvPr/>
        </p:nvSpPr>
        <p:spPr bwMode="auto">
          <a:xfrm>
            <a:off x="3215184" y="5229225"/>
            <a:ext cx="792162" cy="579438"/>
          </a:xfrm>
          <a:prstGeom prst="rect">
            <a:avLst/>
          </a:prstGeom>
          <a:noFill/>
          <a:ln w="9525">
            <a:noFill/>
            <a:miter lim="800000"/>
            <a:headEnd/>
            <a:tailEnd/>
          </a:ln>
          <a:effectLst/>
        </p:spPr>
        <p:txBody>
          <a:bodyPr>
            <a:spAutoFit/>
          </a:bodyPr>
          <a:lstStyle/>
          <a:p>
            <a:r>
              <a:rPr lang="en-US" altLang="zh-CN" b="0" dirty="0">
                <a:solidFill>
                  <a:schemeClr val="tx1"/>
                </a:solidFill>
                <a:ea typeface="宋体" pitchFamily="2" charset="-122"/>
              </a:rPr>
              <a:t>(F)</a:t>
            </a:r>
          </a:p>
        </p:txBody>
      </p:sp>
      <p:sp>
        <p:nvSpPr>
          <p:cNvPr id="52" name="Text Box 11"/>
          <p:cNvSpPr txBox="1">
            <a:spLocks noChangeArrowheads="1"/>
          </p:cNvSpPr>
          <p:nvPr/>
        </p:nvSpPr>
        <p:spPr bwMode="auto">
          <a:xfrm>
            <a:off x="981596" y="5734050"/>
            <a:ext cx="1873250" cy="461665"/>
          </a:xfrm>
          <a:prstGeom prst="rect">
            <a:avLst/>
          </a:prstGeom>
          <a:noFill/>
          <a:ln w="9525">
            <a:noFill/>
            <a:miter lim="800000"/>
            <a:headEnd/>
            <a:tailEnd/>
          </a:ln>
          <a:effectLst/>
        </p:spPr>
        <p:txBody>
          <a:bodyPr>
            <a:spAutoFit/>
          </a:bodyPr>
          <a:lstStyle/>
          <a:p>
            <a:r>
              <a:rPr lang="en-US" altLang="zh-CN" dirty="0" smtClean="0">
                <a:solidFill>
                  <a:schemeClr val="tx1"/>
                </a:solidFill>
                <a:ea typeface="黑体" pitchFamily="49" charset="-122"/>
              </a:rPr>
              <a:t>FeCl</a:t>
            </a:r>
            <a:r>
              <a:rPr lang="en-US" altLang="zh-CN" baseline="-25000" dirty="0" smtClean="0">
                <a:solidFill>
                  <a:schemeClr val="tx1"/>
                </a:solidFill>
                <a:ea typeface="黑体" pitchFamily="49" charset="-122"/>
              </a:rPr>
              <a:t>3</a:t>
            </a:r>
            <a:endParaRPr lang="en-US" altLang="zh-CN" baseline="-25000" dirty="0">
              <a:solidFill>
                <a:schemeClr val="tx1"/>
              </a:solidFill>
              <a:ea typeface="黑体" pitchFamily="49" charset="-122"/>
            </a:endParaRPr>
          </a:p>
        </p:txBody>
      </p:sp>
      <p:sp>
        <p:nvSpPr>
          <p:cNvPr id="53" name="Text Box 18"/>
          <p:cNvSpPr txBox="1">
            <a:spLocks noChangeArrowheads="1"/>
          </p:cNvSpPr>
          <p:nvPr/>
        </p:nvSpPr>
        <p:spPr bwMode="auto">
          <a:xfrm>
            <a:off x="6239222" y="261442"/>
            <a:ext cx="2664296" cy="523220"/>
          </a:xfrm>
          <a:prstGeom prst="rect">
            <a:avLst/>
          </a:prstGeom>
          <a:noFill/>
          <a:ln w="9525">
            <a:noFill/>
            <a:miter lim="800000"/>
            <a:headEnd/>
            <a:tailEnd/>
          </a:ln>
          <a:effectLst/>
        </p:spPr>
        <p:txBody>
          <a:bodyPr wrap="square">
            <a:spAutoFit/>
          </a:bodyPr>
          <a:lstStyle/>
          <a:p>
            <a:r>
              <a:rPr lang="en-US" altLang="zh-CN" sz="2800" b="1" dirty="0" smtClean="0">
                <a:solidFill>
                  <a:srgbClr val="FF0000"/>
                </a:solidFill>
                <a:ea typeface="宋体" pitchFamily="2" charset="-122"/>
              </a:rPr>
              <a:t>C</a:t>
            </a:r>
            <a:r>
              <a:rPr lang="zh-CN" altLang="en-US" sz="2800" b="1" dirty="0" smtClean="0">
                <a:solidFill>
                  <a:srgbClr val="FF0000"/>
                </a:solidFill>
                <a:ea typeface="宋体" pitchFamily="2" charset="-122"/>
              </a:rPr>
              <a:t>、</a:t>
            </a:r>
            <a:r>
              <a:rPr lang="en-US" altLang="zh-CN" sz="2800" b="1" dirty="0" smtClean="0">
                <a:solidFill>
                  <a:srgbClr val="FF0000"/>
                </a:solidFill>
                <a:ea typeface="宋体" pitchFamily="2" charset="-122"/>
              </a:rPr>
              <a:t>D</a:t>
            </a:r>
            <a:r>
              <a:rPr lang="zh-CN" altLang="en-US" sz="2800" b="1" dirty="0">
                <a:solidFill>
                  <a:srgbClr val="FF0000"/>
                </a:solidFill>
                <a:ea typeface="宋体" pitchFamily="2" charset="-122"/>
              </a:rPr>
              <a:t>、</a:t>
            </a:r>
            <a:r>
              <a:rPr lang="en-US" altLang="zh-CN" sz="2800" b="1" dirty="0" smtClean="0">
                <a:solidFill>
                  <a:srgbClr val="FF0000"/>
                </a:solidFill>
                <a:ea typeface="宋体" pitchFamily="2" charset="-122"/>
              </a:rPr>
              <a:t>E</a:t>
            </a:r>
            <a:r>
              <a:rPr lang="zh-CN" altLang="en-US" sz="2800" b="1" dirty="0" smtClean="0">
                <a:solidFill>
                  <a:srgbClr val="FF0000"/>
                </a:solidFill>
                <a:ea typeface="宋体" pitchFamily="2" charset="-122"/>
              </a:rPr>
              <a:t>、</a:t>
            </a:r>
            <a:r>
              <a:rPr lang="en-US" altLang="zh-CN" sz="2800" b="1" dirty="0" smtClean="0">
                <a:solidFill>
                  <a:srgbClr val="FF0000"/>
                </a:solidFill>
                <a:ea typeface="宋体" pitchFamily="2" charset="-122"/>
              </a:rPr>
              <a:t>H</a:t>
            </a:r>
            <a:endParaRPr lang="en-US" altLang="zh-CN" sz="2800" b="1" dirty="0">
              <a:solidFill>
                <a:srgbClr val="FF0000"/>
              </a:solidFill>
              <a:ea typeface="宋体" pitchFamily="2" charset="-122"/>
            </a:endParaRPr>
          </a:p>
        </p:txBody>
      </p:sp>
      <p:sp>
        <p:nvSpPr>
          <p:cNvPr id="55" name="Text Box 17"/>
          <p:cNvSpPr txBox="1">
            <a:spLocks noChangeArrowheads="1"/>
          </p:cNvSpPr>
          <p:nvPr/>
        </p:nvSpPr>
        <p:spPr bwMode="auto">
          <a:xfrm>
            <a:off x="5602833" y="5302002"/>
            <a:ext cx="792162" cy="461665"/>
          </a:xfrm>
          <a:prstGeom prst="rect">
            <a:avLst/>
          </a:prstGeom>
          <a:noFill/>
          <a:ln w="9525">
            <a:noFill/>
            <a:miter lim="800000"/>
            <a:headEnd/>
            <a:tailEnd/>
          </a:ln>
          <a:effectLst/>
        </p:spPr>
        <p:txBody>
          <a:bodyPr>
            <a:spAutoFit/>
          </a:bodyPr>
          <a:lstStyle/>
          <a:p>
            <a:pPr algn="r"/>
            <a:r>
              <a:rPr lang="en-US" altLang="zh-CN" b="0" dirty="0" smtClean="0">
                <a:solidFill>
                  <a:schemeClr val="tx1"/>
                </a:solidFill>
                <a:ea typeface="宋体" pitchFamily="2" charset="-122"/>
              </a:rPr>
              <a:t>(G)</a:t>
            </a:r>
            <a:endParaRPr lang="en-US" altLang="zh-CN" b="0" dirty="0">
              <a:solidFill>
                <a:schemeClr val="tx1"/>
              </a:solidFill>
              <a:ea typeface="宋体" pitchFamily="2" charset="-122"/>
            </a:endParaRPr>
          </a:p>
        </p:txBody>
      </p:sp>
      <p:pic>
        <p:nvPicPr>
          <p:cNvPr id="56" name="Picture 4"/>
          <p:cNvPicPr>
            <a:picLocks noChangeAspect="1" noChangeArrowheads="1"/>
          </p:cNvPicPr>
          <p:nvPr/>
        </p:nvPicPr>
        <p:blipFill>
          <a:blip r:embed="rId4" cstate="print"/>
          <a:srcRect/>
          <a:stretch>
            <a:fillRect/>
          </a:stretch>
        </p:blipFill>
        <p:spPr>
          <a:xfrm>
            <a:off x="9382125" y="3861842"/>
            <a:ext cx="2808288" cy="1965325"/>
          </a:xfrm>
          <a:prstGeom prst="rect">
            <a:avLst/>
          </a:prstGeom>
          <a:noFill/>
          <a:ln/>
        </p:spPr>
      </p:pic>
      <p:sp>
        <p:nvSpPr>
          <p:cNvPr id="57" name="Text Box 13"/>
          <p:cNvSpPr txBox="1">
            <a:spLocks noChangeArrowheads="1"/>
          </p:cNvSpPr>
          <p:nvPr/>
        </p:nvSpPr>
        <p:spPr bwMode="auto">
          <a:xfrm>
            <a:off x="9382125" y="5230267"/>
            <a:ext cx="792163" cy="461665"/>
          </a:xfrm>
          <a:prstGeom prst="rect">
            <a:avLst/>
          </a:prstGeom>
          <a:noFill/>
          <a:ln w="9525">
            <a:noFill/>
            <a:miter lim="800000"/>
            <a:headEnd/>
            <a:tailEnd/>
          </a:ln>
          <a:effectLst/>
        </p:spPr>
        <p:txBody>
          <a:bodyPr>
            <a:spAutoFit/>
          </a:bodyPr>
          <a:lstStyle/>
          <a:p>
            <a:r>
              <a:rPr lang="en-US" altLang="zh-CN" b="0" dirty="0" smtClean="0">
                <a:solidFill>
                  <a:schemeClr val="tx1"/>
                </a:solidFill>
                <a:ea typeface="宋体" pitchFamily="2" charset="-122"/>
              </a:rPr>
              <a:t>(H)</a:t>
            </a:r>
            <a:endParaRPr lang="en-US" altLang="zh-CN" b="0" dirty="0">
              <a:solidFill>
                <a:schemeClr val="tx1"/>
              </a:solidFill>
              <a:ea typeface="宋体" pitchFamily="2" charset="-122"/>
            </a:endParaRPr>
          </a:p>
        </p:txBody>
      </p:sp>
      <p:sp>
        <p:nvSpPr>
          <p:cNvPr id="58" name="Text Box 10"/>
          <p:cNvSpPr txBox="1">
            <a:spLocks noChangeArrowheads="1"/>
          </p:cNvSpPr>
          <p:nvPr/>
        </p:nvSpPr>
        <p:spPr bwMode="auto">
          <a:xfrm>
            <a:off x="9839622" y="5806058"/>
            <a:ext cx="1873250" cy="461665"/>
          </a:xfrm>
          <a:prstGeom prst="rect">
            <a:avLst/>
          </a:prstGeom>
          <a:noFill/>
          <a:ln w="9525">
            <a:noFill/>
            <a:miter lim="800000"/>
            <a:headEnd/>
            <a:tailEnd/>
          </a:ln>
          <a:effectLst/>
        </p:spPr>
        <p:txBody>
          <a:bodyPr>
            <a:spAutoFit/>
          </a:bodyPr>
          <a:lstStyle/>
          <a:p>
            <a:pPr algn="ctr"/>
            <a:r>
              <a:rPr lang="zh-CN" altLang="en-US" dirty="0">
                <a:solidFill>
                  <a:schemeClr val="tx1"/>
                </a:solidFill>
                <a:ea typeface="黑体" pitchFamily="49" charset="-122"/>
              </a:rPr>
              <a:t>稀</a:t>
            </a:r>
            <a:r>
              <a:rPr lang="en-US" altLang="zh-CN" dirty="0" smtClean="0">
                <a:solidFill>
                  <a:schemeClr val="tx1"/>
                </a:solidFill>
                <a:ea typeface="黑体" pitchFamily="49" charset="-122"/>
              </a:rPr>
              <a:t>HNO</a:t>
            </a:r>
            <a:r>
              <a:rPr lang="en-US" altLang="zh-CN" baseline="-25000" dirty="0" smtClean="0">
                <a:solidFill>
                  <a:schemeClr val="tx1"/>
                </a:solidFill>
                <a:ea typeface="黑体" pitchFamily="49" charset="-122"/>
              </a:rPr>
              <a:t>3</a:t>
            </a:r>
            <a:endParaRPr lang="en-US" altLang="zh-CN" baseline="-25000" dirty="0">
              <a:solidFill>
                <a:schemeClr val="tx1"/>
              </a:solidFill>
              <a:ea typeface="黑体" pitchFamily="49" charset="-122"/>
            </a:endParaRPr>
          </a:p>
        </p:txBody>
      </p:sp>
      <p:sp>
        <p:nvSpPr>
          <p:cNvPr id="59" name="TextBox 58"/>
          <p:cNvSpPr txBox="1"/>
          <p:nvPr/>
        </p:nvSpPr>
        <p:spPr>
          <a:xfrm>
            <a:off x="9274316" y="4099382"/>
            <a:ext cx="648072" cy="461665"/>
          </a:xfrm>
          <a:prstGeom prst="rect">
            <a:avLst/>
          </a:prstGeom>
          <a:solidFill>
            <a:schemeClr val="bg2"/>
          </a:solidFill>
        </p:spPr>
        <p:txBody>
          <a:bodyPr wrap="square" rtlCol="0">
            <a:spAutoFit/>
          </a:bodyPr>
          <a:lstStyle/>
          <a:p>
            <a:r>
              <a:rPr lang="en-US" altLang="zh-CN" dirty="0" smtClean="0"/>
              <a:t>Ag</a:t>
            </a:r>
            <a:endParaRPr lang="zh-CN" altLang="en-US" dirty="0"/>
          </a:p>
        </p:txBody>
      </p:sp>
      <p:graphicFrame>
        <p:nvGraphicFramePr>
          <p:cNvPr id="84994" name="Object 2"/>
          <p:cNvGraphicFramePr>
            <a:graphicFrameLocks noChangeAspect="1"/>
          </p:cNvGraphicFramePr>
          <p:nvPr/>
        </p:nvGraphicFramePr>
        <p:xfrm>
          <a:off x="6452725" y="4077866"/>
          <a:ext cx="2530391" cy="1872208"/>
        </p:xfrm>
        <a:graphic>
          <a:graphicData uri="http://schemas.openxmlformats.org/presentationml/2006/ole">
            <p:oleObj spid="_x0000_s84994" name="Flash 影片" r:id="rId9" imgW="2047320" imgH="1566000" progId="">
              <p:embed/>
            </p:oleObj>
          </a:graphicData>
        </a:graphic>
      </p:graphicFrame>
      <p:pic>
        <p:nvPicPr>
          <p:cNvPr id="84995" name="Picture 3" descr="C:\Users\Administrator\AppData\Roaming\Tencent\Users\894808976\QQ\WinTemp\RichOle\FU08FJ0ZMMFGP@I{0C2UP{O.png"/>
          <p:cNvPicPr>
            <a:picLocks noChangeAspect="1" noChangeArrowheads="1"/>
          </p:cNvPicPr>
          <p:nvPr/>
        </p:nvPicPr>
        <p:blipFill>
          <a:blip r:embed="rId10" cstate="print"/>
          <a:srcRect/>
          <a:stretch>
            <a:fillRect/>
          </a:stretch>
        </p:blipFill>
        <p:spPr bwMode="auto">
          <a:xfrm>
            <a:off x="7080448" y="921722"/>
            <a:ext cx="74295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574" y="654272"/>
            <a:ext cx="11674991" cy="2160591"/>
          </a:xfrm>
          <a:prstGeom prst="rect">
            <a:avLst/>
          </a:prstGeom>
          <a:noFill/>
        </p:spPr>
        <p:txBody>
          <a:bodyPr wrap="none" rtlCol="0">
            <a:spAutoFit/>
          </a:bodyPr>
          <a:lstStyle/>
          <a:p>
            <a:pPr>
              <a:lnSpc>
                <a:spcPct val="120000"/>
              </a:lnSpc>
            </a:pPr>
            <a:r>
              <a:rPr lang="en-US" altLang="zh-CN" sz="2800" dirty="0" smtClean="0"/>
              <a:t>3.</a:t>
            </a:r>
            <a:r>
              <a:rPr lang="zh-CN" altLang="en-US" sz="2800" dirty="0" smtClean="0"/>
              <a:t>形成原电池反应的条件：</a:t>
            </a:r>
            <a:endParaRPr lang="en-US" altLang="zh-CN" sz="2800" dirty="0" smtClean="0"/>
          </a:p>
          <a:p>
            <a:pPr>
              <a:lnSpc>
                <a:spcPct val="120000"/>
              </a:lnSpc>
            </a:pPr>
            <a:r>
              <a:rPr lang="zh-CN" altLang="en-US" sz="2800" dirty="0" smtClean="0"/>
              <a:t>①一个</a:t>
            </a:r>
            <a:r>
              <a:rPr lang="zh-CN" altLang="en-US" sz="2800" dirty="0" smtClean="0">
                <a:solidFill>
                  <a:srgbClr val="FF0000"/>
                </a:solidFill>
              </a:rPr>
              <a:t>优先</a:t>
            </a:r>
            <a:r>
              <a:rPr lang="zh-CN" altLang="en-US" sz="2800" dirty="0" smtClean="0"/>
              <a:t>自发进行的氧化还原反应；</a:t>
            </a:r>
            <a:endParaRPr lang="en-US" altLang="zh-CN" sz="2800" dirty="0" smtClean="0"/>
          </a:p>
          <a:p>
            <a:pPr>
              <a:lnSpc>
                <a:spcPct val="120000"/>
              </a:lnSpc>
            </a:pPr>
            <a:r>
              <a:rPr lang="zh-CN" altLang="en-US" sz="2800" dirty="0" smtClean="0"/>
              <a:t>②具有电子导体即</a:t>
            </a:r>
            <a:r>
              <a:rPr lang="zh-CN" altLang="en-US" sz="2800" dirty="0" smtClean="0">
                <a:solidFill>
                  <a:srgbClr val="FF0000"/>
                </a:solidFill>
              </a:rPr>
              <a:t>两个</a:t>
            </a:r>
            <a:r>
              <a:rPr lang="zh-CN" altLang="en-US" sz="2800" dirty="0" smtClean="0"/>
              <a:t>导体</a:t>
            </a:r>
            <a:r>
              <a:rPr lang="zh-CN" altLang="en-US" sz="2800" dirty="0" smtClean="0">
                <a:solidFill>
                  <a:srgbClr val="FF0000"/>
                </a:solidFill>
              </a:rPr>
              <a:t>电极</a:t>
            </a:r>
            <a:r>
              <a:rPr lang="zh-CN" altLang="en-US" sz="2800" dirty="0" smtClean="0"/>
              <a:t>和离子导体即</a:t>
            </a:r>
            <a:r>
              <a:rPr lang="zh-CN" altLang="en-US" sz="2800" dirty="0" smtClean="0">
                <a:solidFill>
                  <a:srgbClr val="FF0000"/>
                </a:solidFill>
              </a:rPr>
              <a:t>电解质溶液或熔融电解质</a:t>
            </a:r>
            <a:r>
              <a:rPr lang="zh-CN" altLang="en-US" sz="2800" dirty="0" smtClean="0"/>
              <a:t>；</a:t>
            </a:r>
            <a:endParaRPr lang="en-US" altLang="zh-CN" sz="2800" dirty="0" smtClean="0"/>
          </a:p>
          <a:p>
            <a:pPr>
              <a:lnSpc>
                <a:spcPct val="120000"/>
              </a:lnSpc>
            </a:pPr>
            <a:r>
              <a:rPr lang="zh-CN" altLang="en-US" sz="2800" dirty="0" smtClean="0"/>
              <a:t>③构成闭合</a:t>
            </a:r>
            <a:r>
              <a:rPr lang="zh-CN" altLang="en-US" sz="2800" dirty="0" smtClean="0">
                <a:solidFill>
                  <a:srgbClr val="FF0000"/>
                </a:solidFill>
              </a:rPr>
              <a:t>回路</a:t>
            </a:r>
            <a:r>
              <a:rPr lang="zh-CN" altLang="en-US" sz="2800" dirty="0" smtClean="0"/>
              <a:t>。</a:t>
            </a:r>
            <a:endParaRPr lang="zh-CN" altLang="en-US" sz="2800" dirty="0"/>
          </a:p>
        </p:txBody>
      </p:sp>
      <p:sp>
        <p:nvSpPr>
          <p:cNvPr id="5" name="TextBox 4"/>
          <p:cNvSpPr txBox="1"/>
          <p:nvPr/>
        </p:nvSpPr>
        <p:spPr>
          <a:xfrm>
            <a:off x="406574" y="2904738"/>
            <a:ext cx="11644394" cy="2677656"/>
          </a:xfrm>
          <a:prstGeom prst="rect">
            <a:avLst/>
          </a:prstGeom>
          <a:noFill/>
        </p:spPr>
        <p:txBody>
          <a:bodyPr wrap="square" rtlCol="0">
            <a:spAutoFit/>
          </a:bodyPr>
          <a:lstStyle/>
          <a:p>
            <a:pPr>
              <a:lnSpc>
                <a:spcPct val="120000"/>
              </a:lnSpc>
            </a:pPr>
            <a:r>
              <a:rPr lang="zh-CN" altLang="en-US" sz="2800" dirty="0" smtClean="0"/>
              <a:t>解读：</a:t>
            </a:r>
            <a:endParaRPr lang="en-US" altLang="zh-CN" sz="2800" dirty="0" smtClean="0"/>
          </a:p>
          <a:p>
            <a:pPr>
              <a:lnSpc>
                <a:spcPct val="120000"/>
              </a:lnSpc>
            </a:pPr>
            <a:r>
              <a:rPr lang="zh-CN" altLang="en-US" sz="2800" dirty="0" smtClean="0">
                <a:sym typeface="Wingdings" pitchFamily="2" charset="2"/>
              </a:rPr>
              <a:t>（</a:t>
            </a:r>
            <a:r>
              <a:rPr lang="en-US" altLang="zh-CN" sz="2800" dirty="0" smtClean="0">
                <a:sym typeface="Wingdings" pitchFamily="2" charset="2"/>
              </a:rPr>
              <a:t>1</a:t>
            </a:r>
            <a:r>
              <a:rPr lang="zh-CN" altLang="en-US" sz="2800" dirty="0" smtClean="0">
                <a:sym typeface="Wingdings" pitchFamily="2" charset="2"/>
              </a:rPr>
              <a:t>）原电池总反应可以是电极（负极）与电解质之间的氧化还原反</a:t>
            </a:r>
            <a:r>
              <a:rPr lang="zh-CN" altLang="en-US" sz="2800" dirty="0" smtClean="0">
                <a:sym typeface="Wingdings" pitchFamily="2" charset="2"/>
              </a:rPr>
              <a:t>应，（如铜锌原电池</a:t>
            </a:r>
            <a:r>
              <a:rPr lang="zh-CN" altLang="en-US" sz="2800" dirty="0" smtClean="0">
                <a:sym typeface="Wingdings" pitchFamily="2" charset="2"/>
              </a:rPr>
              <a:t>）；</a:t>
            </a:r>
            <a:r>
              <a:rPr lang="zh-CN" altLang="en-US" sz="2800" dirty="0" smtClean="0">
                <a:sym typeface="Wingdings" pitchFamily="2" charset="2"/>
              </a:rPr>
              <a:t>也</a:t>
            </a:r>
            <a:r>
              <a:rPr lang="zh-CN" altLang="en-US" sz="2800" dirty="0" smtClean="0">
                <a:sym typeface="Wingdings" pitchFamily="2" charset="2"/>
              </a:rPr>
              <a:t>可以是电极上附着反应物之间的反应，此时电解质仅作离子导</a:t>
            </a:r>
            <a:r>
              <a:rPr lang="zh-CN" altLang="en-US" sz="2800" dirty="0" smtClean="0">
                <a:sym typeface="Wingdings" pitchFamily="2" charset="2"/>
              </a:rPr>
              <a:t>体（</a:t>
            </a:r>
            <a:r>
              <a:rPr lang="zh-CN" altLang="en-US" sz="2800" dirty="0" smtClean="0">
                <a:sym typeface="Wingdings" pitchFamily="2" charset="2"/>
              </a:rPr>
              <a:t>如氢氧燃料电池</a:t>
            </a:r>
            <a:r>
              <a:rPr lang="zh-CN" altLang="en-US" sz="2800" dirty="0" smtClean="0">
                <a:sym typeface="Wingdings" pitchFamily="2" charset="2"/>
              </a:rPr>
              <a:t>）；</a:t>
            </a:r>
            <a:endParaRPr lang="en-US" altLang="zh-CN" sz="2800" dirty="0" smtClean="0">
              <a:sym typeface="Wingdings" pitchFamily="2" charset="2"/>
            </a:endParaRPr>
          </a:p>
          <a:p>
            <a:pPr>
              <a:lnSpc>
                <a:spcPct val="120000"/>
              </a:lnSpc>
            </a:pPr>
            <a:r>
              <a:rPr lang="zh-CN" altLang="en-US" sz="2800" dirty="0" smtClean="0">
                <a:sym typeface="Wingdings" pitchFamily="2" charset="2"/>
              </a:rPr>
              <a:t>（</a:t>
            </a:r>
            <a:r>
              <a:rPr lang="en-US" altLang="zh-CN" sz="2800" dirty="0" smtClean="0">
                <a:sym typeface="Wingdings" pitchFamily="2" charset="2"/>
              </a:rPr>
              <a:t>2</a:t>
            </a:r>
            <a:r>
              <a:rPr lang="zh-CN" altLang="en-US" sz="2800" dirty="0" smtClean="0">
                <a:sym typeface="Wingdings" pitchFamily="2" charset="2"/>
              </a:rPr>
              <a:t>）氧化反应和还原反应分别在两个区域</a:t>
            </a:r>
            <a:r>
              <a:rPr lang="zh-CN" altLang="en-US" sz="2800" dirty="0" smtClean="0">
                <a:solidFill>
                  <a:srgbClr val="FF0000"/>
                </a:solidFill>
                <a:sym typeface="Wingdings" pitchFamily="2" charset="2"/>
              </a:rPr>
              <a:t>同时</a:t>
            </a:r>
            <a:r>
              <a:rPr lang="zh-CN" altLang="en-US" sz="2800" dirty="0" smtClean="0">
                <a:sym typeface="Wingdings" pitchFamily="2" charset="2"/>
              </a:rPr>
              <a:t>发生；</a:t>
            </a:r>
            <a:endParaRPr lang="en-US" altLang="zh-CN" sz="2800" dirty="0" smtClean="0">
              <a:sym typeface="Wingdings" pitchFamily="2" charset="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04"/>
</p:tagLst>
</file>

<file path=ppt/tags/tag2.xml><?xml version="1.0" encoding="utf-8"?>
<p:tagLst xmlns:a="http://schemas.openxmlformats.org/drawingml/2006/main" xmlns:r="http://schemas.openxmlformats.org/officeDocument/2006/relationships" xmlns:p="http://schemas.openxmlformats.org/presentationml/2006/main">
  <p:tag name="AS_UNIQUEID" val="304"/>
</p:tagLst>
</file>

<file path=ppt/tags/tag3.xml><?xml version="1.0" encoding="utf-8"?>
<p:tagLst xmlns:a="http://schemas.openxmlformats.org/drawingml/2006/main" xmlns:r="http://schemas.openxmlformats.org/officeDocument/2006/relationships" xmlns:p="http://schemas.openxmlformats.org/presentationml/2006/main">
  <p:tag name="AS_UNIQUEID" val="39"/>
</p:tagLst>
</file>

<file path=ppt/tags/tag4.xml><?xml version="1.0" encoding="utf-8"?>
<p:tagLst xmlns:a="http://schemas.openxmlformats.org/drawingml/2006/main" xmlns:r="http://schemas.openxmlformats.org/officeDocument/2006/relationships" xmlns:p="http://schemas.openxmlformats.org/presentationml/2006/main">
  <p:tag name="AS_UNIQUEID" val="103"/>
</p:tagLst>
</file>

<file path=ppt/tags/tag5.xml><?xml version="1.0" encoding="utf-8"?>
<p:tagLst xmlns:a="http://schemas.openxmlformats.org/drawingml/2006/main" xmlns:r="http://schemas.openxmlformats.org/officeDocument/2006/relationships" xmlns:p="http://schemas.openxmlformats.org/presentationml/2006/main">
  <p:tag name="AS_UNIQUEID" val="272"/>
</p:tagLst>
</file>

<file path=ppt/tags/tag6.xml><?xml version="1.0" encoding="utf-8"?>
<p:tagLst xmlns:a="http://schemas.openxmlformats.org/drawingml/2006/main" xmlns:r="http://schemas.openxmlformats.org/officeDocument/2006/relationships" xmlns:p="http://schemas.openxmlformats.org/presentationml/2006/main">
  <p:tag name="AS_UNIQUEID" val="268"/>
</p:tagLst>
</file>

<file path=ppt/tags/tag7.xml><?xml version="1.0" encoding="utf-8"?>
<p:tagLst xmlns:a="http://schemas.openxmlformats.org/drawingml/2006/main" xmlns:r="http://schemas.openxmlformats.org/officeDocument/2006/relationships" xmlns:p="http://schemas.openxmlformats.org/presentationml/2006/main">
  <p:tag name="AS_UNIQUEID" val="270"/>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16028</TotalTime>
  <Words>2632</Words>
  <Application>Microsoft Office PowerPoint</Application>
  <PresentationFormat>自定义</PresentationFormat>
  <Paragraphs>219</Paragraphs>
  <Slides>18</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18</vt:i4>
      </vt:variant>
    </vt:vector>
  </HeadingPairs>
  <TitlesOfParts>
    <vt:vector size="21" baseType="lpstr">
      <vt:lpstr>7_Office 主题</vt:lpstr>
      <vt:lpstr>Flash 影片</vt:lpstr>
      <vt:lpstr>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锂离子电池</vt:lpstr>
      <vt:lpstr>幻灯片 17</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7570</cp:revision>
  <dcterms:created xsi:type="dcterms:W3CDTF">2014-11-27T01:03:00Z</dcterms:created>
  <dcterms:modified xsi:type="dcterms:W3CDTF">2021-04-06T05:04:37Z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