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31"/>
  </p:notesMasterIdLst>
  <p:handoutMasterIdLst>
    <p:handoutMasterId r:id="rId32"/>
  </p:handoutMasterIdLst>
  <p:sldIdLst>
    <p:sldId id="2675" r:id="rId4"/>
    <p:sldId id="2899" r:id="rId5"/>
    <p:sldId id="2914" r:id="rId6"/>
    <p:sldId id="2619" r:id="rId7"/>
    <p:sldId id="2903" r:id="rId8"/>
    <p:sldId id="2904" r:id="rId9"/>
    <p:sldId id="2901" r:id="rId10"/>
    <p:sldId id="2911" r:id="rId11"/>
    <p:sldId id="2912" r:id="rId12"/>
    <p:sldId id="2908" r:id="rId13"/>
    <p:sldId id="2909" r:id="rId14"/>
    <p:sldId id="2649" r:id="rId15"/>
    <p:sldId id="2837" r:id="rId16"/>
    <p:sldId id="2880" r:id="rId17"/>
    <p:sldId id="2881" r:id="rId18"/>
    <p:sldId id="2882" r:id="rId19"/>
    <p:sldId id="2868" r:id="rId20"/>
    <p:sldId id="2884" r:id="rId21"/>
    <p:sldId id="2883" r:id="rId22"/>
    <p:sldId id="2910" r:id="rId23"/>
    <p:sldId id="2815" r:id="rId24"/>
    <p:sldId id="2913" r:id="rId25"/>
    <p:sldId id="2256" r:id="rId26"/>
    <p:sldId id="2383" r:id="rId27"/>
    <p:sldId id="2789" r:id="rId28"/>
    <p:sldId id="2889" r:id="rId29"/>
    <p:sldId id="2890" r:id="rId30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46C0A"/>
    <a:srgbClr val="116CB2"/>
    <a:srgbClr val="00CCFF"/>
    <a:srgbClr val="F0F0F0"/>
    <a:srgbClr val="93CDDD"/>
    <a:srgbClr val="228EB0"/>
    <a:srgbClr val="525252"/>
    <a:srgbClr val="187DC5"/>
    <a:srgbClr val="0444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6429" autoAdjust="0"/>
  </p:normalViewPr>
  <p:slideViewPr>
    <p:cSldViewPr>
      <p:cViewPr varScale="1">
        <p:scale>
          <a:sx n="89" d="100"/>
          <a:sy n="89" d="100"/>
        </p:scale>
        <p:origin x="-210" y="-9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28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261A6-6812-412D-B565-5F95A3F5CB90}" type="slidenum">
              <a:rPr lang="zh-CN" altLang="en-US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A1F2411A-9957-41C2-BE44-8B5D2879DFE4}" type="slidenum">
              <a:rPr lang="en-US" altLang="zh-CN" sz="1200" smtClean="0">
                <a:solidFill>
                  <a:srgbClr val="000000"/>
                </a:solidFill>
                <a:latin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>
                <a:latin typeface="Arial" pitchFamily="34" charset="0"/>
              </a:rPr>
              <a:t>解决此类题型</a:t>
            </a:r>
            <a:r>
              <a:rPr lang="en-US" altLang="zh-CN" smtClean="0">
                <a:latin typeface="Arial" pitchFamily="34" charset="0"/>
              </a:rPr>
              <a:t>,</a:t>
            </a:r>
            <a:r>
              <a:rPr lang="zh-CN" altLang="en-US" smtClean="0">
                <a:latin typeface="Arial" pitchFamily="34" charset="0"/>
              </a:rPr>
              <a:t>通常采用这种”三段式”的方法</a:t>
            </a:r>
            <a:r>
              <a:rPr lang="en-US" altLang="zh-CN" smtClean="0">
                <a:latin typeface="Arial" pitchFamily="34" charset="0"/>
              </a:rPr>
              <a:t>.</a:t>
            </a:r>
          </a:p>
          <a:p>
            <a:pPr eaLnBrk="1" hangingPunct="1"/>
            <a:r>
              <a:rPr lang="zh-CN" altLang="en-US" smtClean="0">
                <a:latin typeface="Arial" pitchFamily="34" charset="0"/>
              </a:rPr>
              <a:t>同一个化学反应中，用不同的物质来表示化学反应的速率，数据可能不同，但意义相同，同时，速率之比等于化学计量数之比。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707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893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582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687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3051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5936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744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533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91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91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899588"/>
            <a:ext cx="12189600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87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74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01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2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48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79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82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65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477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26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06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60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24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14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26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27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0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06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246671"/>
            <a:ext cx="2844430" cy="47636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246671"/>
            <a:ext cx="3860297" cy="47636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246671"/>
            <a:ext cx="2844430" cy="47636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/>
            </a:lvl1pPr>
          </a:lstStyle>
          <a:p>
            <a:fld id="{4CF3F8F0-9018-41FC-B3DA-2DC3BD41E351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68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30" tIns="54416" rIns="108830" bIns="5441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lIns="108830" tIns="54416" rIns="108830" bIns="54416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1" y="6246671"/>
            <a:ext cx="2844430" cy="476360"/>
          </a:xfrm>
          <a:prstGeom prst="rect">
            <a:avLst/>
          </a:prstGeom>
          <a:ln/>
        </p:spPr>
        <p:txBody>
          <a:bodyPr lIns="108850" tIns="54425" rIns="108850" bIns="54425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058" y="6246671"/>
            <a:ext cx="3860297" cy="476360"/>
          </a:xfrm>
          <a:prstGeom prst="rect">
            <a:avLst/>
          </a:prstGeom>
          <a:ln/>
        </p:spPr>
        <p:txBody>
          <a:bodyPr lIns="108850" tIns="54425" rIns="108850" bIns="54425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3023" y="6238732"/>
            <a:ext cx="2844430" cy="476360"/>
          </a:xfrm>
          <a:prstGeom prst="rect">
            <a:avLst/>
          </a:prstGeom>
          <a:ln/>
        </p:spPr>
        <p:txBody>
          <a:bodyPr lIns="108850" tIns="54425" rIns="108850" bIns="54425"/>
          <a:lstStyle>
            <a:lvl1pPr>
              <a:defRPr/>
            </a:lvl1pPr>
          </a:lstStyle>
          <a:p>
            <a:pPr>
              <a:defRPr/>
            </a:pPr>
            <a:fld id="{37EBBDB4-2259-4C6F-A6BE-2D429849E8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544251" indent="0" algn="ctr">
              <a:buNone/>
              <a:defRPr/>
            </a:lvl2pPr>
            <a:lvl3pPr marL="1088502" indent="0" algn="ctr">
              <a:buNone/>
              <a:defRPr/>
            </a:lvl3pPr>
            <a:lvl4pPr marL="1632753" indent="0" algn="ctr">
              <a:buNone/>
              <a:defRPr/>
            </a:lvl4pPr>
            <a:lvl5pPr marL="2177004" indent="0" algn="ctr">
              <a:buNone/>
              <a:defRPr/>
            </a:lvl5pPr>
            <a:lvl6pPr marL="2721254" indent="0" algn="ctr">
              <a:buNone/>
              <a:defRPr/>
            </a:lvl6pPr>
            <a:lvl7pPr marL="3265505" indent="0" algn="ctr">
              <a:buNone/>
              <a:defRPr/>
            </a:lvl7pPr>
            <a:lvl8pPr marL="3809756" indent="0" algn="ctr">
              <a:buNone/>
              <a:defRPr/>
            </a:lvl8pPr>
            <a:lvl9pPr marL="4354007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F0F8-ABBF-4EE9-8398-464399493F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796F-A2D9-43A7-B96A-7EDBA7AA2D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251" indent="0">
              <a:buNone/>
              <a:defRPr sz="2100"/>
            </a:lvl2pPr>
            <a:lvl3pPr marL="1088502" indent="0">
              <a:buNone/>
              <a:defRPr sz="1900"/>
            </a:lvl3pPr>
            <a:lvl4pPr marL="1632753" indent="0">
              <a:buNone/>
              <a:defRPr sz="1700"/>
            </a:lvl4pPr>
            <a:lvl5pPr marL="2177004" indent="0">
              <a:buNone/>
              <a:defRPr sz="1700"/>
            </a:lvl5pPr>
            <a:lvl6pPr marL="2721254" indent="0">
              <a:buNone/>
              <a:defRPr sz="1700"/>
            </a:lvl6pPr>
            <a:lvl7pPr marL="3265505" indent="0">
              <a:buNone/>
              <a:defRPr sz="1700"/>
            </a:lvl7pPr>
            <a:lvl8pPr marL="3809756" indent="0">
              <a:buNone/>
              <a:defRPr sz="1700"/>
            </a:lvl8pPr>
            <a:lvl9pPr marL="4354007" indent="0">
              <a:buNone/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2E131-2564-4703-B4C6-3AB5E3AFEA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D4E9-7A97-4538-A890-683E592D54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1FCBF-D090-4A3D-A879-4F02467BAE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8AA7-C042-4907-B0F5-EB933B1C9C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F2068-8CB8-4BF6-8442-99DB7433669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0F878-29AE-47D7-9D86-C4618522C2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A2DB4-101B-4CDA-A49D-1BA44F4BFB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37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91E96-918E-4BBE-822B-DDF701C4D6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8F3E-156D-4078-9DFB-595A85D8D0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图片 2057" descr="water_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868" y="914611"/>
            <a:ext cx="1155550" cy="5335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2058" descr="artplus_nature_naturalcity38_e"/>
          <p:cNvPicPr>
            <a:picLocks noChangeAspect="1"/>
          </p:cNvPicPr>
          <p:nvPr userDrawn="1"/>
        </p:nvPicPr>
        <p:blipFill>
          <a:blip r:embed="rId3" cstate="print"/>
          <a:srcRect b="11525"/>
          <a:stretch>
            <a:fillRect/>
          </a:stretch>
        </p:blipFill>
        <p:spPr>
          <a:xfrm>
            <a:off x="0" y="4115753"/>
            <a:ext cx="12190413" cy="27438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2049"/>
          <p:cNvGrpSpPr>
            <a:grpSpLocks noChangeAspect="1"/>
          </p:cNvGrpSpPr>
          <p:nvPr/>
        </p:nvGrpSpPr>
        <p:grpSpPr>
          <a:xfrm>
            <a:off x="0" y="0"/>
            <a:ext cx="12190413" cy="3201141"/>
            <a:chOff x="0" y="0"/>
            <a:chExt cx="5760" cy="2016"/>
          </a:xfrm>
        </p:grpSpPr>
        <p:pic>
          <p:nvPicPr>
            <p:cNvPr id="4099" name="图片 2050" descr="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0" name="图片 2051" descr="0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54" name="副标题 2053"/>
          <p:cNvSpPr>
            <a:spLocks noGrp="1"/>
          </p:cNvSpPr>
          <p:nvPr>
            <p:ph type="subTitle" idx="1"/>
          </p:nvPr>
        </p:nvSpPr>
        <p:spPr>
          <a:xfrm>
            <a:off x="1422215" y="3582229"/>
            <a:ext cx="9345983" cy="3810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000" b="0">
                <a:solidFill>
                  <a:srgbClr val="000000"/>
                </a:solidFill>
              </a:defRPr>
            </a:lvl1pPr>
            <a:lvl2pPr marL="457200" lvl="1" indent="0" algn="ctr">
              <a:buNone/>
              <a:defRPr sz="2000" b="0">
                <a:solidFill>
                  <a:srgbClr val="000000"/>
                </a:solidFill>
              </a:defRPr>
            </a:lvl2pPr>
            <a:lvl3pPr marL="914400" lvl="2" indent="0" algn="ctr">
              <a:buNone/>
              <a:defRPr sz="2000" b="0">
                <a:solidFill>
                  <a:srgbClr val="000000"/>
                </a:solidFill>
              </a:defRPr>
            </a:lvl3pPr>
            <a:lvl4pPr marL="1371600" lvl="3" indent="0" algn="ctr">
              <a:buNone/>
              <a:defRPr sz="2000" b="0">
                <a:solidFill>
                  <a:srgbClr val="000000"/>
                </a:solidFill>
              </a:defRPr>
            </a:lvl4pPr>
            <a:lvl5pPr marL="1828800" lvl="4" indent="0" algn="ctr">
              <a:buNone/>
              <a:defRPr sz="2000" b="0">
                <a:solidFill>
                  <a:srgbClr val="000000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2057" name="标题 2056"/>
          <p:cNvSpPr>
            <a:spLocks noGrp="1"/>
          </p:cNvSpPr>
          <p:nvPr>
            <p:ph type="ctrTitle"/>
          </p:nvPr>
        </p:nvSpPr>
        <p:spPr>
          <a:xfrm>
            <a:off x="1422215" y="2515182"/>
            <a:ext cx="9345983" cy="68595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4500">
                <a:latin typeface="Arial" panose="020B0604020202020204" pitchFamily="34" charset="0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101587" y="6478500"/>
            <a:ext cx="3860297" cy="304871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7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x-none" noProof="1">
              <a:latin typeface="Arial" panose="020B0604020202020204" pitchFamily="34" charset="0"/>
            </a:endParaRPr>
          </a:p>
        </p:txBody>
      </p:sp>
      <p:sp>
        <p:nvSpPr>
          <p:cNvPr id="2055" name="日期占位符 2054"/>
          <p:cNvSpPr>
            <a:spLocks noGrp="1"/>
          </p:cNvSpPr>
          <p:nvPr>
            <p:ph type="dt" sz="quarter" idx="2"/>
          </p:nvPr>
        </p:nvSpPr>
        <p:spPr>
          <a:xfrm>
            <a:off x="8431702" y="6478500"/>
            <a:ext cx="2844430" cy="24453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x-none" noProof="1">
              <a:solidFill>
                <a:srgbClr val="4D4D4D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56" name="灯片编号占位符 2055"/>
          <p:cNvSpPr>
            <a:spLocks noGrp="1"/>
          </p:cNvSpPr>
          <p:nvPr>
            <p:ph type="sldNum" sz="quarter" idx="4"/>
          </p:nvPr>
        </p:nvSpPr>
        <p:spPr>
          <a:xfrm>
            <a:off x="11377719" y="6478500"/>
            <a:ext cx="609521" cy="24453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fld id="{9A0DB2DC-4C9A-4742-B13C-FB6460FD3503}" type="slidenum">
              <a:rPr lang="zh-CN" altLang="x-none" noProof="1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x-none" noProof="1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B2DC-4C9A-4742-B13C-FB6460FD3503}" type="slidenum">
              <a:rPr lang="zh-CN" altLang="x-none" noProof="1" dirty="0">
                <a:solidFill>
                  <a:srgbClr val="FFFFFF"/>
                </a:solidFill>
              </a:rPr>
              <a:pPr/>
              <a:t>‹#›</a:t>
            </a:fld>
            <a:endParaRPr lang="zh-CN" altLang="x-non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4"/>
            <a:ext cx="10514231" cy="2853398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6"/>
            <a:ext cx="10514231" cy="150053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B2DC-4C9A-4742-B13C-FB6460FD3503}" type="slidenum">
              <a:rPr lang="zh-CN" altLang="x-none" noProof="1" dirty="0">
                <a:solidFill>
                  <a:srgbClr val="FFFFFF"/>
                </a:solidFill>
              </a:rPr>
              <a:pPr/>
              <a:t>‹#›</a:t>
            </a:fld>
            <a:endParaRPr lang="zh-CN" altLang="x-non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347" y="1219482"/>
            <a:ext cx="5475527" cy="510658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05365" y="1219482"/>
            <a:ext cx="5475527" cy="510658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B2DC-4C9A-4742-B13C-FB6460FD3503}" type="slidenum">
              <a:rPr lang="zh-CN" altLang="x-none" noProof="1" dirty="0">
                <a:solidFill>
                  <a:srgbClr val="FFFFFF"/>
                </a:solidFill>
              </a:rPr>
              <a:pPr/>
              <a:t>‹#›</a:t>
            </a:fld>
            <a:endParaRPr lang="zh-CN" altLang="x-non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21" y="1778850"/>
            <a:ext cx="4872941" cy="824103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21" y="2665996"/>
            <a:ext cx="4872941" cy="35251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125" y="1778850"/>
            <a:ext cx="4896938" cy="824103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125" y="2665996"/>
            <a:ext cx="4896938" cy="35251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B2DC-4C9A-4742-B13C-FB6460FD3503}" type="slidenum">
              <a:rPr lang="zh-CN" altLang="x-none" noProof="1" dirty="0">
                <a:solidFill>
                  <a:srgbClr val="FFFFFF"/>
                </a:solidFill>
              </a:rPr>
              <a:pPr/>
              <a:t>‹#›</a:t>
            </a:fld>
            <a:endParaRPr lang="zh-CN" altLang="x-non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B2DC-4C9A-4742-B13C-FB6460FD3503}" type="slidenum">
              <a:rPr lang="zh-CN" altLang="x-none" noProof="1" dirty="0">
                <a:solidFill>
                  <a:srgbClr val="FFFFFF"/>
                </a:solidFill>
              </a:rPr>
              <a:pPr/>
              <a:t>‹#›</a:t>
            </a:fld>
            <a:endParaRPr lang="zh-CN" altLang="x-non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B2DC-4C9A-4742-B13C-FB6460FD3503}" type="slidenum">
              <a:rPr lang="zh-CN" altLang="x-none" noProof="1" dirty="0">
                <a:solidFill>
                  <a:srgbClr val="FFFFFF"/>
                </a:solidFill>
              </a:rPr>
              <a:pPr/>
              <a:t>‹#›</a:t>
            </a:fld>
            <a:endParaRPr lang="zh-CN" altLang="x-non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B2DC-4C9A-4742-B13C-FB6460FD3503}" type="slidenum">
              <a:rPr lang="zh-CN" altLang="x-none" noProof="1" dirty="0">
                <a:solidFill>
                  <a:srgbClr val="FFFFFF"/>
                </a:solidFill>
              </a:rPr>
              <a:pPr/>
              <a:t>‹#›</a:t>
            </a:fld>
            <a:endParaRPr lang="zh-CN" altLang="x-non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2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4164807" cy="1600571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457307"/>
            <a:ext cx="6171397" cy="540510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4164807" cy="381247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B2DC-4C9A-4742-B13C-FB6460FD3503}" type="slidenum">
              <a:rPr lang="zh-CN" altLang="x-none" noProof="1" dirty="0">
                <a:solidFill>
                  <a:srgbClr val="FFFFFF"/>
                </a:solidFill>
              </a:rPr>
              <a:pPr/>
              <a:t>‹#›</a:t>
            </a:fld>
            <a:endParaRPr lang="zh-CN" altLang="x-non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B2DC-4C9A-4742-B13C-FB6460FD3503}" type="slidenum">
              <a:rPr lang="zh-CN" altLang="x-none" noProof="1" dirty="0">
                <a:solidFill>
                  <a:srgbClr val="FFFFFF"/>
                </a:solidFill>
              </a:rPr>
              <a:pPr/>
              <a:t>‹#›</a:t>
            </a:fld>
            <a:endParaRPr lang="zh-CN" altLang="x-non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87256" y="350919"/>
            <a:ext cx="2793636" cy="597514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6348" y="350919"/>
            <a:ext cx="8218959" cy="597514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B2DC-4C9A-4742-B13C-FB6460FD3503}" type="slidenum">
              <a:rPr lang="zh-CN" altLang="x-none" noProof="1" dirty="0">
                <a:solidFill>
                  <a:srgbClr val="FFFFFF"/>
                </a:solidFill>
              </a:rPr>
              <a:pPr/>
              <a:t>‹#›</a:t>
            </a:fld>
            <a:endParaRPr lang="zh-CN" altLang="x-non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19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1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08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2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3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64" r:id="rId2"/>
    <p:sldLayoutId id="2147483667" r:id="rId3"/>
    <p:sldLayoutId id="2147483687" r:id="rId4"/>
    <p:sldLayoutId id="2147483674" r:id="rId5"/>
    <p:sldLayoutId id="2147483688" r:id="rId6"/>
    <p:sldLayoutId id="2147483675" r:id="rId7"/>
    <p:sldLayoutId id="2147483673" r:id="rId8"/>
    <p:sldLayoutId id="2147483676" r:id="rId9"/>
    <p:sldLayoutId id="2147483691" r:id="rId10"/>
    <p:sldLayoutId id="2147483668" r:id="rId11"/>
    <p:sldLayoutId id="2147483684" r:id="rId12"/>
    <p:sldLayoutId id="2147483677" r:id="rId13"/>
    <p:sldLayoutId id="2147483686" r:id="rId14"/>
    <p:sldLayoutId id="2147483669" r:id="rId15"/>
    <p:sldLayoutId id="2147483692" r:id="rId16"/>
    <p:sldLayoutId id="2147483678" r:id="rId17"/>
    <p:sldLayoutId id="2147483685" r:id="rId18"/>
    <p:sldLayoutId id="2147483670" r:id="rId19"/>
    <p:sldLayoutId id="2147483690" r:id="rId20"/>
    <p:sldLayoutId id="2147483679" r:id="rId21"/>
    <p:sldLayoutId id="2147483682" r:id="rId22"/>
    <p:sldLayoutId id="2147483671" r:id="rId23"/>
    <p:sldLayoutId id="2147483689" r:id="rId24"/>
    <p:sldLayoutId id="2147483680" r:id="rId25"/>
    <p:sldLayoutId id="2147483681" r:id="rId26"/>
    <p:sldLayoutId id="2147483672" r:id="rId27"/>
    <p:sldLayoutId id="2147483683" r:id="rId28"/>
    <p:sldLayoutId id="2147483694" r:id="rId29"/>
    <p:sldLayoutId id="2147483695" r:id="rId30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6671"/>
            <a:ext cx="3860297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3F23DEE-A48A-4263-91CD-AFB193B48CD2}" type="slidenum">
              <a:rPr lang="zh-CN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ea typeface="宋体" pitchFamily="2" charset="-122"/>
        </a:defRPr>
      </a:lvl5pPr>
      <a:lvl6pPr marL="54425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ea typeface="宋体" pitchFamily="2" charset="-122"/>
        </a:defRPr>
      </a:lvl6pPr>
      <a:lvl7pPr marL="1088502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ea typeface="宋体" pitchFamily="2" charset="-122"/>
        </a:defRPr>
      </a:lvl7pPr>
      <a:lvl8pPr marL="1632753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ea typeface="宋体" pitchFamily="2" charset="-122"/>
        </a:defRPr>
      </a:lvl8pPr>
      <a:lvl9pPr marL="2177004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8188" indent="-408188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ea typeface="+mn-ea"/>
        </a:defRPr>
      </a:lvl2pPr>
      <a:lvl3pPr marL="1360627" indent="-27212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</a:defRPr>
      </a:lvl3pPr>
      <a:lvl4pPr marL="1904878" indent="-2721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49129" indent="-27212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993380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7631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1882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6132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1025"/>
          <p:cNvSpPr>
            <a:spLocks noGrp="1"/>
          </p:cNvSpPr>
          <p:nvPr>
            <p:ph type="body"/>
          </p:nvPr>
        </p:nvSpPr>
        <p:spPr>
          <a:xfrm>
            <a:off x="406347" y="1219482"/>
            <a:ext cx="11174545" cy="510658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7" name="灯片编号占位符 1026"/>
          <p:cNvSpPr>
            <a:spLocks noGrp="1"/>
          </p:cNvSpPr>
          <p:nvPr>
            <p:ph type="sldNum" sz="quarter" idx="4"/>
          </p:nvPr>
        </p:nvSpPr>
        <p:spPr>
          <a:xfrm>
            <a:off x="406347" y="6538839"/>
            <a:ext cx="711107" cy="24453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x-none" noProof="1" dirty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x-none" noProof="1">
              <a:solidFill>
                <a:srgbClr val="FFFFFF"/>
              </a:solidFill>
            </a:endParaRPr>
          </a:p>
        </p:txBody>
      </p:sp>
      <p:sp>
        <p:nvSpPr>
          <p:cNvPr id="1028" name="直接连接符 1027"/>
          <p:cNvSpPr/>
          <p:nvPr/>
        </p:nvSpPr>
        <p:spPr>
          <a:xfrm>
            <a:off x="12699" y="5968795"/>
            <a:ext cx="855022" cy="0"/>
          </a:xfrm>
          <a:prstGeom prst="line">
            <a:avLst/>
          </a:prstGeom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9" name="标题 1028"/>
          <p:cNvSpPr>
            <a:spLocks noGrp="1"/>
          </p:cNvSpPr>
          <p:nvPr>
            <p:ph type="title"/>
          </p:nvPr>
        </p:nvSpPr>
        <p:spPr>
          <a:xfrm>
            <a:off x="1117454" y="350919"/>
            <a:ext cx="9650744" cy="563692"/>
          </a:xfrm>
          <a:prstGeom prst="rect">
            <a:avLst/>
          </a:prstGeom>
          <a:noFill/>
          <a:ln w="9525"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30" name="图片 1029" descr="图片1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26982" y="1268707"/>
            <a:ext cx="11098355" cy="17149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Word___7444.docx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Word___9655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Word___8566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77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988.docx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16121111.docx"/><Relationship Id="rId5" Type="http://schemas.openxmlformats.org/officeDocument/2006/relationships/package" Target="../embeddings/Microsoft_Word___15111010.docx"/><Relationship Id="rId4" Type="http://schemas.openxmlformats.org/officeDocument/2006/relationships/package" Target="../embeddings/Microsoft_Word___141099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Word___2222.docx"/><Relationship Id="rId4" Type="http://schemas.openxmlformats.org/officeDocument/2006/relationships/package" Target="../embeddings/Microsoft_Word___1111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3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5206" y="3501802"/>
            <a:ext cx="110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了解化学反应速率的概念和表示方法，并能进行简单计算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理解影响化学反应速率的因素及规律，并能合理解释生产、生活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相关化学现象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学会运用变量控制研究影响化学反应速率的方法。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50348" y="2637706"/>
            <a:ext cx="3256626" cy="792088"/>
            <a:chOff x="750348" y="585478"/>
            <a:chExt cx="3256626" cy="792088"/>
          </a:xfrm>
        </p:grpSpPr>
        <p:grpSp>
          <p:nvGrpSpPr>
            <p:cNvPr id="31" name="组合 30"/>
            <p:cNvGrpSpPr/>
            <p:nvPr/>
          </p:nvGrpSpPr>
          <p:grpSpPr>
            <a:xfrm>
              <a:off x="750348" y="585478"/>
              <a:ext cx="1504548" cy="792088"/>
              <a:chOff x="1198662" y="3429794"/>
              <a:chExt cx="3600400" cy="79208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198662" y="3429794"/>
                <a:ext cx="3600400" cy="288000"/>
                <a:chOff x="1198662" y="3429794"/>
                <a:chExt cx="3600400" cy="288000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1198662" y="3429794"/>
                  <a:ext cx="36004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198662" y="3429794"/>
                  <a:ext cx="0" cy="288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4799062" y="3429794"/>
                  <a:ext cx="0" cy="288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198662" y="3933882"/>
                <a:ext cx="3600400" cy="288000"/>
                <a:chOff x="1198662" y="3933882"/>
                <a:chExt cx="3600400" cy="288000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1198662" y="4221882"/>
                  <a:ext cx="36004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1200984" y="3933882"/>
                  <a:ext cx="0" cy="288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4799062" y="3933882"/>
                  <a:ext cx="0" cy="288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矩形 1"/>
            <p:cNvSpPr/>
            <p:nvPr/>
          </p:nvSpPr>
          <p:spPr>
            <a:xfrm>
              <a:off x="886744" y="765066"/>
              <a:ext cx="3024336" cy="4668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8">
              <a:extLst>
                <a:ext uri="{FF2B5EF4-FFF2-40B4-BE49-F238E27FC236}">
                  <a16:creationId xmlns="" xmlns:a16="http://schemas.microsoft.com/office/drawing/2014/main" id="{747FD0C8-738F-6E46-9E0A-988F95271071}"/>
                </a:ext>
              </a:extLst>
            </p:cNvPr>
            <p:cNvSpPr txBox="1"/>
            <p:nvPr/>
          </p:nvSpPr>
          <p:spPr>
            <a:xfrm>
              <a:off x="975685" y="794212"/>
              <a:ext cx="3031289" cy="43772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800" b="1" dirty="0">
                  <a:solidFill>
                    <a:srgbClr val="002060"/>
                  </a:solidFill>
                  <a:latin typeface="+mj-ea"/>
                  <a:ea typeface="+mj-ea"/>
                  <a:sym typeface="Arial" panose="020B0604020202020204" pitchFamily="34" charset="0"/>
                </a:rPr>
                <a:t>核心素养发展目标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834247" y="608443"/>
            <a:ext cx="9118780" cy="1656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414686" y="621482"/>
            <a:ext cx="288032" cy="1656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 Box 1032"/>
          <p:cNvSpPr txBox="1">
            <a:spLocks noChangeArrowheads="1"/>
          </p:cNvSpPr>
          <p:nvPr/>
        </p:nvSpPr>
        <p:spPr bwMode="auto">
          <a:xfrm>
            <a:off x="1834247" y="964103"/>
            <a:ext cx="9118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课时</a:t>
            </a:r>
            <a:r>
              <a:rPr lang="zh-CN" altLang="zh-CN" sz="3200" dirty="0" smtClean="0"/>
              <a:t>　</a:t>
            </a:r>
            <a:r>
              <a:rPr lang="zh-CN" altLang="zh-CN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化学反应的速率</a:t>
            </a:r>
          </a:p>
        </p:txBody>
      </p:sp>
    </p:spTree>
    <p:extLst>
      <p:ext uri="{BB962C8B-B14F-4D97-AF65-F5344CB8AC3E}">
        <p14:creationId xmlns:p14="http://schemas.microsoft.com/office/powerpoint/2010/main" xmlns="" val="175695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/>
          <p:nvPr/>
        </p:nvSpPr>
        <p:spPr>
          <a:xfrm>
            <a:off x="766614" y="1053530"/>
            <a:ext cx="8708526" cy="4401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钠与冷水比镁与冷水水反应速率快的多。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将食品置于冰箱里，常常可以保存更长的时间。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实验室用H</a:t>
            </a:r>
            <a:r>
              <a:rPr lang="zh-CN" altLang="en-US" sz="2800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altLang="en-US" sz="2800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制备氧气时，通常要加催化剂MnO</a:t>
            </a:r>
            <a:r>
              <a:rPr lang="zh-CN" altLang="en-US" sz="2800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向炉膛内不断的鼓入空气，炉火会更旺。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工业合成氨需要高温、高压、催化剂条件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6614" y="549474"/>
            <a:ext cx="1051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思考：下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面的实例，分别说明了什么影响化学反应快慢？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2598" y="1269554"/>
            <a:ext cx="5676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、内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因：物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质自身的性质</a:t>
            </a:r>
          </a:p>
        </p:txBody>
      </p:sp>
      <p:sp>
        <p:nvSpPr>
          <p:cNvPr id="3" name="矩形 2"/>
          <p:cNvSpPr/>
          <p:nvPr/>
        </p:nvSpPr>
        <p:spPr>
          <a:xfrm>
            <a:off x="-1" y="-26590"/>
            <a:ext cx="12190413" cy="779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11"/>
          <p:cNvSpPr txBox="1"/>
          <p:nvPr/>
        </p:nvSpPr>
        <p:spPr>
          <a:xfrm>
            <a:off x="190550" y="83311"/>
            <a:ext cx="1130525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zh-CN" altLang="zh-CN" sz="32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二、影响化学反应速率的因</a:t>
            </a:r>
            <a:r>
              <a:rPr lang="zh-CN" altLang="zh-CN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素</a:t>
            </a:r>
            <a:r>
              <a:rPr lang="en-US" altLang="zh-CN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lang="zh-CN" altLang="en-US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化学反应速率是</a:t>
            </a:r>
            <a:r>
              <a:rPr lang="zh-CN" altLang="en-US" sz="32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可控</a:t>
            </a:r>
            <a:r>
              <a:rPr lang="zh-CN" altLang="en-US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的</a:t>
            </a:r>
            <a:endParaRPr lang="zh-CN" altLang="zh-CN" sz="3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6167214" y="1287772"/>
            <a:ext cx="3157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→决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定性因素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644114" y="2061642"/>
            <a:ext cx="8475428" cy="4149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、外因：影响化学反应速率的外界因素</a:t>
            </a:r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</a:t>
            </a:r>
            <a:endParaRPr lang="en-US" altLang="zh-CN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浓度</a:t>
            </a:r>
            <a:endParaRPr lang="en-US" altLang="zh-CN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压强</a:t>
            </a:r>
            <a:endParaRPr lang="en-US" altLang="zh-CN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催化剂</a:t>
            </a:r>
            <a:endParaRPr lang="zh-CN" altLang="en-US" sz="3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" y="-26590"/>
            <a:ext cx="12190413" cy="779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89206" y="765498"/>
            <a:ext cx="1141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方法引导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变量控制方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法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endParaRPr lang="zh-CN" altLang="zh-CN" sz="105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探究化学反应速率的影响因素，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关键是控制好变量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。其大致步骤如下：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7106" name="Picture 2" descr="1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6122" y="1769292"/>
            <a:ext cx="8938168" cy="20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7" name="Picture 1" descr="C:\Users\Administrator\Desktop\IMG_20210407_185758.jpg"/>
          <p:cNvPicPr>
            <a:picLocks noChangeAspect="1" noChangeArrowheads="1"/>
          </p:cNvPicPr>
          <p:nvPr/>
        </p:nvPicPr>
        <p:blipFill>
          <a:blip r:embed="rId3" cstate="print"/>
          <a:srcRect r="1268"/>
          <a:stretch>
            <a:fillRect/>
          </a:stretch>
        </p:blipFill>
        <p:spPr bwMode="auto">
          <a:xfrm>
            <a:off x="550590" y="3789834"/>
            <a:ext cx="5904656" cy="30697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55246" y="4509914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通过何种现象定性评价下列反应速率的快慢？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55246" y="5469825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物质的量浓度的变化量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明显现象： ↑、 ↓、颜色变化、导电能力等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6988" y="380059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确定变量、定多变一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190550" y="83311"/>
            <a:ext cx="1130525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zh-CN" altLang="zh-CN" sz="32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二、影响化学反应速率的因</a:t>
            </a:r>
            <a:r>
              <a:rPr lang="zh-CN" altLang="zh-CN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素</a:t>
            </a:r>
            <a:r>
              <a:rPr lang="en-US" altLang="zh-CN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lang="zh-CN" altLang="en-US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化学反应速率是</a:t>
            </a:r>
            <a:r>
              <a:rPr lang="zh-CN" altLang="en-US" sz="32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可控</a:t>
            </a:r>
            <a:r>
              <a:rPr lang="zh-CN" altLang="en-US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的</a:t>
            </a:r>
            <a:endParaRPr lang="zh-CN" altLang="zh-CN" sz="3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26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9206" y="36453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实验探究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外界条件对化学反应速率的影响</a:t>
            </a:r>
            <a:endParaRPr lang="zh-CN" altLang="zh-CN" sz="105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温度对化学反应速率影响的探究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321" name="Picture 9" descr="1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4356" y="1507693"/>
            <a:ext cx="4070942" cy="172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9611127"/>
              </p:ext>
            </p:extLst>
          </p:nvPr>
        </p:nvGraphicFramePr>
        <p:xfrm>
          <a:off x="4099804" y="5013896"/>
          <a:ext cx="1987550" cy="792162"/>
        </p:xfrm>
        <a:graphic>
          <a:graphicData uri="http://schemas.openxmlformats.org/presentationml/2006/ole">
            <p:oleObj spid="_x0000_s13332" name="文档" r:id="rId5" imgW="1987426" imgH="792332" progId="">
              <p:embed/>
            </p:oleObj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5168021"/>
              </p:ext>
            </p:extLst>
          </p:nvPr>
        </p:nvGraphicFramePr>
        <p:xfrm>
          <a:off x="541625" y="1413570"/>
          <a:ext cx="9514021" cy="5174992"/>
        </p:xfrm>
        <a:graphic>
          <a:graphicData uri="http://schemas.openxmlformats.org/drawingml/2006/table">
            <a:tbl>
              <a:tblPr/>
              <a:tblGrid>
                <a:gridCol w="1008111"/>
                <a:gridCol w="2880320"/>
                <a:gridCol w="2736304"/>
                <a:gridCol w="2889286"/>
              </a:tblGrid>
              <a:tr h="1910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323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产生气泡速率最慢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产生气泡速率较快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产生气泡速率最快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3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实验结论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对于反应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2H</a:t>
                      </a:r>
                      <a:r>
                        <a:rPr lang="en-US" sz="2800" kern="100" baseline="-250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800" kern="100" baseline="-250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                     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2H</a:t>
                      </a:r>
                      <a:r>
                        <a:rPr lang="en-US" sz="2800" kern="100" baseline="-250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来说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alt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其他条件相同时，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温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度升高，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的分解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速率</a:t>
                      </a: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463358" y="5734050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加快</a:t>
            </a:r>
            <a:endParaRPr lang="en-US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539750" y="5651996"/>
            <a:ext cx="9659912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结论：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在其它条件相同时，升高温度能加快化学反应的速率；降低温度则减慢。</a:t>
            </a:r>
            <a:endParaRPr lang="zh-CN" altLang="en-US" sz="2800" dirty="0">
              <a:solidFill>
                <a:srgbClr val="FF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16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9206" y="712945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催化剂对化学反应速率影响的探究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64655" y="4530937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加快</a:t>
            </a:r>
          </a:p>
        </p:txBody>
      </p:sp>
      <p:pic>
        <p:nvPicPr>
          <p:cNvPr id="49154" name="Picture 2" descr="1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632" y="1556252"/>
            <a:ext cx="3266830" cy="19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9651341"/>
              </p:ext>
            </p:extLst>
          </p:nvPr>
        </p:nvGraphicFramePr>
        <p:xfrm>
          <a:off x="496512" y="1495252"/>
          <a:ext cx="11071302" cy="3860828"/>
        </p:xfrm>
        <a:graphic>
          <a:graphicData uri="http://schemas.openxmlformats.org/drawingml/2006/table">
            <a:tbl>
              <a:tblPr/>
              <a:tblGrid>
                <a:gridCol w="1782270"/>
                <a:gridCol w="3096344"/>
                <a:gridCol w="3096344"/>
                <a:gridCol w="3096344"/>
              </a:tblGrid>
              <a:tr h="2111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7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7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有少量气泡出现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7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能产生大量气泡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7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能产生大量气泡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7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实验结论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MnO</a:t>
                      </a:r>
                      <a:r>
                        <a:rPr lang="en-US" sz="27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FeCl</a:t>
                      </a:r>
                      <a:r>
                        <a:rPr lang="en-US" sz="27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可以使</a:t>
                      </a: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7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7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分解的</a:t>
                      </a:r>
                      <a:r>
                        <a:rPr lang="zh-CN" sz="27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速率</a:t>
                      </a:r>
                      <a:r>
                        <a:rPr lang="en-US" altLang="zh-CN" sz="27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539304" y="5516563"/>
            <a:ext cx="10884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结论：在其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它条件相同时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使用催化剂能加快化学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反应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的速率。</a:t>
            </a:r>
          </a:p>
        </p:txBody>
      </p:sp>
    </p:spTree>
    <p:extLst>
      <p:ext uri="{BB962C8B-B14F-4D97-AF65-F5344CB8AC3E}">
        <p14:creationId xmlns:p14="http://schemas.microsoft.com/office/powerpoint/2010/main" xmlns="" val="194701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9206" y="82847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浓度对化学反应速率影响的探究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0178" name="Picture 2" descr="1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992" y="1703938"/>
            <a:ext cx="3001401" cy="19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9649198"/>
              </p:ext>
            </p:extLst>
          </p:nvPr>
        </p:nvGraphicFramePr>
        <p:xfrm>
          <a:off x="534678" y="1629594"/>
          <a:ext cx="9151963" cy="3582541"/>
        </p:xfrm>
        <a:graphic>
          <a:graphicData uri="http://schemas.openxmlformats.org/drawingml/2006/table">
            <a:tbl>
              <a:tblPr/>
              <a:tblGrid>
                <a:gridCol w="1951163"/>
                <a:gridCol w="7200800"/>
              </a:tblGrid>
              <a:tr h="2142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装有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12% 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溶液的试管中先产生气泡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实验结论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增大反应物浓度能使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分解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速率</a:t>
                      </a: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8306669" y="4467306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加快</a:t>
            </a: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539750" y="5445125"/>
            <a:ext cx="9227864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结论：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在其它条件相同时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，增大浓度能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加快化学反应的速率；降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低浓度则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减慢。</a:t>
            </a:r>
            <a:endParaRPr lang="zh-CN" altLang="en-US" sz="2800" dirty="0">
              <a:solidFill>
                <a:srgbClr val="FF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74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5534177"/>
              </p:ext>
            </p:extLst>
          </p:nvPr>
        </p:nvGraphicFramePr>
        <p:xfrm>
          <a:off x="550590" y="1134503"/>
          <a:ext cx="10441160" cy="5184576"/>
        </p:xfrm>
        <a:graphic>
          <a:graphicData uri="http://schemas.openxmlformats.org/drawingml/2006/table">
            <a:tbl>
              <a:tblPr/>
              <a:tblGrid>
                <a:gridCol w="1800199"/>
                <a:gridCol w="8640961"/>
              </a:tblGrid>
              <a:tr h="2304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加碳酸钙粉末的试管内产生气泡较快，加块状碳酸钙的试管内产生气泡较慢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实验结论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其他条件相同时，固体反应物表面积越大，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反应速率</a:t>
                      </a: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389206" y="33316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探究固体反应物表面积对化学反应速率的影响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47732" y="5518048"/>
            <a:ext cx="902811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越大</a:t>
            </a:r>
          </a:p>
        </p:txBody>
      </p:sp>
      <p:pic>
        <p:nvPicPr>
          <p:cNvPr id="51202" name="Picture 2" descr="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259" y="1215186"/>
            <a:ext cx="2760944" cy="21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117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9206" y="680162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在带有活塞的密闭容器中发生如下反应：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3Fe(s)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O(g)          Fe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，分析改变下列条件化学反应速率如何改变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变大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变小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，阐述理由。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增加铁片的质量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不考虑表面积的变化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，理由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保持容器的体积不变，增加水蒸气的通入量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，理由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保持容器内压强不变，充入一定量的氩气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，理由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41259" y="155302"/>
            <a:ext cx="1991214" cy="523220"/>
            <a:chOff x="618793" y="466883"/>
            <a:chExt cx="1991214" cy="523220"/>
          </a:xfrm>
        </p:grpSpPr>
        <p:sp>
          <p:nvSpPr>
            <p:cNvPr id="28" name="矩形 27"/>
            <p:cNvSpPr/>
            <p:nvPr/>
          </p:nvSpPr>
          <p:spPr>
            <a:xfrm>
              <a:off x="982638" y="466883"/>
              <a:ext cx="16273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prstClr val="black"/>
                  </a:solidFill>
                  <a:latin typeface="宋体"/>
                  <a:cs typeface="Courier New"/>
                </a:rPr>
                <a:t>深度思考</a:t>
              </a:r>
              <a:endParaRPr lang="zh-CN" altLang="en-US" sz="2800" b="1" kern="1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cs typeface="Courier New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98041" y="654030"/>
              <a:ext cx="207968" cy="207034"/>
              <a:chOff x="5735166" y="781219"/>
              <a:chExt cx="207968" cy="207034"/>
            </a:xfrm>
          </p:grpSpPr>
          <p:sp>
            <p:nvSpPr>
              <p:cNvPr id="31" name="Oval 131"/>
              <p:cNvSpPr>
                <a:spLocks noChangeArrowheads="1"/>
              </p:cNvSpPr>
              <p:nvPr/>
            </p:nvSpPr>
            <p:spPr bwMode="auto">
              <a:xfrm>
                <a:off x="5792357" y="781219"/>
                <a:ext cx="93586" cy="9479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zh-CN" altLang="en-US" sz="1333" kern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2" name="Freeform 134"/>
              <p:cNvSpPr>
                <a:spLocks/>
              </p:cNvSpPr>
              <p:nvPr/>
            </p:nvSpPr>
            <p:spPr bwMode="auto">
              <a:xfrm>
                <a:off x="5735166" y="897806"/>
                <a:ext cx="207968" cy="90447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zh-CN" altLang="en-US" sz="1333" kern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618793" y="582873"/>
              <a:ext cx="346911" cy="346983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1255246"/>
              </p:ext>
            </p:extLst>
          </p:nvPr>
        </p:nvGraphicFramePr>
        <p:xfrm>
          <a:off x="9470329" y="578676"/>
          <a:ext cx="1162050" cy="792162"/>
        </p:xfrm>
        <a:graphic>
          <a:graphicData uri="http://schemas.openxmlformats.org/presentationml/2006/ole">
            <p:oleObj spid="_x0000_s54283" name="文档" r:id="rId4" imgW="1162661" imgH="792332" progId="">
              <p:embed/>
            </p:oleObj>
          </a:graphicData>
        </a:graphic>
      </p:graphicFrame>
      <p:sp>
        <p:nvSpPr>
          <p:cNvPr id="11" name="矩形 10"/>
          <p:cNvSpPr/>
          <p:nvPr/>
        </p:nvSpPr>
        <p:spPr>
          <a:xfrm>
            <a:off x="6779426" y="27383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688561" y="2576025"/>
            <a:ext cx="3094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纯固体的浓度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视为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64366" y="3215786"/>
            <a:ext cx="59298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常数，改变用量不影响化学反应速率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562549" y="402580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变大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9416874" y="3872823"/>
            <a:ext cx="1980029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增大反应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4366" y="4520895"/>
            <a:ext cx="3775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浓度加快化学反应速率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235514" y="529439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变小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364366" y="5142072"/>
            <a:ext cx="11203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4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                                     </a:t>
            </a:r>
            <a:r>
              <a:rPr lang="zh-CN" altLang="zh-CN" sz="2800" kern="100" spc="-4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保持</a:t>
            </a:r>
            <a:r>
              <a:rPr lang="zh-CN" altLang="zh-CN" sz="2800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压强不变，充入氩气，容器体积增大，水蒸气的浓度变小，因而化学反应速率变小</a:t>
            </a:r>
            <a:endParaRPr lang="zh-CN" altLang="zh-CN" sz="1050" kern="100" spc="-4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6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9206" y="141492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保持容器的容积不变，充入一定量的氩气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，理由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74229" y="28962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89206" y="117426"/>
            <a:ext cx="11178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容器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的容积不变，充入氩气，反应物和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生成物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的浓度均不改变，因而化学反应速率不变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9206" y="2044722"/>
            <a:ext cx="11412000" cy="4745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压强对反应速率的影响</a:t>
            </a:r>
            <a:endParaRPr lang="zh-CN" altLang="zh-CN" sz="1050" b="1" kern="1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有气体参加的反应，改变压强对反应速率的影响实质是改变体积，使反应物的浓度改变。</a:t>
            </a:r>
            <a:endParaRPr lang="zh-CN" altLang="zh-CN" sz="1050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压缩体积或充入气态反应物，使压强增大，都能加快化学反应速率。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充入非反应气体对化学反应速率的影响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恒容时：充入非反应气体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压强增大，但各物质浓度不变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反应速率不变。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恒压时：充入非反应气体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压强不变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体积增大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各物质浓度减小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反应速率减慢。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71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9206" y="9558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影响化学反应速率的因素</a:t>
            </a:r>
            <a:endParaRPr lang="zh-CN" altLang="zh-CN" sz="105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反应物本身的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是影响化学反应速率的主要因素。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其他条件不变，只改变一个条件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8982" y="610724"/>
            <a:ext cx="902811" cy="668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性质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pic>
        <p:nvPicPr>
          <p:cNvPr id="52226" name="Picture 2" descr="125拆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5991" y="1949897"/>
            <a:ext cx="7018431" cy="42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247315" y="1798181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加快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63202" y="2136294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减小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63202" y="3058177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加快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55246" y="3058177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减小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35347" y="3720223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减小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53096" y="5453721"/>
            <a:ext cx="1127232" cy="607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kern="100" spc="-15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表面积</a:t>
            </a:r>
            <a:endParaRPr lang="zh-CN" altLang="en-US" sz="2500" kern="100" spc="-15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0856" y="609409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3200" b="1" dirty="0">
                <a:solidFill>
                  <a:srgbClr val="E70914"/>
                </a:solidFill>
                <a:latin typeface="黑体" pitchFamily="49" charset="-122"/>
                <a:ea typeface="黑体" pitchFamily="49" charset="-122"/>
              </a:rPr>
              <a:t>结论</a:t>
            </a:r>
            <a:r>
              <a:rPr lang="zh-CN" altLang="en-US" sz="3200" dirty="0">
                <a:solidFill>
                  <a:srgbClr val="E70914"/>
                </a:solidFill>
                <a:latin typeface="华文行楷" pitchFamily="2" charset="-122"/>
                <a:ea typeface="华文行楷" pitchFamily="2" charset="-122"/>
              </a:rPr>
              <a:t>：</a:t>
            </a:r>
            <a:r>
              <a:rPr lang="zh-CN" altLang="en-US" sz="3200" dirty="0">
                <a:latin typeface="宋体" pitchFamily="2" charset="-122"/>
              </a:rPr>
              <a:t>条件高、速率快；条件低、速率慢。</a:t>
            </a:r>
          </a:p>
        </p:txBody>
      </p:sp>
    </p:spTree>
    <p:extLst>
      <p:ext uri="{BB962C8B-B14F-4D97-AF65-F5344CB8AC3E}">
        <p14:creationId xmlns:p14="http://schemas.microsoft.com/office/powerpoint/2010/main" xmlns="" val="155622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42" name="Picture 10" descr="u=433635082,2022235853&amp;fm=15&amp;gp=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25" y="117426"/>
            <a:ext cx="2336496" cy="1753006"/>
          </a:xfrm>
          <a:prstGeom prst="rect">
            <a:avLst/>
          </a:prstGeom>
          <a:noFill/>
        </p:spPr>
      </p:pic>
      <p:sp>
        <p:nvSpPr>
          <p:cNvPr id="453644" name="Text Box 12"/>
          <p:cNvSpPr txBox="1">
            <a:spLocks noChangeArrowheads="1"/>
          </p:cNvSpPr>
          <p:nvPr/>
        </p:nvSpPr>
        <p:spPr bwMode="auto">
          <a:xfrm>
            <a:off x="406347" y="1870432"/>
            <a:ext cx="1523802" cy="61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0" tIns="54416" rIns="108830" bIns="544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300" dirty="0"/>
              <a:t>瞬间</a:t>
            </a:r>
          </a:p>
        </p:txBody>
      </p:sp>
      <p:pic>
        <p:nvPicPr>
          <p:cNvPr id="453646" name="Picture 14" descr="baoru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6497" y="117426"/>
            <a:ext cx="1976709" cy="1753006"/>
          </a:xfrm>
          <a:prstGeom prst="rect">
            <a:avLst/>
          </a:prstGeom>
          <a:noFill/>
        </p:spPr>
      </p:pic>
      <p:pic>
        <p:nvPicPr>
          <p:cNvPr id="453648" name="Picture 16" descr="694912012151247_1"/>
          <p:cNvPicPr>
            <a:picLocks noChangeAspect="1" noChangeArrowheads="1"/>
          </p:cNvPicPr>
          <p:nvPr/>
        </p:nvPicPr>
        <p:blipFill>
          <a:blip r:embed="rId4" cstate="print"/>
          <a:srcRect l="11719" t="6363" r="11719" b="5394"/>
          <a:stretch>
            <a:fillRect/>
          </a:stretch>
        </p:blipFill>
        <p:spPr bwMode="auto">
          <a:xfrm>
            <a:off x="182840" y="2493690"/>
            <a:ext cx="2844430" cy="1981659"/>
          </a:xfrm>
          <a:prstGeom prst="rect">
            <a:avLst/>
          </a:prstGeom>
          <a:noFill/>
        </p:spPr>
      </p:pic>
      <p:pic>
        <p:nvPicPr>
          <p:cNvPr id="453650" name="Picture 18" descr="01300000026741120781448073257"/>
          <p:cNvPicPr>
            <a:picLocks noChangeAspect="1" noChangeArrowheads="1"/>
          </p:cNvPicPr>
          <p:nvPr/>
        </p:nvPicPr>
        <p:blipFill>
          <a:blip r:embed="rId5" cstate="print"/>
          <a:srcRect r="14223"/>
          <a:stretch>
            <a:fillRect/>
          </a:stretch>
        </p:blipFill>
        <p:spPr bwMode="auto">
          <a:xfrm>
            <a:off x="5180925" y="2493692"/>
            <a:ext cx="3352364" cy="1965780"/>
          </a:xfrm>
          <a:prstGeom prst="rect">
            <a:avLst/>
          </a:prstGeom>
          <a:noFill/>
        </p:spPr>
      </p:pic>
      <p:sp>
        <p:nvSpPr>
          <p:cNvPr id="453651" name="Text Box 19"/>
          <p:cNvSpPr txBox="1">
            <a:spLocks noChangeArrowheads="1"/>
          </p:cNvSpPr>
          <p:nvPr/>
        </p:nvSpPr>
        <p:spPr bwMode="auto">
          <a:xfrm>
            <a:off x="2234909" y="1870432"/>
            <a:ext cx="2844430" cy="61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0" tIns="54416" rIns="108830" bIns="544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300" dirty="0"/>
              <a:t>很快</a:t>
            </a:r>
            <a:r>
              <a:rPr lang="en-US" altLang="zh-CN" sz="3300" dirty="0"/>
              <a:t>(</a:t>
            </a:r>
            <a:r>
              <a:rPr lang="zh-CN" altLang="en-US" sz="3300" dirty="0"/>
              <a:t>秒计</a:t>
            </a:r>
            <a:r>
              <a:rPr lang="en-US" altLang="zh-CN" sz="3300" dirty="0"/>
              <a:t>)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829819" y="117427"/>
            <a:ext cx="4577755" cy="1748243"/>
            <a:chOff x="0" y="1584"/>
            <a:chExt cx="2163" cy="1101"/>
          </a:xfrm>
        </p:grpSpPr>
        <p:pic>
          <p:nvPicPr>
            <p:cNvPr id="453641" name="Picture 9" descr="u=3775339691,3169982756&amp;fm=21&amp;gp=0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584"/>
              <a:ext cx="1440" cy="1096"/>
            </a:xfrm>
            <a:prstGeom prst="rect">
              <a:avLst/>
            </a:prstGeom>
            <a:noFill/>
          </p:spPr>
        </p:pic>
        <p:pic>
          <p:nvPicPr>
            <p:cNvPr id="453653" name="Picture 21" descr="7696024398052344392"/>
            <p:cNvPicPr>
              <a:picLocks noChangeAspect="1" noChangeArrowheads="1"/>
            </p:cNvPicPr>
            <p:nvPr/>
          </p:nvPicPr>
          <p:blipFill>
            <a:blip r:embed="rId7" cstate="print"/>
            <a:srcRect l="25565" r="18797" b="36459"/>
            <a:stretch>
              <a:fillRect/>
            </a:stretch>
          </p:blipFill>
          <p:spPr bwMode="auto">
            <a:xfrm>
              <a:off x="1440" y="1584"/>
              <a:ext cx="723" cy="1101"/>
            </a:xfrm>
            <a:prstGeom prst="rect">
              <a:avLst/>
            </a:prstGeom>
            <a:noFill/>
          </p:spPr>
        </p:pic>
      </p:grpSp>
      <p:sp>
        <p:nvSpPr>
          <p:cNvPr id="453654" name="Text Box 22"/>
          <p:cNvSpPr txBox="1">
            <a:spLocks noChangeArrowheads="1"/>
          </p:cNvSpPr>
          <p:nvPr/>
        </p:nvSpPr>
        <p:spPr bwMode="auto">
          <a:xfrm>
            <a:off x="5485687" y="1870432"/>
            <a:ext cx="2438083" cy="61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0" tIns="54416" rIns="108830" bIns="544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300" dirty="0"/>
              <a:t>较快</a:t>
            </a:r>
            <a:r>
              <a:rPr lang="en-US" altLang="zh-CN" sz="3300" dirty="0"/>
              <a:t>(</a:t>
            </a:r>
            <a:r>
              <a:rPr lang="zh-CN" altLang="en-US" sz="3300" dirty="0"/>
              <a:t>天计</a:t>
            </a:r>
            <a:r>
              <a:rPr lang="en-US" altLang="zh-CN" sz="3300" dirty="0"/>
              <a:t>)</a:t>
            </a:r>
          </a:p>
        </p:txBody>
      </p:sp>
      <p:sp>
        <p:nvSpPr>
          <p:cNvPr id="453655" name="Text Box 23"/>
          <p:cNvSpPr txBox="1">
            <a:spLocks noChangeArrowheads="1"/>
          </p:cNvSpPr>
          <p:nvPr/>
        </p:nvSpPr>
        <p:spPr bwMode="auto">
          <a:xfrm>
            <a:off x="2925683" y="3560738"/>
            <a:ext cx="2539669" cy="61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0" tIns="54416" rIns="108830" bIns="544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300" dirty="0"/>
              <a:t>慢</a:t>
            </a:r>
            <a:r>
              <a:rPr lang="en-US" altLang="zh-CN" sz="3300" dirty="0"/>
              <a:t>(</a:t>
            </a:r>
            <a:r>
              <a:rPr lang="zh-CN" altLang="en-US" sz="3300" dirty="0"/>
              <a:t>千百年</a:t>
            </a:r>
            <a:r>
              <a:rPr lang="en-US" altLang="zh-CN" sz="3300" dirty="0"/>
              <a:t>)</a:t>
            </a:r>
          </a:p>
        </p:txBody>
      </p:sp>
      <p:sp>
        <p:nvSpPr>
          <p:cNvPr id="453656" name="Text Box 24"/>
          <p:cNvSpPr txBox="1">
            <a:spLocks noChangeArrowheads="1"/>
          </p:cNvSpPr>
          <p:nvPr/>
        </p:nvSpPr>
        <p:spPr bwMode="auto">
          <a:xfrm>
            <a:off x="8399462" y="3573810"/>
            <a:ext cx="3555537" cy="61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0" tIns="54416" rIns="108830" bIns="544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300" dirty="0"/>
              <a:t>很慢</a:t>
            </a:r>
            <a:r>
              <a:rPr lang="en-US" altLang="zh-CN" sz="3300" dirty="0"/>
              <a:t>(</a:t>
            </a:r>
            <a:r>
              <a:rPr lang="zh-CN" altLang="en-US" sz="3300" dirty="0"/>
              <a:t>几十万年</a:t>
            </a:r>
            <a:r>
              <a:rPr lang="en-US" altLang="zh-CN" sz="3300" dirty="0"/>
              <a:t>)</a:t>
            </a:r>
          </a:p>
        </p:txBody>
      </p:sp>
      <p:sp>
        <p:nvSpPr>
          <p:cNvPr id="453660" name="Text Box 28"/>
          <p:cNvSpPr txBox="1">
            <a:spLocks noChangeArrowheads="1"/>
          </p:cNvSpPr>
          <p:nvPr/>
        </p:nvSpPr>
        <p:spPr bwMode="auto">
          <a:xfrm>
            <a:off x="9447570" y="1870432"/>
            <a:ext cx="2539669" cy="61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0" tIns="54416" rIns="108830" bIns="544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300" dirty="0"/>
              <a:t>较慢</a:t>
            </a:r>
            <a:r>
              <a:rPr lang="en-US" altLang="zh-CN" sz="3300" dirty="0"/>
              <a:t>(</a:t>
            </a:r>
            <a:r>
              <a:rPr lang="zh-CN" altLang="en-US" sz="3300" dirty="0"/>
              <a:t>月计</a:t>
            </a:r>
            <a:r>
              <a:rPr lang="en-US" altLang="zh-CN" sz="3300" dirty="0"/>
              <a:t>)</a:t>
            </a:r>
          </a:p>
        </p:txBody>
      </p:sp>
      <p:sp>
        <p:nvSpPr>
          <p:cNvPr id="453661" name="Text Box 29"/>
          <p:cNvSpPr txBox="1">
            <a:spLocks noChangeArrowheads="1"/>
          </p:cNvSpPr>
          <p:nvPr/>
        </p:nvSpPr>
        <p:spPr bwMode="auto">
          <a:xfrm>
            <a:off x="118542" y="4817592"/>
            <a:ext cx="11855847" cy="140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830" tIns="54416" rIns="108830" bIns="54416">
            <a:spAutoFit/>
          </a:bodyPr>
          <a:lstStyle/>
          <a:p>
            <a:r>
              <a:rPr lang="zh-CN" altLang="en-US" sz="2800" dirty="0">
                <a:latin typeface="+mn-ea"/>
              </a:rPr>
              <a:t>不同的化学反应进行的快慢千差万别，快和慢是相对而言的，判断反应快慢的方法可以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定性</a:t>
            </a:r>
            <a:r>
              <a:rPr lang="en-US" altLang="zh-CN" sz="2800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经验判断</a:t>
            </a:r>
            <a:r>
              <a:rPr lang="en-US" altLang="zh-CN" sz="2800" u="sng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CN" altLang="en-US" sz="2800" dirty="0">
                <a:latin typeface="+mn-ea"/>
              </a:rPr>
              <a:t>地描述；而在科学研究和实际应用中，往往需要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定量</a:t>
            </a:r>
            <a:r>
              <a:rPr lang="en-US" altLang="zh-CN" sz="2800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科学判断</a:t>
            </a:r>
            <a:r>
              <a:rPr lang="en-US" altLang="zh-CN" sz="2800" u="sng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CN" altLang="en-US" sz="2800" dirty="0">
                <a:latin typeface="+mn-ea"/>
              </a:rPr>
              <a:t>地描述一个反应的快慢。</a:t>
            </a:r>
          </a:p>
        </p:txBody>
      </p:sp>
      <p:pic>
        <p:nvPicPr>
          <p:cNvPr id="453663" name="Picture 31" descr="4994471"/>
          <p:cNvPicPr>
            <a:picLocks noChangeAspect="1" noChangeArrowheads="1"/>
          </p:cNvPicPr>
          <p:nvPr/>
        </p:nvPicPr>
        <p:blipFill>
          <a:blip r:embed="rId8" cstate="print"/>
          <a:srcRect l="2000" r="2000"/>
          <a:stretch>
            <a:fillRect/>
          </a:stretch>
        </p:blipFill>
        <p:spPr bwMode="auto">
          <a:xfrm>
            <a:off x="9549159" y="117426"/>
            <a:ext cx="2340729" cy="182922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6734" y="396747"/>
            <a:ext cx="9649073" cy="584775"/>
          </a:xfrm>
          <a:prstGeom prst="rect">
            <a:avLst/>
          </a:prstGeom>
          <a:gradFill>
            <a:gsLst>
              <a:gs pos="100000">
                <a:srgbClr val="FFFF00"/>
              </a:gs>
              <a:gs pos="100000">
                <a:srgbClr val="83830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研发新型催化剂，降低能耗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升效益，促进发展。</a:t>
            </a:r>
          </a:p>
        </p:txBody>
      </p:sp>
      <p:sp>
        <p:nvSpPr>
          <p:cNvPr id="14" name="Text Box 2"/>
          <p:cNvSpPr>
            <a:spLocks noGrp="1"/>
          </p:cNvSpPr>
          <p:nvPr/>
        </p:nvSpPr>
        <p:spPr>
          <a:xfrm>
            <a:off x="449606" y="333450"/>
            <a:ext cx="9601220" cy="588781"/>
          </a:xfrm>
          <a:prstGeom prst="rect">
            <a:avLst/>
          </a:prstGeom>
          <a:noFill/>
          <a:ln w="9525"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3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617" y="2491104"/>
            <a:ext cx="11307243" cy="99146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材料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：全世界在合成氨工业上消耗的能源占全人类能源消耗的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1%-2%</a:t>
            </a:r>
          </a:p>
        </p:txBody>
      </p:sp>
      <p:sp>
        <p:nvSpPr>
          <p:cNvPr id="7" name="矩形 6"/>
          <p:cNvSpPr/>
          <p:nvPr/>
        </p:nvSpPr>
        <p:spPr>
          <a:xfrm>
            <a:off x="432379" y="1125538"/>
            <a:ext cx="11338354" cy="92540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材料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剂的成功研发，使合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成氨工业化得以实现。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全世界合成的氨有</a:t>
            </a:r>
            <a:r>
              <a:rPr 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85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%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用于制造化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肥，多养活了全球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多亿人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口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1903" y="3933850"/>
            <a:ext cx="11312957" cy="108012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材料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：2016年，中国科学院大连化学物理研究所的研究团队研制了一种新型催化剂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将合成氨的温度和压强分别降到了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350℃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、1MPa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71058" y="1979175"/>
            <a:ext cx="2003164" cy="58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伟大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83441" y="3419054"/>
            <a:ext cx="207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“奢侈”</a:t>
            </a:r>
          </a:p>
        </p:txBody>
      </p:sp>
      <p:sp>
        <p:nvSpPr>
          <p:cNvPr id="9" name="矩形 8"/>
          <p:cNvSpPr/>
          <p:nvPr/>
        </p:nvSpPr>
        <p:spPr>
          <a:xfrm>
            <a:off x="388356" y="5374010"/>
            <a:ext cx="11312957" cy="141357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料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：201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，中国科学院大连化学物理研究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所陈萍研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究团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队提出了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种一碱土金属亚氨基化合物为氮载体的低温化学链合成氨技术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100-300℃ 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、常压）。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2" grpId="0"/>
      <p:bldP spid="5" grpId="0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167412"/>
            <a:ext cx="11412000" cy="6691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(1)Na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的金属性决定了它们与水反应的速率大小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63719" y="527039"/>
            <a:ext cx="2003095" cy="523220"/>
            <a:chOff x="525519" y="457940"/>
            <a:chExt cx="2003095" cy="523220"/>
          </a:xfrm>
        </p:grpSpPr>
        <p:sp>
          <p:nvSpPr>
            <p:cNvPr id="15" name="矩形 14"/>
            <p:cNvSpPr/>
            <p:nvPr/>
          </p:nvSpPr>
          <p:spPr>
            <a:xfrm>
              <a:off x="901245" y="457940"/>
              <a:ext cx="16273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800" b="1" kern="100" dirty="0">
                  <a:solidFill>
                    <a:prstClr val="black"/>
                  </a:solidFill>
                  <a:latin typeface="宋体"/>
                  <a:cs typeface="Courier New"/>
                </a:rPr>
                <a:t>判断正误</a:t>
              </a:r>
              <a:endParaRPr lang="zh-CN" altLang="en-US" sz="2800" b="1" kern="1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cs typeface="Courier New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25519" y="565939"/>
              <a:ext cx="346911" cy="346983"/>
            </a:xfrm>
            <a:prstGeom prst="rect">
              <a:avLst/>
            </a:prstGeom>
            <a:noFill/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3721" y="578567"/>
              <a:ext cx="286055" cy="325888"/>
            </a:xfrm>
            <a:prstGeom prst="rect">
              <a:avLst/>
            </a:prstGeom>
          </p:spPr>
        </p:pic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3532997"/>
              </p:ext>
            </p:extLst>
          </p:nvPr>
        </p:nvGraphicFramePr>
        <p:xfrm>
          <a:off x="4853141" y="1800710"/>
          <a:ext cx="1611313" cy="792162"/>
        </p:xfrm>
        <a:graphic>
          <a:graphicData uri="http://schemas.openxmlformats.org/presentationml/2006/ole">
            <p:oleObj spid="_x0000_s53258" name="文档" r:id="rId4" imgW="1611028" imgH="792332" progId="">
              <p:embed/>
            </p:oleObj>
          </a:graphicData>
        </a:graphic>
      </p:graphicFrame>
      <p:sp>
        <p:nvSpPr>
          <p:cNvPr id="13" name="矩形 12"/>
          <p:cNvSpPr/>
          <p:nvPr/>
        </p:nvSpPr>
        <p:spPr>
          <a:xfrm>
            <a:off x="389206" y="1909927"/>
            <a:ext cx="11412000" cy="38961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对一定条件下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C(s)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CO</a:t>
            </a:r>
            <a:r>
              <a:rPr lang="en-US" altLang="zh-CN" sz="2800" kern="1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的反应，增加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的量，该反应化学反应速率加快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对于放热反应，升高温度化学反应速率减小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改变压强，化学反应速率必然改变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用铁和稀硫酸反应制取氢气时，换成浓硫酸，产生氢气的速率加快</a:t>
            </a:r>
            <a:endParaRPr lang="en-US" altLang="zh-CN" sz="2800" kern="100" dirty="0">
              <a:solidFill>
                <a:prstClr val="black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lvl="0" algn="r">
              <a:lnSpc>
                <a:spcPct val="15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80679" y="124566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81864" y="261977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80026" y="326062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67049" y="389944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876658" y="517929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62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横卷形 295942">
            <a:hlinkClick r:id="rId2" action="ppaction://hlinksldjump"/>
          </p:cNvPr>
          <p:cNvSpPr/>
          <p:nvPr/>
        </p:nvSpPr>
        <p:spPr>
          <a:xfrm>
            <a:off x="3822204" y="-27627"/>
            <a:ext cx="3960297" cy="1367153"/>
          </a:xfrm>
          <a:prstGeom prst="horizontalScroll">
            <a:avLst>
              <a:gd name="adj" fmla="val 12500"/>
            </a:avLst>
          </a:prstGeom>
          <a:solidFill>
            <a:srgbClr val="0070C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FFFF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</a:t>
            </a:r>
            <a:r>
              <a:rPr lang="en-US" altLang="zh-CN" sz="4400" b="1" dirty="0">
                <a:solidFill>
                  <a:srgbClr val="FFFF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4400" b="1" dirty="0">
                <a:solidFill>
                  <a:srgbClr val="FFFF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 总 结</a:t>
            </a:r>
          </a:p>
        </p:txBody>
      </p:sp>
      <p:sp>
        <p:nvSpPr>
          <p:cNvPr id="12291" name="矩形 293891"/>
          <p:cNvSpPr/>
          <p:nvPr/>
        </p:nvSpPr>
        <p:spPr>
          <a:xfrm>
            <a:off x="1919990" y="3209398"/>
            <a:ext cx="826662" cy="1322376"/>
          </a:xfrm>
          <a:prstGeom prst="rect">
            <a:avLst/>
          </a:prstGeom>
          <a:gradFill rotWithShape="0">
            <a:gsLst>
              <a:gs pos="0">
                <a:srgbClr val="9F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控制</a:t>
            </a:r>
          </a:p>
        </p:txBody>
      </p:sp>
      <p:sp>
        <p:nvSpPr>
          <p:cNvPr id="2" name="矩形 293891"/>
          <p:cNvSpPr/>
          <p:nvPr/>
        </p:nvSpPr>
        <p:spPr>
          <a:xfrm>
            <a:off x="4117439" y="3521892"/>
            <a:ext cx="3633632" cy="706919"/>
          </a:xfrm>
          <a:prstGeom prst="rect">
            <a:avLst/>
          </a:prstGeom>
          <a:gradFill rotWithShape="0">
            <a:gsLst>
              <a:gs pos="0">
                <a:srgbClr val="9F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化学反应速率</a:t>
            </a:r>
          </a:p>
        </p:txBody>
      </p:sp>
      <p:sp>
        <p:nvSpPr>
          <p:cNvPr id="3" name="矩形 293891"/>
          <p:cNvSpPr/>
          <p:nvPr/>
        </p:nvSpPr>
        <p:spPr>
          <a:xfrm>
            <a:off x="3935853" y="1773015"/>
            <a:ext cx="3961884" cy="706919"/>
          </a:xfrm>
          <a:prstGeom prst="rect">
            <a:avLst/>
          </a:prstGeom>
          <a:gradFill rotWithShape="0">
            <a:gsLst>
              <a:gs pos="0">
                <a:srgbClr val="9F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化学反应快慢</a:t>
            </a:r>
          </a:p>
        </p:txBody>
      </p:sp>
      <p:sp>
        <p:nvSpPr>
          <p:cNvPr id="4" name="矩形 293891"/>
          <p:cNvSpPr/>
          <p:nvPr/>
        </p:nvSpPr>
        <p:spPr>
          <a:xfrm>
            <a:off x="8839954" y="2925738"/>
            <a:ext cx="1278724" cy="1938992"/>
          </a:xfrm>
          <a:prstGeom prst="rect">
            <a:avLst/>
          </a:prstGeom>
          <a:gradFill rotWithShape="0">
            <a:gsLst>
              <a:gs pos="0">
                <a:srgbClr val="9F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浓度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温</a:t>
            </a:r>
            <a:r>
              <a:rPr lang="zh-CN" altLang="en-US" sz="4000" b="1" dirty="0" smtClean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度</a:t>
            </a:r>
            <a:endParaRPr lang="en-US" altLang="zh-CN" sz="4000" b="1" dirty="0" smtClean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压强</a:t>
            </a:r>
            <a:endParaRPr lang="zh-CN" altLang="en-US" sz="40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93891"/>
          <p:cNvSpPr/>
          <p:nvPr/>
        </p:nvSpPr>
        <p:spPr>
          <a:xfrm>
            <a:off x="5069180" y="5374616"/>
            <a:ext cx="1869832" cy="706919"/>
          </a:xfrm>
          <a:prstGeom prst="rect">
            <a:avLst/>
          </a:prstGeom>
          <a:gradFill rotWithShape="0">
            <a:gsLst>
              <a:gs pos="0">
                <a:srgbClr val="9F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催化剂</a:t>
            </a:r>
          </a:p>
        </p:txBody>
      </p:sp>
      <p:sp>
        <p:nvSpPr>
          <p:cNvPr id="6" name="上箭头 5"/>
          <p:cNvSpPr/>
          <p:nvPr/>
        </p:nvSpPr>
        <p:spPr>
          <a:xfrm>
            <a:off x="5879335" y="2479615"/>
            <a:ext cx="228570" cy="10092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5879336" y="4205943"/>
            <a:ext cx="305395" cy="11686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69182" y="2853717"/>
            <a:ext cx="2233004" cy="52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定量</a:t>
            </a:r>
            <a:r>
              <a:rPr lang="en-US" altLang="zh-CN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表述</a:t>
            </a:r>
          </a:p>
        </p:txBody>
      </p:sp>
      <p:sp>
        <p:nvSpPr>
          <p:cNvPr id="11" name="左箭头 10"/>
          <p:cNvSpPr/>
          <p:nvPr/>
        </p:nvSpPr>
        <p:spPr>
          <a:xfrm>
            <a:off x="7782818" y="3727680"/>
            <a:ext cx="1057137" cy="3080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83450" y="3220195"/>
            <a:ext cx="907932" cy="169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</a:t>
            </a:r>
            <a:r>
              <a:rPr lang="en-US" altLang="zh-CN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2000" b="1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</a:t>
            </a:r>
            <a:r>
              <a:rPr lang="en-US" altLang="zh-CN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800" b="1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87594" y="4438407"/>
            <a:ext cx="2431099" cy="52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极大</a:t>
            </a:r>
            <a:r>
              <a:rPr lang="en-US" altLang="zh-CN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99350" y="3289428"/>
            <a:ext cx="1365072" cy="12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意义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83487" y="1413570"/>
            <a:ext cx="784758" cy="5447645"/>
          </a:xfrm>
          <a:prstGeom prst="rect">
            <a:avLst/>
          </a:prstGeom>
          <a:gradFill>
            <a:gsLst>
              <a:gs pos="96000">
                <a:srgbClr val="FBFB11"/>
              </a:gs>
              <a:gs pos="100000">
                <a:srgbClr val="838309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条件升高，反应速率加快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486931" y="1558016"/>
            <a:ext cx="765075" cy="5017026"/>
          </a:xfrm>
          <a:prstGeom prst="rect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条件降低，反应速率减慢。</a:t>
            </a:r>
          </a:p>
        </p:txBody>
      </p:sp>
      <p:sp>
        <p:nvSpPr>
          <p:cNvPr id="8" name="右箭头 7"/>
          <p:cNvSpPr/>
          <p:nvPr/>
        </p:nvSpPr>
        <p:spPr>
          <a:xfrm>
            <a:off x="2783478" y="3803260"/>
            <a:ext cx="1333326" cy="232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045394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淄博高一检测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下列有关反应速率的说法正确的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用铁片和稀硫酸反应制氢气时，改用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98%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的硫酸可以加快反应速率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B.100 mL 2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的盐酸跟锌片反应，加入适量的氯化钠溶液，反应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的催化氧化反应是一个放热的反应，所以升高温度，反应速率变慢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汽车尾气中的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可以缓慢反应生成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，减小压强反应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变慢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-26590"/>
            <a:ext cx="12190413" cy="779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08846" y="83314"/>
            <a:ext cx="529270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zh-CN" altLang="zh-CN" sz="32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随堂</a:t>
            </a:r>
            <a:r>
              <a:rPr lang="zh-CN" altLang="en-US" sz="32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演练　知识落实</a:t>
            </a:r>
            <a:endParaRPr lang="en-US" altLang="zh-CN" sz="3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231928" y="42496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xmlns="" val="303845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17426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杜集区校级期中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用锌粒与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的稀硫酸混合制备氢气时，若向其中分别再加</a:t>
            </a:r>
            <a:r>
              <a:rPr lang="zh-CN" altLang="zh-CN" sz="2800" kern="100" spc="3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入少量等体积的下列物质：</a:t>
            </a:r>
            <a:r>
              <a:rPr lang="en-US" altLang="zh-CN" sz="2800" kern="100" spc="3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spc="3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KCl</a:t>
            </a:r>
            <a:r>
              <a:rPr lang="zh-CN" altLang="zh-CN" sz="2800" kern="100" spc="3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溶液、</a:t>
            </a:r>
            <a:r>
              <a:rPr lang="en-US" altLang="zh-CN" sz="2800" kern="100" spc="3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spc="3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spc="3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spc="3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3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3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盐酸、</a:t>
            </a:r>
            <a:r>
              <a:rPr lang="en-US" altLang="zh-CN" sz="2800" kern="100" spc="3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spc="3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CuCl</a:t>
            </a:r>
            <a:r>
              <a:rPr lang="en-US" altLang="zh-CN" sz="2800" kern="100" spc="3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3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溶液、</a:t>
            </a:r>
            <a:r>
              <a:rPr lang="en-US" altLang="zh-CN" sz="2800" kern="100" spc="3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en-US" altLang="zh-CN" sz="2800" kern="100" spc="3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spc="3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spc="3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3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COONa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溶液，则加入后反应生成氢气速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率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如何变化？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3078" y="2699836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凌源市校级月考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容积可变的密闭容器中加入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进行反应：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W(s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O(g)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，下列说法不正确的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将容器的体积缩小一半，其反应速率增大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保持体积不变，充入氩气，其反应速率不变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保持压强不变，充入氖气，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O(g)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的生成速率增大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保持压强不变，充入氖气，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O(g)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的生成速率减小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9065899"/>
              </p:ext>
            </p:extLst>
          </p:nvPr>
        </p:nvGraphicFramePr>
        <p:xfrm>
          <a:off x="2920512" y="3235441"/>
          <a:ext cx="1466850" cy="792162"/>
        </p:xfrm>
        <a:graphic>
          <a:graphicData uri="http://schemas.openxmlformats.org/presentationml/2006/ole">
            <p:oleObj spid="_x0000_s166913" name="文档" r:id="rId3" imgW="1467450" imgH="792332" progId="">
              <p:embed/>
            </p:oleObj>
          </a:graphicData>
        </a:graphic>
      </p:graphicFrame>
      <p:sp>
        <p:nvSpPr>
          <p:cNvPr id="6" name="TextBox 9"/>
          <p:cNvSpPr txBox="1"/>
          <p:nvPr/>
        </p:nvSpPr>
        <p:spPr>
          <a:xfrm>
            <a:off x="244568" y="524815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xmlns="" val="201628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72602"/>
            <a:ext cx="1141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宁波模拟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研究反应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2X(g)</a:t>
            </a:r>
            <a:r>
              <a:rPr lang="en-US" altLang="zh-CN" sz="2800" kern="100" dirty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===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Y(g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Z(g)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的速率影响因素，在不同条件下进行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组实验，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起始浓度为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，反应物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的浓度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随反应时间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(min)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的变化情况如图所示。下列说法不正确的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比较实验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得出：升高温度，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化学反应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加快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比较实验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得出：增大反应物浓度，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学反应速率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加快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若实验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只有一个条件不同，则实验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了催化剂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min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之间，实验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的平均速率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(Y)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0.04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·min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226698" y="582252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35854" name="Picture 14" descr="A8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3324" y="2205658"/>
            <a:ext cx="4136099" cy="305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382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3078" y="27488"/>
            <a:ext cx="11412000" cy="649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7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合肥期中</a:t>
            </a:r>
            <a:r>
              <a:rPr lang="en-US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如图所示，某温度下，向锥形瓶内装入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6.5 g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锌粒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颗粒大小基本相同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，通过分液漏斗向锥形瓶内加入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 mL 2.5 </a:t>
            </a:r>
            <a:r>
              <a:rPr lang="en-US" altLang="zh-CN" sz="27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的硫酸，</a:t>
            </a:r>
            <a:r>
              <a:rPr lang="zh-CN" altLang="zh-CN" sz="2700" kern="100" spc="-14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产生的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7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收集在一个注射器中，用时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时恰好收集到气体的体积为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 </a:t>
            </a:r>
            <a:r>
              <a:rPr lang="en-US" altLang="zh-CN" sz="27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mL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spc="-2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7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若折合成</a:t>
            </a:r>
            <a:r>
              <a:rPr lang="en-US" altLang="zh-CN" sz="27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 </a:t>
            </a:r>
            <a:r>
              <a:rPr lang="en-US" altLang="zh-CN" sz="2700" kern="100" spc="-2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7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7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101 </a:t>
            </a:r>
            <a:r>
              <a:rPr lang="en-US" altLang="zh-CN" sz="2700" kern="100" spc="-2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kPa</a:t>
            </a:r>
            <a:r>
              <a:rPr lang="zh-CN" altLang="zh-CN" sz="27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条件下的</a:t>
            </a:r>
            <a:r>
              <a:rPr lang="en-US" altLang="zh-CN" sz="27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700" kern="100" spc="-2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7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体积为</a:t>
            </a:r>
            <a:r>
              <a:rPr lang="en-US" altLang="zh-CN" sz="27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44.8 mL)</a:t>
            </a:r>
            <a:r>
              <a:rPr lang="zh-CN" altLang="zh-CN" sz="27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在该温度下，下列说法不正确的是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锌的相对原子质量为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65</a:t>
            </a:r>
            <a:r>
              <a:rPr lang="en-US" altLang="zh-CN" sz="27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用锌粒来表示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内该反应的速率为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0.013 </a:t>
            </a:r>
            <a:r>
              <a:rPr lang="en-US" altLang="zh-CN" sz="27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g·s</a:t>
            </a:r>
            <a:r>
              <a:rPr lang="zh-CN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27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忽略锥形瓶内溶液体积的变化，用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来表示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7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内该反</a:t>
            </a:r>
            <a:endParaRPr lang="en-US" altLang="zh-CN" sz="27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7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的速率为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 </a:t>
            </a:r>
            <a:r>
              <a:rPr lang="en-US" altLang="zh-CN" sz="27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·s</a:t>
            </a:r>
            <a:r>
              <a:rPr lang="zh-CN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27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spc="-13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700" kern="100" spc="-13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忽略锥形瓶内溶液体积的变化，用</a:t>
            </a:r>
            <a:r>
              <a:rPr lang="en-US" altLang="zh-CN" sz="2700" kern="100" spc="-13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Zn</a:t>
            </a:r>
            <a:r>
              <a:rPr lang="en-US" altLang="zh-CN" sz="2700" kern="100" spc="-13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700" kern="100" spc="-13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700" kern="100" spc="-13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来表示</a:t>
            </a:r>
            <a:r>
              <a:rPr lang="en-US" altLang="zh-CN" sz="2700" kern="100" spc="-13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700" kern="100" spc="-13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内该反应的速率为</a:t>
            </a:r>
            <a:r>
              <a:rPr lang="en-US" altLang="zh-CN" sz="2700" kern="100" spc="-13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 </a:t>
            </a:r>
            <a:r>
              <a:rPr lang="en-US" altLang="zh-CN" sz="2700" kern="100" spc="-13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</a:t>
            </a:r>
            <a:r>
              <a:rPr lang="en-US" altLang="zh-CN" sz="2700" kern="100" spc="-13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L</a:t>
            </a:r>
            <a:r>
              <a:rPr lang="zh-CN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·s</a:t>
            </a:r>
            <a:r>
              <a:rPr lang="zh-CN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27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7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来表示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内该反应的速率为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0.000 2 </a:t>
            </a:r>
            <a:r>
              <a:rPr lang="en-US" altLang="zh-CN" sz="27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mol·s</a:t>
            </a:r>
            <a:r>
              <a:rPr lang="zh-CN" altLang="zh-CN" sz="27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7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en-US" altLang="zh-CN" sz="27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pic>
        <p:nvPicPr>
          <p:cNvPr id="62466" name="Picture 2" descr="A7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2523" y="2358639"/>
            <a:ext cx="2403160" cy="208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9"/>
          <p:cNvSpPr txBox="1"/>
          <p:nvPr/>
        </p:nvSpPr>
        <p:spPr>
          <a:xfrm>
            <a:off x="226638" y="457318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xmlns="" val="373545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3078" y="5460039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800" kern="100" spc="-2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spc="-2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来表示</a:t>
            </a:r>
            <a:r>
              <a:rPr lang="en-US" altLang="zh-CN" sz="2800" kern="100" spc="-20" dirty="0">
                <a:latin typeface="Times New Roman" panose="02020603050405020304" pitchFamily="18" charset="0"/>
                <a:cs typeface="Courier New" panose="02070309020205020404" pitchFamily="49" charset="0"/>
              </a:rPr>
              <a:t>10 s</a:t>
            </a:r>
            <a:r>
              <a:rPr lang="zh-CN" altLang="zh-CN" sz="2800" kern="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内该反应的速率</a:t>
            </a:r>
            <a:r>
              <a:rPr lang="zh-CN" altLang="zh-CN" sz="2800" kern="1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20" dirty="0">
                <a:latin typeface="Times New Roman" panose="02020603050405020304" pitchFamily="18" charset="0"/>
                <a:cs typeface="Courier New" panose="02070309020205020404" pitchFamily="49" charset="0"/>
              </a:rPr>
              <a:t>0.000 2 </a:t>
            </a:r>
            <a:r>
              <a:rPr lang="en-US" altLang="zh-CN" sz="2800" kern="100" spc="-2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mol·s</a:t>
            </a:r>
            <a:r>
              <a:rPr lang="zh-CN" altLang="zh-CN" sz="2800" kern="100" spc="-2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2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3078" y="139942"/>
            <a:ext cx="11412000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b="1" kern="100" spc="-4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用锌粒来表示</a:t>
            </a:r>
            <a:r>
              <a:rPr lang="en-US" altLang="zh-CN" sz="2800" kern="100" spc="-40" dirty="0">
                <a:latin typeface="Times New Roman" panose="02020603050405020304" pitchFamily="18" charset="0"/>
              </a:rPr>
              <a:t>10 s</a:t>
            </a:r>
            <a:r>
              <a:rPr lang="zh-CN" altLang="zh-CN" sz="2800" kern="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内该反应的速率</a:t>
            </a:r>
            <a:r>
              <a:rPr lang="zh-CN" altLang="zh-CN" sz="2800" kern="1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CN" altLang="zh-CN" sz="2800" kern="1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40" dirty="0">
                <a:latin typeface="Times New Roman" panose="02020603050405020304" pitchFamily="18" charset="0"/>
              </a:rPr>
              <a:t>0.013 </a:t>
            </a:r>
            <a:r>
              <a:rPr lang="en-US" altLang="zh-CN" sz="2800" kern="100" spc="-40" dirty="0" smtClean="0">
                <a:latin typeface="Times New Roman" panose="02020603050405020304" pitchFamily="18" charset="0"/>
              </a:rPr>
              <a:t>g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</a:rPr>
              <a:t>·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s</a:t>
            </a:r>
            <a:r>
              <a:rPr lang="zh-CN" altLang="zh-CN" sz="28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4548544"/>
              </p:ext>
            </p:extLst>
          </p:nvPr>
        </p:nvGraphicFramePr>
        <p:xfrm>
          <a:off x="7013667" y="11734"/>
          <a:ext cx="3636963" cy="990600"/>
        </p:xfrm>
        <a:graphic>
          <a:graphicData uri="http://schemas.openxmlformats.org/presentationml/2006/ole">
            <p:oleObj spid="_x0000_s63524" name="文档" r:id="rId3" imgW="3636238" imgH="990685" progId="">
              <p:embed/>
            </p:oleObj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4046865"/>
              </p:ext>
            </p:extLst>
          </p:nvPr>
        </p:nvGraphicFramePr>
        <p:xfrm>
          <a:off x="604638" y="2070802"/>
          <a:ext cx="2417763" cy="1385887"/>
        </p:xfrm>
        <a:graphic>
          <a:graphicData uri="http://schemas.openxmlformats.org/presentationml/2006/ole">
            <p:oleObj spid="_x0000_s63525" name="文档" r:id="rId4" imgW="2417801" imgH="1386671" progId="">
              <p:embed/>
            </p:oleObj>
          </a:graphicData>
        </a:graphic>
      </p:graphicFrame>
      <p:sp>
        <p:nvSpPr>
          <p:cNvPr id="14" name="矩形 13"/>
          <p:cNvSpPr/>
          <p:nvPr/>
        </p:nvSpPr>
        <p:spPr>
          <a:xfrm>
            <a:off x="383078" y="1422824"/>
            <a:ext cx="11412000" cy="624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kern="1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忽略锥形瓶内溶液体积的变化，用</a:t>
            </a:r>
            <a:r>
              <a:rPr lang="en-US" altLang="zh-CN" sz="2800" kern="100" spc="100" dirty="0">
                <a:latin typeface="Times New Roman" panose="02020603050405020304" pitchFamily="18" charset="0"/>
              </a:rPr>
              <a:t>H</a:t>
            </a:r>
            <a:r>
              <a:rPr lang="zh-CN" altLang="zh-CN" sz="2800" kern="100" spc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800" kern="1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来表示</a:t>
            </a:r>
            <a:r>
              <a:rPr lang="en-US" altLang="zh-CN" sz="2800" kern="100" spc="100" dirty="0">
                <a:latin typeface="Times New Roman" panose="02020603050405020304" pitchFamily="18" charset="0"/>
              </a:rPr>
              <a:t>10 s</a:t>
            </a:r>
            <a:r>
              <a:rPr lang="zh-CN" altLang="zh-CN" sz="2800" kern="1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内该反应的速率</a:t>
            </a:r>
            <a:r>
              <a:rPr lang="zh-CN" altLang="zh-CN" sz="2800" kern="1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endParaRPr lang="en-US" altLang="zh-CN" sz="2800" kern="100" spc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3078" y="2637418"/>
            <a:ext cx="11412000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spc="-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800" kern="100" spc="-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20" dirty="0">
                <a:solidFill>
                  <a:prstClr val="black"/>
                </a:solidFill>
                <a:latin typeface="Times New Roman" panose="02020603050405020304" pitchFamily="18" charset="0"/>
              </a:rPr>
              <a:t>0.01 </a:t>
            </a:r>
            <a:r>
              <a:rPr lang="en-US" altLang="zh-CN" sz="2800" kern="100" spc="-2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mol·L</a:t>
            </a:r>
            <a:r>
              <a:rPr lang="zh-CN" altLang="zh-CN" sz="2800" kern="100" spc="-2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2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kern="100" spc="-20" dirty="0">
                <a:solidFill>
                  <a:prstClr val="black"/>
                </a:solidFill>
                <a:latin typeface="Times New Roman" panose="02020603050405020304" pitchFamily="18" charset="0"/>
              </a:rPr>
              <a:t>·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zh-CN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en-US" altLang="zh-CN" sz="2800" kern="100" spc="-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2025363"/>
              </p:ext>
            </p:extLst>
          </p:nvPr>
        </p:nvGraphicFramePr>
        <p:xfrm>
          <a:off x="2679585" y="4092082"/>
          <a:ext cx="2417763" cy="1385887"/>
        </p:xfrm>
        <a:graphic>
          <a:graphicData uri="http://schemas.openxmlformats.org/presentationml/2006/ole">
            <p:oleObj spid="_x0000_s63526" name="文档" r:id="rId5" imgW="2417801" imgH="1386671" progId="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383078" y="3501802"/>
            <a:ext cx="11412000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忽略锥形瓶内溶液体积的变化，用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Zn</a:t>
            </a:r>
            <a:r>
              <a:rPr lang="en-US" altLang="zh-CN" sz="2800" kern="100" baseline="30000" dirty="0">
                <a:latin typeface="Times New Roman" panose="02020603050405020304" pitchFamily="18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来表示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10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3078" y="4661675"/>
            <a:ext cx="11412000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反应的速率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spc="-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spc="-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2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0.005 </a:t>
            </a:r>
            <a:r>
              <a:rPr lang="en-US" altLang="zh-CN" sz="2800" kern="100" spc="-2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mol·L</a:t>
            </a:r>
            <a:r>
              <a:rPr lang="zh-CN" altLang="zh-CN" sz="2800" kern="100" spc="-2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20" baseline="30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kern="100" spc="-2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·s</a:t>
            </a:r>
            <a:r>
              <a:rPr lang="zh-CN" altLang="zh-CN" sz="2800" kern="100" spc="-2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20" baseline="30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2800" kern="100" spc="-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lang="en-US" altLang="zh-CN" sz="2800" kern="100" spc="-2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zh-CN" altLang="zh-CN" sz="2800" kern="100" spc="-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7769024"/>
              </p:ext>
            </p:extLst>
          </p:nvPr>
        </p:nvGraphicFramePr>
        <p:xfrm>
          <a:off x="5771025" y="5383556"/>
          <a:ext cx="2417763" cy="1385887"/>
        </p:xfrm>
        <a:graphic>
          <a:graphicData uri="http://schemas.openxmlformats.org/presentationml/2006/ole">
            <p:oleObj spid="_x0000_s63527" name="文档" r:id="rId6" imgW="2417801" imgH="1385951" progId="">
              <p:embed/>
            </p:oleObj>
          </a:graphicData>
        </a:graphic>
      </p:graphicFrame>
      <p:pic>
        <p:nvPicPr>
          <p:cNvPr id="27" name="Picture 2" descr="A7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3558" y="2268701"/>
            <a:ext cx="2403160" cy="208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002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1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IMG_20210407_185758.jpg"/>
          <p:cNvPicPr>
            <a:picLocks noChangeAspect="1" noChangeArrowheads="1"/>
          </p:cNvPicPr>
          <p:nvPr/>
        </p:nvPicPr>
        <p:blipFill>
          <a:blip r:embed="rId2" cstate="print"/>
          <a:srcRect r="1268"/>
          <a:stretch>
            <a:fillRect/>
          </a:stretch>
        </p:blipFill>
        <p:spPr bwMode="auto">
          <a:xfrm>
            <a:off x="0" y="1413570"/>
            <a:ext cx="5904656" cy="34563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51190" y="1725409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物质的量浓度的变化量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明显现象： ↑、 ↓、颜色变化、导电能力等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1026635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化学反应速率概念及表示方法</a:t>
            </a:r>
            <a:endParaRPr lang="zh-CN" altLang="zh-CN" sz="105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" y="-26590"/>
            <a:ext cx="12190413" cy="779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246" y="117425"/>
            <a:ext cx="1162258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zh-CN" altLang="zh-CN" sz="32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一、化学反应速</a:t>
            </a:r>
            <a:r>
              <a:rPr lang="zh-CN" altLang="zh-CN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率</a:t>
            </a:r>
            <a:r>
              <a:rPr lang="en-US" altLang="zh-CN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lang="zh-CN" altLang="en-US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化学反应的快慢可用速率来</a:t>
            </a:r>
            <a:r>
              <a:rPr lang="zh-CN" altLang="en-US" sz="32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定量</a:t>
            </a:r>
            <a:r>
              <a:rPr lang="zh-CN" altLang="en-US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表述</a:t>
            </a:r>
            <a:endParaRPr lang="zh-CN" altLang="zh-CN" sz="3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41986" name="Picture 2" descr="118拆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9575" y="1601936"/>
            <a:ext cx="8911263" cy="46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899533" y="1837922"/>
            <a:ext cx="45888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7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化学反应</a:t>
            </a:r>
            <a:r>
              <a:rPr lang="zh-CN" altLang="en-US" sz="27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过程进行快慢程度</a:t>
            </a:r>
            <a:endParaRPr lang="zh-CN" altLang="zh-CN" sz="270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71270" y="2816558"/>
            <a:ext cx="194421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反应物浓度</a:t>
            </a:r>
            <a:endParaRPr lang="zh-CN" altLang="zh-CN" sz="27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76686" y="3311338"/>
            <a:ext cx="1944216" cy="64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生成物浓度</a:t>
            </a:r>
            <a:endParaRPr lang="zh-CN" altLang="zh-CN" sz="27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0335781"/>
              </p:ext>
            </p:extLst>
          </p:nvPr>
        </p:nvGraphicFramePr>
        <p:xfrm>
          <a:off x="4370395" y="4231615"/>
          <a:ext cx="958850" cy="968375"/>
        </p:xfrm>
        <a:graphic>
          <a:graphicData uri="http://schemas.openxmlformats.org/presentationml/2006/ole">
            <p:oleObj spid="_x0000_s42008" name="文档" r:id="rId4" imgW="966185" imgH="990685" progId="">
              <p:embed/>
            </p:oleObj>
          </a:graphicData>
        </a:graphic>
      </p:graphicFrame>
      <p:sp>
        <p:nvSpPr>
          <p:cNvPr id="5" name="矩形 4"/>
          <p:cNvSpPr/>
          <p:nvPr/>
        </p:nvSpPr>
        <p:spPr>
          <a:xfrm>
            <a:off x="4044146" y="5559825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mol·L</a:t>
            </a:r>
            <a:r>
              <a:rPr lang="zh-CN" altLang="zh-CN" sz="27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7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en-US" altLang="zh-CN" sz="27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·s</a:t>
            </a:r>
            <a:r>
              <a:rPr lang="zh-CN" altLang="zh-CN" sz="27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7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sz="2700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58282" y="5575214"/>
            <a:ext cx="23968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mol·L</a:t>
            </a:r>
            <a:r>
              <a:rPr lang="zh-CN" altLang="zh-CN" sz="27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7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en-US" altLang="zh-CN" sz="27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·min</a:t>
            </a:r>
            <a:r>
              <a:rPr lang="zh-CN" altLang="zh-CN" sz="27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7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sz="2700" dirty="0">
              <a:solidFill>
                <a:srgbClr val="C00000"/>
              </a:solidFill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2677612"/>
              </p:ext>
            </p:extLst>
          </p:nvPr>
        </p:nvGraphicFramePr>
        <p:xfrm>
          <a:off x="6359013" y="4209390"/>
          <a:ext cx="998537" cy="990600"/>
        </p:xfrm>
        <a:graphic>
          <a:graphicData uri="http://schemas.openxmlformats.org/presentationml/2006/ole">
            <p:oleObj spid="_x0000_s42009" name="文档" r:id="rId5" imgW="998931" imgH="99068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3661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261728" y="152436"/>
            <a:ext cx="10270847" cy="66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</a:rPr>
              <a:t>★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题型一：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化学反应速率的简单计算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262557" y="811953"/>
            <a:ext cx="11737305" cy="16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6" rIns="108830" bIns="54416">
            <a:spAutoFit/>
          </a:bodyPr>
          <a:lstStyle/>
          <a:p>
            <a:pPr defTabSz="1088502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</a:rPr>
              <a:t>[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例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1] 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在一密闭容器中装有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N</a:t>
            </a:r>
            <a:r>
              <a:rPr lang="en-US" altLang="zh-CN" sz="2800" b="1" baseline="-25000" dirty="0" smtClean="0">
                <a:solidFill>
                  <a:srgbClr val="00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和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H</a:t>
            </a:r>
            <a:r>
              <a:rPr lang="en-US" altLang="zh-CN" sz="2800" b="1" baseline="-25000" dirty="0" smtClean="0">
                <a:solidFill>
                  <a:srgbClr val="00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，反应开始时，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N</a:t>
            </a:r>
            <a:r>
              <a:rPr lang="en-US" altLang="zh-CN" sz="2800" b="1" baseline="-25000" dirty="0" smtClean="0">
                <a:solidFill>
                  <a:srgbClr val="00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的浓度为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2mol/L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；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H</a:t>
            </a:r>
            <a:r>
              <a:rPr lang="en-US" altLang="zh-CN" sz="2800" b="1" baseline="-25000" dirty="0" smtClean="0">
                <a:solidFill>
                  <a:srgbClr val="00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的浓度为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5mol/L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；反应到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2min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时，测得容器中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N</a:t>
            </a:r>
            <a:r>
              <a:rPr lang="en-US" altLang="zh-CN" sz="2800" b="1" baseline="-25000" dirty="0" smtClean="0">
                <a:solidFill>
                  <a:srgbClr val="00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的浓度为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1.8mol/L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，求这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2min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内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N</a:t>
            </a:r>
            <a:r>
              <a:rPr lang="en-US" altLang="zh-CN" sz="2800" b="1" baseline="-25000" dirty="0" smtClean="0">
                <a:solidFill>
                  <a:srgbClr val="00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、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H</a:t>
            </a:r>
            <a:r>
              <a:rPr lang="en-US" altLang="zh-CN" sz="2800" b="1" baseline="-25000" dirty="0" smtClean="0">
                <a:solidFill>
                  <a:srgbClr val="00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、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NH</a:t>
            </a:r>
            <a:r>
              <a:rPr lang="en-US" altLang="zh-CN" sz="2800" b="1" baseline="-25000" dirty="0" smtClean="0">
                <a:solidFill>
                  <a:srgbClr val="000000"/>
                </a:solidFill>
              </a:rPr>
              <a:t>3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的平均速率各是多少？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34567" y="2700804"/>
            <a:ext cx="11551088" cy="646262"/>
            <a:chOff x="288" y="1920"/>
            <a:chExt cx="5376" cy="407"/>
          </a:xfrm>
        </p:grpSpPr>
        <p:sp>
          <p:nvSpPr>
            <p:cNvPr id="38933" name="Text Box 6"/>
            <p:cNvSpPr txBox="1">
              <a:spLocks noChangeArrowheads="1"/>
            </p:cNvSpPr>
            <p:nvPr/>
          </p:nvSpPr>
          <p:spPr bwMode="auto">
            <a:xfrm>
              <a:off x="288" y="1920"/>
              <a:ext cx="53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88502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600" b="1" dirty="0" smtClean="0">
                  <a:solidFill>
                    <a:srgbClr val="FF0000"/>
                  </a:solidFill>
                </a:rPr>
                <a:t>解：</a:t>
              </a:r>
              <a:r>
                <a:rPr lang="zh-CN" altLang="en-US" sz="3600" b="1" dirty="0" smtClean="0">
                  <a:solidFill>
                    <a:srgbClr val="000000"/>
                  </a:solidFill>
                </a:rPr>
                <a:t>                      </a:t>
              </a:r>
              <a:r>
                <a:rPr lang="en-US" altLang="zh-CN" sz="3600" b="1" dirty="0" smtClean="0">
                  <a:solidFill>
                    <a:srgbClr val="FF0000"/>
                  </a:solidFill>
                </a:rPr>
                <a:t>N</a:t>
              </a:r>
              <a:r>
                <a:rPr lang="en-US" altLang="zh-CN" sz="3600" b="1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zh-CN" sz="3600" b="1" dirty="0" smtClean="0">
                  <a:solidFill>
                    <a:srgbClr val="FF0000"/>
                  </a:solidFill>
                </a:rPr>
                <a:t>  +   3H</a:t>
              </a:r>
              <a:r>
                <a:rPr lang="en-US" altLang="zh-CN" sz="3600" b="1" baseline="-25000" dirty="0" smtClean="0">
                  <a:solidFill>
                    <a:srgbClr val="FF0000"/>
                  </a:solidFill>
                </a:rPr>
                <a:t>2                     </a:t>
              </a:r>
              <a:r>
                <a:rPr lang="en-US" altLang="zh-CN" sz="3600" b="1" dirty="0" smtClean="0">
                  <a:solidFill>
                    <a:srgbClr val="FF0000"/>
                  </a:solidFill>
                </a:rPr>
                <a:t>2NH</a:t>
              </a:r>
              <a:r>
                <a:rPr lang="en-US" altLang="zh-CN" sz="3600" b="1" baseline="-25000" dirty="0" smtClean="0">
                  <a:solidFill>
                    <a:srgbClr val="FF0000"/>
                  </a:solidFill>
                </a:rPr>
                <a:t>3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180" y="2072"/>
              <a:ext cx="576" cy="144"/>
              <a:chOff x="396" y="3512"/>
              <a:chExt cx="576" cy="144"/>
            </a:xfrm>
          </p:grpSpPr>
          <p:sp>
            <p:nvSpPr>
              <p:cNvPr id="38935" name="Line 7"/>
              <p:cNvSpPr>
                <a:spLocks noChangeShapeType="1"/>
              </p:cNvSpPr>
              <p:nvPr/>
            </p:nvSpPr>
            <p:spPr bwMode="auto">
              <a:xfrm>
                <a:off x="396" y="3560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88502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1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6" name="Line 9"/>
              <p:cNvSpPr>
                <a:spLocks noChangeShapeType="1"/>
              </p:cNvSpPr>
              <p:nvPr/>
            </p:nvSpPr>
            <p:spPr bwMode="auto">
              <a:xfrm>
                <a:off x="396" y="3608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88502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1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7" name="Line 10"/>
              <p:cNvSpPr>
                <a:spLocks noChangeShapeType="1"/>
              </p:cNvSpPr>
              <p:nvPr/>
            </p:nvSpPr>
            <p:spPr bwMode="auto">
              <a:xfrm flipH="1" flipV="1">
                <a:off x="876" y="3512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88502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1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8" name="Line 11"/>
              <p:cNvSpPr>
                <a:spLocks noChangeShapeType="1"/>
              </p:cNvSpPr>
              <p:nvPr/>
            </p:nvSpPr>
            <p:spPr bwMode="auto">
              <a:xfrm>
                <a:off x="396" y="360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88502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100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304760" y="3234327"/>
            <a:ext cx="11377719" cy="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</a:rPr>
              <a:t>起始浓度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(mol/L)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：         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2             5                         0</a:t>
            </a: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304760" y="4225157"/>
            <a:ext cx="11479306" cy="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</a:rPr>
              <a:t>2min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时浓度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(mol/L):      1.8</a:t>
            </a:r>
          </a:p>
        </p:txBody>
      </p:sp>
      <p:sp>
        <p:nvSpPr>
          <p:cNvPr id="215057" name="Text Box 17"/>
          <p:cNvSpPr txBox="1">
            <a:spLocks noChangeArrowheads="1"/>
          </p:cNvSpPr>
          <p:nvPr/>
        </p:nvSpPr>
        <p:spPr bwMode="auto">
          <a:xfrm>
            <a:off x="304761" y="3731330"/>
            <a:ext cx="11580892" cy="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</a:rPr>
              <a:t>变化浓度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(mol/L):           0.2          0.6                     0.4</a:t>
            </a: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98046" y="5061164"/>
            <a:ext cx="1625388" cy="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0000"/>
                </a:solidFill>
              </a:rPr>
              <a:t>所以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5059" name="Text Box 19"/>
          <p:cNvSpPr txBox="1">
            <a:spLocks noChangeArrowheads="1"/>
          </p:cNvSpPr>
          <p:nvPr/>
        </p:nvSpPr>
        <p:spPr bwMode="auto">
          <a:xfrm>
            <a:off x="2102902" y="5085978"/>
            <a:ext cx="1589498" cy="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</a:rPr>
              <a:t>V(N</a:t>
            </a:r>
            <a:r>
              <a:rPr lang="en-US" altLang="zh-CN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)=  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425784" y="4856071"/>
            <a:ext cx="3083582" cy="997181"/>
            <a:chOff x="1519" y="3072"/>
            <a:chExt cx="1457" cy="628"/>
          </a:xfrm>
        </p:grpSpPr>
        <p:sp>
          <p:nvSpPr>
            <p:cNvPr id="38931" name="Line 20"/>
            <p:cNvSpPr>
              <a:spLocks noChangeShapeType="1"/>
            </p:cNvSpPr>
            <p:nvPr/>
          </p:nvSpPr>
          <p:spPr bwMode="auto">
            <a:xfrm flipV="1">
              <a:off x="1519" y="3396"/>
              <a:ext cx="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8850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8932" name="Text Box 21"/>
            <p:cNvSpPr txBox="1">
              <a:spLocks noChangeArrowheads="1"/>
            </p:cNvSpPr>
            <p:nvPr/>
          </p:nvSpPr>
          <p:spPr bwMode="auto">
            <a:xfrm>
              <a:off x="1536" y="3072"/>
              <a:ext cx="144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88502" fontAlgn="base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</a:rPr>
                <a:t>0.2mol/L</a:t>
              </a:r>
            </a:p>
            <a:p>
              <a:pPr defTabSz="1088502" fontAlgn="base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</a:rPr>
                <a:t>   2min</a:t>
              </a:r>
            </a:p>
          </p:txBody>
        </p:sp>
      </p:grpSp>
      <p:sp>
        <p:nvSpPr>
          <p:cNvPr id="215062" name="Text Box 22"/>
          <p:cNvSpPr txBox="1">
            <a:spLocks noChangeArrowheads="1"/>
          </p:cNvSpPr>
          <p:nvPr/>
        </p:nvSpPr>
        <p:spPr bwMode="auto">
          <a:xfrm>
            <a:off x="5226084" y="5125712"/>
            <a:ext cx="3316245" cy="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</a:rPr>
              <a:t>=  0.1 mol/(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L·min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)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15063" name="Text Box 23"/>
          <p:cNvSpPr txBox="1">
            <a:spLocks noChangeArrowheads="1"/>
          </p:cNvSpPr>
          <p:nvPr/>
        </p:nvSpPr>
        <p:spPr bwMode="auto">
          <a:xfrm>
            <a:off x="398046" y="5710010"/>
            <a:ext cx="8878262" cy="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</a:rPr>
              <a:t>同理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:         V(H</a:t>
            </a:r>
            <a:r>
              <a:rPr lang="en-US" altLang="zh-CN" sz="2800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)=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0.3mol/(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L·min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)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15064" name="Rectangle 24"/>
          <p:cNvSpPr>
            <a:spLocks noChangeArrowheads="1"/>
          </p:cNvSpPr>
          <p:nvPr/>
        </p:nvSpPr>
        <p:spPr bwMode="auto">
          <a:xfrm>
            <a:off x="1918145" y="6270528"/>
            <a:ext cx="7583029" cy="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</a:rPr>
              <a:t>  V(NH</a:t>
            </a:r>
            <a:r>
              <a:rPr lang="en-US" altLang="zh-CN" sz="2800" b="1" baseline="-25000" dirty="0" smtClean="0">
                <a:solidFill>
                  <a:srgbClr val="000000"/>
                </a:solidFill>
              </a:rPr>
              <a:t>3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)=</a:t>
            </a: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0.2 mol/(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L·min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)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15070" name="Text Box 30"/>
          <p:cNvSpPr txBox="1">
            <a:spLocks noChangeArrowheads="1"/>
          </p:cNvSpPr>
          <p:nvPr/>
        </p:nvSpPr>
        <p:spPr bwMode="auto">
          <a:xfrm>
            <a:off x="6383238" y="2594674"/>
            <a:ext cx="1800200" cy="4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0000"/>
                </a:solidFill>
              </a:rPr>
              <a:t>高温高压</a:t>
            </a:r>
          </a:p>
        </p:txBody>
      </p:sp>
      <p:sp>
        <p:nvSpPr>
          <p:cNvPr id="215071" name="Text Box 31"/>
          <p:cNvSpPr txBox="1">
            <a:spLocks noChangeArrowheads="1"/>
          </p:cNvSpPr>
          <p:nvPr/>
        </p:nvSpPr>
        <p:spPr bwMode="auto">
          <a:xfrm>
            <a:off x="6527254" y="3091270"/>
            <a:ext cx="1909543" cy="4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0000"/>
                </a:solidFill>
              </a:rPr>
              <a:t>催化剂</a:t>
            </a:r>
          </a:p>
        </p:txBody>
      </p:sp>
      <p:sp>
        <p:nvSpPr>
          <p:cNvPr id="215073" name="Rectangle 33"/>
          <p:cNvSpPr>
            <a:spLocks noChangeArrowheads="1"/>
          </p:cNvSpPr>
          <p:nvPr/>
        </p:nvSpPr>
        <p:spPr bwMode="auto">
          <a:xfrm>
            <a:off x="5605106" y="4227975"/>
            <a:ext cx="5419927" cy="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6" rIns="108830" bIns="54416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</a:rPr>
              <a:t>4.4                     0.4</a:t>
            </a:r>
          </a:p>
        </p:txBody>
      </p:sp>
      <p:sp>
        <p:nvSpPr>
          <p:cNvPr id="27" name="矩形 26"/>
          <p:cNvSpPr/>
          <p:nvPr/>
        </p:nvSpPr>
        <p:spPr>
          <a:xfrm>
            <a:off x="-25474" y="5662042"/>
            <a:ext cx="10369153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思考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各物质的速率之比和方程式系数之比有何关系？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/>
      <p:bldP spid="215056" grpId="0"/>
      <p:bldP spid="215057" grpId="0"/>
      <p:bldP spid="215058" grpId="0"/>
      <p:bldP spid="215059" grpId="0"/>
      <p:bldP spid="215062" grpId="0"/>
      <p:bldP spid="215063" grpId="0"/>
      <p:bldP spid="215064" grpId="0"/>
      <p:bldP spid="215070" grpId="0"/>
      <p:bldP spid="215071" grpId="0"/>
      <p:bldP spid="215073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08995" y="852456"/>
            <a:ext cx="11568194" cy="22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0" tIns="54416" rIns="108830" bIns="54416">
            <a:spAutoFit/>
          </a:bodyPr>
          <a:lstStyle/>
          <a:p>
            <a:pPr marL="544216" indent="-544216"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[</a:t>
            </a:r>
            <a:r>
              <a:rPr kumimoji="1"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例</a:t>
            </a:r>
            <a:r>
              <a:rPr kumimoji="1" lang="en-US" altLang="zh-CN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2]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反应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A+3B      2C+2D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在四种不同的情况下的反应</a:t>
            </a:r>
            <a:endParaRPr kumimoji="1" lang="en-US" altLang="zh-CN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544216" indent="-544216">
              <a:defRPr/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速率分别为：</a:t>
            </a:r>
            <a:endParaRPr kumimoji="1" lang="en-US" altLang="zh-CN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544216" indent="-544216">
              <a:defRPr/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①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</a:rPr>
              <a:t>ひ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（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）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=0.15mol/(L·S)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itchFamily="2" charset="-122"/>
              </a:rPr>
              <a:t>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    ②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</a:rPr>
              <a:t>ひ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（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）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= 0.6mol/(L·S)</a:t>
            </a:r>
          </a:p>
          <a:p>
            <a:pPr marL="544216" indent="-544216">
              <a:defRPr/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③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</a:rPr>
              <a:t>ひ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（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）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= 0.4mol/(L·S)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itchFamily="2" charset="-122"/>
              </a:rPr>
              <a:t>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     ④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</a:rPr>
              <a:t>ひ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（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）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= 0.45mol/(L·S) </a:t>
            </a:r>
          </a:p>
          <a:p>
            <a:pPr marL="544216" indent="-544216">
              <a:defRPr/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该反应在四种情况下的快慢顺序为</a:t>
            </a:r>
            <a:r>
              <a:rPr kumimoji="1" lang="zh-CN" altLang="en-US" sz="2800" b="1" u="sng" dirty="0">
                <a:solidFill>
                  <a:srgbClr val="000000"/>
                </a:solidFill>
                <a:latin typeface="Times New Roman" pitchFamily="18" charset="0"/>
              </a:rPr>
              <a:t>                                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。</a:t>
            </a:r>
            <a:endParaRPr kumimoji="1" lang="en-US" altLang="zh-CN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059443" y="2485542"/>
            <a:ext cx="3348131" cy="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0" tIns="54416" rIns="108830" bIns="54416">
            <a:spAutoFit/>
          </a:bodyPr>
          <a:lstStyle/>
          <a:p>
            <a:pPr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④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③=②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①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62558" y="3098332"/>
            <a:ext cx="11807347" cy="9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0" tIns="54416" rIns="108830" bIns="54416">
            <a:spAutoFit/>
          </a:bodyPr>
          <a:lstStyle/>
          <a:p>
            <a:pPr>
              <a:defRPr/>
            </a:pPr>
            <a:r>
              <a:rPr kumimoji="1"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①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根据反应速率之比等于物质的计量数之比来判断。</a:t>
            </a:r>
          </a:p>
          <a:p>
            <a:pPr>
              <a:defRPr/>
            </a:pP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②将不同物质表示的反应速率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换算成同一物质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表示的反应速率来判断。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98862" y="1031616"/>
            <a:ext cx="575658" cy="215950"/>
            <a:chOff x="884" y="3975"/>
            <a:chExt cx="272" cy="135"/>
          </a:xfrm>
        </p:grpSpPr>
        <p:sp>
          <p:nvSpPr>
            <p:cNvPr id="40970" name="Line 6"/>
            <p:cNvSpPr>
              <a:spLocks noChangeShapeType="1"/>
            </p:cNvSpPr>
            <p:nvPr/>
          </p:nvSpPr>
          <p:spPr bwMode="auto">
            <a:xfrm>
              <a:off x="884" y="402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 sz="2800"/>
            </a:p>
          </p:txBody>
        </p:sp>
        <p:sp>
          <p:nvSpPr>
            <p:cNvPr id="40971" name="Line 7"/>
            <p:cNvSpPr>
              <a:spLocks noChangeShapeType="1"/>
            </p:cNvSpPr>
            <p:nvPr/>
          </p:nvSpPr>
          <p:spPr bwMode="auto">
            <a:xfrm>
              <a:off x="884" y="4065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 sz="2800"/>
            </a:p>
          </p:txBody>
        </p:sp>
        <p:sp>
          <p:nvSpPr>
            <p:cNvPr id="40972" name="Line 8"/>
            <p:cNvSpPr>
              <a:spLocks noChangeShapeType="1"/>
            </p:cNvSpPr>
            <p:nvPr/>
          </p:nvSpPr>
          <p:spPr bwMode="auto">
            <a:xfrm flipH="1" flipV="1">
              <a:off x="1111" y="3975"/>
              <a:ext cx="45" cy="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 sz="2800"/>
            </a:p>
          </p:txBody>
        </p:sp>
        <p:sp>
          <p:nvSpPr>
            <p:cNvPr id="40973" name="Line 9"/>
            <p:cNvSpPr>
              <a:spLocks noChangeShapeType="1"/>
            </p:cNvSpPr>
            <p:nvPr/>
          </p:nvSpPr>
          <p:spPr bwMode="auto">
            <a:xfrm flipH="1" flipV="1">
              <a:off x="884" y="4065"/>
              <a:ext cx="45" cy="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 sz="2800"/>
            </a:p>
          </p:txBody>
        </p:sp>
      </p:grpSp>
      <p:sp>
        <p:nvSpPr>
          <p:cNvPr id="40966" name="TextBox 1"/>
          <p:cNvSpPr txBox="1">
            <a:spLocks noChangeArrowheads="1"/>
          </p:cNvSpPr>
          <p:nvPr/>
        </p:nvSpPr>
        <p:spPr bwMode="auto">
          <a:xfrm>
            <a:off x="304760" y="117426"/>
            <a:ext cx="6926949" cy="66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6" rIns="108830" bIns="54416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★题型二：</a:t>
            </a:r>
            <a:r>
              <a:rPr lang="zh-CN" altLang="en-US" sz="3600" b="1" dirty="0"/>
              <a:t>速率大小比较</a:t>
            </a:r>
          </a:p>
        </p:txBody>
      </p:sp>
      <p:sp>
        <p:nvSpPr>
          <p:cNvPr id="40967" name="Text Box 2"/>
          <p:cNvSpPr txBox="1">
            <a:spLocks noChangeArrowheads="1"/>
          </p:cNvSpPr>
          <p:nvPr/>
        </p:nvSpPr>
        <p:spPr bwMode="auto">
          <a:xfrm>
            <a:off x="0" y="4149874"/>
            <a:ext cx="11720576" cy="183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6" rIns="108830" bIns="54416">
            <a:spAutoFit/>
          </a:bodyPr>
          <a:lstStyle/>
          <a:p>
            <a:pPr algn="just"/>
            <a:r>
              <a:rPr kumimoji="1" lang="en-US" altLang="zh-CN" sz="28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1" lang="zh-CN" altLang="en-US" sz="2800" b="1" dirty="0" smtClean="0">
                <a:latin typeface="Times New Roman" pitchFamily="18" charset="0"/>
                <a:cs typeface="Times New Roman" pitchFamily="18" charset="0"/>
              </a:rPr>
              <a:t>巩固练习</a:t>
            </a:r>
            <a:r>
              <a:rPr kumimoji="1" lang="en-US" altLang="zh-CN" sz="28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kumimoji="1" lang="zh-CN" altLang="en-US" sz="2800" b="1" dirty="0">
                <a:latin typeface="Times New Roman" pitchFamily="18" charset="0"/>
                <a:cs typeface="Times New Roman" pitchFamily="18" charset="0"/>
              </a:rPr>
              <a:t>若某合成氨反应在不同时间测得的反应速率记录如下：</a:t>
            </a:r>
          </a:p>
          <a:p>
            <a:pPr algn="just"/>
            <a:r>
              <a:rPr kumimoji="1" lang="zh-CN" altLang="en-US" sz="2800" b="1" dirty="0">
                <a:latin typeface="Times New Roman" pitchFamily="18" charset="0"/>
                <a:cs typeface="Times New Roman" pitchFamily="18" charset="0"/>
              </a:rPr>
              <a:t>①</a:t>
            </a:r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</a:rPr>
              <a:t>v(N</a:t>
            </a:r>
            <a:r>
              <a:rPr kumimoji="1" lang="en-US" altLang="zh-CN" sz="28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</a:rPr>
              <a:t>)=0.1 mol/(</a:t>
            </a:r>
            <a:r>
              <a:rPr kumimoji="1" lang="en-US" altLang="zh-CN" sz="2800" b="1" dirty="0" err="1">
                <a:latin typeface="Times New Roman" pitchFamily="18" charset="0"/>
                <a:cs typeface="Times New Roman" pitchFamily="18" charset="0"/>
              </a:rPr>
              <a:t>L•min</a:t>
            </a:r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</a:rPr>
              <a:t>)      ②v(H</a:t>
            </a:r>
            <a:r>
              <a:rPr kumimoji="1" lang="en-US" altLang="zh-CN" sz="28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</a:rPr>
              <a:t>)=0.2 mol/(</a:t>
            </a:r>
            <a:r>
              <a:rPr kumimoji="1" lang="en-US" altLang="zh-CN" sz="2800" b="1" dirty="0" err="1">
                <a:latin typeface="Times New Roman" pitchFamily="18" charset="0"/>
                <a:cs typeface="Times New Roman" pitchFamily="18" charset="0"/>
              </a:rPr>
              <a:t>L•min</a:t>
            </a:r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</a:rPr>
              <a:t>③v(NH</a:t>
            </a:r>
            <a:r>
              <a:rPr kumimoji="1" lang="en-US" altLang="zh-CN" sz="2800" b="1" baseline="-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</a:rPr>
              <a:t>)=0.4 mol/(</a:t>
            </a:r>
            <a:r>
              <a:rPr kumimoji="1" lang="en-US" altLang="zh-CN" sz="2800" b="1" dirty="0" err="1">
                <a:latin typeface="Times New Roman" pitchFamily="18" charset="0"/>
                <a:cs typeface="Times New Roman" pitchFamily="18" charset="0"/>
              </a:rPr>
              <a:t>L•min</a:t>
            </a:r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</a:rPr>
              <a:t>)   ④v(NH</a:t>
            </a:r>
            <a:r>
              <a:rPr kumimoji="1" lang="en-US" altLang="zh-CN" sz="2800" b="1" baseline="-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</a:rPr>
              <a:t>)=0.01 mol/(</a:t>
            </a:r>
            <a:r>
              <a:rPr kumimoji="1" lang="en-US" altLang="zh-CN" sz="2800" b="1" dirty="0" err="1">
                <a:latin typeface="Times New Roman" pitchFamily="18" charset="0"/>
                <a:cs typeface="Times New Roman" pitchFamily="18" charset="0"/>
              </a:rPr>
              <a:t>L•s</a:t>
            </a:r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kumimoji="1" lang="zh-CN" altLang="en-US" sz="2800" b="1" dirty="0">
                <a:latin typeface="Times New Roman" pitchFamily="18" charset="0"/>
                <a:cs typeface="Times New Roman" pitchFamily="18" charset="0"/>
              </a:rPr>
              <a:t>试问：哪一记录表示的反应速率最快？</a:t>
            </a:r>
            <a:endParaRPr kumimoji="1"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455246" y="5391291"/>
            <a:ext cx="1117455" cy="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6" rIns="108830" bIns="54416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ahoma" pitchFamily="34" charset="0"/>
              </a:rPr>
              <a:t>④</a:t>
            </a:r>
          </a:p>
        </p:txBody>
      </p:sp>
      <p:sp>
        <p:nvSpPr>
          <p:cNvPr id="14" name="矩形 13"/>
          <p:cNvSpPr/>
          <p:nvPr/>
        </p:nvSpPr>
        <p:spPr>
          <a:xfrm>
            <a:off x="8903518" y="4887235"/>
            <a:ext cx="2744516" cy="540782"/>
          </a:xfrm>
          <a:prstGeom prst="rect">
            <a:avLst/>
          </a:prstGeom>
        </p:spPr>
        <p:txBody>
          <a:bodyPr wrap="none" lIns="108830" tIns="54416" rIns="108830" bIns="54416">
            <a:spAutoFit/>
          </a:bodyPr>
          <a:lstStyle/>
          <a:p>
            <a:pPr>
              <a:defRPr/>
            </a:pP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换算为同一单位</a:t>
            </a:r>
            <a:endParaRPr lang="zh-CN" alt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0" autoUpdateAnimBg="0"/>
      <p:bldP spid="13" grpId="0" autoUpdateAnimBg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" y="45418"/>
            <a:ext cx="12190412" cy="579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6" rIns="108830" bIns="54416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注</a:t>
            </a:r>
            <a:r>
              <a:rPr kumimoji="1" lang="zh-CN" altLang="en-US" sz="3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意：</a:t>
            </a:r>
          </a:p>
          <a:p>
            <a:pPr>
              <a:lnSpc>
                <a:spcPct val="120000"/>
              </a:lnSpc>
            </a:pPr>
            <a:r>
              <a:rPr kumimoji="1" lang="zh-CN" altLang="en-US" sz="3000" b="1" dirty="0">
                <a:solidFill>
                  <a:srgbClr val="000000"/>
                </a:solidFill>
                <a:latin typeface="Times New Roman" pitchFamily="18" charset="0"/>
              </a:rPr>
              <a:t>①化学反应速率是</a:t>
            </a:r>
            <a:r>
              <a:rPr kumimoji="1" lang="zh-CN" altLang="en-US" sz="3000" b="1" dirty="0">
                <a:solidFill>
                  <a:srgbClr val="FF0000"/>
                </a:solidFill>
                <a:latin typeface="Times New Roman" pitchFamily="18" charset="0"/>
              </a:rPr>
              <a:t>平均速率</a:t>
            </a:r>
            <a:r>
              <a:rPr kumimoji="1" lang="zh-CN" altLang="en-US" sz="3000" b="1" dirty="0">
                <a:solidFill>
                  <a:srgbClr val="000000"/>
                </a:solidFill>
                <a:latin typeface="Times New Roman" pitchFamily="18" charset="0"/>
              </a:rPr>
              <a:t>，且均取</a:t>
            </a:r>
            <a:r>
              <a:rPr kumimoji="1" lang="zh-CN" altLang="en-US" sz="3000" b="1" dirty="0">
                <a:solidFill>
                  <a:srgbClr val="FF0000"/>
                </a:solidFill>
                <a:latin typeface="Times New Roman" pitchFamily="18" charset="0"/>
              </a:rPr>
              <a:t>正值</a:t>
            </a:r>
            <a:r>
              <a:rPr kumimoji="1" lang="zh-CN" altLang="en-US" sz="3000" b="1" dirty="0">
                <a:solidFill>
                  <a:srgbClr val="000000"/>
                </a:solidFill>
                <a:latin typeface="Times New Roman" pitchFamily="18" charset="0"/>
              </a:rPr>
              <a:t>。但在时间－速率图像中某时刻对应的速率为</a:t>
            </a:r>
            <a:r>
              <a:rPr kumimoji="1" lang="zh-CN" altLang="en-US" sz="3000" b="1" dirty="0">
                <a:solidFill>
                  <a:srgbClr val="FF0000"/>
                </a:solidFill>
                <a:latin typeface="Times New Roman" pitchFamily="18" charset="0"/>
              </a:rPr>
              <a:t>瞬时速率</a:t>
            </a:r>
            <a:r>
              <a:rPr kumimoji="1" lang="zh-CN" altLang="en-US" sz="3000" b="1" dirty="0">
                <a:solidFill>
                  <a:srgbClr val="000000"/>
                </a:solidFill>
                <a:latin typeface="Times New Roman" pitchFamily="18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kumimoji="1" lang="zh-CN" altLang="en-US" sz="3000" b="1" dirty="0">
                <a:solidFill>
                  <a:srgbClr val="000000"/>
                </a:solidFill>
                <a:latin typeface="Times New Roman" pitchFamily="18" charset="0"/>
              </a:rPr>
              <a:t>②对于反应：</a:t>
            </a:r>
            <a:r>
              <a:rPr kumimoji="1" lang="en-US" altLang="zh-CN" sz="3000" b="1" dirty="0" err="1">
                <a:solidFill>
                  <a:srgbClr val="000000"/>
                </a:solidFill>
                <a:latin typeface="Times New Roman" pitchFamily="18" charset="0"/>
              </a:rPr>
              <a:t>mA+nB</a:t>
            </a:r>
            <a:r>
              <a:rPr kumimoji="1" lang="en-US" altLang="zh-CN" sz="3000" b="1" dirty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kumimoji="1" lang="en-US" altLang="zh-CN" sz="3000" b="1" dirty="0" err="1">
                <a:solidFill>
                  <a:srgbClr val="000000"/>
                </a:solidFill>
                <a:latin typeface="Times New Roman" pitchFamily="18" charset="0"/>
              </a:rPr>
              <a:t>pC+qD</a:t>
            </a:r>
            <a:r>
              <a:rPr kumimoji="1" lang="en-US" altLang="zh-CN" sz="30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kumimoji="1" lang="en-US" altLang="zh-CN" sz="3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3000" b="1" dirty="0" smtClean="0">
                <a:solidFill>
                  <a:srgbClr val="FF0000"/>
                </a:solidFill>
                <a:latin typeface="Times New Roman" pitchFamily="18" charset="0"/>
              </a:rPr>
              <a:t>V(A</a:t>
            </a:r>
            <a:r>
              <a:rPr kumimoji="1"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)∶V(B)∶V(C)∶V(D)</a:t>
            </a:r>
            <a:r>
              <a:rPr kumimoji="1" lang="zh-CN" altLang="en-US" sz="3000" b="1" dirty="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kumimoji="1"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m∶n∶p∶</a:t>
            </a:r>
            <a:r>
              <a:rPr kumimoji="1" lang="en-US" altLang="zh-CN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endParaRPr kumimoji="1" lang="en-US" altLang="zh-CN" sz="3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3000" b="1" dirty="0" smtClean="0">
                <a:latin typeface="Times New Roman" pitchFamily="18" charset="0"/>
              </a:rPr>
              <a:t>数</a:t>
            </a:r>
            <a:r>
              <a:rPr kumimoji="1" lang="zh-CN" altLang="en-US" sz="3000" b="1" dirty="0">
                <a:latin typeface="Times New Roman" pitchFamily="18" charset="0"/>
              </a:rPr>
              <a:t>值可能不同，但</a:t>
            </a:r>
            <a:r>
              <a:rPr kumimoji="1" lang="zh-CN" altLang="en-US" sz="3000" b="1" dirty="0">
                <a:solidFill>
                  <a:srgbClr val="000000"/>
                </a:solidFill>
                <a:latin typeface="Times New Roman" pitchFamily="18" charset="0"/>
              </a:rPr>
              <a:t>它们表示的意义相同。</a:t>
            </a:r>
            <a:endParaRPr kumimoji="1" lang="zh-CN" altLang="en-US" sz="3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3000" b="1" dirty="0">
                <a:solidFill>
                  <a:srgbClr val="000000"/>
                </a:solidFill>
              </a:rPr>
              <a:t>③</a:t>
            </a:r>
            <a:r>
              <a:rPr kumimoji="1" lang="zh-CN" altLang="en-US" sz="3000" b="1" dirty="0">
                <a:solidFill>
                  <a:srgbClr val="000000"/>
                </a:solidFill>
                <a:latin typeface="Times New Roman" pitchFamily="18" charset="0"/>
              </a:rPr>
              <a:t>比较某一反应的速率快慢时，应选择</a:t>
            </a:r>
            <a:r>
              <a:rPr kumimoji="1" lang="zh-CN" altLang="en-US" sz="3000" b="1" dirty="0">
                <a:solidFill>
                  <a:srgbClr val="FF0000"/>
                </a:solidFill>
                <a:latin typeface="Times New Roman" pitchFamily="18" charset="0"/>
              </a:rPr>
              <a:t>同一物质</a:t>
            </a:r>
            <a:r>
              <a:rPr kumimoji="1" lang="zh-CN" altLang="en-US" sz="3000" b="1" dirty="0">
                <a:solidFill>
                  <a:srgbClr val="000000"/>
                </a:solidFill>
                <a:latin typeface="Times New Roman" pitchFamily="18" charset="0"/>
              </a:rPr>
              <a:t>来比较</a:t>
            </a:r>
            <a:r>
              <a:rPr kumimoji="1" lang="zh-CN" alt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。</a:t>
            </a:r>
            <a:endParaRPr kumimoji="1" lang="en-US" altLang="zh-CN" sz="3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3000" b="1" dirty="0" smtClean="0">
                <a:solidFill>
                  <a:srgbClr val="000000"/>
                </a:solidFill>
              </a:rPr>
              <a:t>④</a:t>
            </a:r>
            <a:r>
              <a:rPr kumimoji="1" lang="zh-CN" altLang="en-US" sz="3000" b="1" dirty="0">
                <a:solidFill>
                  <a:srgbClr val="000000"/>
                </a:solidFill>
                <a:latin typeface="Times New Roman" pitchFamily="18" charset="0"/>
              </a:rPr>
              <a:t>在一定温度下，</a:t>
            </a:r>
            <a:r>
              <a:rPr kumimoji="1" lang="zh-CN" altLang="en-US" sz="3000" b="1" dirty="0">
                <a:solidFill>
                  <a:srgbClr val="FF0000"/>
                </a:solidFill>
                <a:latin typeface="Times New Roman" pitchFamily="18" charset="0"/>
              </a:rPr>
              <a:t>固态和纯液态物质，物质的量浓度视为常数，</a:t>
            </a:r>
            <a:r>
              <a:rPr kumimoji="1" lang="zh-CN" altLang="en-US" sz="3000" b="1" dirty="0">
                <a:solidFill>
                  <a:srgbClr val="000000"/>
                </a:solidFill>
                <a:latin typeface="Times New Roman" pitchFamily="18" charset="0"/>
              </a:rPr>
              <a:t>它们的反应速率也视为常数，不用这些物质表示反应速率。如</a:t>
            </a:r>
            <a:r>
              <a:rPr kumimoji="1" lang="en-US" altLang="zh-CN" sz="3000" b="1" dirty="0">
                <a:solidFill>
                  <a:srgbClr val="000000"/>
                </a:solidFill>
                <a:latin typeface="Times New Roman" pitchFamily="18" charset="0"/>
              </a:rPr>
              <a:t>CaCO</a:t>
            </a:r>
            <a:r>
              <a:rPr kumimoji="1" lang="en-US" altLang="zh-CN" sz="3000" b="1" baseline="-250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1" lang="en-US" altLang="zh-CN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zh-CN" altLang="en-US" sz="3000" b="1" dirty="0">
                <a:solidFill>
                  <a:srgbClr val="000000"/>
                </a:solidFill>
                <a:latin typeface="Times New Roman" pitchFamily="18" charset="0"/>
              </a:rPr>
              <a:t>、浓硫酸、水等。</a:t>
            </a:r>
          </a:p>
        </p:txBody>
      </p:sp>
      <p:sp>
        <p:nvSpPr>
          <p:cNvPr id="3" name="矩形 2"/>
          <p:cNvSpPr/>
          <p:nvPr/>
        </p:nvSpPr>
        <p:spPr>
          <a:xfrm>
            <a:off x="10758" y="5991621"/>
            <a:ext cx="11999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[</a:t>
            </a:r>
            <a:r>
              <a:rPr lang="zh-CN" altLang="en-US" sz="2800" b="1" dirty="0" smtClean="0"/>
              <a:t>判断正误</a:t>
            </a:r>
            <a:r>
              <a:rPr lang="en-US" altLang="zh-CN" sz="2800" b="1" dirty="0" smtClean="0"/>
              <a:t>]</a:t>
            </a:r>
            <a:r>
              <a:rPr lang="zh-CN" altLang="en-US" sz="2800" b="1" dirty="0" smtClean="0"/>
              <a:t>对于任何化学反应来说，反应速率越大，反应现象就越明显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　 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1074516" y="59410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206" y="1097798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对化学反应速率的理解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019365" y="479305"/>
            <a:ext cx="161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10485" algn="l"/>
              </a:tabLst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归纳总结</a:t>
            </a:r>
            <a:endParaRPr lang="zh-CN" altLang="zh-CN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任意多边形: 形状 2">
            <a:extLst>
              <a:ext uri="{FF2B5EF4-FFF2-40B4-BE49-F238E27FC236}">
                <a16:creationId xmlns:a16="http://schemas.microsoft.com/office/drawing/2014/main" xmlns="" id="{C067DEAD-37C1-4776-93DE-2F2FC6E3940B}"/>
              </a:ext>
            </a:extLst>
          </p:cNvPr>
          <p:cNvSpPr/>
          <p:nvPr/>
        </p:nvSpPr>
        <p:spPr>
          <a:xfrm>
            <a:off x="550590" y="547942"/>
            <a:ext cx="371720" cy="385947"/>
          </a:xfrm>
          <a:custGeom>
            <a:avLst/>
            <a:gdLst>
              <a:gd name="connsiteX0" fmla="*/ 155274 w 432037"/>
              <a:gd name="connsiteY0" fmla="*/ 0 h 448573"/>
              <a:gd name="connsiteX1" fmla="*/ 432037 w 432037"/>
              <a:gd name="connsiteY1" fmla="*/ 0 h 448573"/>
              <a:gd name="connsiteX2" fmla="*/ 276764 w 432037"/>
              <a:gd name="connsiteY2" fmla="*/ 448571 h 448573"/>
              <a:gd name="connsiteX3" fmla="*/ 310553 w 432037"/>
              <a:gd name="connsiteY3" fmla="*/ 448571 h 448573"/>
              <a:gd name="connsiteX4" fmla="*/ 310552 w 432037"/>
              <a:gd name="connsiteY4" fmla="*/ 448573 h 448573"/>
              <a:gd name="connsiteX5" fmla="*/ 0 w 432037"/>
              <a:gd name="connsiteY5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37" h="448573">
                <a:moveTo>
                  <a:pt x="155274" y="0"/>
                </a:moveTo>
                <a:lnTo>
                  <a:pt x="432037" y="0"/>
                </a:lnTo>
                <a:lnTo>
                  <a:pt x="276764" y="448571"/>
                </a:lnTo>
                <a:lnTo>
                  <a:pt x="310553" y="448571"/>
                </a:lnTo>
                <a:lnTo>
                  <a:pt x="310552" y="448573"/>
                </a:lnTo>
                <a:lnTo>
                  <a:pt x="0" y="448573"/>
                </a:lnTo>
                <a:close/>
              </a:path>
            </a:pathLst>
          </a:custGeom>
          <a:solidFill>
            <a:srgbClr val="00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"/>
              <a:ea typeface="微软雅黑"/>
            </a:endParaRPr>
          </a:p>
        </p:txBody>
      </p:sp>
      <p:sp>
        <p:nvSpPr>
          <p:cNvPr id="15" name="任意多边形: 形状 3">
            <a:extLst>
              <a:ext uri="{FF2B5EF4-FFF2-40B4-BE49-F238E27FC236}">
                <a16:creationId xmlns:a16="http://schemas.microsoft.com/office/drawing/2014/main" xmlns="" id="{61F9A50D-1B85-42D2-AA2C-6DA5B7533A1E}"/>
              </a:ext>
            </a:extLst>
          </p:cNvPr>
          <p:cNvSpPr/>
          <p:nvPr/>
        </p:nvSpPr>
        <p:spPr>
          <a:xfrm>
            <a:off x="848343" y="547942"/>
            <a:ext cx="196065" cy="385947"/>
          </a:xfrm>
          <a:custGeom>
            <a:avLst/>
            <a:gdLst>
              <a:gd name="connsiteX0" fmla="*/ 155274 w 227880"/>
              <a:gd name="connsiteY0" fmla="*/ 0 h 448573"/>
              <a:gd name="connsiteX1" fmla="*/ 227880 w 227880"/>
              <a:gd name="connsiteY1" fmla="*/ 0 h 448573"/>
              <a:gd name="connsiteX2" fmla="*/ 72606 w 227880"/>
              <a:gd name="connsiteY2" fmla="*/ 448573 h 448573"/>
              <a:gd name="connsiteX3" fmla="*/ 0 w 227880"/>
              <a:gd name="connsiteY3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80" h="448573">
                <a:moveTo>
                  <a:pt x="155274" y="0"/>
                </a:moveTo>
                <a:lnTo>
                  <a:pt x="227880" y="0"/>
                </a:lnTo>
                <a:lnTo>
                  <a:pt x="72606" y="448573"/>
                </a:lnTo>
                <a:lnTo>
                  <a:pt x="0" y="448573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"/>
              <a:ea typeface="微软雅黑"/>
            </a:endParaRPr>
          </a:p>
        </p:txBody>
      </p:sp>
      <p:pic>
        <p:nvPicPr>
          <p:cNvPr id="46082" name="Picture 2" descr="1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283" y="1901131"/>
            <a:ext cx="7853847" cy="399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7661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206" y="603728"/>
            <a:ext cx="114120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化学反应速率大小的比较方法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归一法：若单位不统一，则要换算成相同的单位；若为不同物质表示的反应速率，则要换算成同一物质来表示反应速率；再比较数值的大小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比值法：比较化学反应速率与化学计量数的比值，如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(g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en-US" altLang="zh-CN" sz="2800" kern="100" spc="-8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==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=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i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(g)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d</a:t>
            </a:r>
            <a:r>
              <a:rPr lang="en-US" altLang="zh-CN" sz="28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D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(g)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，比较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则说明用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表示的化学反</a:t>
            </a:r>
            <a:endParaRPr lang="en-US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endParaRPr lang="en-US" altLang="zh-CN" sz="1050" kern="100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应速率大于用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表示的化学反应速率。</a:t>
            </a:r>
            <a:endParaRPr lang="en-US" altLang="zh-CN" sz="2800" kern="100" dirty="0" smtClean="0">
              <a:solidFill>
                <a:prstClr val="black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2966982"/>
              </p:ext>
            </p:extLst>
          </p:nvPr>
        </p:nvGraphicFramePr>
        <p:xfrm>
          <a:off x="3575214" y="3321814"/>
          <a:ext cx="4694238" cy="990600"/>
        </p:xfrm>
        <a:graphic>
          <a:graphicData uri="http://schemas.openxmlformats.org/presentationml/2006/ole">
            <p:oleObj spid="_x0000_s145410" name="文档" r:id="rId3" imgW="4693824" imgH="99068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10489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绿色商务写字大厦PPT模板">
  <a:themeElements>
    <a:clrScheme name="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14141"/>
      </a:accent4>
      <a:accent5>
        <a:srgbClr val="F7C5AA"/>
      </a:accent5>
      <a:accent6>
        <a:srgbClr val="6A9C21"/>
      </a:accent6>
      <a:hlink>
        <a:srgbClr val="449878"/>
      </a:hlink>
      <a:folHlink>
        <a:srgbClr val="90A8B0"/>
      </a:folHlink>
    </a:clrScheme>
    <a:fontScheme name="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AEB"/>
        </a:accent5>
        <a:accent6>
          <a:srgbClr val="179DAF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14141"/>
        </a:accent4>
        <a:accent5>
          <a:srgbClr val="F7C5AA"/>
        </a:accent5>
        <a:accent6>
          <a:srgbClr val="6A9C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6AC"/>
        </a:accent5>
        <a:accent6>
          <a:srgbClr val="D961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16870</TotalTime>
  <Words>3910</Words>
  <Application>Microsoft Office PowerPoint</Application>
  <PresentationFormat>自定义</PresentationFormat>
  <Paragraphs>262</Paragraphs>
  <Slides>27</Slides>
  <Notes>8</Notes>
  <HiddenSlides>2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7_Office 主题</vt:lpstr>
      <vt:lpstr>6_默认设计模板</vt:lpstr>
      <vt:lpstr>绿色商务写字大厦PPT模板</vt:lpstr>
      <vt:lpstr>文档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7586</cp:revision>
  <dcterms:created xsi:type="dcterms:W3CDTF">2014-11-27T01:03:00Z</dcterms:created>
  <dcterms:modified xsi:type="dcterms:W3CDTF">2021-04-08T08:03:22Z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