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Default Extension="docx" ContentType="application/vnd.openxmlformats-officedocument.wordprocessingml.document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2"/>
  </p:sldMasterIdLst>
  <p:notesMasterIdLst>
    <p:notesMasterId r:id="rId32"/>
  </p:notesMasterIdLst>
  <p:handoutMasterIdLst>
    <p:handoutMasterId r:id="rId33"/>
  </p:handoutMasterIdLst>
  <p:sldIdLst>
    <p:sldId id="2994" r:id="rId3"/>
    <p:sldId id="2619" r:id="rId4"/>
    <p:sldId id="2959" r:id="rId5"/>
    <p:sldId id="2837" r:id="rId6"/>
    <p:sldId id="2649" r:id="rId7"/>
    <p:sldId id="2842" r:id="rId8"/>
    <p:sldId id="2875" r:id="rId9"/>
    <p:sldId id="2962" r:id="rId10"/>
    <p:sldId id="2832" r:id="rId11"/>
    <p:sldId id="2835" r:id="rId12"/>
    <p:sldId id="2963" r:id="rId13"/>
    <p:sldId id="2965" r:id="rId14"/>
    <p:sldId id="2964" r:id="rId15"/>
    <p:sldId id="2879" r:id="rId16"/>
    <p:sldId id="2981" r:id="rId17"/>
    <p:sldId id="2982" r:id="rId18"/>
    <p:sldId id="2983" r:id="rId19"/>
    <p:sldId id="2995" r:id="rId20"/>
    <p:sldId id="2984" r:id="rId21"/>
    <p:sldId id="2985" r:id="rId22"/>
    <p:sldId id="2986" r:id="rId23"/>
    <p:sldId id="2987" r:id="rId24"/>
    <p:sldId id="2988" r:id="rId25"/>
    <p:sldId id="2989" r:id="rId26"/>
    <p:sldId id="2990" r:id="rId27"/>
    <p:sldId id="2991" r:id="rId28"/>
    <p:sldId id="2997" r:id="rId29"/>
    <p:sldId id="2992" r:id="rId30"/>
    <p:sldId id="2993" r:id="rId31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ebee" initials="o" lastIdx="0" clrIdx="0"/>
  <p:cmAuthor id="2" name="Billgates" initials="B" lastIdx="0" clrIdx="0"/>
  <p:cmAuthor id="3" name="微软用户" initials="微" lastIdx="0" clrIdx="0"/>
  <p:cmAuthor id="4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  <a:srgbClr val="E46C0A"/>
    <a:srgbClr val="116CB2"/>
    <a:srgbClr val="F0F0F0"/>
    <a:srgbClr val="93CDDD"/>
    <a:srgbClr val="228EB0"/>
    <a:srgbClr val="525252"/>
    <a:srgbClr val="187DC5"/>
    <a:srgbClr val="0444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>
      <p:cViewPr varScale="1">
        <p:scale>
          <a:sx n="76" d="100"/>
          <a:sy n="76" d="100"/>
        </p:scale>
        <p:origin x="-96" y="-366"/>
      </p:cViewPr>
      <p:guideLst>
        <p:guide orient="horz" pos="219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28" y="66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pPr/>
              <a:t>2021/5/13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pPr/>
              <a:t>2021/5/13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899588"/>
            <a:ext cx="12189600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505" y="274689"/>
            <a:ext cx="10971086" cy="114321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505" y="6246382"/>
            <a:ext cx="2844356" cy="476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4949" y="6246382"/>
            <a:ext cx="3860197" cy="476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6235" y="6246382"/>
            <a:ext cx="2844356" cy="476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6671"/>
            <a:ext cx="2844430" cy="476360"/>
          </a:xfrm>
          <a:prstGeom prst="rect">
            <a:avLst/>
          </a:prstGeom>
          <a:ln/>
        </p:spPr>
        <p:txBody>
          <a:bodyPr lIns="108850" tIns="54425" rIns="108850" bIns="54425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6671"/>
            <a:ext cx="3860297" cy="476360"/>
          </a:xfrm>
          <a:prstGeom prst="rect">
            <a:avLst/>
          </a:prstGeom>
          <a:ln/>
        </p:spPr>
        <p:txBody>
          <a:bodyPr lIns="108850" tIns="54425" rIns="108850" bIns="54425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6671"/>
            <a:ext cx="2844430" cy="476360"/>
          </a:xfrm>
          <a:prstGeom prst="rect">
            <a:avLst/>
          </a:prstGeom>
          <a:ln/>
        </p:spPr>
        <p:txBody>
          <a:bodyPr lIns="108850" tIns="54425" rIns="108850" bIns="54425"/>
          <a:lstStyle>
            <a:lvl1pPr>
              <a:defRPr/>
            </a:lvl1pPr>
          </a:lstStyle>
          <a:p>
            <a:pPr>
              <a:defRPr/>
            </a:pPr>
            <a:fld id="{4FF32F52-B758-4595-B195-AF627B5BC6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44251" indent="0" algn="ctr">
              <a:buNone/>
              <a:defRPr/>
            </a:lvl2pPr>
            <a:lvl3pPr marL="1088502" indent="0" algn="ctr">
              <a:buNone/>
              <a:defRPr/>
            </a:lvl3pPr>
            <a:lvl4pPr marL="1632753" indent="0" algn="ctr">
              <a:buNone/>
              <a:defRPr/>
            </a:lvl4pPr>
            <a:lvl5pPr marL="2177004" indent="0" algn="ctr">
              <a:buNone/>
              <a:defRPr/>
            </a:lvl5pPr>
            <a:lvl6pPr marL="2721254" indent="0" algn="ctr">
              <a:buNone/>
              <a:defRPr/>
            </a:lvl6pPr>
            <a:lvl7pPr marL="3265505" indent="0" algn="ctr">
              <a:buNone/>
              <a:defRPr/>
            </a:lvl7pPr>
            <a:lvl8pPr marL="3809756" indent="0" algn="ctr">
              <a:buNone/>
              <a:defRPr/>
            </a:lvl8pPr>
            <a:lvl9pPr marL="4354007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FF70-883A-47DB-A62E-1743138744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8ACE8-6CA4-4B9B-9021-1DAA72CF40F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251" indent="0">
              <a:buNone/>
              <a:defRPr sz="2100"/>
            </a:lvl2pPr>
            <a:lvl3pPr marL="1088502" indent="0">
              <a:buNone/>
              <a:defRPr sz="1900"/>
            </a:lvl3pPr>
            <a:lvl4pPr marL="1632753" indent="0">
              <a:buNone/>
              <a:defRPr sz="1700"/>
            </a:lvl4pPr>
            <a:lvl5pPr marL="2177004" indent="0">
              <a:buNone/>
              <a:defRPr sz="1700"/>
            </a:lvl5pPr>
            <a:lvl6pPr marL="2721254" indent="0">
              <a:buNone/>
              <a:defRPr sz="1700"/>
            </a:lvl6pPr>
            <a:lvl7pPr marL="3265505" indent="0">
              <a:buNone/>
              <a:defRPr sz="1700"/>
            </a:lvl7pPr>
            <a:lvl8pPr marL="3809756" indent="0">
              <a:buNone/>
              <a:defRPr sz="1700"/>
            </a:lvl8pPr>
            <a:lvl9pPr marL="4354007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269FC-942D-4E3D-A4C1-0ED22A2171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9ED56-9E48-4685-B695-68A8808B7E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2DCA-9ED8-4C1E-840D-ADD1297F2BA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9CFFC-25A0-4502-B195-31E02F9C52A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7C5A-3D52-49D7-8188-B7EEDF687FC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184FC-E85E-4EAC-BB49-9B30226AA97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4CD06-7EF4-4FD2-BB27-82509EFD32D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D13A-E3E2-49DC-BDC6-312555ECF1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84B5-EF1A-4910-8999-87B82B6967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34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>
              <a:defRPr sz="17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ctr">
              <a:defRPr sz="17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r">
              <a:defRPr sz="17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9FEA321-567C-47BD-8058-B7840A4325D8}" type="slidenum">
              <a:rPr lang="en-US" altLang="zh-CN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54425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088502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63275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177004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408188" indent="-408188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+mn-ea"/>
        </a:defRPr>
      </a:lvl2pPr>
      <a:lvl3pPr marL="1360627" indent="-272125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4878" indent="-272125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129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380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7631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1882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6132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2222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6666.docx"/><Relationship Id="rId3" Type="http://schemas.openxmlformats.org/officeDocument/2006/relationships/tags" Target="../tags/tag92.xml"/><Relationship Id="rId7" Type="http://schemas.openxmlformats.org/officeDocument/2006/relationships/package" Target="../embeddings/Document5555.docx"/><Relationship Id="rId2" Type="http://schemas.openxmlformats.org/officeDocument/2006/relationships/tags" Target="../tags/tag9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Document4444.docx"/><Relationship Id="rId5" Type="http://schemas.openxmlformats.org/officeDocument/2006/relationships/package" Target="../embeddings/Document3333.docx"/><Relationship Id="rId4" Type="http://schemas.openxmlformats.org/officeDocument/2006/relationships/slideLayout" Target="../slideLayouts/slideLayout2.xml"/><Relationship Id="rId9" Type="http://schemas.openxmlformats.org/officeDocument/2006/relationships/package" Target="../embeddings/Document7777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888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Document9999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Document2111111.docx"/><Relationship Id="rId5" Type="http://schemas.openxmlformats.org/officeDocument/2006/relationships/package" Target="../embeddings/Document1101010.docx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package" Target="../embeddings/Document3121212.docx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Document4131313.docx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63" Type="http://schemas.openxmlformats.org/officeDocument/2006/relationships/tags" Target="../tags/tag68.xml"/><Relationship Id="rId68" Type="http://schemas.openxmlformats.org/officeDocument/2006/relationships/tags" Target="../tags/tag73.xml"/><Relationship Id="rId76" Type="http://schemas.openxmlformats.org/officeDocument/2006/relationships/tags" Target="../tags/tag81.xml"/><Relationship Id="rId7" Type="http://schemas.openxmlformats.org/officeDocument/2006/relationships/tags" Target="../tags/tag12.xml"/><Relationship Id="rId71" Type="http://schemas.openxmlformats.org/officeDocument/2006/relationships/tags" Target="../tags/tag76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tags" Target="../tags/tag71.xml"/><Relationship Id="rId74" Type="http://schemas.openxmlformats.org/officeDocument/2006/relationships/tags" Target="../tags/tag79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61" Type="http://schemas.openxmlformats.org/officeDocument/2006/relationships/tags" Target="../tags/tag66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73" Type="http://schemas.openxmlformats.org/officeDocument/2006/relationships/tags" Target="../tags/tag78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tags" Target="../tags/tag69.xml"/><Relationship Id="rId69" Type="http://schemas.openxmlformats.org/officeDocument/2006/relationships/tags" Target="../tags/tag74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tags" Target="../tags/tag7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tags" Target="../tags/tag75.xml"/><Relationship Id="rId75" Type="http://schemas.openxmlformats.org/officeDocument/2006/relationships/tags" Target="../tags/tag80.xml"/><Relationship Id="rId1" Type="http://schemas.openxmlformats.org/officeDocument/2006/relationships/tags" Target="../tags/tag6.xml"/><Relationship Id="rId6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image" Target="../media/image6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11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638" y="1629594"/>
            <a:ext cx="6096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latin typeface="+mj-ea"/>
                <a:ea typeface="+mj-ea"/>
              </a:rPr>
              <a:t>第四节  基本营养物质</a:t>
            </a:r>
            <a:endParaRPr lang="zh-CN" altLang="en-US" sz="4800" b="1" dirty="0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486" y="6382122"/>
            <a:ext cx="357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淄博实验中学  朱芳</a:t>
            </a:r>
            <a:endParaRPr lang="zh-CN" altLang="en-US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86594" y="757031"/>
          <a:ext cx="11017224" cy="5816664"/>
        </p:xfrm>
        <a:graphic>
          <a:graphicData uri="http://schemas.openxmlformats.org/drawingml/2006/table">
            <a:tbl>
              <a:tblPr/>
              <a:tblGrid>
                <a:gridCol w="2448560"/>
                <a:gridCol w="8568664"/>
              </a:tblGrid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en-US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生成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淀粉水解生成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与新制的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Cu(OH)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共热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生成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735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淀粉水解的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化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学反应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方程式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-26590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或纤维素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的水解反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【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7-8】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266" name="Picture 2" descr="49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364" y="924362"/>
            <a:ext cx="5581176" cy="22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/>
          </p:cNvGraphicFramePr>
          <p:nvPr/>
        </p:nvGraphicFramePr>
        <p:xfrm>
          <a:off x="4583038" y="5460925"/>
          <a:ext cx="5584825" cy="1065213"/>
        </p:xfrm>
        <a:graphic>
          <a:graphicData uri="http://schemas.openxmlformats.org/presentationml/2006/ole">
            <p:oleObj spid="_x0000_s57345" name="文档" r:id="rId4" imgW="5584945" imgH="1065403" progId="">
              <p:embed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6131401" y="341286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砖红色沉淀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3158" y="407085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葡萄糖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53187" y="4662397"/>
            <a:ext cx="2659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氧化亚铜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(Cu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/>
          <p:nvPr>
            <p:custDataLst>
              <p:tags r:id="rId1"/>
            </p:custDataLst>
          </p:nvPr>
        </p:nvSpPr>
        <p:spPr>
          <a:xfrm>
            <a:off x="251460" y="261442"/>
            <a:ext cx="5553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淀粉水解实验中的几个问题</a:t>
            </a:r>
          </a:p>
        </p:txBody>
      </p:sp>
      <p:pic>
        <p:nvPicPr>
          <p:cNvPr id="25607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239222" y="975094"/>
            <a:ext cx="5951191" cy="1916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5"/>
          <p:cNvSpPr txBox="1"/>
          <p:nvPr>
            <p:custDataLst>
              <p:tags r:id="rId3"/>
            </p:custDataLst>
          </p:nvPr>
        </p:nvSpPr>
        <p:spPr>
          <a:xfrm>
            <a:off x="550590" y="1054746"/>
            <a:ext cx="5257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如何检验淀粉尚未水解？     </a:t>
            </a:r>
          </a:p>
        </p:txBody>
      </p:sp>
      <p:sp>
        <p:nvSpPr>
          <p:cNvPr id="300034" name="Text Box 2"/>
          <p:cNvSpPr txBox="1"/>
          <p:nvPr>
            <p:custDataLst>
              <p:tags r:id="rId4"/>
            </p:custDataLst>
          </p:nvPr>
        </p:nvSpPr>
        <p:spPr>
          <a:xfrm>
            <a:off x="550590" y="1738641"/>
            <a:ext cx="55895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如何检验淀粉有部分水解？     </a:t>
            </a:r>
          </a:p>
        </p:txBody>
      </p:sp>
      <p:sp>
        <p:nvSpPr>
          <p:cNvPr id="300036" name="Text Box 4"/>
          <p:cNvSpPr txBox="1"/>
          <p:nvPr>
            <p:custDataLst>
              <p:tags r:id="rId5"/>
            </p:custDataLst>
          </p:nvPr>
        </p:nvSpPr>
        <p:spPr>
          <a:xfrm>
            <a:off x="550590" y="2422536"/>
            <a:ext cx="60817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如何检验淀粉已经完全水解？</a:t>
            </a:r>
          </a:p>
        </p:txBody>
      </p:sp>
      <p:sp>
        <p:nvSpPr>
          <p:cNvPr id="7" name="Text Box 5"/>
          <p:cNvSpPr txBox="1"/>
          <p:nvPr>
            <p:custDataLst>
              <p:tags r:id="rId6"/>
            </p:custDataLst>
          </p:nvPr>
        </p:nvSpPr>
        <p:spPr>
          <a:xfrm>
            <a:off x="550590" y="3267775"/>
            <a:ext cx="1123324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：为什么检验水解产物前要加碱中和所用的酸将溶液调至碱性？为什么加碘水前不加碱调节溶液呈碱性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622598" y="4509914"/>
            <a:ext cx="9879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因为水解液中有酸能与氢氧化</a:t>
            </a:r>
            <a:r>
              <a:rPr lang="zh-CN" altLang="en-US" sz="2800" dirty="0" smtClean="0">
                <a:latin typeface="+mn-ea"/>
              </a:rPr>
              <a:t>铜或银氨溶液反</a:t>
            </a:r>
            <a:r>
              <a:rPr lang="zh-CN" altLang="en-US" sz="2800" dirty="0">
                <a:latin typeface="+mn-ea"/>
              </a:rPr>
              <a:t>应而使其失</a:t>
            </a:r>
            <a:r>
              <a:rPr lang="zh-CN" altLang="en-US" sz="2800" dirty="0" smtClean="0">
                <a:latin typeface="+mn-ea"/>
              </a:rPr>
              <a:t>效；</a:t>
            </a:r>
            <a:endParaRPr lang="en-US" altLang="zh-CN" sz="2800" dirty="0" smtClean="0">
              <a:latin typeface="+mn-ea"/>
            </a:endParaRPr>
          </a:p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碘能和碱反应</a:t>
            </a:r>
            <a:r>
              <a:rPr lang="zh-CN" altLang="en-US" sz="2800" dirty="0">
                <a:latin typeface="+mn-ea"/>
              </a:rPr>
              <a:t>。</a:t>
            </a:r>
            <a:endParaRPr lang="zh-CN" altLang="en-US" sz="2800" b="1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300034" grpId="0"/>
      <p:bldP spid="30003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54947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淀粉水解程度的判断检验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019365" y="261442"/>
            <a:ext cx="161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10485" algn="l"/>
              </a:tabLst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2"/>
          <p:cNvSpPr/>
          <p:nvPr/>
        </p:nvSpPr>
        <p:spPr>
          <a:xfrm>
            <a:off x="550590" y="330079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7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任意多边形: 形状 3"/>
          <p:cNvSpPr/>
          <p:nvPr/>
        </p:nvSpPr>
        <p:spPr>
          <a:xfrm>
            <a:off x="848343" y="330079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pic>
        <p:nvPicPr>
          <p:cNvPr id="16386" name="Picture 2" descr="补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662" y="1404517"/>
            <a:ext cx="9606657" cy="1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208560" y="3026322"/>
            <a:ext cx="9773292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实验现象及结论</a:t>
            </a:r>
            <a:endParaRPr lang="zh-CN" altLang="zh-CN" sz="2800" b="1" kern="1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66329" y="3833846"/>
          <a:ext cx="9657755" cy="2661816"/>
        </p:xfrm>
        <a:graphic>
          <a:graphicData uri="http://schemas.openxmlformats.org/drawingml/2006/table">
            <a:tbl>
              <a:tblPr/>
              <a:tblGrid>
                <a:gridCol w="1529051"/>
                <a:gridCol w="3103074"/>
                <a:gridCol w="2709568"/>
                <a:gridCol w="2316062"/>
              </a:tblGrid>
              <a:tr h="66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情况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现象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现象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溶液呈蓝色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未产生银镜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未水解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溶液呈蓝色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出现银镜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部分水解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溶液不变蓝色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出现银镜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完全水解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83038" y="69349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答题格式：取样→加试剂→现象→结论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>
            <p:custDataLst>
              <p:tags r:id="rId2"/>
            </p:custDataLst>
          </p:nvPr>
        </p:nvSpPr>
        <p:spPr>
          <a:xfrm>
            <a:off x="478155" y="622300"/>
            <a:ext cx="108750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人在咀嚼馒头时，淀粉受唾液淀粉酶的催化作用，开始发生水解反应，生成了具有甜味的麦芽糖。</a:t>
            </a:r>
          </a:p>
        </p:txBody>
      </p:sp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505778" y="-97790"/>
            <a:ext cx="111785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76250" indent="-47625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为什么在吃米饭或馒头时，咀嚼时间长一点就会感到有甜味？</a:t>
            </a:r>
          </a:p>
        </p:txBody>
      </p:sp>
      <p:sp>
        <p:nvSpPr>
          <p:cNvPr id="7" name="矩形 6"/>
          <p:cNvSpPr/>
          <p:nvPr/>
        </p:nvSpPr>
        <p:spPr>
          <a:xfrm>
            <a:off x="389206" y="1905516"/>
            <a:ext cx="1141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糖类在生产、生活中的应用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淀粉为人体提供能量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淀粉在人体内的变化：淀粉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[_________]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糊精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[(C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麦芽糖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(_________)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葡萄糖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(________)                  CO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，同时放出能量，写出葡萄糖在人体内氧化的化学方程式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6679808" y="3254316"/>
          <a:ext cx="1331912" cy="793750"/>
        </p:xfrm>
        <a:graphic>
          <a:graphicData uri="http://schemas.openxmlformats.org/presentationml/2006/ole">
            <p:oleObj spid="_x0000_s58373" name="文档" r:id="rId5" imgW="1332028" imgH="793624" progId="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8206767" y="4212109"/>
          <a:ext cx="1966912" cy="793750"/>
        </p:xfrm>
        <a:graphic>
          <a:graphicData uri="http://schemas.openxmlformats.org/presentationml/2006/ole">
            <p:oleObj spid="_x0000_s58372" name="文档" r:id="rId6" imgW="1966190" imgH="793624" progId="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4769950" y="3416626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9" name="对象 8"/>
          <p:cNvGraphicFramePr>
            <a:graphicFrameLocks/>
          </p:cNvGraphicFramePr>
          <p:nvPr/>
        </p:nvGraphicFramePr>
        <p:xfrm>
          <a:off x="509284" y="4184950"/>
          <a:ext cx="1331912" cy="793750"/>
        </p:xfrm>
        <a:graphic>
          <a:graphicData uri="http://schemas.openxmlformats.org/presentationml/2006/ole">
            <p:oleObj spid="_x0000_s58371" name="文档" r:id="rId7" imgW="1332028" imgH="793624" progId="">
              <p:embed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2728519" y="4271669"/>
            <a:ext cx="1655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2" name="对象 11"/>
          <p:cNvGraphicFramePr>
            <a:graphicFrameLocks/>
          </p:cNvGraphicFramePr>
          <p:nvPr/>
        </p:nvGraphicFramePr>
        <p:xfrm>
          <a:off x="4502674" y="4181981"/>
          <a:ext cx="1331912" cy="793750"/>
        </p:xfrm>
        <a:graphic>
          <a:graphicData uri="http://schemas.openxmlformats.org/presentationml/2006/ole">
            <p:oleObj spid="_x0000_s58370" name="文档" r:id="rId8" imgW="1332028" imgH="793624" progId="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6752331" y="428072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26513" y="5135765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7" name="对象 16"/>
          <p:cNvGraphicFramePr>
            <a:graphicFrameLocks/>
          </p:cNvGraphicFramePr>
          <p:nvPr/>
        </p:nvGraphicFramePr>
        <p:xfrm>
          <a:off x="514685" y="5801755"/>
          <a:ext cx="1331912" cy="793750"/>
        </p:xfrm>
        <a:graphic>
          <a:graphicData uri="http://schemas.openxmlformats.org/presentationml/2006/ole">
            <p:oleObj spid="_x0000_s58369" name="文档" r:id="rId9" imgW="1332028" imgH="795066" progId="">
              <p:embed/>
            </p:oleObj>
          </a:graphicData>
        </a:graphic>
      </p:graphicFrame>
      <p:sp>
        <p:nvSpPr>
          <p:cNvPr id="18" name="矩形 17"/>
          <p:cNvSpPr/>
          <p:nvPr/>
        </p:nvSpPr>
        <p:spPr>
          <a:xfrm>
            <a:off x="1395012" y="5999108"/>
            <a:ext cx="216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61442"/>
            <a:ext cx="11412000" cy="3753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食草动物可以在体内消化和利用纤维素。人体内，纤维素能刺激肠道蠕动，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促进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排泄。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人体没有纤维素水解酶，无法吸收和利用纤维素。</a:t>
            </a:r>
            <a:endParaRPr lang="zh-CN" altLang="zh-CN" sz="28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淀粉可以酿酒，写出葡萄糖生成酒精的化学反应方程式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</a:t>
            </a:r>
          </a:p>
          <a:p>
            <a:pPr algn="just">
              <a:lnSpc>
                <a:spcPct val="20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/>
          </p:cNvGraphicFramePr>
          <p:nvPr/>
        </p:nvGraphicFramePr>
        <p:xfrm>
          <a:off x="9983613" y="2218369"/>
          <a:ext cx="1704975" cy="935038"/>
        </p:xfrm>
        <a:graphic>
          <a:graphicData uri="http://schemas.openxmlformats.org/presentationml/2006/ole">
            <p:oleObj spid="_x0000_s61442" name="文档" r:id="rId3" imgW="1704535" imgH="934969" progId="">
              <p:embed/>
            </p:oleObj>
          </a:graphicData>
        </a:graphic>
      </p:graphicFrame>
      <p:sp>
        <p:nvSpPr>
          <p:cNvPr id="19" name="矩形 18"/>
          <p:cNvSpPr/>
          <p:nvPr/>
        </p:nvSpPr>
        <p:spPr>
          <a:xfrm>
            <a:off x="2268060" y="10296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550680" y="3027105"/>
          <a:ext cx="1331912" cy="793750"/>
        </p:xfrm>
        <a:graphic>
          <a:graphicData uri="http://schemas.openxmlformats.org/presentationml/2006/ole">
            <p:oleObj spid="_x0000_s61441" name="文档" r:id="rId4" imgW="1332028" imgH="795066" progId="">
              <p:embed/>
            </p:oleObj>
          </a:graphicData>
        </a:graphic>
      </p:graphicFrame>
      <p:sp>
        <p:nvSpPr>
          <p:cNvPr id="22" name="矩形 21"/>
          <p:cNvSpPr/>
          <p:nvPr/>
        </p:nvSpPr>
        <p:spPr>
          <a:xfrm>
            <a:off x="1414776" y="3226626"/>
            <a:ext cx="3637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4566" y="4005858"/>
            <a:ext cx="117838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淀粉用</a:t>
            </a:r>
            <a:r>
              <a:rPr lang="zh-CN" altLang="en-US" sz="3200" b="1" dirty="0">
                <a:solidFill>
                  <a:srgbClr val="FF0000"/>
                </a:solidFill>
              </a:rPr>
              <a:t>途：制备葡萄糖、酿醋、酿酒、药片赋形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剂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纤维素用途：纺织业、造纸；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/>
          <p:nvPr>
            <p:custDataLst>
              <p:tags r:id="rId1"/>
            </p:custDataLst>
          </p:nvPr>
        </p:nvSpPr>
        <p:spPr>
          <a:xfrm>
            <a:off x="766445" y="261442"/>
            <a:ext cx="1602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</a:p>
        </p:txBody>
      </p:sp>
      <p:graphicFrame>
        <p:nvGraphicFramePr>
          <p:cNvPr id="34883" name="Group 6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70660" y="1053530"/>
          <a:ext cx="9206865" cy="4587240"/>
        </p:xfrm>
        <a:graphic>
          <a:graphicData uri="http://schemas.openxmlformats.org/drawingml/2006/table">
            <a:tbl>
              <a:tblPr/>
              <a:tblGrid>
                <a:gridCol w="1635125"/>
                <a:gridCol w="3269615"/>
                <a:gridCol w="4302125"/>
              </a:tblGrid>
              <a:tr h="950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糖类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存在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主要应用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葡萄糖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蔗糖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淀粉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纤维素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6" name="Text Box 30"/>
          <p:cNvSpPr txBox="1"/>
          <p:nvPr>
            <p:custDataLst>
              <p:tags r:id="rId3"/>
            </p:custDataLst>
          </p:nvPr>
        </p:nvSpPr>
        <p:spPr>
          <a:xfrm>
            <a:off x="3163570" y="2221930"/>
            <a:ext cx="3486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水果、蔬菜、血液</a:t>
            </a:r>
          </a:p>
        </p:txBody>
      </p:sp>
      <p:sp>
        <p:nvSpPr>
          <p:cNvPr id="34847" name="Text Box 31"/>
          <p:cNvSpPr txBox="1"/>
          <p:nvPr>
            <p:custDataLst>
              <p:tags r:id="rId4"/>
            </p:custDataLst>
          </p:nvPr>
        </p:nvSpPr>
        <p:spPr>
          <a:xfrm>
            <a:off x="6670675" y="1988250"/>
            <a:ext cx="38080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工业原料、食品加工、医疗输液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848" name="Text Box 32"/>
          <p:cNvSpPr txBox="1"/>
          <p:nvPr>
            <p:custDataLst>
              <p:tags r:id="rId5"/>
            </p:custDataLst>
          </p:nvPr>
        </p:nvSpPr>
        <p:spPr>
          <a:xfrm>
            <a:off x="3430905" y="3073465"/>
            <a:ext cx="2322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甘蔗、甜菜</a:t>
            </a:r>
          </a:p>
        </p:txBody>
      </p:sp>
      <p:sp>
        <p:nvSpPr>
          <p:cNvPr id="34849" name="Text Box 33"/>
          <p:cNvSpPr txBox="1"/>
          <p:nvPr>
            <p:custDataLst>
              <p:tags r:id="rId6"/>
            </p:custDataLst>
          </p:nvPr>
        </p:nvSpPr>
        <p:spPr>
          <a:xfrm>
            <a:off x="6527165" y="3135060"/>
            <a:ext cx="3957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工业原料、食品加工</a:t>
            </a:r>
          </a:p>
        </p:txBody>
      </p:sp>
      <p:sp>
        <p:nvSpPr>
          <p:cNvPr id="34850" name="Text Box 34"/>
          <p:cNvSpPr txBox="1"/>
          <p:nvPr>
            <p:custDataLst>
              <p:tags r:id="rId7"/>
            </p:custDataLst>
          </p:nvPr>
        </p:nvSpPr>
        <p:spPr>
          <a:xfrm>
            <a:off x="3142615" y="4004375"/>
            <a:ext cx="3441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植物的种子和块茎</a:t>
            </a:r>
          </a:p>
        </p:txBody>
      </p:sp>
      <p:sp>
        <p:nvSpPr>
          <p:cNvPr id="34851" name="Text Box 35"/>
          <p:cNvSpPr txBox="1"/>
          <p:nvPr>
            <p:custDataLst>
              <p:tags r:id="rId8"/>
            </p:custDataLst>
          </p:nvPr>
        </p:nvSpPr>
        <p:spPr>
          <a:xfrm>
            <a:off x="6454775" y="3788475"/>
            <a:ext cx="39579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食品加工、生产葡萄糖和酒精</a:t>
            </a:r>
          </a:p>
        </p:txBody>
      </p:sp>
      <p:sp>
        <p:nvSpPr>
          <p:cNvPr id="34852" name="Text Box 36"/>
          <p:cNvSpPr txBox="1"/>
          <p:nvPr>
            <p:custDataLst>
              <p:tags r:id="rId9"/>
            </p:custDataLst>
          </p:nvPr>
        </p:nvSpPr>
        <p:spPr>
          <a:xfrm>
            <a:off x="3142615" y="5002595"/>
            <a:ext cx="3528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植物的茎、叶和皮</a:t>
            </a:r>
          </a:p>
        </p:txBody>
      </p:sp>
      <p:sp>
        <p:nvSpPr>
          <p:cNvPr id="34853" name="Text Box 37"/>
          <p:cNvSpPr txBox="1"/>
          <p:nvPr>
            <p:custDataLst>
              <p:tags r:id="rId10"/>
            </p:custDataLst>
          </p:nvPr>
        </p:nvSpPr>
        <p:spPr>
          <a:xfrm>
            <a:off x="6527165" y="5002595"/>
            <a:ext cx="4114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促进胃肠蠕动、造纸</a:t>
            </a:r>
          </a:p>
        </p:txBody>
      </p:sp>
      <p:sp>
        <p:nvSpPr>
          <p:cNvPr id="14" name="文本框 86100"/>
          <p:cNvSpPr txBox="1"/>
          <p:nvPr/>
        </p:nvSpPr>
        <p:spPr>
          <a:xfrm>
            <a:off x="317057" y="5791200"/>
            <a:ext cx="1168280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低聚糖有甜味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能溶于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水。高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聚糖不甜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不溶于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hlinkClick r:id="" action="ppaction://noaction"/>
              </a:rPr>
              <a:t>水或溶解性小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981522"/>
            <a:ext cx="1141200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蛋白质的存在和组成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存在：蛋白质是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构成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基本物质，存在于各类生物体内。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组成：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元素组成，是一类非常复杂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蛋白质的性质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蛋白质的水溶性：有的蛋白质能溶于水，如________等；有的难溶于水，如________、________等。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0098" y="83313"/>
            <a:ext cx="831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一、蛋白质</a:t>
            </a:r>
          </a:p>
        </p:txBody>
      </p:sp>
      <p:sp>
        <p:nvSpPr>
          <p:cNvPr id="19" name="矩形 18"/>
          <p:cNvSpPr/>
          <p:nvPr/>
        </p:nvSpPr>
        <p:spPr>
          <a:xfrm>
            <a:off x="4096672" y="17645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78782" y="239369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碳、氢、氧、氮、硫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665003" y="2390549"/>
            <a:ext cx="90281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天然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1467" y="3032199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有机高分子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23453" y="4294009"/>
            <a:ext cx="1249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>
              <a:spcAft>
                <a:spcPct val="0"/>
              </a:spcAft>
              <a:tabLst>
                <a:tab pos="2057400" algn="l"/>
                <a:tab pos="548640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鸡蛋清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18543" y="4941820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>
              <a:spcAft>
                <a:spcPct val="0"/>
              </a:spcAft>
              <a:tabLst>
                <a:tab pos="2057400" algn="l"/>
                <a:tab pos="5486400" algn="ctr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18491" y="4941820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>
              <a:spcAft>
                <a:spcPct val="0"/>
              </a:spcAft>
              <a:tabLst>
                <a:tab pos="2057400" algn="l"/>
                <a:tab pos="548640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726798"/>
            <a:ext cx="1141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几种常见的氨基酸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甘氨酸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苯丙氨酸：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786" name="Picture 6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301" y="2618053"/>
            <a:ext cx="2327742" cy="110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7" name="Picture 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798" y="4067879"/>
            <a:ext cx="3200794" cy="16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927996" y="5942475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氨基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(—NH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7014" y="5946238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羧基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(—COOH)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492102" y="783819"/>
          <a:ext cx="5556250" cy="1036637"/>
        </p:xfrm>
        <a:graphic>
          <a:graphicData uri="http://schemas.openxmlformats.org/presentationml/2006/ole">
            <p:oleObj spid="_x0000_s68610" name="文档" r:id="rId5" imgW="5556875" imgH="1037290" progId="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6382870" y="765713"/>
          <a:ext cx="1993900" cy="869950"/>
        </p:xfrm>
        <a:graphic>
          <a:graphicData uri="http://schemas.openxmlformats.org/presentationml/2006/ole">
            <p:oleObj spid="_x0000_s68611" name="文档" r:id="rId6" imgW="1993903" imgH="869344" progId="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7910020" y="816884"/>
            <a:ext cx="31181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最终产物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40391" y="94488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多肽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21106" y="94508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氨基酸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571" y="45795"/>
            <a:ext cx="1141200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蛋白质的水解反应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47121" y="9393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4550" y="1917626"/>
            <a:ext cx="7312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FontTx/>
              <a:buNone/>
            </a:pPr>
            <a:r>
              <a:rPr lang="zh-CN" altLang="en-US" sz="2800" b="1" dirty="0">
                <a:sym typeface="+mn-ea"/>
              </a:rPr>
              <a:t>天然蛋白质水解得到的氨基酸都是</a:t>
            </a:r>
            <a:r>
              <a:rPr lang="el-GR" altLang="zh-CN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α</a:t>
            </a:r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氨基酸。</a:t>
            </a:r>
          </a:p>
        </p:txBody>
      </p:sp>
      <p:grpSp>
        <p:nvGrpSpPr>
          <p:cNvPr id="7" name="Group 3"/>
          <p:cNvGrpSpPr/>
          <p:nvPr/>
        </p:nvGrpSpPr>
        <p:grpSpPr bwMode="auto">
          <a:xfrm>
            <a:off x="7894639" y="2463250"/>
            <a:ext cx="3671887" cy="1930003"/>
            <a:chOff x="1973" y="1555"/>
            <a:chExt cx="2313" cy="1621"/>
          </a:xfrm>
        </p:grpSpPr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1973" y="1934"/>
              <a:ext cx="231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4400" b="1"/>
                <a:t>R-CH-</a:t>
              </a:r>
              <a:r>
                <a:rPr lang="en-US" altLang="zh-CN" sz="4400" b="1">
                  <a:solidFill>
                    <a:srgbClr val="0000FF"/>
                  </a:solidFill>
                </a:rPr>
                <a:t>COOH</a:t>
              </a:r>
            </a:p>
          </p:txBody>
        </p:sp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336" y="2478"/>
              <a:ext cx="118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4800" b="1">
                  <a:solidFill>
                    <a:srgbClr val="0000FF"/>
                  </a:solidFill>
                </a:rPr>
                <a:t>NH</a:t>
              </a:r>
              <a:r>
                <a:rPr lang="en-US" altLang="zh-CN" sz="4800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2517" y="2493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361" y="1555"/>
              <a:ext cx="31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zh-CN" sz="4000" b="1">
                  <a:solidFill>
                    <a:srgbClr val="FF0000"/>
                  </a:solidFill>
                </a:rPr>
                <a:t>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5873" y="838394"/>
            <a:ext cx="3187285" cy="7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300" b="1" dirty="0" smtClean="0">
                <a:latin typeface="Times New Roman" pitchFamily="18" charset="0"/>
                <a:ea typeface="华文新魏" pitchFamily="2" charset="-122"/>
              </a:rPr>
              <a:t>实</a:t>
            </a:r>
            <a:r>
              <a:rPr kumimoji="1" lang="zh-CN" altLang="en-US" sz="4300" b="1" dirty="0">
                <a:latin typeface="Times New Roman" pitchFamily="18" charset="0"/>
                <a:ea typeface="华文新魏" pitchFamily="2" charset="-122"/>
              </a:rPr>
              <a:t>验：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9046" y="1686316"/>
            <a:ext cx="2641256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300" dirty="0">
                <a:latin typeface="Times New Roman" pitchFamily="18" charset="0"/>
                <a:ea typeface="黑体" pitchFamily="49" charset="-122"/>
              </a:rPr>
              <a:t>鸡蛋清溶液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958715" y="1965780"/>
            <a:ext cx="1726975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08850" tIns="54425" rIns="108850" bIns="54425"/>
          <a:lstStyle/>
          <a:p>
            <a:endParaRPr lang="zh-CN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7166100" y="2007065"/>
            <a:ext cx="1075127" cy="14291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08850" tIns="54425" rIns="108850" bIns="54425"/>
          <a:lstStyle/>
          <a:p>
            <a:endParaRPr lang="zh-CN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5690" y="1716485"/>
            <a:ext cx="2641256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300" dirty="0">
                <a:latin typeface="Times New Roman" pitchFamily="18" charset="0"/>
                <a:ea typeface="黑体" pitchFamily="49" charset="-122"/>
              </a:rPr>
              <a:t>蛋白质凝聚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41227" y="1716485"/>
            <a:ext cx="3758711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300" dirty="0">
                <a:latin typeface="Times New Roman" pitchFamily="18" charset="0"/>
                <a:ea typeface="黑体" pitchFamily="49" charset="-122"/>
              </a:rPr>
              <a:t>蛋白质</a:t>
            </a:r>
            <a:r>
              <a:rPr kumimoji="1" lang="zh-CN" altLang="en-US" sz="3300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重新溶解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550" y="2326226"/>
            <a:ext cx="4148127" cy="7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300" b="1" dirty="0" smtClean="0">
                <a:latin typeface="Times New Roman" pitchFamily="18" charset="0"/>
                <a:ea typeface="华文新魏" pitchFamily="2" charset="-122"/>
              </a:rPr>
              <a:t>结</a:t>
            </a:r>
            <a:r>
              <a:rPr kumimoji="1" lang="zh-CN" altLang="en-US" sz="4300" b="1" dirty="0">
                <a:latin typeface="Times New Roman" pitchFamily="18" charset="0"/>
                <a:ea typeface="华文新魏" pitchFamily="2" charset="-122"/>
              </a:rPr>
              <a:t>论：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760" y="2896271"/>
            <a:ext cx="11784066" cy="14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marL="566928" indent="-566928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1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、蛋白质溶液中加浓的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轻金属无机盐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溶液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〔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如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Na</a:t>
            </a:r>
            <a:r>
              <a:rPr kumimoji="1" lang="en-US" altLang="zh-CN" sz="2800" b="1" baseline="-25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SO</a:t>
            </a:r>
            <a:r>
              <a:rPr kumimoji="1" lang="en-US" altLang="zh-CN" sz="2800" b="1" baseline="-25000" dirty="0">
                <a:latin typeface="Times New Roman" pitchFamily="18" charset="0"/>
                <a:ea typeface="黑体" pitchFamily="49" charset="-122"/>
              </a:rPr>
              <a:t>4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(NH</a:t>
            </a:r>
            <a:r>
              <a:rPr kumimoji="1" lang="en-US" altLang="zh-CN" sz="2800" b="1" baseline="-25000" dirty="0">
                <a:latin typeface="Times New Roman" pitchFamily="18" charset="0"/>
                <a:ea typeface="黑体" pitchFamily="49" charset="-122"/>
              </a:rPr>
              <a:t>4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)</a:t>
            </a:r>
            <a:r>
              <a:rPr kumimoji="1" lang="en-US" altLang="zh-CN" sz="2800" b="1" baseline="-25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SO</a:t>
            </a:r>
            <a:r>
              <a:rPr kumimoji="1" lang="en-US" altLang="zh-CN" sz="2800" b="1" baseline="-25000" dirty="0">
                <a:latin typeface="Times New Roman" pitchFamily="18" charset="0"/>
                <a:ea typeface="黑体" pitchFamily="49" charset="-122"/>
              </a:rPr>
              <a:t>4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等</a:t>
            </a:r>
            <a:r>
              <a:rPr kumimoji="1" lang="en-US" altLang="zh-CN" sz="2800" b="1" dirty="0" smtClean="0">
                <a:latin typeface="Times New Roman" pitchFamily="18" charset="0"/>
                <a:ea typeface="黑体" pitchFamily="49" charset="-122"/>
              </a:rPr>
              <a:t>〕</a:t>
            </a:r>
            <a:r>
              <a:rPr kumimoji="1" lang="zh-CN" altLang="en-US" sz="2800" b="1" dirty="0" smtClean="0">
                <a:latin typeface="Times New Roman" pitchFamily="18" charset="0"/>
                <a:ea typeface="黑体" pitchFamily="49" charset="-122"/>
              </a:rPr>
              <a:t>，使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蛋白质的溶解度减小</a:t>
            </a: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, 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使蛋白质转变为沉淀而从溶液中析出</a:t>
            </a:r>
            <a:endParaRPr kumimoji="1" lang="zh-CN" altLang="en-US" sz="2800" b="1" baseline="-250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34566" y="4221882"/>
            <a:ext cx="11072958" cy="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、盐析是一个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可逆的物理变化</a:t>
            </a: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，故不影响蛋白质的生理活性。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34566" y="4797946"/>
            <a:ext cx="3468766" cy="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800" b="1" dirty="0" smtClean="0">
                <a:latin typeface="Times New Roman" pitchFamily="18" charset="0"/>
                <a:ea typeface="华文新魏" pitchFamily="2" charset="-122"/>
              </a:rPr>
              <a:t>应</a:t>
            </a:r>
            <a:r>
              <a:rPr kumimoji="1" lang="zh-CN" altLang="en-US" sz="3800" b="1" dirty="0">
                <a:latin typeface="Times New Roman" pitchFamily="18" charset="0"/>
                <a:ea typeface="华文新魏" pitchFamily="2" charset="-122"/>
              </a:rPr>
              <a:t>用：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78782" y="4869954"/>
            <a:ext cx="9650744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300" b="1" dirty="0">
                <a:latin typeface="Times New Roman" pitchFamily="18" charset="0"/>
                <a:ea typeface="黑体" pitchFamily="49" charset="-122"/>
              </a:rPr>
              <a:t>利用多次盐析的方法分离、提纯蛋白质。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742843" y="1295701"/>
            <a:ext cx="1919009" cy="6177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8850" tIns="54425" rIns="108850" bIns="54425">
            <a:spAutoFit/>
          </a:bodyPr>
          <a:lstStyle/>
          <a:p>
            <a:r>
              <a:rPr kumimoji="1" lang="zh-CN" altLang="en-US" sz="3300" b="1" dirty="0">
                <a:solidFill>
                  <a:srgbClr val="0000FF"/>
                </a:solidFill>
                <a:latin typeface="Times New Roman" pitchFamily="18" charset="0"/>
                <a:ea typeface="华文细黑" pitchFamily="2" charset="-122"/>
              </a:rPr>
              <a:t>浓无机盐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247334" y="1341562"/>
            <a:ext cx="644622" cy="6177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8850" tIns="54425" rIns="108850" bIns="54425">
            <a:spAutoFit/>
          </a:bodyPr>
          <a:lstStyle/>
          <a:p>
            <a:r>
              <a:rPr kumimoji="1" lang="zh-CN" altLang="en-US" sz="3300" b="1" dirty="0">
                <a:solidFill>
                  <a:srgbClr val="0000FF"/>
                </a:solidFill>
                <a:latin typeface="Times New Roman" pitchFamily="18" charset="0"/>
                <a:ea typeface="华文细黑" pitchFamily="2" charset="-122"/>
              </a:rPr>
              <a:t>水</a:t>
            </a: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406574" y="189434"/>
            <a:ext cx="4397252" cy="7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300" b="1" dirty="0" smtClean="0">
                <a:solidFill>
                  <a:srgbClr val="0000FF"/>
                </a:solidFill>
              </a:rPr>
              <a:t>（</a:t>
            </a:r>
            <a:r>
              <a:rPr kumimoji="1" lang="en-US" altLang="zh-CN" sz="4300" b="1" dirty="0" smtClean="0">
                <a:solidFill>
                  <a:srgbClr val="0000FF"/>
                </a:solidFill>
              </a:rPr>
              <a:t>3</a:t>
            </a:r>
            <a:r>
              <a:rPr kumimoji="1" lang="zh-CN" altLang="en-US" sz="4300" b="1" dirty="0" smtClean="0">
                <a:solidFill>
                  <a:srgbClr val="0000FF"/>
                </a:solidFill>
              </a:rPr>
              <a:t>）蛋白质盐</a:t>
            </a:r>
            <a:r>
              <a:rPr kumimoji="1" lang="zh-CN" altLang="en-US" sz="4300" b="1" dirty="0">
                <a:solidFill>
                  <a:srgbClr val="0000FF"/>
                </a:solidFill>
              </a:rPr>
              <a:t>析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2217" y="0"/>
            <a:ext cx="2851021" cy="15790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2537" y="0"/>
            <a:ext cx="1973349" cy="160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333450"/>
            <a:ext cx="11412000" cy="5908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蛋白质的变性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操作</a:t>
            </a:r>
            <a:endParaRPr lang="en-US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实验现象：加入醋酸铅溶液，试管内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加入蒸馏水后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结论：在某些物理因素或化学因素的影响下，蛋白质的理化性质和生理功能发生改变的现象，称为蛋白质的变性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5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013" y="1269554"/>
            <a:ext cx="4146387" cy="23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247334" y="3674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白色沉淀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622" y="42938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不溶解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753617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糖类的组成：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糖类是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种元素组成的一类有机化合物，其组成大多数可用通式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O)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表示，因此糖类也被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0098" y="83313"/>
            <a:ext cx="831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一、糖类的组成及分类</a:t>
            </a:r>
          </a:p>
        </p:txBody>
      </p:sp>
      <p:sp>
        <p:nvSpPr>
          <p:cNvPr id="12" name="矩形 11"/>
          <p:cNvSpPr/>
          <p:nvPr/>
        </p:nvSpPr>
        <p:spPr>
          <a:xfrm>
            <a:off x="4358360" y="87695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碳、氢、氧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15777" y="150646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碳水化合物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80898"/>
          <p:cNvSpPr txBox="1"/>
          <p:nvPr/>
        </p:nvSpPr>
        <p:spPr>
          <a:xfrm>
            <a:off x="478582" y="2205658"/>
            <a:ext cx="11089232" cy="310854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注意：</a:t>
            </a:r>
            <a:endParaRPr lang="en-US" altLang="zh-CN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lvl="0" algn="l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分子中，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原子并不是以水的形式存在；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有些分子中，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的个数比并不是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 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，如脱氧核糖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H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4                              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③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有些符合</a:t>
            </a:r>
            <a:r>
              <a:rPr lang="en-US" altLang="zh-CN" sz="2800" b="1" dirty="0" err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en-US" altLang="zh-CN" sz="2800" b="1" baseline="-25000" dirty="0" err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n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(H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O)</a:t>
            </a:r>
            <a:r>
              <a:rPr lang="en-US" altLang="zh-CN" sz="2800" b="1" baseline="-25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通式的物质并不属于糖类，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如乙酸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en-US" altLang="zh-CN" sz="2800" b="1" baseline="-25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H</a:t>
            </a:r>
            <a:r>
              <a:rPr lang="en-US" altLang="zh-CN" sz="2800" b="1" baseline="-25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en-US" altLang="zh-CN" sz="2800" b="1" baseline="-25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即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符合通式</a:t>
            </a:r>
            <a:r>
              <a:rPr lang="en-US" altLang="zh-CN" sz="28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en-US" altLang="zh-CN" sz="2800" i="1" kern="1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(H</a:t>
            </a:r>
            <a:r>
              <a:rPr lang="en-US" altLang="zh-CN" sz="2800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O)</a:t>
            </a:r>
            <a:r>
              <a:rPr lang="en-US" altLang="zh-CN" sz="2800" i="1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的有机物并不都属于糖类，糖类也不一定符合通式</a:t>
            </a:r>
            <a:r>
              <a:rPr lang="en-US" altLang="zh-CN" sz="28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en-US" altLang="zh-CN" sz="2800" i="1" kern="1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(H</a:t>
            </a:r>
            <a:r>
              <a:rPr lang="en-US" altLang="zh-CN" sz="2800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O)</a:t>
            </a:r>
            <a:r>
              <a:rPr lang="en-US" altLang="zh-CN" sz="2800" i="1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40318"/>
            <a:ext cx="1141200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能使蛋白质变性的因素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物理因素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加压、搅拌、振荡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超声波等。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化学因素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强氧化剂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氯乙酸、乙醇、丙酮、甲醛等有机物。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蛋白质的变性是一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，变性后的蛋白质在水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同时也会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失去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变性是不可逆过程！</a:t>
            </a:r>
          </a:p>
        </p:txBody>
      </p:sp>
      <p:sp>
        <p:nvSpPr>
          <p:cNvPr id="2" name="矩形 1"/>
          <p:cNvSpPr/>
          <p:nvPr/>
        </p:nvSpPr>
        <p:spPr>
          <a:xfrm>
            <a:off x="2278782" y="8224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加热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07066" y="8181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紫外线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8782" y="144334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重金属盐类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3456" y="14662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强酸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13308" y="14619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12275" y="27454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59793" y="274114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溶解度下降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6890" y="33924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生理活性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243" name="文本框 10242"/>
          <p:cNvSpPr txBox="1"/>
          <p:nvPr>
            <p:custDataLst>
              <p:tags r:id="rId1"/>
            </p:custDataLst>
          </p:nvPr>
        </p:nvSpPr>
        <p:spPr>
          <a:xfrm>
            <a:off x="389255" y="4151575"/>
            <a:ext cx="1261745" cy="646371"/>
          </a:xfrm>
          <a:prstGeom prst="flowChartAlternateProcess">
            <a:avLst/>
          </a:prstGeom>
          <a:gradFill>
            <a:gsLst>
              <a:gs pos="0">
                <a:srgbClr val="92D050"/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rgbClr val="FFC000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应用：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774825" y="4005580"/>
            <a:ext cx="98259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fontAlgn="auto" hangingPunct="0">
              <a:lnSpc>
                <a:spcPct val="100000"/>
              </a:lnSpc>
              <a:spcBef>
                <a:spcPts val="0"/>
              </a:spcBef>
            </a:pPr>
            <a:r>
              <a:rPr lang="zh-CN" altLang="en-US" sz="3200" b="1">
                <a:sym typeface="+mn-ea"/>
              </a:rPr>
              <a:t>蛋白质变性使蛋白质失去了生理活性，蛋白质的变性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常用于杀菌消毒</a:t>
            </a:r>
            <a:r>
              <a:rPr lang="zh-CN" altLang="en-US" sz="3200" b="1">
                <a:sym typeface="+mn-ea"/>
              </a:rPr>
              <a:t>。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24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-25325"/>
            <a:ext cx="1141200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蛋白质的特征反应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4984" y="1368013"/>
            <a:ext cx="126188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2068856" y="80563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浓硝酸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38913" y="996395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现象：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56573" y="15206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燃烧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38913" y="1707422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气味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47984" y="1627098"/>
            <a:ext cx="3505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117026" y="1258005"/>
            <a:ext cx="1200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117026" y="1969032"/>
            <a:ext cx="1200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100570" y="1258005"/>
            <a:ext cx="0" cy="7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117676" y="9925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显色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09586" y="98808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呈黄色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08070" y="17035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烧焦羽毛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9206" y="3138032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蛋白质在生产、生活中的应用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蛋白质存在于一切细胞中，是人类必需的营养物质。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毛和蚕丝的成分都为蛋白质，可以制作服装。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从动物皮、骨中提取的明胶可作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食品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阿胶可作中药材等。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绝大多数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酶也是蛋白质，是重要的催化剂。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60471" y="519242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增稠剂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243" name="文本框 10242"/>
          <p:cNvSpPr txBox="1"/>
          <p:nvPr>
            <p:custDataLst>
              <p:tags r:id="rId1"/>
            </p:custDataLst>
          </p:nvPr>
        </p:nvSpPr>
        <p:spPr>
          <a:xfrm>
            <a:off x="389306" y="2334624"/>
            <a:ext cx="1261745" cy="646699"/>
          </a:xfrm>
          <a:prstGeom prst="flowChartAlternateProcess">
            <a:avLst/>
          </a:prstGeom>
          <a:gradFill>
            <a:gsLst>
              <a:gs pos="0">
                <a:srgbClr val="92D050"/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rgbClr val="FFC000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应用：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46885" y="2421255"/>
            <a:ext cx="101180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sz="3200" b="1" dirty="0">
                <a:sym typeface="+mn-ea"/>
              </a:rPr>
              <a:t>蛋白质</a:t>
            </a:r>
            <a:r>
              <a:rPr lang="zh-CN" altLang="en-US" sz="3200" b="1" dirty="0" smtClean="0">
                <a:sym typeface="+mn-ea"/>
              </a:rPr>
              <a:t>的显色反</a:t>
            </a:r>
            <a:r>
              <a:rPr lang="zh-CN" altLang="en-US" sz="3200" b="1" dirty="0">
                <a:sym typeface="+mn-ea"/>
              </a:rPr>
              <a:t>应、灼烧闻气味可用于蛋白质的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检验</a:t>
            </a:r>
            <a:r>
              <a:rPr lang="zh-CN" altLang="en-US" sz="3200" b="1" dirty="0"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1535" y="998855"/>
            <a:ext cx="3400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>
                <a:solidFill>
                  <a:srgbClr val="0000FF"/>
                </a:solidFill>
                <a:sym typeface="+mn-ea"/>
              </a:rPr>
              <a:t>（含苯环的蛋白质）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1024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81109" y="83314"/>
            <a:ext cx="1002819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二、油脂</a:t>
            </a:r>
          </a:p>
        </p:txBody>
      </p:sp>
      <p:sp>
        <p:nvSpPr>
          <p:cNvPr id="14" name="矩形 13"/>
          <p:cNvSpPr/>
          <p:nvPr/>
        </p:nvSpPr>
        <p:spPr>
          <a:xfrm>
            <a:off x="389206" y="909514"/>
            <a:ext cx="11412000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油脂的组成及分类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77541" y="1854671"/>
          <a:ext cx="11017224" cy="3840480"/>
        </p:xfrm>
        <a:graphic>
          <a:graphicData uri="http://schemas.openxmlformats.org/drawingml/2006/table">
            <a:tbl>
              <a:tblPr/>
              <a:tblGrid>
                <a:gridCol w="1017779"/>
                <a:gridCol w="1026160"/>
                <a:gridCol w="1381760"/>
                <a:gridCol w="1737360"/>
                <a:gridCol w="1777048"/>
                <a:gridCol w="4077117"/>
              </a:tblGrid>
              <a:tr h="396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代表物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元素组成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物理性质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油脂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植物油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密度比水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黏度比较大，触摸时有明显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难溶于水，易溶于有机溶剂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脂肪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动物脂肪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54846" y="322134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液态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5390" y="45088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固态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93273" y="4202718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70529" y="32217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36599" y="386983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98321" y="44907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腻感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-26590"/>
            <a:ext cx="1141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油脂的结构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油脂可以看作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的酯，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的结构可表示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″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代表高级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脂肪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饱和烃基或不饱和烃基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，可以相同也可以不同；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当其相同时称为单甘油酯，不相同时称为混甘油酯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，天然油脂大多是混甘油酯，且都是混合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，无固定熔沸点；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脂的官能团主要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942" y="1269554"/>
            <a:ext cx="2211509" cy="27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963049" y="74739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高级脂肪酸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86678" y="75644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甘油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9905" y="75644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酯化反应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88431" y="75644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酯类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75326" y="53020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酯基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/>
        </p:nvSpPr>
        <p:spPr>
          <a:xfrm>
            <a:off x="190500" y="1701165"/>
            <a:ext cx="11621770" cy="3812540"/>
          </a:xfrm>
          <a:prstGeom prst="rect">
            <a:avLst/>
          </a:prstGeom>
        </p:spPr>
        <p:txBody>
          <a:bodyPr vert="horz" wrap="square" lIns="108850" tIns="54425" rIns="108850" bIns="54425" rtlCol="0">
            <a:spAutoFit/>
          </a:bodyPr>
          <a:lstStyle>
            <a:lvl1pPr marL="0" indent="720090" algn="l" defTabSz="1088390" rtl="0" eaLnBrk="1" latinLnBrk="0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195" indent="720090" algn="l" defTabSz="1088390" rtl="0" eaLnBrk="1" latinLnBrk="0" hangingPunct="1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390" indent="720090" algn="l" defTabSz="1088390" rtl="0" eaLnBrk="1" latinLnBrk="0" hangingPunct="1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585" indent="720090" algn="l" defTabSz="1088390" rtl="0" eaLnBrk="1" latinLnBrk="0" hangingPunct="1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780" indent="720090" algn="l" defTabSz="1088390" rtl="0" eaLnBrk="1" latinLnBrk="0" hangingPunct="1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90" indent="-272415" algn="l" defTabSz="10883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85" indent="-272415" algn="l" defTabSz="10883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80" indent="-272415" algn="l" defTabSz="10883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75" indent="-272415" algn="l" defTabSz="10883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 algn="just">
              <a:tabLst>
                <a:tab pos="2057400" algn="l"/>
                <a:tab pos="5486400" algn="l"/>
              </a:tabLst>
            </a:pPr>
            <a:r>
              <a:rPr lang="en-US" altLang="zh-CN" sz="3200" kern="100" dirty="0">
                <a:cs typeface="Courier New" panose="02070309020205020404"/>
              </a:rPr>
              <a:t>(1)</a:t>
            </a:r>
            <a:r>
              <a:rPr lang="zh-CN" altLang="zh-CN" sz="3200" kern="100" dirty="0">
                <a:cs typeface="Times New Roman" panose="02020603050405020304"/>
              </a:rPr>
              <a:t>能否用植物油萃取溴水中的溴？</a:t>
            </a:r>
            <a:endParaRPr lang="zh-CN" altLang="zh-CN" sz="12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713740" algn="just">
              <a:tabLst>
                <a:tab pos="2057400" algn="l"/>
                <a:tab pos="5486400" algn="l"/>
              </a:tabLst>
            </a:pPr>
            <a:r>
              <a:rPr lang="zh-CN" altLang="zh-CN" sz="3200" kern="100" dirty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【答案】</a:t>
            </a:r>
            <a:r>
              <a:rPr lang="zh-CN" altLang="zh-CN" sz="3200" kern="100" dirty="0">
                <a:cs typeface="Times New Roman" panose="02020603050405020304"/>
              </a:rPr>
              <a:t>不能。植物油含有不饱和键，能与溴发生加成反应。</a:t>
            </a:r>
            <a:endParaRPr lang="zh-CN" altLang="zh-CN" sz="12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713740" algn="just">
              <a:tabLst>
                <a:tab pos="2057400" algn="l"/>
                <a:tab pos="5486400" algn="l"/>
              </a:tabLst>
            </a:pPr>
            <a:r>
              <a:rPr lang="en-US" altLang="zh-CN" sz="3200" kern="100" dirty="0">
                <a:cs typeface="Courier New" panose="02070309020205020404"/>
              </a:rPr>
              <a:t>(2)</a:t>
            </a:r>
            <a:r>
              <a:rPr lang="zh-CN" altLang="zh-CN" sz="3200" kern="100" dirty="0">
                <a:cs typeface="Times New Roman" panose="02020603050405020304"/>
              </a:rPr>
              <a:t>植物油、动物油、矿物油有哪些区别？</a:t>
            </a:r>
            <a:endParaRPr lang="zh-CN" altLang="zh-CN" sz="12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713740" algn="just">
              <a:tabLst>
                <a:tab pos="2057400" algn="l"/>
                <a:tab pos="5486400" algn="l"/>
              </a:tabLst>
            </a:pPr>
            <a:r>
              <a:rPr lang="zh-CN" altLang="zh-CN" sz="3200" kern="100" dirty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【答案】</a:t>
            </a:r>
            <a:r>
              <a:rPr lang="zh-CN" altLang="zh-CN" sz="3200" kern="100" dirty="0">
                <a:cs typeface="Times New Roman" panose="02020603050405020304"/>
              </a:rPr>
              <a:t>植物油和动物油都是油脂，属于</a:t>
            </a:r>
            <a:r>
              <a:rPr lang="zh-CN" altLang="zh-CN" sz="3200" kern="100" dirty="0">
                <a:solidFill>
                  <a:srgbClr val="FF0000"/>
                </a:solidFill>
                <a:cs typeface="Times New Roman" panose="02020603050405020304"/>
              </a:rPr>
              <a:t>酯类</a:t>
            </a:r>
            <a:r>
              <a:rPr lang="zh-CN" altLang="zh-CN" sz="3200" kern="100" dirty="0">
                <a:cs typeface="Times New Roman" panose="02020603050405020304"/>
              </a:rPr>
              <a:t>物质，植物油中还含有碳碳双键；矿物油属于烃类。</a:t>
            </a:r>
            <a:endParaRPr lang="zh-CN" altLang="zh-CN" sz="12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zh-CN" sz="12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" name="Picture 2" descr="问题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092" y="765364"/>
            <a:ext cx="1733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819400"/>
            <a:ext cx="1141200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常见高级脂肪酸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2484" y="1754240"/>
          <a:ext cx="10777365" cy="2016225"/>
        </p:xfrm>
        <a:graphic>
          <a:graphicData uri="http://schemas.openxmlformats.org/drawingml/2006/table">
            <a:tbl>
              <a:tblPr/>
              <a:tblGrid>
                <a:gridCol w="1737360"/>
                <a:gridCol w="2161050"/>
                <a:gridCol w="2292985"/>
                <a:gridCol w="2292985"/>
                <a:gridCol w="2292985"/>
              </a:tblGrid>
              <a:tr h="67207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饱和脂肪酸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不饱和脂肪酸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72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软脂酸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硬脂酸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油酸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亚油酸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结构简式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35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389206" y="3974456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脂肪酸的饱和程度对油脂的熔点影响很大，含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甘油酯，熔点较低；含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甘油酯，熔点较高。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91658" y="409779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不饱和脂肪酸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45103" y="4602909"/>
            <a:ext cx="2698175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饱和高级脂肪酸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-113415"/>
            <a:ext cx="11412000" cy="31381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油脂的化学性质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油脂的水解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油脂的共性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硬脂酸甘油酯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酶或酸性条件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            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57" y="1875739"/>
            <a:ext cx="2208817" cy="171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681" y="1955425"/>
            <a:ext cx="1201713" cy="17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3835799" y="2218993"/>
          <a:ext cx="1312862" cy="793750"/>
        </p:xfrm>
        <a:graphic>
          <a:graphicData uri="http://schemas.openxmlformats.org/presentationml/2006/ole">
            <p:oleObj spid="_x0000_s69634" name="文档" r:id="rId5" imgW="1312953" imgH="793624" progId="">
              <p:embed/>
            </p:oleObj>
          </a:graphicData>
        </a:graphic>
      </p:graphicFrame>
      <p:sp>
        <p:nvSpPr>
          <p:cNvPr id="4" name="矩形 3"/>
          <p:cNvSpPr/>
          <p:nvPr/>
        </p:nvSpPr>
        <p:spPr>
          <a:xfrm>
            <a:off x="4828874" y="2384693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409456" y="3721794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89206" y="3481834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碱性条件下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NaOH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3NaOH</a:t>
            </a:r>
            <a:r>
              <a:rPr lang="en-US" altLang="zh-CN" sz="2800" kern="100" spc="-6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在碱性条件下的水解又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工业常用来制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29" y="4272281"/>
            <a:ext cx="2232077" cy="18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381" y="4435342"/>
            <a:ext cx="1166373" cy="17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4788084" y="6231306"/>
            <a:ext cx="12641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4223" y="4841349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41804" y="618330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皂化反应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2577" y="618083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肥皂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79582" y="3573810"/>
            <a:ext cx="2514600" cy="95410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l">
              <a:spcBef>
                <a:spcPct val="3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油脂水解时断键的位置在哪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332" y="765498"/>
            <a:ext cx="10808410" cy="4841320"/>
            <a:chOff x="358" y="973"/>
            <a:chExt cx="5107" cy="2889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1338" y="1193"/>
              <a:ext cx="953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b="1" dirty="0" smtClean="0">
                  <a:ea typeface="黑体" pitchFamily="49" charset="-122"/>
                </a:rPr>
                <a:t> </a:t>
              </a:r>
              <a:r>
                <a:rPr lang="en-US" altLang="zh-CN" b="1" dirty="0" err="1" smtClean="0">
                  <a:ea typeface="黑体" pitchFamily="49" charset="-122"/>
                </a:rPr>
                <a:t>NaOH</a:t>
              </a:r>
              <a:r>
                <a:rPr lang="zh-CN" altLang="en-US" b="1" dirty="0" smtClean="0">
                  <a:ea typeface="黑体" pitchFamily="49" charset="-122"/>
                </a:rPr>
                <a:t>溶液</a:t>
              </a:r>
            </a:p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b="1" dirty="0" smtClean="0">
                  <a:ea typeface="黑体" pitchFamily="49" charset="-122"/>
                </a:rPr>
                <a:t>用蒸汽加热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58" y="973"/>
              <a:ext cx="3829" cy="674"/>
              <a:chOff x="476" y="973"/>
              <a:chExt cx="3829" cy="674"/>
            </a:xfrm>
          </p:grpSpPr>
          <p:sp>
            <p:nvSpPr>
              <p:cNvPr id="30725" name="Text Box 5"/>
              <p:cNvSpPr txBox="1">
                <a:spLocks noChangeArrowheads="1"/>
              </p:cNvSpPr>
              <p:nvPr/>
            </p:nvSpPr>
            <p:spPr bwMode="auto">
              <a:xfrm>
                <a:off x="476" y="1298"/>
                <a:ext cx="726" cy="349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1088502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3200" b="1" dirty="0" smtClean="0">
                    <a:solidFill>
                      <a:srgbClr val="000099"/>
                    </a:solidFill>
                    <a:ea typeface="隶书" pitchFamily="49" charset="-122"/>
                  </a:rPr>
                  <a:t>油脂</a:t>
                </a:r>
              </a:p>
            </p:txBody>
          </p:sp>
          <p:sp>
            <p:nvSpPr>
              <p:cNvPr id="30726" name="Line 6"/>
              <p:cNvSpPr>
                <a:spLocks noChangeShapeType="1"/>
              </p:cNvSpPr>
              <p:nvPr/>
            </p:nvSpPr>
            <p:spPr bwMode="auto">
              <a:xfrm>
                <a:off x="1202" y="1525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1088502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27" name="Text Box 7"/>
              <p:cNvSpPr txBox="1">
                <a:spLocks noChangeArrowheads="1"/>
              </p:cNvSpPr>
              <p:nvPr/>
            </p:nvSpPr>
            <p:spPr bwMode="auto">
              <a:xfrm>
                <a:off x="2000" y="973"/>
                <a:ext cx="1406" cy="643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1088502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3200" b="1" dirty="0" smtClean="0">
                    <a:solidFill>
                      <a:srgbClr val="000099"/>
                    </a:solidFill>
                    <a:ea typeface="隶书" pitchFamily="49" charset="-122"/>
                  </a:rPr>
                  <a:t>肥皂、甘油、水等的混和液</a:t>
                </a:r>
              </a:p>
            </p:txBody>
          </p:sp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3397" y="1525"/>
                <a:ext cx="908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1088502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3652" y="1198"/>
              <a:ext cx="998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b="1" dirty="0" smtClean="0">
                  <a:ea typeface="黑体" pitchFamily="49" charset="-122"/>
                </a:rPr>
                <a:t>加入细食盐</a:t>
              </a:r>
            </a:p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b="1" dirty="0" smtClean="0">
                  <a:ea typeface="黑体" pitchFamily="49" charset="-122"/>
                </a:rPr>
                <a:t>加热、搅拌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468" y="1298"/>
              <a:ext cx="77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srgbClr val="003300"/>
                  </a:solidFill>
                </a:rPr>
                <a:t>分层</a:t>
              </a:r>
            </a:p>
          </p:txBody>
        </p:sp>
        <p:sp>
          <p:nvSpPr>
            <p:cNvPr id="30731" name="AutoShape 11"/>
            <p:cNvSpPr>
              <a:spLocks/>
            </p:cNvSpPr>
            <p:nvPr/>
          </p:nvSpPr>
          <p:spPr bwMode="auto">
            <a:xfrm rot="16200000">
              <a:off x="1747" y="1524"/>
              <a:ext cx="90" cy="726"/>
            </a:xfrm>
            <a:prstGeom prst="leftBrace">
              <a:avLst>
                <a:gd name="adj1" fmla="val 83804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8850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 rot="16200000">
              <a:off x="3979" y="1487"/>
              <a:ext cx="89" cy="799"/>
            </a:xfrm>
            <a:prstGeom prst="leftBrace">
              <a:avLst>
                <a:gd name="adj1" fmla="val 93267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8850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1474" y="1932"/>
              <a:ext cx="68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srgbClr val="000000"/>
                  </a:solidFill>
                  <a:ea typeface="华文新魏" pitchFamily="2" charset="-122"/>
                </a:rPr>
                <a:t>皂化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715" y="1914"/>
              <a:ext cx="77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088502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srgbClr val="000000"/>
                  </a:solidFill>
                  <a:ea typeface="华文新魏" pitchFamily="2" charset="-122"/>
                </a:rPr>
                <a:t>盐析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29" y="2636"/>
              <a:ext cx="4836" cy="1226"/>
              <a:chOff x="385" y="2813"/>
              <a:chExt cx="4836" cy="1226"/>
            </a:xfrm>
          </p:grpSpPr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2517" y="2958"/>
                <a:ext cx="2041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1088502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ea typeface="黑体" pitchFamily="49" charset="-122"/>
                  </a:rPr>
                  <a:t>加填充剂（松香、硅酸钠等）</a:t>
                </a:r>
              </a:p>
              <a:p>
                <a:pPr defTabSz="1088502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ea typeface="黑体" pitchFamily="49" charset="-122"/>
                  </a:rPr>
                  <a:t>          压滤、干燥成型</a:t>
                </a: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85" y="2813"/>
                <a:ext cx="4836" cy="1226"/>
                <a:chOff x="385" y="2813"/>
                <a:chExt cx="4836" cy="1226"/>
              </a:xfrm>
            </p:grpSpPr>
            <p:sp>
              <p:nvSpPr>
                <p:cNvPr id="30738" name="AutoShape 18"/>
                <p:cNvSpPr>
                  <a:spLocks/>
                </p:cNvSpPr>
                <p:nvPr/>
              </p:nvSpPr>
              <p:spPr bwMode="auto">
                <a:xfrm>
                  <a:off x="385" y="3022"/>
                  <a:ext cx="45" cy="998"/>
                </a:xfrm>
                <a:prstGeom prst="leftBrace">
                  <a:avLst>
                    <a:gd name="adj1" fmla="val 184815"/>
                    <a:gd name="adj2" fmla="val 50000"/>
                  </a:avLst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108850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2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1" y="3690"/>
                  <a:ext cx="3130" cy="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1088502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zh-CN" altLang="en-US" sz="3200" b="1" dirty="0" smtClean="0">
                      <a:solidFill>
                        <a:srgbClr val="003300"/>
                      </a:solidFill>
                    </a:rPr>
                    <a:t>下层：甘油、食盐水等</a:t>
                  </a:r>
                </a:p>
              </p:txBody>
            </p:sp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567" y="2813"/>
                  <a:ext cx="4654" cy="829"/>
                  <a:chOff x="567" y="2813"/>
                  <a:chExt cx="4654" cy="829"/>
                </a:xfrm>
              </p:grpSpPr>
              <p:sp>
                <p:nvSpPr>
                  <p:cNvPr id="3074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" y="2999"/>
                    <a:ext cx="1905" cy="643"/>
                  </a:xfrm>
                  <a:prstGeom prst="rect">
                    <a:avLst/>
                  </a:prstGeom>
                  <a:noFill/>
                  <a:ln w="28575">
                    <a:solidFill>
                      <a:schemeClr val="folHlink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1088502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zh-CN" altLang="en-US" sz="3200" b="1" dirty="0" smtClean="0">
                        <a:solidFill>
                          <a:srgbClr val="000099"/>
                        </a:solidFill>
                        <a:ea typeface="隶书" pitchFamily="49" charset="-122"/>
                      </a:rPr>
                      <a:t>上层：肥皂液高级脂肪酸钠</a:t>
                    </a:r>
                  </a:p>
                </p:txBody>
              </p:sp>
              <p:sp>
                <p:nvSpPr>
                  <p:cNvPr id="3074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3203"/>
                    <a:ext cx="19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folHlink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defTabSz="108850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3200" b="1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5" y="2813"/>
                    <a:ext cx="726" cy="643"/>
                  </a:xfrm>
                  <a:prstGeom prst="rect">
                    <a:avLst/>
                  </a:prstGeom>
                  <a:noFill/>
                  <a:ln w="28575">
                    <a:solidFill>
                      <a:schemeClr val="folHlink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1088502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zh-CN" altLang="en-US" sz="3200" b="1" dirty="0" smtClean="0">
                        <a:solidFill>
                          <a:srgbClr val="000099"/>
                        </a:solidFill>
                        <a:ea typeface="隶书" pitchFamily="49" charset="-122"/>
                      </a:rPr>
                      <a:t>成品肥皂</a:t>
                    </a:r>
                  </a:p>
                </p:txBody>
              </p:sp>
            </p:grpSp>
          </p:grpSp>
        </p:grp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358" y="3339"/>
              <a:ext cx="27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108850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0" y="1"/>
            <a:ext cx="5485686" cy="6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肥皂的制取原理：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009487" y="5272366"/>
            <a:ext cx="5180926" cy="158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defTabSz="108850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ea typeface="黑体" pitchFamily="49" charset="-122"/>
              </a:rPr>
              <a:t>盐析：加入无机盐使某些有机物降低溶解度，从而析出的过程，属于物理变化。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621482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油酯的氢化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不饱和油脂的特性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油酸甘油酯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氢化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的意义：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硬化油性质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硬化油便于运输和存储。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可用于制人造奶油、起酥油、代可可脂等食品工业原料。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88" y="1475893"/>
            <a:ext cx="2393371" cy="1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512" y="1427696"/>
            <a:ext cx="2468164" cy="176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3934966" y="1841699"/>
          <a:ext cx="1409700" cy="992188"/>
        </p:xfrm>
        <a:graphic>
          <a:graphicData uri="http://schemas.openxmlformats.org/presentationml/2006/ole">
            <p:oleObj spid="_x0000_s70658" name="文档" r:id="rId5" imgW="1410129" imgH="992300" progId="">
              <p:embed/>
            </p:oleObj>
          </a:graphicData>
        </a:graphic>
      </p:graphicFrame>
      <p:sp>
        <p:nvSpPr>
          <p:cNvPr id="3" name="矩形 2"/>
          <p:cNvSpPr/>
          <p:nvPr/>
        </p:nvSpPr>
        <p:spPr>
          <a:xfrm>
            <a:off x="2952297" y="39700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性质稳定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11406" y="395195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不易变质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113919"/>
            <a:ext cx="11412000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油脂在生产、生活中的应用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产生能量最高的营养物质。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促进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维生素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的吸收。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摄入过多油脂会影响人体健康，应合理控制油脂的摄入量。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2524" y="18924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油脂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3671" y="253853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脂溶性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0451" y="44994"/>
            <a:ext cx="1141200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</a:t>
            </a:r>
            <a:endParaRPr lang="zh-CN" altLang="zh-CN" sz="2800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Text Box 4"/>
          <p:cNvSpPr txBox="1"/>
          <p:nvPr>
            <p:custDataLst>
              <p:tags r:id="rId1"/>
            </p:custDataLst>
          </p:nvPr>
        </p:nvSpPr>
        <p:spPr>
          <a:xfrm>
            <a:off x="190500" y="548640"/>
            <a:ext cx="117735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观察葡萄糖与果糖的结构式，分析二者在分子结构上有什么特点？并写出结构简式。</a:t>
            </a:r>
          </a:p>
        </p:txBody>
      </p:sp>
      <p:sp>
        <p:nvSpPr>
          <p:cNvPr id="12" name="Text Box 7"/>
          <p:cNvSpPr txBox="1"/>
          <p:nvPr>
            <p:custDataLst>
              <p:tags r:id="rId2"/>
            </p:custDataLst>
          </p:nvPr>
        </p:nvSpPr>
        <p:spPr>
          <a:xfrm>
            <a:off x="2863850" y="1860551"/>
            <a:ext cx="92710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葡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萄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糖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式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>
            <p:custDataLst>
              <p:tags r:id="rId3"/>
            </p:custDataLst>
          </p:nvPr>
        </p:nvSpPr>
        <p:spPr>
          <a:xfrm>
            <a:off x="6648846" y="1917626"/>
            <a:ext cx="598488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果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糖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式</a:t>
            </a:r>
          </a:p>
          <a:p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grpSp>
        <p:nvGrpSpPr>
          <p:cNvPr id="20" name="Group 97"/>
          <p:cNvGrpSpPr/>
          <p:nvPr>
            <p:custDataLst>
              <p:tags r:id="rId4"/>
            </p:custDataLst>
          </p:nvPr>
        </p:nvGrpSpPr>
        <p:grpSpPr>
          <a:xfrm>
            <a:off x="3643600" y="1370648"/>
            <a:ext cx="2307590" cy="4014714"/>
            <a:chOff x="1410" y="995"/>
            <a:chExt cx="1518" cy="2542"/>
          </a:xfrm>
        </p:grpSpPr>
        <p:sp>
          <p:nvSpPr>
            <p:cNvPr id="21" name="Text Box 30"/>
            <p:cNvSpPr txBox="1"/>
            <p:nvPr>
              <p:custDataLst>
                <p:tags r:id="rId46"/>
              </p:custDataLst>
            </p:nvPr>
          </p:nvSpPr>
          <p:spPr>
            <a:xfrm>
              <a:off x="1843" y="3246"/>
              <a:ext cx="43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22" name="Text Box 3"/>
            <p:cNvSpPr txBox="1"/>
            <p:nvPr>
              <p:custDataLst>
                <p:tags r:id="rId47"/>
              </p:custDataLst>
            </p:nvPr>
          </p:nvSpPr>
          <p:spPr>
            <a:xfrm>
              <a:off x="1455" y="995"/>
              <a:ext cx="140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   C   O</a:t>
              </a:r>
            </a:p>
          </p:txBody>
        </p:sp>
        <p:sp>
          <p:nvSpPr>
            <p:cNvPr id="23" name="Line 12"/>
            <p:cNvSpPr/>
            <p:nvPr>
              <p:custDataLst>
                <p:tags r:id="rId48"/>
              </p:custDataLst>
            </p:nvPr>
          </p:nvSpPr>
          <p:spPr>
            <a:xfrm>
              <a:off x="1671" y="1152"/>
              <a:ext cx="20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Line 12"/>
            <p:cNvSpPr/>
            <p:nvPr>
              <p:custDataLst>
                <p:tags r:id="rId49"/>
              </p:custDataLst>
            </p:nvPr>
          </p:nvSpPr>
          <p:spPr>
            <a:xfrm>
              <a:off x="2063" y="1168"/>
              <a:ext cx="20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Line 12"/>
            <p:cNvSpPr/>
            <p:nvPr>
              <p:custDataLst>
                <p:tags r:id="rId50"/>
              </p:custDataLst>
            </p:nvPr>
          </p:nvSpPr>
          <p:spPr>
            <a:xfrm>
              <a:off x="2063" y="1108"/>
              <a:ext cx="20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Line 7"/>
            <p:cNvSpPr/>
            <p:nvPr>
              <p:custDataLst>
                <p:tags r:id="rId51"/>
              </p:custDataLst>
            </p:nvPr>
          </p:nvSpPr>
          <p:spPr>
            <a:xfrm>
              <a:off x="1966" y="1248"/>
              <a:ext cx="1" cy="17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7" name="Group 80"/>
            <p:cNvGrpSpPr/>
            <p:nvPr>
              <p:custDataLst>
                <p:tags r:id="rId52"/>
              </p:custDataLst>
            </p:nvPr>
          </p:nvGrpSpPr>
          <p:grpSpPr>
            <a:xfrm>
              <a:off x="1443" y="1379"/>
              <a:ext cx="1485" cy="414"/>
              <a:chOff x="1443" y="1379"/>
              <a:chExt cx="1485" cy="414"/>
            </a:xfrm>
          </p:grpSpPr>
          <p:sp>
            <p:nvSpPr>
              <p:cNvPr id="28" name="Text Box 4"/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1443" y="1379"/>
                <a:ext cx="148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29" name="Line 12"/>
              <p:cNvSpPr/>
              <p:nvPr>
                <p:custDataLst>
                  <p:tags r:id="rId74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0" name="Line 12"/>
              <p:cNvSpPr/>
              <p:nvPr>
                <p:custDataLst>
                  <p:tags r:id="rId75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" name="Line 7"/>
              <p:cNvSpPr/>
              <p:nvPr>
                <p:custDataLst>
                  <p:tags r:id="rId76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2" name="Group 96"/>
            <p:cNvGrpSpPr/>
            <p:nvPr>
              <p:custDataLst>
                <p:tags r:id="rId53"/>
              </p:custDataLst>
            </p:nvPr>
          </p:nvGrpSpPr>
          <p:grpSpPr>
            <a:xfrm>
              <a:off x="1410" y="2852"/>
              <a:ext cx="1485" cy="414"/>
              <a:chOff x="1869" y="3001"/>
              <a:chExt cx="1485" cy="414"/>
            </a:xfrm>
          </p:grpSpPr>
          <p:sp>
            <p:nvSpPr>
              <p:cNvPr id="33" name="Text Box 4"/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1869" y="3001"/>
                <a:ext cx="148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34" name="Line 12"/>
              <p:cNvSpPr/>
              <p:nvPr>
                <p:custDataLst>
                  <p:tags r:id="rId70"/>
                </p:custDataLst>
              </p:nvPr>
            </p:nvSpPr>
            <p:spPr>
              <a:xfrm>
                <a:off x="2097" y="3143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5" name="Line 12"/>
              <p:cNvSpPr/>
              <p:nvPr>
                <p:custDataLst>
                  <p:tags r:id="rId71"/>
                </p:custDataLst>
              </p:nvPr>
            </p:nvSpPr>
            <p:spPr>
              <a:xfrm>
                <a:off x="2475" y="3152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6" name="Line 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91" y="3245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7" name="Group 81"/>
            <p:cNvGrpSpPr/>
            <p:nvPr>
              <p:custDataLst>
                <p:tags r:id="rId54"/>
              </p:custDataLst>
            </p:nvPr>
          </p:nvGrpSpPr>
          <p:grpSpPr>
            <a:xfrm>
              <a:off x="1433" y="1753"/>
              <a:ext cx="1485" cy="414"/>
              <a:chOff x="1443" y="1379"/>
              <a:chExt cx="1485" cy="414"/>
            </a:xfrm>
          </p:grpSpPr>
          <p:sp>
            <p:nvSpPr>
              <p:cNvPr id="38" name="Text Box 4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1443" y="1379"/>
                <a:ext cx="148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39" name="Line 12"/>
              <p:cNvSpPr/>
              <p:nvPr>
                <p:custDataLst>
                  <p:tags r:id="rId66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" name="Line 12"/>
              <p:cNvSpPr/>
              <p:nvPr>
                <p:custDataLst>
                  <p:tags r:id="rId67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" name="Line 7"/>
              <p:cNvSpPr/>
              <p:nvPr>
                <p:custDataLst>
                  <p:tags r:id="rId68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2" name="Group 86"/>
            <p:cNvGrpSpPr/>
            <p:nvPr>
              <p:custDataLst>
                <p:tags r:id="rId55"/>
              </p:custDataLst>
            </p:nvPr>
          </p:nvGrpSpPr>
          <p:grpSpPr>
            <a:xfrm>
              <a:off x="1418" y="2487"/>
              <a:ext cx="1485" cy="414"/>
              <a:chOff x="1443" y="1379"/>
              <a:chExt cx="1485" cy="414"/>
            </a:xfrm>
          </p:grpSpPr>
          <p:sp>
            <p:nvSpPr>
              <p:cNvPr id="43" name="Text Box 4"/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1443" y="1379"/>
                <a:ext cx="148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44" name="Line 12"/>
              <p:cNvSpPr/>
              <p:nvPr>
                <p:custDataLst>
                  <p:tags r:id="rId62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5" name="Line 12"/>
              <p:cNvSpPr/>
              <p:nvPr>
                <p:custDataLst>
                  <p:tags r:id="rId63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6" name="Line 7"/>
              <p:cNvSpPr/>
              <p:nvPr>
                <p:custDataLst>
                  <p:tags r:id="rId64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7" name="Group 91"/>
            <p:cNvGrpSpPr/>
            <p:nvPr>
              <p:custDataLst>
                <p:tags r:id="rId56"/>
              </p:custDataLst>
            </p:nvPr>
          </p:nvGrpSpPr>
          <p:grpSpPr>
            <a:xfrm>
              <a:off x="1423" y="2122"/>
              <a:ext cx="1485" cy="414"/>
              <a:chOff x="1443" y="1379"/>
              <a:chExt cx="1485" cy="414"/>
            </a:xfrm>
          </p:grpSpPr>
          <p:sp>
            <p:nvSpPr>
              <p:cNvPr id="48" name="Text Box 4"/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1443" y="1379"/>
                <a:ext cx="148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49" name="Line 1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Line 12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" name="Line 7"/>
              <p:cNvSpPr/>
              <p:nvPr>
                <p:custDataLst>
                  <p:tags r:id="rId60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52" name="Group 137"/>
          <p:cNvGrpSpPr/>
          <p:nvPr>
            <p:custDataLst>
              <p:tags r:id="rId5"/>
            </p:custDataLst>
          </p:nvPr>
        </p:nvGrpSpPr>
        <p:grpSpPr>
          <a:xfrm>
            <a:off x="7325360" y="1125538"/>
            <a:ext cx="2358390" cy="4514435"/>
            <a:chOff x="3646" y="1042"/>
            <a:chExt cx="1552" cy="2909"/>
          </a:xfrm>
        </p:grpSpPr>
        <p:sp>
          <p:nvSpPr>
            <p:cNvPr id="53" name="Text Box 30"/>
            <p:cNvSpPr txBox="1"/>
            <p:nvPr>
              <p:custDataLst>
                <p:tags r:id="rId14"/>
              </p:custDataLst>
            </p:nvPr>
          </p:nvSpPr>
          <p:spPr>
            <a:xfrm>
              <a:off x="4114" y="3654"/>
              <a:ext cx="432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54" name="Text Box 3"/>
            <p:cNvSpPr txBox="1"/>
            <p:nvPr>
              <p:custDataLst>
                <p:tags r:id="rId15"/>
              </p:custDataLst>
            </p:nvPr>
          </p:nvSpPr>
          <p:spPr>
            <a:xfrm>
              <a:off x="3646" y="1803"/>
              <a:ext cx="1406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   O</a:t>
              </a:r>
            </a:p>
          </p:txBody>
        </p:sp>
        <p:sp>
          <p:nvSpPr>
            <p:cNvPr id="55" name="Line 12"/>
            <p:cNvSpPr/>
            <p:nvPr>
              <p:custDataLst>
                <p:tags r:id="rId16"/>
              </p:custDataLst>
            </p:nvPr>
          </p:nvSpPr>
          <p:spPr>
            <a:xfrm>
              <a:off x="4227" y="1304"/>
              <a:ext cx="1" cy="15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Line 12"/>
            <p:cNvSpPr/>
            <p:nvPr>
              <p:custDataLst>
                <p:tags r:id="rId17"/>
              </p:custDataLst>
            </p:nvPr>
          </p:nvSpPr>
          <p:spPr>
            <a:xfrm>
              <a:off x="4342" y="1990"/>
              <a:ext cx="20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Line 12"/>
            <p:cNvSpPr/>
            <p:nvPr>
              <p:custDataLst>
                <p:tags r:id="rId18"/>
              </p:custDataLst>
            </p:nvPr>
          </p:nvSpPr>
          <p:spPr>
            <a:xfrm>
              <a:off x="4342" y="1903"/>
              <a:ext cx="20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Line 7"/>
            <p:cNvSpPr/>
            <p:nvPr>
              <p:custDataLst>
                <p:tags r:id="rId19"/>
              </p:custDataLst>
            </p:nvPr>
          </p:nvSpPr>
          <p:spPr>
            <a:xfrm>
              <a:off x="4236" y="2043"/>
              <a:ext cx="1" cy="17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59" name="Group 105"/>
            <p:cNvGrpSpPr/>
            <p:nvPr>
              <p:custDataLst>
                <p:tags r:id="rId20"/>
              </p:custDataLst>
            </p:nvPr>
          </p:nvGrpSpPr>
          <p:grpSpPr>
            <a:xfrm>
              <a:off x="3713" y="1413"/>
              <a:ext cx="1485" cy="414"/>
              <a:chOff x="1443" y="1379"/>
              <a:chExt cx="1485" cy="414"/>
            </a:xfrm>
          </p:grpSpPr>
          <p:sp>
            <p:nvSpPr>
              <p:cNvPr id="60" name="Text Box 4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443" y="1379"/>
                <a:ext cx="1485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61" name="Line 12"/>
              <p:cNvSpPr/>
              <p:nvPr>
                <p:custDataLst>
                  <p:tags r:id="rId43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2" name="Line 12"/>
              <p:cNvSpPr/>
              <p:nvPr>
                <p:custDataLst>
                  <p:tags r:id="rId44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3" name="Line 7"/>
              <p:cNvSpPr/>
              <p:nvPr>
                <p:custDataLst>
                  <p:tags r:id="rId45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64" name="Group 110"/>
            <p:cNvGrpSpPr/>
            <p:nvPr>
              <p:custDataLst>
                <p:tags r:id="rId21"/>
              </p:custDataLst>
            </p:nvPr>
          </p:nvGrpSpPr>
          <p:grpSpPr>
            <a:xfrm>
              <a:off x="3689" y="3269"/>
              <a:ext cx="1485" cy="414"/>
              <a:chOff x="1869" y="3001"/>
              <a:chExt cx="1485" cy="414"/>
            </a:xfrm>
          </p:grpSpPr>
          <p:sp>
            <p:nvSpPr>
              <p:cNvPr id="65" name="Text Box 4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1869" y="3001"/>
                <a:ext cx="1485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66" name="Line 12"/>
              <p:cNvSpPr/>
              <p:nvPr>
                <p:custDataLst>
                  <p:tags r:id="rId39"/>
                </p:custDataLst>
              </p:nvPr>
            </p:nvSpPr>
            <p:spPr>
              <a:xfrm>
                <a:off x="2097" y="3143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7" name="Line 12"/>
              <p:cNvSpPr/>
              <p:nvPr>
                <p:custDataLst>
                  <p:tags r:id="rId40"/>
                </p:custDataLst>
              </p:nvPr>
            </p:nvSpPr>
            <p:spPr>
              <a:xfrm>
                <a:off x="2475" y="3152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" name="Line 7"/>
              <p:cNvSpPr/>
              <p:nvPr>
                <p:custDataLst>
                  <p:tags r:id="rId41"/>
                </p:custDataLst>
              </p:nvPr>
            </p:nvSpPr>
            <p:spPr>
              <a:xfrm>
                <a:off x="2391" y="3245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69" name="Group 115"/>
            <p:cNvGrpSpPr/>
            <p:nvPr>
              <p:custDataLst>
                <p:tags r:id="rId22"/>
              </p:custDataLst>
            </p:nvPr>
          </p:nvGrpSpPr>
          <p:grpSpPr>
            <a:xfrm>
              <a:off x="3712" y="2170"/>
              <a:ext cx="1485" cy="414"/>
              <a:chOff x="1443" y="1379"/>
              <a:chExt cx="1485" cy="414"/>
            </a:xfrm>
          </p:grpSpPr>
          <p:sp>
            <p:nvSpPr>
              <p:cNvPr id="70" name="Text Box 4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443" y="1379"/>
                <a:ext cx="1485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71" name="Line 12"/>
              <p:cNvSpPr/>
              <p:nvPr>
                <p:custDataLst>
                  <p:tags r:id="rId35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2" name="Line 12"/>
              <p:cNvSpPr/>
              <p:nvPr>
                <p:custDataLst>
                  <p:tags r:id="rId36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3" name="Line 7"/>
              <p:cNvSpPr/>
              <p:nvPr>
                <p:custDataLst>
                  <p:tags r:id="rId37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4" name="Group 120"/>
            <p:cNvGrpSpPr/>
            <p:nvPr>
              <p:custDataLst>
                <p:tags r:id="rId23"/>
              </p:custDataLst>
            </p:nvPr>
          </p:nvGrpSpPr>
          <p:grpSpPr>
            <a:xfrm>
              <a:off x="3697" y="2904"/>
              <a:ext cx="1485" cy="414"/>
              <a:chOff x="1443" y="1379"/>
              <a:chExt cx="1485" cy="414"/>
            </a:xfrm>
          </p:grpSpPr>
          <p:sp>
            <p:nvSpPr>
              <p:cNvPr id="75" name="Text Box 4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443" y="1379"/>
                <a:ext cx="1485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76" name="Line 12"/>
              <p:cNvSpPr/>
              <p:nvPr>
                <p:custDataLst>
                  <p:tags r:id="rId31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Line 12"/>
              <p:cNvSpPr/>
              <p:nvPr>
                <p:custDataLst>
                  <p:tags r:id="rId32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8" name="Line 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9" name="Group 125"/>
            <p:cNvGrpSpPr/>
            <p:nvPr>
              <p:custDataLst>
                <p:tags r:id="rId24"/>
              </p:custDataLst>
            </p:nvPr>
          </p:nvGrpSpPr>
          <p:grpSpPr>
            <a:xfrm>
              <a:off x="3702" y="2539"/>
              <a:ext cx="1485" cy="414"/>
              <a:chOff x="1443" y="1379"/>
              <a:chExt cx="1485" cy="414"/>
            </a:xfrm>
          </p:grpSpPr>
          <p:sp>
            <p:nvSpPr>
              <p:cNvPr id="80" name="Text Box 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443" y="1379"/>
                <a:ext cx="1485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400" b="1">
                    <a:latin typeface="宋体" panose="02010600030101010101" pitchFamily="2" charset="-122"/>
                    <a:ea typeface="宋体" panose="02010600030101010101" pitchFamily="2" charset="-122"/>
                  </a:rPr>
                  <a:t>H   C  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OH</a:t>
                </a:r>
              </a:p>
            </p:txBody>
          </p:sp>
          <p:sp>
            <p:nvSpPr>
              <p:cNvPr id="81" name="Line 12"/>
              <p:cNvSpPr/>
              <p:nvPr>
                <p:custDataLst>
                  <p:tags r:id="rId27"/>
                </p:custDataLst>
              </p:nvPr>
            </p:nvSpPr>
            <p:spPr>
              <a:xfrm>
                <a:off x="1671" y="1521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2" name="Line 12"/>
              <p:cNvSpPr/>
              <p:nvPr>
                <p:custDataLst>
                  <p:tags r:id="rId28"/>
                </p:custDataLst>
              </p:nvPr>
            </p:nvSpPr>
            <p:spPr>
              <a:xfrm>
                <a:off x="2049" y="1530"/>
                <a:ext cx="2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3" name="Line 7"/>
              <p:cNvSpPr/>
              <p:nvPr>
                <p:custDataLst>
                  <p:tags r:id="rId29"/>
                </p:custDataLst>
              </p:nvPr>
            </p:nvSpPr>
            <p:spPr>
              <a:xfrm>
                <a:off x="1965" y="1623"/>
                <a:ext cx="1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84" name="Rectangle 136"/>
            <p:cNvSpPr/>
            <p:nvPr>
              <p:custDataLst>
                <p:tags r:id="rId25"/>
              </p:custDataLst>
            </p:nvPr>
          </p:nvSpPr>
          <p:spPr>
            <a:xfrm>
              <a:off x="4095" y="1042"/>
              <a:ext cx="21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</a:rPr>
                <a:t>H</a:t>
              </a:r>
            </a:p>
          </p:txBody>
        </p:sp>
      </p:grpSp>
      <p:grpSp>
        <p:nvGrpSpPr>
          <p:cNvPr id="85" name="组合 84"/>
          <p:cNvGrpSpPr/>
          <p:nvPr>
            <p:custDataLst>
              <p:tags r:id="rId6"/>
            </p:custDataLst>
          </p:nvPr>
        </p:nvGrpSpPr>
        <p:grpSpPr>
          <a:xfrm>
            <a:off x="46534" y="5358497"/>
            <a:ext cx="11667490" cy="1383665"/>
            <a:chOff x="736" y="2451"/>
            <a:chExt cx="10460" cy="2179"/>
          </a:xfrm>
        </p:grpSpPr>
        <p:sp>
          <p:nvSpPr>
            <p:cNvPr id="86" name="Rectangle 8"/>
            <p:cNvSpPr/>
            <p:nvPr>
              <p:custDataLst>
                <p:tags r:id="rId9"/>
              </p:custDataLst>
            </p:nvPr>
          </p:nvSpPr>
          <p:spPr>
            <a:xfrm>
              <a:off x="736" y="2451"/>
              <a:ext cx="10460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葡萄糖含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-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-CHO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两种官能团，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是多羟基的醛；果糖含</a:t>
              </a:r>
              <a:r>
                <a:rPr lang="en-US" altLang="zh-CN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    </a:t>
              </a:r>
              <a:r>
                <a:rPr lang="en-US" altLang="zh-CN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和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-OH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是多羟基的酮；二者互为同分异构体。</a:t>
              </a:r>
            </a:p>
          </p:txBody>
        </p:sp>
        <p:grpSp>
          <p:nvGrpSpPr>
            <p:cNvPr id="87" name="组合 93"/>
            <p:cNvGrpSpPr/>
            <p:nvPr>
              <p:custDataLst>
                <p:tags r:id="rId10"/>
              </p:custDataLst>
            </p:nvPr>
          </p:nvGrpSpPr>
          <p:grpSpPr>
            <a:xfrm>
              <a:off x="8831" y="2563"/>
              <a:ext cx="1135" cy="1084"/>
              <a:chOff x="14188" y="2588"/>
              <a:chExt cx="1135" cy="1084"/>
            </a:xfrm>
          </p:grpSpPr>
          <p:sp>
            <p:nvSpPr>
              <p:cNvPr id="88" name="文本框 9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4188" y="2817"/>
                <a:ext cx="11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    </a:t>
                </a:r>
                <a:r>
                  <a:rPr lang="en-US" altLang="zh-CN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C=O</a:t>
                </a:r>
              </a:p>
            </p:txBody>
          </p:sp>
          <p:sp>
            <p:nvSpPr>
              <p:cNvPr id="89" name="文本框 95"/>
              <p:cNvSpPr txBox="1"/>
              <p:nvPr>
                <p:custDataLst>
                  <p:tags r:id="rId12"/>
                </p:custDataLst>
              </p:nvPr>
            </p:nvSpPr>
            <p:spPr>
              <a:xfrm rot="19620000">
                <a:off x="14246" y="2947"/>
                <a:ext cx="66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</a:rPr>
                  <a:t>—</a:t>
                </a:r>
              </a:p>
            </p:txBody>
          </p:sp>
          <p:sp>
            <p:nvSpPr>
              <p:cNvPr id="90" name="文本框 96"/>
              <p:cNvSpPr txBox="1"/>
              <p:nvPr>
                <p:custDataLst>
                  <p:tags r:id="rId13"/>
                </p:custDataLst>
              </p:nvPr>
            </p:nvSpPr>
            <p:spPr>
              <a:xfrm rot="2100000">
                <a:off x="14287" y="2588"/>
                <a:ext cx="62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</a:rPr>
                  <a:t>—</a:t>
                </a:r>
              </a:p>
            </p:txBody>
          </p:sp>
        </p:grpSp>
      </p:grpSp>
      <p:sp>
        <p:nvSpPr>
          <p:cNvPr id="91" name="文本框 97"/>
          <p:cNvSpPr txBox="1"/>
          <p:nvPr>
            <p:custDataLst>
              <p:tags r:id="rId7"/>
            </p:custDataLst>
          </p:nvPr>
        </p:nvSpPr>
        <p:spPr>
          <a:xfrm>
            <a:off x="46534" y="4837797"/>
            <a:ext cx="42221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sym typeface="+mn-ea"/>
              </a:rPr>
              <a:t>葡萄糖和果糖的结构特点：</a:t>
            </a:r>
            <a:endParaRPr lang="zh-CN" altLang="en-US" sz="2800" dirty="0"/>
          </a:p>
        </p:txBody>
      </p:sp>
      <p:sp>
        <p:nvSpPr>
          <p:cNvPr id="92" name="文本框 2"/>
          <p:cNvSpPr txBox="1"/>
          <p:nvPr>
            <p:custDataLst>
              <p:tags r:id="rId8"/>
            </p:custDataLst>
          </p:nvPr>
        </p:nvSpPr>
        <p:spPr>
          <a:xfrm>
            <a:off x="262255" y="2853730"/>
            <a:ext cx="11665599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</a:rPr>
              <a:t>糖一般是</a:t>
            </a:r>
            <a:r>
              <a:rPr lang="zh-CN" altLang="en-US" sz="3200" b="1" dirty="0">
                <a:solidFill>
                  <a:srgbClr val="0143FF"/>
                </a:solidFill>
              </a:rPr>
              <a:t>多羟基醛</a:t>
            </a:r>
            <a:r>
              <a:rPr lang="zh-CN" altLang="en-US" sz="3200" b="1" dirty="0">
                <a:solidFill>
                  <a:schemeClr val="tx1"/>
                </a:solidFill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</a:rPr>
              <a:t>多羟基酮</a:t>
            </a:r>
            <a:r>
              <a:rPr lang="zh-CN" altLang="en-US" sz="3200" b="1" dirty="0">
                <a:solidFill>
                  <a:schemeClr val="tx1"/>
                </a:solidFill>
              </a:rPr>
              <a:t>，以及水解能生成多羟基醛或多羟基酮的物质。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28484"/>
            <a:ext cx="1141200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糖的分类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依据：是否水解及水解产物的多少不同进行分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(p83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7-3)</a:t>
            </a:r>
            <a:endParaRPr lang="zh-CN" altLang="zh-CN" sz="2800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9428" y="1544781"/>
          <a:ext cx="10951556" cy="4901468"/>
        </p:xfrm>
        <a:graphic>
          <a:graphicData uri="http://schemas.openxmlformats.org/drawingml/2006/table">
            <a:tbl>
              <a:tblPr/>
              <a:tblGrid>
                <a:gridCol w="1381760"/>
                <a:gridCol w="2873051"/>
                <a:gridCol w="3506813"/>
                <a:gridCol w="3189932"/>
              </a:tblGrid>
              <a:tr h="29222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单糖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二糖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多糖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356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不能水解为更简单的糖分子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一分子二糖水解后能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生成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单糖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一分子多糖水解后能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生成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单糖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代表物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乳糖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marL="7175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代表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分子式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相互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关系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不属于同分异构体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841434" y="282861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两分子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15378" y="282861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多分子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9917" y="34995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葡萄糖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1897" y="34995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果糖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0533" y="34995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蔗糖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509" y="34995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麦芽糖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2875" y="34995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淀粉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75420" y="34995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纤维素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02753" y="4353245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08033" y="4353245"/>
            <a:ext cx="1655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74693" y="4353245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35537" y="560959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同分异构体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31260" y="560959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同分异构体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81109" y="83919"/>
            <a:ext cx="10028194" cy="58356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二、葡萄糖的性质</a:t>
            </a:r>
          </a:p>
        </p:txBody>
      </p:sp>
      <p:sp>
        <p:nvSpPr>
          <p:cNvPr id="14" name="矩形 13"/>
          <p:cNvSpPr/>
          <p:nvPr/>
        </p:nvSpPr>
        <p:spPr>
          <a:xfrm>
            <a:off x="332146" y="1053530"/>
            <a:ext cx="1152612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葡萄糖的物理性质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葡萄糖是一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晶体，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于水，其分子式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zh-CN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_____________________________________________</a:t>
            </a:r>
            <a:r>
              <a:rPr lang="zh-CN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8822" y="183656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有甜味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7317" y="18456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49614" y="18365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22340" y="1779514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80523" y="3061383"/>
            <a:ext cx="3367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OH(CHOH)</a:t>
            </a:r>
            <a:r>
              <a:rPr lang="en-US" altLang="zh-CN" sz="2800" kern="100" spc="-5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9079" y="3059751"/>
            <a:ext cx="794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OH—CHOH—CHOH—CHOH—CHOH—CH</a:t>
            </a:r>
            <a:r>
              <a:rPr lang="en-US" altLang="zh-CN" sz="2800" kern="100" spc="-5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50590" y="1455905"/>
          <a:ext cx="11017224" cy="5193594"/>
        </p:xfrm>
        <a:graphic>
          <a:graphicData uri="http://schemas.openxmlformats.org/drawingml/2006/table">
            <a:tbl>
              <a:tblPr/>
              <a:tblGrid>
                <a:gridCol w="1688023"/>
                <a:gridCol w="9329201"/>
              </a:tblGrid>
              <a:tr h="697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沉淀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生成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葡萄糖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具有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能被新制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Cu(OH)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悬浊液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，生成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砖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红色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89206" y="-26590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葡萄糖的主要化学性质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与新制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悬浊液反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特征反应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【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7-7】</a:t>
            </a:r>
            <a:endParaRPr lang="zh-CN" altLang="zh-CN" sz="2800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70" name="Picture 2" descr="4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4" y="1734644"/>
            <a:ext cx="3935980" cy="26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33630" y="477120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砖红色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5976" y="54449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51590" y="545284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16101" y="6031135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0590" y="794585"/>
          <a:ext cx="11017224" cy="5823332"/>
        </p:xfrm>
        <a:graphic>
          <a:graphicData uri="http://schemas.openxmlformats.org/drawingml/2006/table">
            <a:tbl>
              <a:tblPr/>
              <a:tblGrid>
                <a:gridCol w="987060"/>
                <a:gridCol w="10030164"/>
              </a:tblGrid>
              <a:tr h="734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kern="10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kern="10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kern="10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kern="10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4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AgNO</a:t>
                      </a:r>
                      <a:r>
                        <a:rPr lang="en-US" sz="2800" kern="100" baseline="-25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溶液加入稀氨水，先出现白色沉淀，沉淀消失后再滴加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mL 10%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葡萄糖溶液，水浴加热，在试管内壁形成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sz="2800" u="none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葡萄糖具有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，能被弱氧化剂如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氧化，生成光亮的银镜单质银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89206" y="-60458"/>
            <a:ext cx="1141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与银氨溶液反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特征反应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【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7-7】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218" name="Picture 2" descr="49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610" y="897604"/>
            <a:ext cx="3571272" cy="24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821933" y="420260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银白色光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5559" y="475279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亮的银镜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39963" y="545594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35366" y="543900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银氨溶液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24" descr="胰岛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b="10344"/>
          <a:stretch>
            <a:fillRect/>
          </a:stretch>
        </p:blipFill>
        <p:spPr>
          <a:xfrm>
            <a:off x="805180" y="0"/>
            <a:ext cx="10579735" cy="6859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2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74726" y="1531128"/>
            <a:ext cx="9177449" cy="276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扫描全能王 2021-05-06 15.5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6774" y="3933850"/>
            <a:ext cx="8266430" cy="2646680"/>
          </a:xfrm>
          <a:prstGeom prst="rect">
            <a:avLst/>
          </a:prstGeom>
        </p:spPr>
      </p:pic>
      <p:pic>
        <p:nvPicPr>
          <p:cNvPr id="6" name="Picture 3" descr="HX5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766" y="189434"/>
            <a:ext cx="7858376" cy="13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83638" y="172591"/>
            <a:ext cx="198804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应用：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检验醛基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检测糖尿病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3011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12761" t="25143" r="14915"/>
          <a:stretch>
            <a:fillRect/>
          </a:stretch>
        </p:blipFill>
        <p:spPr>
          <a:xfrm>
            <a:off x="0" y="1357423"/>
            <a:ext cx="2304256" cy="848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1109" y="83314"/>
            <a:ext cx="1002819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三、蔗糖、淀粉、纤维素的性质及其应用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389206" y="1296844"/>
            <a:ext cx="1141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淀粉的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特征反应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淀粉遇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蔗糖、淀粉、纤维素的水解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反应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endParaRPr lang="zh-CN" altLang="zh-CN" sz="2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蔗糖的水解方程式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_____________________________________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67322" y="14408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蓝色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/>
          </p:cNvGraphicFramePr>
          <p:nvPr/>
        </p:nvGraphicFramePr>
        <p:xfrm>
          <a:off x="4150990" y="2723205"/>
          <a:ext cx="7254875" cy="1093788"/>
        </p:xfrm>
        <a:graphic>
          <a:graphicData uri="http://schemas.openxmlformats.org/presentationml/2006/ole">
            <p:oleObj spid="_x0000_s10353" name="文档" r:id="rId3" imgW="7254419" imgH="1093516" progId="">
              <p:embed/>
            </p:oleObj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3759646" y="3717828"/>
            <a:ext cx="4495800" cy="1147763"/>
            <a:chOff x="480" y="2697"/>
            <a:chExt cx="2832" cy="723"/>
          </a:xfrm>
        </p:grpSpPr>
        <p:sp>
          <p:nvSpPr>
            <p:cNvPr id="30" name="直接连接符 29"/>
            <p:cNvSpPr/>
            <p:nvPr/>
          </p:nvSpPr>
          <p:spPr>
            <a:xfrm>
              <a:off x="2340" y="3024"/>
              <a:ext cx="912" cy="0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文本框 89099"/>
            <p:cNvSpPr txBox="1"/>
            <p:nvPr/>
          </p:nvSpPr>
          <p:spPr>
            <a:xfrm>
              <a:off x="2400" y="2697"/>
              <a:ext cx="912" cy="2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催化剂</a:t>
              </a:r>
            </a:p>
          </p:txBody>
        </p:sp>
        <p:sp>
          <p:nvSpPr>
            <p:cNvPr id="32" name="文本框 89100"/>
            <p:cNvSpPr txBox="1"/>
            <p:nvPr/>
          </p:nvSpPr>
          <p:spPr>
            <a:xfrm>
              <a:off x="2592" y="3024"/>
              <a:ext cx="384" cy="2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△</a:t>
              </a:r>
            </a:p>
          </p:txBody>
        </p:sp>
        <p:sp>
          <p:nvSpPr>
            <p:cNvPr id="33" name="文本框 89101"/>
            <p:cNvSpPr txBox="1"/>
            <p:nvPr/>
          </p:nvSpPr>
          <p:spPr>
            <a:xfrm>
              <a:off x="480" y="2793"/>
              <a:ext cx="1872" cy="36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C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12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H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22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O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11</a:t>
              </a:r>
              <a:r>
                <a:rPr kumimoji="0" lang="en-US" altLang="zh-CN" sz="32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 +H</a:t>
              </a:r>
              <a:r>
                <a:rPr kumimoji="0" lang="en-US" altLang="zh-CN" sz="320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kumimoji="0" lang="en-US" altLang="zh-CN" sz="32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  <p:sp>
          <p:nvSpPr>
            <p:cNvPr id="34" name="文本框 89102"/>
            <p:cNvSpPr txBox="1"/>
            <p:nvPr/>
          </p:nvSpPr>
          <p:spPr>
            <a:xfrm>
              <a:off x="528" y="3129"/>
              <a:ext cx="1008" cy="2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麦芽糖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99326" y="3938044"/>
            <a:ext cx="3352800" cy="1023938"/>
            <a:chOff x="1872" y="2736"/>
            <a:chExt cx="2112" cy="645"/>
          </a:xfrm>
        </p:grpSpPr>
        <p:sp>
          <p:nvSpPr>
            <p:cNvPr id="36" name="文本框 89113"/>
            <p:cNvSpPr txBox="1"/>
            <p:nvPr/>
          </p:nvSpPr>
          <p:spPr>
            <a:xfrm>
              <a:off x="1872" y="2736"/>
              <a:ext cx="1104" cy="3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20000"/>
                </a:spcBef>
                <a:buClr>
                  <a:srgbClr val="000000"/>
                </a:buClr>
              </a:pPr>
              <a:r>
                <a:rPr lang="en-US" altLang="zh-CN" sz="28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2C</a:t>
              </a:r>
              <a:r>
                <a:rPr lang="en-US" altLang="zh-CN" sz="2800" baseline="-250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6</a:t>
              </a:r>
              <a:r>
                <a:rPr lang="en-US" altLang="zh-CN" sz="28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H</a:t>
              </a:r>
              <a:r>
                <a:rPr lang="en-US" altLang="zh-CN" sz="2800" baseline="-250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12</a:t>
              </a:r>
              <a:r>
                <a:rPr lang="en-US" altLang="zh-CN" sz="28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O</a:t>
              </a:r>
              <a:r>
                <a:rPr lang="en-US" altLang="zh-CN" sz="2800" baseline="-250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6</a:t>
              </a:r>
              <a:r>
                <a:rPr lang="en-US" altLang="zh-CN" sz="280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endParaRPr lang="en-US" altLang="zh-CN" sz="320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7" name="文本框 89114"/>
            <p:cNvSpPr txBox="1"/>
            <p:nvPr/>
          </p:nvSpPr>
          <p:spPr>
            <a:xfrm>
              <a:off x="2928" y="2736"/>
              <a:ext cx="1056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20000"/>
                </a:spcBef>
                <a:buClr>
                  <a:srgbClr val="000000"/>
                </a:buClr>
              </a:pPr>
              <a:endParaRPr sz="3200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8" name="文本框 89115"/>
            <p:cNvSpPr txBox="1"/>
            <p:nvPr/>
          </p:nvSpPr>
          <p:spPr>
            <a:xfrm>
              <a:off x="1968" y="3051"/>
              <a:ext cx="1824" cy="3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20000"/>
                </a:spcBef>
                <a:buClr>
                  <a:srgbClr val="000000"/>
                </a:buClr>
              </a:pPr>
              <a:r>
                <a:rPr lang="zh-CN" altLang="en-US" dirty="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葡萄糖</a:t>
              </a:r>
              <a:r>
                <a:rPr lang="zh-CN" altLang="en-US" sz="2800" dirty="0">
                  <a:solidFill>
                    <a:srgbClr val="C00000"/>
                  </a:solidFill>
                  <a:latin typeface="Times New Roman" pitchFamily="18" charset="0"/>
                  <a:ea typeface="宋体" pitchFamily="2" charset="-122"/>
                </a:rPr>
                <a:t>     </a:t>
              </a:r>
              <a:endParaRPr lang="zh-CN" altLang="en-US" sz="3200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383238" y="1410196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鉴</a:t>
            </a:r>
            <a:r>
              <a:rPr lang="zh-CN" altLang="en-US" sz="3200" b="1" dirty="0">
                <a:solidFill>
                  <a:srgbClr val="FF0000"/>
                </a:solidFill>
              </a:rPr>
              <a:t>定淀粉的存在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  <p:tag name="KSO_WM_UNIT_TABLE_BEAUTIFY" val="smartTable{c53bdd50-4e4b-47f4-9f30-8dc66e9cfbb1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3362</Words>
  <Application>Microsoft Office PowerPoint</Application>
  <PresentationFormat>自定义</PresentationFormat>
  <Paragraphs>408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7_Office 主题</vt:lpstr>
      <vt:lpstr>默认设计模板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7875</cp:revision>
  <dcterms:created xsi:type="dcterms:W3CDTF">2014-11-27T01:03:00Z</dcterms:created>
  <dcterms:modified xsi:type="dcterms:W3CDTF">2021-05-13T02:55:20Z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1C31A5309FAC4C95B8E3455A5EC0A207</vt:lpwstr>
  </property>
</Properties>
</file>