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18"/>
  </p:notesMasterIdLst>
  <p:handoutMasterIdLst>
    <p:handoutMasterId r:id="rId19"/>
  </p:handoutMasterIdLst>
  <p:sldIdLst>
    <p:sldId id="2675" r:id="rId3"/>
    <p:sldId id="2886" r:id="rId4"/>
    <p:sldId id="2619" r:id="rId5"/>
    <p:sldId id="2871" r:id="rId6"/>
    <p:sldId id="2869" r:id="rId7"/>
    <p:sldId id="2853" r:id="rId8"/>
    <p:sldId id="2883" r:id="rId9"/>
    <p:sldId id="2649" r:id="rId10"/>
    <p:sldId id="2884" r:id="rId11"/>
    <p:sldId id="2885" r:id="rId12"/>
    <p:sldId id="2880" r:id="rId13"/>
    <p:sldId id="2882" r:id="rId14"/>
    <p:sldId id="2820" r:id="rId15"/>
    <p:sldId id="2855" r:id="rId16"/>
    <p:sldId id="2856" r:id="rId17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46C0A"/>
    <a:srgbClr val="116CB2"/>
    <a:srgbClr val="00CCFF"/>
    <a:srgbClr val="F0F0F0"/>
    <a:srgbClr val="93CDDD"/>
    <a:srgbClr val="228EB0"/>
    <a:srgbClr val="525252"/>
    <a:srgbClr val="187DC5"/>
    <a:srgbClr val="0444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9" autoAdjust="0"/>
    <p:restoredTop sz="96429" autoAdjust="0"/>
  </p:normalViewPr>
  <p:slideViewPr>
    <p:cSldViewPr>
      <p:cViewPr>
        <p:scale>
          <a:sx n="75" d="100"/>
          <a:sy n="75" d="100"/>
        </p:scale>
        <p:origin x="-768" y="-390"/>
      </p:cViewPr>
      <p:guideLst>
        <p:guide orient="horz" pos="2180"/>
        <p:guide pos="38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907"/>
        <p:guide pos="215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899588"/>
            <a:ext cx="12189600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知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277811" y="155814"/>
            <a:ext cx="545682" cy="496195"/>
            <a:chOff x="871717" y="11189609"/>
            <a:chExt cx="380406" cy="345792"/>
          </a:xfrm>
        </p:grpSpPr>
        <p:grpSp>
          <p:nvGrpSpPr>
            <p:cNvPr id="10" name="图形 54"/>
            <p:cNvGrpSpPr/>
            <p:nvPr/>
          </p:nvGrpSpPr>
          <p:grpSpPr>
            <a:xfrm>
              <a:off x="901463" y="11189609"/>
              <a:ext cx="304843" cy="345792"/>
              <a:chOff x="901463" y="11189609"/>
              <a:chExt cx="304843" cy="345792"/>
            </a:xfrm>
          </p:grpSpPr>
          <p:sp>
            <p:nvSpPr>
              <p:cNvPr id="14" name="任意多边形: 形状 13"/>
              <p:cNvSpPr/>
              <p:nvPr/>
            </p:nvSpPr>
            <p:spPr>
              <a:xfrm>
                <a:off x="995858" y="11189610"/>
                <a:ext cx="102407" cy="147237"/>
              </a:xfrm>
              <a:custGeom>
                <a:avLst/>
                <a:gdLst>
                  <a:gd name="connsiteX0" fmla="*/ 62597 w 90429"/>
                  <a:gd name="connsiteY0" fmla="*/ 104220 h 147237"/>
                  <a:gd name="connsiteX1" fmla="*/ 48305 w 90429"/>
                  <a:gd name="connsiteY1" fmla="*/ 104220 h 147237"/>
                  <a:gd name="connsiteX2" fmla="*/ 48305 w 90429"/>
                  <a:gd name="connsiteY2" fmla="*/ 93502 h 147237"/>
                  <a:gd name="connsiteX3" fmla="*/ 90429 w 90429"/>
                  <a:gd name="connsiteY3" fmla="*/ 51521 h 147237"/>
                  <a:gd name="connsiteX4" fmla="*/ 90429 w 90429"/>
                  <a:gd name="connsiteY4" fmla="*/ 65812 h 147237"/>
                  <a:gd name="connsiteX5" fmla="*/ 62597 w 90429"/>
                  <a:gd name="connsiteY5" fmla="*/ 93573 h 147237"/>
                  <a:gd name="connsiteX6" fmla="*/ 39837 w 90429"/>
                  <a:gd name="connsiteY6" fmla="*/ 147237 h 147237"/>
                  <a:gd name="connsiteX7" fmla="*/ 25546 w 90429"/>
                  <a:gd name="connsiteY7" fmla="*/ 147237 h 147237"/>
                  <a:gd name="connsiteX8" fmla="*/ 25546 w 90429"/>
                  <a:gd name="connsiteY8" fmla="*/ 39837 h 147237"/>
                  <a:gd name="connsiteX9" fmla="*/ 0 w 90429"/>
                  <a:gd name="connsiteY9" fmla="*/ 14291 h 147237"/>
                  <a:gd name="connsiteX10" fmla="*/ 0 w 90429"/>
                  <a:gd name="connsiteY10" fmla="*/ 0 h 147237"/>
                  <a:gd name="connsiteX11" fmla="*/ 39837 w 90429"/>
                  <a:gd name="connsiteY11" fmla="*/ 39837 h 14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29" h="147237">
                    <a:moveTo>
                      <a:pt x="62597" y="104220"/>
                    </a:moveTo>
                    <a:lnTo>
                      <a:pt x="48305" y="104220"/>
                    </a:lnTo>
                    <a:lnTo>
                      <a:pt x="48305" y="93502"/>
                    </a:lnTo>
                    <a:cubicBezTo>
                      <a:pt x="48364" y="70285"/>
                      <a:pt x="67212" y="51501"/>
                      <a:pt x="90429" y="51521"/>
                    </a:cubicBezTo>
                    <a:lnTo>
                      <a:pt x="90429" y="65812"/>
                    </a:lnTo>
                    <a:cubicBezTo>
                      <a:pt x="75077" y="65792"/>
                      <a:pt x="62616" y="78221"/>
                      <a:pt x="62597" y="93573"/>
                    </a:cubicBezTo>
                    <a:close/>
                    <a:moveTo>
                      <a:pt x="39837" y="147237"/>
                    </a:moveTo>
                    <a:lnTo>
                      <a:pt x="25546" y="147237"/>
                    </a:lnTo>
                    <a:lnTo>
                      <a:pt x="25546" y="39837"/>
                    </a:lnTo>
                    <a:cubicBezTo>
                      <a:pt x="25546" y="25729"/>
                      <a:pt x="14109" y="14291"/>
                      <a:pt x="0" y="14291"/>
                    </a:cubicBezTo>
                    <a:lnTo>
                      <a:pt x="0" y="0"/>
                    </a:lnTo>
                    <a:cubicBezTo>
                      <a:pt x="21993" y="20"/>
                      <a:pt x="39818" y="17844"/>
                      <a:pt x="39837" y="39837"/>
                    </a:cubicBez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956700" y="11189609"/>
                <a:ext cx="186300" cy="174212"/>
              </a:xfrm>
              <a:custGeom>
                <a:avLst/>
                <a:gdLst>
                  <a:gd name="connsiteX0" fmla="*/ 83283 w 170889"/>
                  <a:gd name="connsiteY0" fmla="*/ 174212 h 174212"/>
                  <a:gd name="connsiteX1" fmla="*/ 64704 w 170889"/>
                  <a:gd name="connsiteY1" fmla="*/ 155634 h 174212"/>
                  <a:gd name="connsiteX2" fmla="*/ 64704 w 170889"/>
                  <a:gd name="connsiteY2" fmla="*/ 125372 h 174212"/>
                  <a:gd name="connsiteX3" fmla="*/ 78996 w 170889"/>
                  <a:gd name="connsiteY3" fmla="*/ 125372 h 174212"/>
                  <a:gd name="connsiteX4" fmla="*/ 78996 w 170889"/>
                  <a:gd name="connsiteY4" fmla="*/ 155634 h 174212"/>
                  <a:gd name="connsiteX5" fmla="*/ 83284 w 170889"/>
                  <a:gd name="connsiteY5" fmla="*/ 159920 h 174212"/>
                  <a:gd name="connsiteX6" fmla="*/ 87571 w 170889"/>
                  <a:gd name="connsiteY6" fmla="*/ 155634 h 174212"/>
                  <a:gd name="connsiteX7" fmla="*/ 87571 w 170889"/>
                  <a:gd name="connsiteY7" fmla="*/ 102434 h 174212"/>
                  <a:gd name="connsiteX8" fmla="*/ 101862 w 170889"/>
                  <a:gd name="connsiteY8" fmla="*/ 102434 h 174212"/>
                  <a:gd name="connsiteX9" fmla="*/ 101862 w 170889"/>
                  <a:gd name="connsiteY9" fmla="*/ 155634 h 174212"/>
                  <a:gd name="connsiteX10" fmla="*/ 83283 w 170889"/>
                  <a:gd name="connsiteY10" fmla="*/ 174212 h 174212"/>
                  <a:gd name="connsiteX11" fmla="*/ 14291 w 170889"/>
                  <a:gd name="connsiteY11" fmla="*/ 74708 h 174212"/>
                  <a:gd name="connsiteX12" fmla="*/ 0 w 170889"/>
                  <a:gd name="connsiteY12" fmla="*/ 74708 h 174212"/>
                  <a:gd name="connsiteX13" fmla="*/ 0 w 170889"/>
                  <a:gd name="connsiteY13" fmla="*/ 39837 h 174212"/>
                  <a:gd name="connsiteX14" fmla="*/ 39873 w 170889"/>
                  <a:gd name="connsiteY14" fmla="*/ 0 h 174212"/>
                  <a:gd name="connsiteX15" fmla="*/ 39873 w 170889"/>
                  <a:gd name="connsiteY15" fmla="*/ 14291 h 174212"/>
                  <a:gd name="connsiteX16" fmla="*/ 14291 w 170889"/>
                  <a:gd name="connsiteY16" fmla="*/ 39837 h 174212"/>
                  <a:gd name="connsiteX17" fmla="*/ 170890 w 170889"/>
                  <a:gd name="connsiteY17" fmla="*/ 130124 h 174212"/>
                  <a:gd name="connsiteX18" fmla="*/ 156598 w 170889"/>
                  <a:gd name="connsiteY18" fmla="*/ 130124 h 174212"/>
                  <a:gd name="connsiteX19" fmla="*/ 156598 w 170889"/>
                  <a:gd name="connsiteY19" fmla="*/ 93573 h 174212"/>
                  <a:gd name="connsiteX20" fmla="*/ 128837 w 170889"/>
                  <a:gd name="connsiteY20" fmla="*/ 65812 h 174212"/>
                  <a:gd name="connsiteX21" fmla="*/ 128837 w 170889"/>
                  <a:gd name="connsiteY21" fmla="*/ 51521 h 174212"/>
                  <a:gd name="connsiteX22" fmla="*/ 170890 w 170889"/>
                  <a:gd name="connsiteY22" fmla="*/ 93573 h 17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0889" h="174212">
                    <a:moveTo>
                      <a:pt x="83283" y="174212"/>
                    </a:moveTo>
                    <a:cubicBezTo>
                      <a:pt x="73031" y="174193"/>
                      <a:pt x="64724" y="165886"/>
                      <a:pt x="64704" y="155634"/>
                    </a:cubicBezTo>
                    <a:lnTo>
                      <a:pt x="64704" y="125372"/>
                    </a:lnTo>
                    <a:lnTo>
                      <a:pt x="78996" y="125372"/>
                    </a:lnTo>
                    <a:lnTo>
                      <a:pt x="78996" y="155634"/>
                    </a:lnTo>
                    <a:cubicBezTo>
                      <a:pt x="78996" y="158002"/>
                      <a:pt x="80916" y="159921"/>
                      <a:pt x="83284" y="159920"/>
                    </a:cubicBezTo>
                    <a:cubicBezTo>
                      <a:pt x="85651" y="159919"/>
                      <a:pt x="87570" y="158001"/>
                      <a:pt x="87571" y="155634"/>
                    </a:cubicBezTo>
                    <a:lnTo>
                      <a:pt x="87571" y="102434"/>
                    </a:lnTo>
                    <a:lnTo>
                      <a:pt x="101862" y="102434"/>
                    </a:lnTo>
                    <a:lnTo>
                      <a:pt x="101862" y="155634"/>
                    </a:lnTo>
                    <a:cubicBezTo>
                      <a:pt x="101843" y="165886"/>
                      <a:pt x="93536" y="174193"/>
                      <a:pt x="83283" y="174212"/>
                    </a:cubicBezTo>
                    <a:close/>
                    <a:moveTo>
                      <a:pt x="14291" y="74708"/>
                    </a:moveTo>
                    <a:lnTo>
                      <a:pt x="0" y="74708"/>
                    </a:lnTo>
                    <a:lnTo>
                      <a:pt x="0" y="39837"/>
                    </a:lnTo>
                    <a:cubicBezTo>
                      <a:pt x="39" y="17838"/>
                      <a:pt x="17874" y="20"/>
                      <a:pt x="39873" y="0"/>
                    </a:cubicBezTo>
                    <a:lnTo>
                      <a:pt x="39873" y="14291"/>
                    </a:lnTo>
                    <a:cubicBezTo>
                      <a:pt x="25758" y="14291"/>
                      <a:pt x="14311" y="25723"/>
                      <a:pt x="14291" y="39837"/>
                    </a:cubicBezTo>
                    <a:close/>
                    <a:moveTo>
                      <a:pt x="170890" y="130124"/>
                    </a:moveTo>
                    <a:lnTo>
                      <a:pt x="156598" y="130124"/>
                    </a:lnTo>
                    <a:lnTo>
                      <a:pt x="156598" y="93573"/>
                    </a:lnTo>
                    <a:cubicBezTo>
                      <a:pt x="156579" y="78249"/>
                      <a:pt x="144161" y="65832"/>
                      <a:pt x="128837" y="65812"/>
                    </a:cubicBezTo>
                    <a:lnTo>
                      <a:pt x="128837" y="51521"/>
                    </a:lnTo>
                    <a:cubicBezTo>
                      <a:pt x="152054" y="51540"/>
                      <a:pt x="170870" y="70356"/>
                      <a:pt x="170890" y="93573"/>
                    </a:cubicBez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901463" y="11447641"/>
                <a:ext cx="121477" cy="55593"/>
              </a:xfrm>
              <a:custGeom>
                <a:avLst/>
                <a:gdLst>
                  <a:gd name="connsiteX0" fmla="*/ 60739 w 121477"/>
                  <a:gd name="connsiteY0" fmla="*/ 55594 h 55593"/>
                  <a:gd name="connsiteX1" fmla="*/ 0 w 121477"/>
                  <a:gd name="connsiteY1" fmla="*/ 0 h 55593"/>
                  <a:gd name="connsiteX2" fmla="*/ 121477 w 121477"/>
                  <a:gd name="connsiteY2" fmla="*/ 0 h 55593"/>
                  <a:gd name="connsiteX3" fmla="*/ 60739 w 121477"/>
                  <a:gd name="connsiteY3" fmla="*/ 55594 h 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77" h="55593">
                    <a:moveTo>
                      <a:pt x="60739" y="55594"/>
                    </a:moveTo>
                    <a:cubicBezTo>
                      <a:pt x="29157" y="55571"/>
                      <a:pt x="2811" y="31456"/>
                      <a:pt x="0" y="0"/>
                    </a:cubicBezTo>
                    <a:lnTo>
                      <a:pt x="121477" y="0"/>
                    </a:lnTo>
                    <a:cubicBezTo>
                      <a:pt x="118650" y="31448"/>
                      <a:pt x="92314" y="55554"/>
                      <a:pt x="60739" y="55594"/>
                    </a:cubicBezTo>
                    <a:close/>
                  </a:path>
                </a:pathLst>
              </a:custGeom>
              <a:solidFill>
                <a:srgbClr val="F8C44F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1061929" y="11328201"/>
                <a:ext cx="144377" cy="207200"/>
              </a:xfrm>
              <a:custGeom>
                <a:avLst/>
                <a:gdLst>
                  <a:gd name="connsiteX0" fmla="*/ 128551 w 144377"/>
                  <a:gd name="connsiteY0" fmla="*/ 207190 h 207200"/>
                  <a:gd name="connsiteX1" fmla="*/ 15899 w 144377"/>
                  <a:gd name="connsiteY1" fmla="*/ 207190 h 207200"/>
                  <a:gd name="connsiteX2" fmla="*/ 2322 w 144377"/>
                  <a:gd name="connsiteY2" fmla="*/ 200044 h 207200"/>
                  <a:gd name="connsiteX3" fmla="*/ 2322 w 144377"/>
                  <a:gd name="connsiteY3" fmla="*/ 182430 h 207200"/>
                  <a:gd name="connsiteX4" fmla="*/ 45196 w 144377"/>
                  <a:gd name="connsiteY4" fmla="*/ 95431 h 207200"/>
                  <a:gd name="connsiteX5" fmla="*/ 45196 w 144377"/>
                  <a:gd name="connsiteY5" fmla="*/ 44339 h 207200"/>
                  <a:gd name="connsiteX6" fmla="*/ 41373 w 144377"/>
                  <a:gd name="connsiteY6" fmla="*/ 44339 h 207200"/>
                  <a:gd name="connsiteX7" fmla="*/ 41373 w 144377"/>
                  <a:gd name="connsiteY7" fmla="*/ 0 h 207200"/>
                  <a:gd name="connsiteX8" fmla="*/ 103112 w 144377"/>
                  <a:gd name="connsiteY8" fmla="*/ 0 h 207200"/>
                  <a:gd name="connsiteX9" fmla="*/ 103112 w 144377"/>
                  <a:gd name="connsiteY9" fmla="*/ 44339 h 207200"/>
                  <a:gd name="connsiteX10" fmla="*/ 99182 w 144377"/>
                  <a:gd name="connsiteY10" fmla="*/ 44339 h 207200"/>
                  <a:gd name="connsiteX11" fmla="*/ 99182 w 144377"/>
                  <a:gd name="connsiteY11" fmla="*/ 95645 h 207200"/>
                  <a:gd name="connsiteX12" fmla="*/ 142056 w 144377"/>
                  <a:gd name="connsiteY12" fmla="*/ 182609 h 207200"/>
                  <a:gd name="connsiteX13" fmla="*/ 142056 w 144377"/>
                  <a:gd name="connsiteY13" fmla="*/ 200223 h 207200"/>
                  <a:gd name="connsiteX14" fmla="*/ 128551 w 144377"/>
                  <a:gd name="connsiteY14" fmla="*/ 207190 h 207200"/>
                  <a:gd name="connsiteX15" fmla="*/ 55665 w 144377"/>
                  <a:gd name="connsiteY15" fmla="*/ 30048 h 207200"/>
                  <a:gd name="connsiteX16" fmla="*/ 59666 w 144377"/>
                  <a:gd name="connsiteY16" fmla="*/ 30048 h 207200"/>
                  <a:gd name="connsiteX17" fmla="*/ 59666 w 144377"/>
                  <a:gd name="connsiteY17" fmla="*/ 98968 h 207200"/>
                  <a:gd name="connsiteX18" fmla="*/ 15291 w 144377"/>
                  <a:gd name="connsiteY18" fmla="*/ 188933 h 207200"/>
                  <a:gd name="connsiteX19" fmla="*/ 14434 w 144377"/>
                  <a:gd name="connsiteY19" fmla="*/ 192506 h 207200"/>
                  <a:gd name="connsiteX20" fmla="*/ 15899 w 144377"/>
                  <a:gd name="connsiteY20" fmla="*/ 192720 h 207200"/>
                  <a:gd name="connsiteX21" fmla="*/ 128551 w 144377"/>
                  <a:gd name="connsiteY21" fmla="*/ 192720 h 207200"/>
                  <a:gd name="connsiteX22" fmla="*/ 130051 w 144377"/>
                  <a:gd name="connsiteY22" fmla="*/ 192434 h 207200"/>
                  <a:gd name="connsiteX23" fmla="*/ 129194 w 144377"/>
                  <a:gd name="connsiteY23" fmla="*/ 188861 h 207200"/>
                  <a:gd name="connsiteX24" fmla="*/ 84890 w 144377"/>
                  <a:gd name="connsiteY24" fmla="*/ 98968 h 207200"/>
                  <a:gd name="connsiteX25" fmla="*/ 84890 w 144377"/>
                  <a:gd name="connsiteY25" fmla="*/ 30048 h 207200"/>
                  <a:gd name="connsiteX26" fmla="*/ 88821 w 144377"/>
                  <a:gd name="connsiteY26" fmla="*/ 30048 h 207200"/>
                  <a:gd name="connsiteX27" fmla="*/ 88821 w 144377"/>
                  <a:gd name="connsiteY27" fmla="*/ 14291 h 207200"/>
                  <a:gd name="connsiteX28" fmla="*/ 55665 w 144377"/>
                  <a:gd name="connsiteY28" fmla="*/ 14291 h 20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4377" h="207200">
                    <a:moveTo>
                      <a:pt x="128551" y="207190"/>
                    </a:moveTo>
                    <a:lnTo>
                      <a:pt x="15899" y="207190"/>
                    </a:lnTo>
                    <a:cubicBezTo>
                      <a:pt x="10426" y="207386"/>
                      <a:pt x="5259" y="204666"/>
                      <a:pt x="2322" y="200044"/>
                    </a:cubicBezTo>
                    <a:cubicBezTo>
                      <a:pt x="-774" y="194581"/>
                      <a:pt x="-774" y="187894"/>
                      <a:pt x="2322" y="182430"/>
                    </a:cubicBezTo>
                    <a:lnTo>
                      <a:pt x="45196" y="95431"/>
                    </a:lnTo>
                    <a:lnTo>
                      <a:pt x="45196" y="44339"/>
                    </a:lnTo>
                    <a:lnTo>
                      <a:pt x="41373" y="44339"/>
                    </a:lnTo>
                    <a:lnTo>
                      <a:pt x="41373" y="0"/>
                    </a:lnTo>
                    <a:lnTo>
                      <a:pt x="103112" y="0"/>
                    </a:lnTo>
                    <a:lnTo>
                      <a:pt x="103112" y="44339"/>
                    </a:lnTo>
                    <a:lnTo>
                      <a:pt x="99182" y="44339"/>
                    </a:lnTo>
                    <a:lnTo>
                      <a:pt x="99182" y="95645"/>
                    </a:lnTo>
                    <a:lnTo>
                      <a:pt x="142056" y="182609"/>
                    </a:lnTo>
                    <a:cubicBezTo>
                      <a:pt x="145152" y="188072"/>
                      <a:pt x="145152" y="194760"/>
                      <a:pt x="142056" y="200223"/>
                    </a:cubicBezTo>
                    <a:cubicBezTo>
                      <a:pt x="139084" y="204751"/>
                      <a:pt x="133962" y="207393"/>
                      <a:pt x="128551" y="207190"/>
                    </a:cubicBezTo>
                    <a:close/>
                    <a:moveTo>
                      <a:pt x="55665" y="30048"/>
                    </a:moveTo>
                    <a:lnTo>
                      <a:pt x="59666" y="30048"/>
                    </a:lnTo>
                    <a:lnTo>
                      <a:pt x="59666" y="98968"/>
                    </a:lnTo>
                    <a:lnTo>
                      <a:pt x="15291" y="188933"/>
                    </a:lnTo>
                    <a:cubicBezTo>
                      <a:pt x="14618" y="189996"/>
                      <a:pt x="14316" y="191253"/>
                      <a:pt x="14434" y="192506"/>
                    </a:cubicBezTo>
                    <a:cubicBezTo>
                      <a:pt x="14907" y="192657"/>
                      <a:pt x="15402" y="192729"/>
                      <a:pt x="15899" y="192720"/>
                    </a:cubicBezTo>
                    <a:lnTo>
                      <a:pt x="128551" y="192720"/>
                    </a:lnTo>
                    <a:cubicBezTo>
                      <a:pt x="129068" y="192768"/>
                      <a:pt x="129588" y="192669"/>
                      <a:pt x="130051" y="192434"/>
                    </a:cubicBezTo>
                    <a:cubicBezTo>
                      <a:pt x="130159" y="191182"/>
                      <a:pt x="129858" y="189929"/>
                      <a:pt x="129194" y="188861"/>
                    </a:cubicBezTo>
                    <a:lnTo>
                      <a:pt x="84890" y="98968"/>
                    </a:lnTo>
                    <a:lnTo>
                      <a:pt x="84890" y="30048"/>
                    </a:lnTo>
                    <a:lnTo>
                      <a:pt x="88821" y="30048"/>
                    </a:lnTo>
                    <a:lnTo>
                      <a:pt x="88821" y="14291"/>
                    </a:lnTo>
                    <a:lnTo>
                      <a:pt x="55665" y="14291"/>
                    </a:ln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1098265" y="11433957"/>
                <a:ext cx="71814" cy="72850"/>
              </a:xfrm>
              <a:custGeom>
                <a:avLst/>
                <a:gdLst>
                  <a:gd name="connsiteX0" fmla="*/ 0 w 71814"/>
                  <a:gd name="connsiteY0" fmla="*/ 72851 h 72850"/>
                  <a:gd name="connsiteX1" fmla="*/ 35907 w 71814"/>
                  <a:gd name="connsiteY1" fmla="*/ 0 h 72850"/>
                  <a:gd name="connsiteX2" fmla="*/ 71814 w 71814"/>
                  <a:gd name="connsiteY2" fmla="*/ 72851 h 72850"/>
                  <a:gd name="connsiteX3" fmla="*/ 0 w 71814"/>
                  <a:gd name="connsiteY3" fmla="*/ 72851 h 7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14" h="72850">
                    <a:moveTo>
                      <a:pt x="0" y="72851"/>
                    </a:moveTo>
                    <a:lnTo>
                      <a:pt x="35907" y="0"/>
                    </a:lnTo>
                    <a:lnTo>
                      <a:pt x="71814" y="72851"/>
                    </a:lnTo>
                    <a:lnTo>
                      <a:pt x="0" y="72851"/>
                    </a:lnTo>
                    <a:close/>
                  </a:path>
                </a:pathLst>
              </a:custGeom>
              <a:solidFill>
                <a:srgbClr val="34CA9D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71717" y="11213443"/>
              <a:ext cx="380406" cy="318140"/>
              <a:chOff x="6369506" y="11232130"/>
              <a:chExt cx="5656826" cy="4730906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 cstate="print"/>
              <a:srcRect l="75956" b="74628"/>
              <a:stretch>
                <a:fillRect/>
              </a:stretch>
            </p:blipFill>
            <p:spPr>
              <a:xfrm>
                <a:off x="10850704" y="11276711"/>
                <a:ext cx="1175628" cy="1200318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print"/>
              <a:srcRect r="25584"/>
              <a:stretch>
                <a:fillRect/>
              </a:stretch>
            </p:blipFill>
            <p:spPr>
              <a:xfrm>
                <a:off x="6369506" y="11232130"/>
                <a:ext cx="3638482" cy="4730906"/>
              </a:xfrm>
              <a:prstGeom prst="rect">
                <a:avLst/>
              </a:prstGeom>
            </p:spPr>
          </p:pic>
        </p:grpSp>
      </p:grpSp>
      <p:grpSp>
        <p:nvGrpSpPr>
          <p:cNvPr id="5" name="组合 4"/>
          <p:cNvGrpSpPr/>
          <p:nvPr/>
        </p:nvGrpSpPr>
        <p:grpSpPr>
          <a:xfrm>
            <a:off x="276371" y="193680"/>
            <a:ext cx="11913949" cy="591416"/>
            <a:chOff x="32649" y="149542"/>
            <a:chExt cx="25820132" cy="1904101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2649" y="2053643"/>
              <a:ext cx="25820132" cy="0"/>
            </a:xfrm>
            <a:prstGeom prst="line">
              <a:avLst/>
            </a:prstGeom>
            <a:ln w="41275">
              <a:gradFill>
                <a:gsLst>
                  <a:gs pos="0">
                    <a:srgbClr val="34CA9D"/>
                  </a:gs>
                  <a:gs pos="35000">
                    <a:srgbClr val="34CA9D"/>
                  </a:gs>
                  <a:gs pos="88000">
                    <a:srgbClr val="34CA9D"/>
                  </a:gs>
                  <a:gs pos="64000">
                    <a:srgbClr val="34CA9D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664258" y="149542"/>
              <a:ext cx="2639189" cy="0"/>
            </a:xfrm>
            <a:prstGeom prst="line">
              <a:avLst/>
            </a:prstGeom>
            <a:ln w="28575">
              <a:gradFill>
                <a:gsLst>
                  <a:gs pos="0">
                    <a:srgbClr val="34CA9D"/>
                  </a:gs>
                  <a:gs pos="37000">
                    <a:srgbClr val="34CA9D"/>
                  </a:gs>
                  <a:gs pos="60000">
                    <a:srgbClr val="34CA9D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9"/>
          <p:cNvSpPr txBox="1"/>
          <p:nvPr userDrawn="1"/>
        </p:nvSpPr>
        <p:spPr>
          <a:xfrm>
            <a:off x="1018477" y="300720"/>
            <a:ext cx="1815621" cy="3943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zh-CN" altLang="en-US" sz="2255" kern="100">
                <a:solidFill>
                  <a:srgbClr val="000000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知识精讲</a:t>
            </a:r>
            <a:endParaRPr lang="zh-CN" altLang="en-US" sz="2255" kern="10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440" y="1109080"/>
            <a:ext cx="10897932" cy="1611861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255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540"/>
            </a:lvl2pPr>
            <a:lvl3pPr marL="914400" indent="0">
              <a:buFontTx/>
              <a:buNone/>
              <a:defRPr sz="2540"/>
            </a:lvl3pPr>
            <a:lvl4pPr marL="1370965" indent="0">
              <a:buFontTx/>
              <a:buNone/>
              <a:defRPr sz="2540"/>
            </a:lvl4pPr>
            <a:lvl5pPr marL="1828800" indent="0">
              <a:buFontTx/>
              <a:buNone/>
              <a:defRPr sz="2540"/>
            </a:lvl5pPr>
          </a:lstStyle>
          <a:p>
            <a:pPr lvl="0"/>
            <a:r>
              <a:rPr lang="zh-CN" altLang="en-US"/>
              <a:t>试一下</a:t>
            </a:r>
            <a:endParaRPr lang="en-US" altLang="zh-CN"/>
          </a:p>
          <a:p>
            <a:pPr lvl="0"/>
            <a:r>
              <a:rPr lang="zh-CN" altLang="en-US"/>
              <a:t>嗯嗯</a:t>
            </a:r>
          </a:p>
        </p:txBody>
      </p:sp>
      <p:sp>
        <p:nvSpPr>
          <p:cNvPr id="21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9434200" y="1215624"/>
            <a:ext cx="575190" cy="5266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55">
                <a:solidFill>
                  <a:srgbClr val="FF0000"/>
                </a:solidFill>
              </a:defRPr>
            </a:lvl1pPr>
            <a:lvl2pPr marL="457200" indent="0">
              <a:buFontTx/>
              <a:buNone/>
              <a:defRPr sz="2540"/>
            </a:lvl2pPr>
            <a:lvl3pPr marL="914400" indent="0">
              <a:buFontTx/>
              <a:buNone/>
              <a:defRPr sz="2540"/>
            </a:lvl3pPr>
            <a:lvl4pPr marL="1370965" indent="0">
              <a:buFontTx/>
              <a:buNone/>
              <a:defRPr sz="2540"/>
            </a:lvl4pPr>
            <a:lvl5pPr marL="1828800" indent="0">
              <a:buFontTx/>
              <a:buNone/>
              <a:defRPr sz="2540"/>
            </a:lvl5pPr>
          </a:lstStyle>
          <a:p>
            <a:pPr lvl="0"/>
            <a:r>
              <a:rPr lang="en-US" altLang="zh-CN"/>
              <a:t>C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矩形 11"/>
          <p:cNvSpPr/>
          <p:nvPr userDrawn="1"/>
        </p:nvSpPr>
        <p:spPr>
          <a:xfrm>
            <a:off x="10847451" y="530468"/>
            <a:ext cx="1093539" cy="369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zh-CN" altLang="en-US" sz="160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cxnSp>
        <p:nvCxnSpPr>
          <p:cNvPr id="2" name="直接连接符 0"/>
          <p:cNvCxnSpPr/>
          <p:nvPr/>
        </p:nvCxnSpPr>
        <p:spPr>
          <a:xfrm flipV="1">
            <a:off x="1002508" y="1039052"/>
            <a:ext cx="9489862" cy="5081"/>
          </a:xfrm>
          <a:prstGeom prst="line">
            <a:avLst/>
          </a:prstGeom>
          <a:ln w="825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06" y="6357529"/>
            <a:ext cx="2844356" cy="36519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4950" y="6357529"/>
            <a:ext cx="3860197" cy="36519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236" y="6357529"/>
            <a:ext cx="2844356" cy="36519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6" Type="http://schemas.openxmlformats.org/officeDocument/2006/relationships/slide" Target="../slides/slide5.xml"/><Relationship Id="rId5" Type="http://schemas.openxmlformats.org/officeDocument/2006/relationships/image" Target="../media/image4.png"/><Relationship Id="rId4" Type="http://schemas.openxmlformats.org/officeDocument/2006/relationships/hyperlink" Target="../../&#30446;&#24405;.pptx" TargetMode="Externa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33" cstate="print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ransition/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4" descr="21版高中同步新教材内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90"/>
            <a:ext cx="12190413" cy="691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5" descr="21版高中同步新教材返回目录">
            <a:hlinkClick r:id="rId4" action="ppaction://hlinkpres?slideindex=3&amp;slidetitle=幻灯片 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8161" y="358323"/>
            <a:ext cx="1377532" cy="33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6868" name="Picture 66" descr="21版高中同步新教材返回栏目导航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55964" y="343076"/>
            <a:ext cx="1739371" cy="35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91" name="Text Box 67"/>
          <p:cNvSpPr txBox="1">
            <a:spLocks noChangeArrowheads="1"/>
          </p:cNvSpPr>
          <p:nvPr/>
        </p:nvSpPr>
        <p:spPr bwMode="auto">
          <a:xfrm>
            <a:off x="2827008" y="224524"/>
            <a:ext cx="1631455" cy="63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7226" tIns="58613" rIns="117226" bIns="58613">
            <a:spAutoFit/>
          </a:bodyPr>
          <a:lstStyle/>
          <a:p>
            <a:pPr defTabSz="879196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6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化学</a:t>
            </a:r>
            <a:endParaRPr lang="zh-CN" altLang="en-US" sz="26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6870" name="Picture 68" descr="21版高中同步新教材上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72892" y="6181063"/>
            <a:ext cx="827366" cy="3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9" descr="21版高中同步新教材下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89605" y="6188687"/>
            <a:ext cx="827365" cy="3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iming>
    <p:tnLst>
      <p:par>
        <p:cTn id="1" dur="indefinite" restart="never" nodeType="tmRoot"/>
      </p:par>
    </p:tnLst>
  </p:timing>
  <p:txStyles>
    <p:titleStyle>
      <a:lvl1pPr algn="ctr" defTabSz="87919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919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defTabSz="87919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defTabSz="87919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defTabSz="879196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586130" algn="ctr" defTabSz="87919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1172261" algn="ctr" defTabSz="87919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758391" algn="ctr" defTabSz="87919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2344522" algn="ctr" defTabSz="879196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29698" indent="-329698" algn="l" defTabSz="879196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4347" indent="-274749" algn="l" defTabSz="879196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</a:defRPr>
      </a:lvl2pPr>
      <a:lvl3pPr marL="1098995" indent="-219799" algn="l" defTabSz="879196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</a:defRPr>
      </a:lvl3pPr>
      <a:lvl4pPr marL="1538592" indent="-219799" algn="l" defTabSz="879196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1978190" indent="-219799" algn="l" defTabSz="879196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5pPr>
      <a:lvl6pPr marL="2564321" indent="-219799" algn="l" defTabSz="87919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3150451" indent="-219799" algn="l" defTabSz="87919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736581" indent="-219799" algn="l" defTabSz="87919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4322712" indent="-219799" algn="l" defTabSz="879196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555.docx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__777.docx"/><Relationship Id="rId4" Type="http://schemas.openxmlformats.org/officeDocument/2006/relationships/package" Target="../embeddings/Microsoft_Office_Word___666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Document1111.docx"/><Relationship Id="rId4" Type="http://schemas.openxmlformats.org/officeDocument/2006/relationships/image" Target="../media/image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433.docx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__84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5206" y="3379892"/>
            <a:ext cx="10800000" cy="314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了解硅酸盐及其结构特点，了解传统硅酸盐产品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陶瓷、玻璃、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的工业生产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原料、设备等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di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了解硅和二氧化硅的性质，认识碳化硅、氮化硅、纳米材料等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新型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非金属材料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di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知道硅及其化合物在材料家族中的应用，增强关注社会的意识和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责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感。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50348" y="2259349"/>
            <a:ext cx="3256626" cy="792088"/>
            <a:chOff x="750348" y="585478"/>
            <a:chExt cx="3256626" cy="792088"/>
          </a:xfrm>
        </p:grpSpPr>
        <p:grpSp>
          <p:nvGrpSpPr>
            <p:cNvPr id="31" name="组合 30"/>
            <p:cNvGrpSpPr/>
            <p:nvPr/>
          </p:nvGrpSpPr>
          <p:grpSpPr>
            <a:xfrm>
              <a:off x="750348" y="585478"/>
              <a:ext cx="1504548" cy="792088"/>
              <a:chOff x="1198662" y="3429794"/>
              <a:chExt cx="3600400" cy="79208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198662" y="3429794"/>
                <a:ext cx="3600400" cy="288000"/>
                <a:chOff x="1198662" y="3429794"/>
                <a:chExt cx="3600400" cy="288000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1198662" y="3429794"/>
                  <a:ext cx="36004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198662" y="3429794"/>
                  <a:ext cx="0" cy="288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4799062" y="3429794"/>
                  <a:ext cx="0" cy="288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198662" y="3933882"/>
                <a:ext cx="3600400" cy="288000"/>
                <a:chOff x="1198662" y="3933882"/>
                <a:chExt cx="3600400" cy="288000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1198662" y="4221882"/>
                  <a:ext cx="36004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200984" y="3933882"/>
                  <a:ext cx="0" cy="288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4799062" y="3933882"/>
                  <a:ext cx="0" cy="288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矩形 1"/>
            <p:cNvSpPr/>
            <p:nvPr/>
          </p:nvSpPr>
          <p:spPr>
            <a:xfrm>
              <a:off x="886744" y="765066"/>
              <a:ext cx="3024336" cy="4668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975685" y="776441"/>
              <a:ext cx="3031289" cy="47327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2060"/>
                  </a:solidFill>
                  <a:latin typeface="+mj-ea"/>
                  <a:ea typeface="+mj-ea"/>
                  <a:sym typeface="Arial" panose="020B0604020202020204" pitchFamily="34" charset="0"/>
                </a:rPr>
                <a:t>核心素养发展目标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978263" y="333450"/>
            <a:ext cx="9118780" cy="1656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558702" y="346489"/>
            <a:ext cx="288032" cy="1656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 Box 1032"/>
          <p:cNvSpPr txBox="1">
            <a:spLocks noChangeArrowheads="1"/>
          </p:cNvSpPr>
          <p:nvPr/>
        </p:nvSpPr>
        <p:spPr bwMode="auto">
          <a:xfrm>
            <a:off x="1978263" y="802403"/>
            <a:ext cx="911878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zh-CN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第三节</a:t>
            </a:r>
            <a:r>
              <a:rPr lang="zh-CN" altLang="zh-CN" sz="3200" dirty="0" smtClean="0"/>
              <a:t>　</a:t>
            </a:r>
            <a:r>
              <a: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无机非金属材料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29238" y="3575906"/>
            <a:ext cx="11426608" cy="2719077"/>
          </a:xfrm>
          <a:prstGeom prst="rect">
            <a:avLst/>
          </a:prstGeom>
          <a:noFill/>
        </p:spPr>
        <p:txBody>
          <a:bodyPr wrap="square" lIns="117221" tIns="58610" rIns="117221" bIns="58610" rtlCol="0">
            <a:spAutoFit/>
          </a:bodyPr>
          <a:lstStyle/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26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用途</a:t>
            </a:r>
          </a:p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0000"/>
                </a:solidFill>
                <a:latin typeface="宋体" pitchFamily="2" charset="-122"/>
              </a:rPr>
              <a:t>(1)</a:t>
            </a:r>
            <a:r>
              <a:rPr lang="zh-CN" altLang="en-US" sz="2600" b="1" dirty="0" smtClean="0">
                <a:solidFill>
                  <a:srgbClr val="000000"/>
                </a:solidFill>
                <a:latin typeface="宋体" pitchFamily="2" charset="-122"/>
              </a:rPr>
              <a:t>硅</a:t>
            </a:r>
            <a:r>
              <a:rPr lang="en-US" sz="2600" b="1" dirty="0" smtClean="0">
                <a:solidFill>
                  <a:srgbClr val="000000"/>
                </a:solidFill>
                <a:latin typeface="宋体" pitchFamily="2" charset="-122"/>
              </a:rPr>
              <a:t>:</a:t>
            </a:r>
            <a:r>
              <a:rPr lang="zh-CN" altLang="en-US" sz="2600" b="1" dirty="0" smtClean="0">
                <a:solidFill>
                  <a:srgbClr val="000000"/>
                </a:solidFill>
                <a:latin typeface="宋体" pitchFamily="2" charset="-122"/>
              </a:rPr>
              <a:t>其单质的导电性介于导体与绝缘体之间</a:t>
            </a:r>
            <a:r>
              <a:rPr lang="en-US" sz="2600" b="1" dirty="0" smtClean="0">
                <a:solidFill>
                  <a:srgbClr val="000000"/>
                </a:solidFill>
                <a:latin typeface="宋体" pitchFamily="2" charset="-122"/>
              </a:rPr>
              <a:t>,</a:t>
            </a:r>
            <a:r>
              <a:rPr lang="zh-CN" altLang="en-US" sz="2600" b="1" dirty="0" smtClean="0">
                <a:solidFill>
                  <a:srgbClr val="000000"/>
                </a:solidFill>
                <a:latin typeface="宋体" pitchFamily="2" charset="-122"/>
              </a:rPr>
              <a:t>是应用最为广泛的</a:t>
            </a:r>
            <a:r>
              <a:rPr lang="zh-CN" altLang="en-US" sz="2600" b="1" u="sng" dirty="0" smtClean="0">
                <a:solidFill>
                  <a:srgbClr val="000000"/>
                </a:solidFill>
                <a:latin typeface="宋体" pitchFamily="2" charset="-122"/>
              </a:rPr>
              <a:t>      </a:t>
            </a:r>
            <a:r>
              <a:rPr lang="zh-CN" altLang="en-US" sz="2600" b="1" dirty="0" smtClean="0">
                <a:solidFill>
                  <a:srgbClr val="000000"/>
                </a:solidFill>
                <a:latin typeface="宋体" pitchFamily="2" charset="-122"/>
              </a:rPr>
              <a:t>材料。可以制成计算机、通信设备和家用电器等的</a:t>
            </a:r>
            <a:r>
              <a:rPr lang="zh-CN" altLang="en-US" sz="2600" b="1" u="sng" dirty="0" smtClean="0">
                <a:solidFill>
                  <a:srgbClr val="000000"/>
                </a:solidFill>
                <a:latin typeface="宋体" pitchFamily="2" charset="-122"/>
              </a:rPr>
              <a:t>      </a:t>
            </a:r>
            <a:r>
              <a:rPr lang="en-US" sz="2600" b="1" dirty="0" smtClean="0">
                <a:solidFill>
                  <a:srgbClr val="000000"/>
                </a:solidFill>
                <a:latin typeface="宋体" pitchFamily="2" charset="-122"/>
              </a:rPr>
              <a:t>,</a:t>
            </a:r>
            <a:r>
              <a:rPr lang="zh-CN" altLang="en-US" sz="2600" b="1" dirty="0" smtClean="0">
                <a:solidFill>
                  <a:srgbClr val="000000"/>
                </a:solidFill>
                <a:latin typeface="宋体" pitchFamily="2" charset="-122"/>
              </a:rPr>
              <a:t>以及光伏电站、人造卫星和电动汽车等的</a:t>
            </a:r>
            <a:r>
              <a:rPr lang="zh-CN" altLang="en-US" sz="2600" b="1" u="sng" dirty="0" smtClean="0">
                <a:solidFill>
                  <a:srgbClr val="000000"/>
                </a:solidFill>
                <a:latin typeface="宋体" pitchFamily="2" charset="-122"/>
              </a:rPr>
              <a:t>                </a:t>
            </a:r>
            <a:r>
              <a:rPr lang="zh-CN" altLang="en-US" sz="2600" b="1" dirty="0" smtClean="0">
                <a:solidFill>
                  <a:srgbClr val="000000"/>
                </a:solidFill>
                <a:latin typeface="宋体" pitchFamily="2" charset="-122"/>
              </a:rPr>
              <a:t>。</a:t>
            </a:r>
          </a:p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0000"/>
                </a:solidFill>
                <a:latin typeface="宋体" pitchFamily="2" charset="-122"/>
              </a:rPr>
              <a:t>(2)</a:t>
            </a:r>
            <a:r>
              <a:rPr lang="zh-CN" altLang="en-US" sz="2600" b="1" dirty="0" smtClean="0">
                <a:solidFill>
                  <a:srgbClr val="000000"/>
                </a:solidFill>
                <a:latin typeface="宋体" pitchFamily="2" charset="-122"/>
              </a:rPr>
              <a:t>二氧化硅</a:t>
            </a:r>
            <a:r>
              <a:rPr lang="en-US" sz="2600" b="1" dirty="0" smtClean="0">
                <a:solidFill>
                  <a:srgbClr val="000000"/>
                </a:solidFill>
                <a:latin typeface="宋体" pitchFamily="2" charset="-122"/>
              </a:rPr>
              <a:t>:</a:t>
            </a:r>
            <a:r>
              <a:rPr lang="zh-CN" altLang="en-US" sz="2600" b="1" dirty="0" smtClean="0">
                <a:solidFill>
                  <a:srgbClr val="000000"/>
                </a:solidFill>
                <a:latin typeface="宋体" pitchFamily="2" charset="-122"/>
              </a:rPr>
              <a:t>可用来生产</a:t>
            </a:r>
            <a:r>
              <a:rPr lang="zh-CN" altLang="en-US" sz="2600" b="1" u="sng" dirty="0" smtClean="0">
                <a:solidFill>
                  <a:srgbClr val="000000"/>
                </a:solidFill>
                <a:latin typeface="宋体" pitchFamily="2" charset="-122"/>
              </a:rPr>
              <a:t>             </a:t>
            </a:r>
            <a:r>
              <a:rPr lang="zh-CN" altLang="en-US" sz="2600" b="1" dirty="0" smtClean="0">
                <a:solidFill>
                  <a:srgbClr val="000000"/>
                </a:solidFill>
                <a:latin typeface="宋体" pitchFamily="2" charset="-122"/>
              </a:rPr>
              <a:t>。</a:t>
            </a:r>
            <a:endParaRPr lang="zh-CN" altLang="en-US" sz="26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24" y="770946"/>
            <a:ext cx="10188725" cy="1158650"/>
          </a:xfrm>
          <a:prstGeom prst="rect">
            <a:avLst/>
          </a:prstGeom>
          <a:noFill/>
        </p:spPr>
        <p:txBody>
          <a:bodyPr wrap="square" lIns="117221" tIns="58610" rIns="117221" bIns="58610" rtlCol="0">
            <a:spAutoFit/>
          </a:bodyPr>
          <a:lstStyle/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6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二氧化硅的性质</a:t>
            </a:r>
          </a:p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0000"/>
                </a:solidFill>
                <a:latin typeface="宋体" pitchFamily="2" charset="-122"/>
              </a:rPr>
              <a:t>(1)</a:t>
            </a:r>
            <a:r>
              <a:rPr lang="zh-CN" altLang="en-US" sz="2600" b="1" dirty="0" smtClean="0">
                <a:solidFill>
                  <a:srgbClr val="000000"/>
                </a:solidFill>
                <a:latin typeface="宋体" pitchFamily="2" charset="-122"/>
              </a:rPr>
              <a:t>二氧化硅硬度大、熔点高</a:t>
            </a:r>
            <a:r>
              <a:rPr lang="en-US" sz="2600" b="1" dirty="0" smtClean="0">
                <a:solidFill>
                  <a:srgbClr val="000000"/>
                </a:solidFill>
                <a:latin typeface="宋体" pitchFamily="2" charset="-122"/>
              </a:rPr>
              <a:t>,</a:t>
            </a:r>
            <a:r>
              <a:rPr lang="zh-CN" altLang="en-US" sz="2600" b="1" dirty="0" smtClean="0">
                <a:solidFill>
                  <a:srgbClr val="000000"/>
                </a:solidFill>
                <a:latin typeface="宋体" pitchFamily="2" charset="-122"/>
              </a:rPr>
              <a:t>不溶于水。</a:t>
            </a:r>
            <a:endParaRPr lang="zh-CN" altLang="en-US" sz="26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graphicFrame>
        <p:nvGraphicFramePr>
          <p:cNvPr id="623626" name="Object 2"/>
          <p:cNvGraphicFramePr>
            <a:graphicFrameLocks noChangeAspect="1"/>
          </p:cNvGraphicFramePr>
          <p:nvPr/>
        </p:nvGraphicFramePr>
        <p:xfrm>
          <a:off x="598835" y="1734435"/>
          <a:ext cx="10461621" cy="649935"/>
        </p:xfrm>
        <a:graphic>
          <a:graphicData uri="http://schemas.openxmlformats.org/presentationml/2006/ole">
            <p:oleObj spid="_x0000_s88066" name="文档" r:id="rId3" imgW="3570386" imgH="248049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8654" y="1628640"/>
            <a:ext cx="3523204" cy="638507"/>
          </a:xfrm>
          <a:prstGeom prst="rect">
            <a:avLst/>
          </a:prstGeom>
          <a:noFill/>
        </p:spPr>
        <p:txBody>
          <a:bodyPr wrap="square" lIns="117221" tIns="58610" rIns="117221" bIns="58610" rtlCol="0">
            <a:spAutoFit/>
          </a:bodyPr>
          <a:lstStyle/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0000"/>
                </a:solidFill>
                <a:latin typeface="宋体" pitchFamily="2" charset="-122"/>
              </a:rPr>
              <a:t>Na</a:t>
            </a:r>
            <a:r>
              <a:rPr lang="en-US" sz="2600" b="1" baseline="-25000" dirty="0" smtClean="0">
                <a:solidFill>
                  <a:srgbClr val="FF0000"/>
                </a:solidFill>
                <a:latin typeface="宋体" pitchFamily="2" charset="-122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latin typeface="宋体" pitchFamily="2" charset="-122"/>
              </a:rPr>
              <a:t>SiO</a:t>
            </a:r>
            <a:r>
              <a:rPr lang="en-US" sz="2600" b="1" baseline="-25000" dirty="0" smtClean="0">
                <a:solidFill>
                  <a:srgbClr val="FF0000"/>
                </a:solidFill>
                <a:latin typeface="宋体" pitchFamily="2" charset="-122"/>
              </a:rPr>
              <a:t>3</a:t>
            </a:r>
            <a:r>
              <a:rPr lang="en-US" sz="2600" b="1" dirty="0" smtClean="0">
                <a:solidFill>
                  <a:srgbClr val="FF0000"/>
                </a:solidFill>
                <a:latin typeface="宋体" pitchFamily="2" charset="-122"/>
              </a:rPr>
              <a:t>+H</a:t>
            </a:r>
            <a:r>
              <a:rPr lang="en-US" sz="2600" b="1" baseline="-25000" dirty="0" smtClean="0">
                <a:solidFill>
                  <a:srgbClr val="FF0000"/>
                </a:solidFill>
                <a:latin typeface="宋体" pitchFamily="2" charset="-122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latin typeface="宋体" pitchFamily="2" charset="-122"/>
              </a:rPr>
              <a:t>O</a:t>
            </a:r>
            <a:endParaRPr lang="zh-CN" altLang="en-US" sz="26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30153" y="2311942"/>
          <a:ext cx="10421416" cy="758576"/>
        </p:xfrm>
        <a:graphic>
          <a:graphicData uri="http://schemas.openxmlformats.org/presentationml/2006/ole">
            <p:oleObj spid="_x0000_s88067" name="文档" r:id="rId4" imgW="3556345" imgH="28729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52546" y="2229025"/>
            <a:ext cx="3523204" cy="638507"/>
          </a:xfrm>
          <a:prstGeom prst="rect">
            <a:avLst/>
          </a:prstGeom>
          <a:noFill/>
        </p:spPr>
        <p:txBody>
          <a:bodyPr wrap="square" lIns="117221" tIns="58610" rIns="117221" bIns="58610" rtlCol="0">
            <a:spAutoFit/>
          </a:bodyPr>
          <a:lstStyle/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0000"/>
                </a:solidFill>
                <a:latin typeface="宋体" pitchFamily="2" charset="-122"/>
              </a:rPr>
              <a:t>Si+2CO</a:t>
            </a:r>
            <a:r>
              <a:rPr lang="zh-CN" altLang="en-US" sz="2600" b="1" dirty="0" smtClean="0">
                <a:solidFill>
                  <a:srgbClr val="FF0000"/>
                </a:solidFill>
                <a:latin typeface="宋体" pitchFamily="2" charset="-122"/>
              </a:rPr>
              <a:t>↑</a:t>
            </a:r>
            <a:endParaRPr lang="zh-CN" altLang="en-US" sz="26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99684" y="2914230"/>
          <a:ext cx="9069277" cy="659466"/>
        </p:xfrm>
        <a:graphic>
          <a:graphicData uri="http://schemas.openxmlformats.org/presentationml/2006/ole">
            <p:oleObj spid="_x0000_s88068" name="文档" r:id="rId5" imgW="3100911" imgH="249129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06974" y="2743640"/>
            <a:ext cx="3523204" cy="638507"/>
          </a:xfrm>
          <a:prstGeom prst="rect">
            <a:avLst/>
          </a:prstGeom>
          <a:noFill/>
        </p:spPr>
        <p:txBody>
          <a:bodyPr wrap="square" lIns="117221" tIns="58610" rIns="117221" bIns="58610" rtlCol="0">
            <a:spAutoFit/>
          </a:bodyPr>
          <a:lstStyle/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0000"/>
                </a:solidFill>
                <a:latin typeface="宋体" pitchFamily="2" charset="-122"/>
              </a:rPr>
              <a:t>SiF</a:t>
            </a:r>
            <a:r>
              <a:rPr lang="en-US" sz="2600" b="1" baseline="-25000" dirty="0" smtClean="0">
                <a:solidFill>
                  <a:srgbClr val="FF0000"/>
                </a:solidFill>
                <a:latin typeface="宋体" pitchFamily="2" charset="-122"/>
              </a:rPr>
              <a:t>4</a:t>
            </a:r>
            <a:r>
              <a:rPr lang="zh-CN" altLang="en-US" sz="2600" b="1" dirty="0" smtClean="0">
                <a:solidFill>
                  <a:srgbClr val="FF0000"/>
                </a:solidFill>
                <a:latin typeface="宋体" pitchFamily="2" charset="-122"/>
              </a:rPr>
              <a:t>↑</a:t>
            </a:r>
            <a:r>
              <a:rPr lang="en-US" sz="2600" b="1" dirty="0" smtClean="0">
                <a:solidFill>
                  <a:srgbClr val="FF0000"/>
                </a:solidFill>
                <a:latin typeface="宋体" pitchFamily="2" charset="-122"/>
              </a:rPr>
              <a:t>+2H</a:t>
            </a:r>
            <a:r>
              <a:rPr lang="en-US" sz="2600" b="1" baseline="-25000" dirty="0" smtClean="0">
                <a:solidFill>
                  <a:srgbClr val="FF0000"/>
                </a:solidFill>
                <a:latin typeface="宋体" pitchFamily="2" charset="-122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latin typeface="宋体" pitchFamily="2" charset="-122"/>
              </a:rPr>
              <a:t>O</a:t>
            </a:r>
            <a:endParaRPr lang="zh-CN" altLang="en-US" sz="26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40937" y="4087431"/>
            <a:ext cx="1510853" cy="638507"/>
          </a:xfrm>
          <a:prstGeom prst="rect">
            <a:avLst/>
          </a:prstGeom>
          <a:noFill/>
        </p:spPr>
        <p:txBody>
          <a:bodyPr wrap="square" lIns="117221" tIns="58610" rIns="117221" bIns="58610" rtlCol="0">
            <a:spAutoFit/>
          </a:bodyPr>
          <a:lstStyle/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 smtClean="0">
                <a:solidFill>
                  <a:srgbClr val="FF0000"/>
                </a:solidFill>
                <a:latin typeface="宋体" pitchFamily="2" charset="-122"/>
              </a:rPr>
              <a:t>半导体</a:t>
            </a:r>
            <a:endParaRPr lang="zh-CN" altLang="en-US" sz="26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5286" y="4591487"/>
            <a:ext cx="1510853" cy="638507"/>
          </a:xfrm>
          <a:prstGeom prst="rect">
            <a:avLst/>
          </a:prstGeom>
          <a:noFill/>
        </p:spPr>
        <p:txBody>
          <a:bodyPr wrap="square" lIns="117221" tIns="58610" rIns="117221" bIns="58610" rtlCol="0">
            <a:spAutoFit/>
          </a:bodyPr>
          <a:lstStyle/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 smtClean="0">
                <a:solidFill>
                  <a:srgbClr val="FF0000"/>
                </a:solidFill>
                <a:latin typeface="宋体" pitchFamily="2" charset="-122"/>
              </a:rPr>
              <a:t>芯片</a:t>
            </a:r>
            <a:endParaRPr lang="zh-CN" altLang="en-US" sz="26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2878" y="5023535"/>
            <a:ext cx="3427982" cy="638507"/>
          </a:xfrm>
          <a:prstGeom prst="rect">
            <a:avLst/>
          </a:prstGeom>
          <a:noFill/>
        </p:spPr>
        <p:txBody>
          <a:bodyPr wrap="square" lIns="117221" tIns="58610" rIns="117221" bIns="58610" rtlCol="0">
            <a:spAutoFit/>
          </a:bodyPr>
          <a:lstStyle/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 smtClean="0">
                <a:solidFill>
                  <a:srgbClr val="FF0000"/>
                </a:solidFill>
                <a:latin typeface="宋体" pitchFamily="2" charset="-122"/>
              </a:rPr>
              <a:t>硅太阳能电池</a:t>
            </a:r>
            <a:endParaRPr lang="zh-CN" altLang="en-US" sz="26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5006" y="5599599"/>
            <a:ext cx="3427982" cy="638507"/>
          </a:xfrm>
          <a:prstGeom prst="rect">
            <a:avLst/>
          </a:prstGeom>
          <a:noFill/>
        </p:spPr>
        <p:txBody>
          <a:bodyPr wrap="square" lIns="117221" tIns="58610" rIns="117221" bIns="58610" rtlCol="0">
            <a:spAutoFit/>
          </a:bodyPr>
          <a:lstStyle/>
          <a:p>
            <a:pPr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 smtClean="0">
                <a:solidFill>
                  <a:srgbClr val="FF0000"/>
                </a:solidFill>
                <a:latin typeface="宋体" pitchFamily="2" charset="-122"/>
              </a:rPr>
              <a:t>光导纤维</a:t>
            </a:r>
            <a:endParaRPr lang="zh-CN" altLang="en-US" sz="2600" b="1" dirty="0">
              <a:solidFill>
                <a:srgbClr val="FF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ext Box 2"/>
          <p:cNvSpPr txBox="1">
            <a:spLocks noChangeArrowheads="1"/>
          </p:cNvSpPr>
          <p:nvPr/>
        </p:nvSpPr>
        <p:spPr bwMode="auto">
          <a:xfrm>
            <a:off x="1106967" y="226672"/>
            <a:ext cx="10118273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1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、实验室盛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溶液的试剂瓶为什么用橡胶塞不用玻璃塞？</a:t>
            </a:r>
          </a:p>
        </p:txBody>
      </p:sp>
      <p:sp>
        <p:nvSpPr>
          <p:cNvPr id="1048688" name="Text Box 4"/>
          <p:cNvSpPr txBox="1">
            <a:spLocks noChangeArrowheads="1"/>
          </p:cNvSpPr>
          <p:nvPr/>
        </p:nvSpPr>
        <p:spPr bwMode="auto">
          <a:xfrm>
            <a:off x="112377" y="3947079"/>
            <a:ext cx="10108255" cy="1038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某同学根据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SiO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既可与碱反应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也能与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氢氟酸反应，推断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SiO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为两性氧化物是否正确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8689" name="Text Box 5"/>
          <p:cNvSpPr txBox="1">
            <a:spLocks noChangeArrowheads="1"/>
          </p:cNvSpPr>
          <p:nvPr/>
        </p:nvSpPr>
        <p:spPr bwMode="auto">
          <a:xfrm>
            <a:off x="339672" y="5227039"/>
            <a:ext cx="11510116" cy="13766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不正确。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因为二氧化硅跟氢氟酸反应产物不是盐和水，所以不属于两性氧化物，但是属于酸性氧化物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48690" name="矩形 23"/>
          <p:cNvSpPr>
            <a:spLocks noChangeArrowheads="1"/>
          </p:cNvSpPr>
          <p:nvPr/>
        </p:nvSpPr>
        <p:spPr bwMode="auto">
          <a:xfrm>
            <a:off x="125908" y="26423"/>
            <a:ext cx="981694" cy="922020"/>
          </a:xfrm>
          <a:prstGeom prst="rect">
            <a:avLst/>
          </a:prstGeom>
          <a:solidFill>
            <a:srgbClr val="D60093">
              <a:alpha val="87842"/>
            </a:srgbClr>
          </a:solidFill>
          <a:ln w="9525">
            <a:solidFill>
              <a:srgbClr val="FF0000">
                <a:alpha val="98038"/>
              </a:srgbClr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思考交流</a:t>
            </a:r>
            <a:endParaRPr lang="en-US" altLang="zh-CN" sz="2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97188" name="Picture 4" descr="2004-12-09 15-35-21_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4400" y="1339633"/>
            <a:ext cx="1983473" cy="3091885"/>
          </a:xfrm>
          <a:prstGeom prst="rect">
            <a:avLst/>
          </a:prstGeom>
          <a:noFill/>
          <a:ln>
            <a:noFill/>
          </a:ln>
        </p:spPr>
      </p:pic>
      <p:sp>
        <p:nvSpPr>
          <p:cNvPr id="24583" name="文本框 24582"/>
          <p:cNvSpPr txBox="1"/>
          <p:nvPr/>
        </p:nvSpPr>
        <p:spPr>
          <a:xfrm>
            <a:off x="-1270" y="1434142"/>
            <a:ext cx="10335550" cy="23736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    NaOH溶液能与玻璃中的SiO</a:t>
            </a:r>
            <a:r>
              <a:rPr lang="en-US" altLang="zh-CN" sz="2800" b="1" baseline="-25000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反应生成 Na</a:t>
            </a:r>
            <a:r>
              <a:rPr lang="en-US" altLang="zh-CN" sz="2800" b="1" baseline="-25000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SiO</a:t>
            </a:r>
            <a:r>
              <a:rPr lang="en-US" altLang="zh-CN" sz="2800" b="1" baseline="-25000" dirty="0">
                <a:latin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，硅酸钠水溶液有粘性，使瓶塞部分粘结而无法打开。因此盛装NaOH溶液的试剂瓶不能用玻璃塞而要用橡胶塞。</a:t>
            </a:r>
          </a:p>
          <a:p>
            <a:pPr lvl="0" algn="l">
              <a:lnSpc>
                <a:spcPct val="12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         SiO</a:t>
            </a:r>
            <a:r>
              <a:rPr lang="en-US" altLang="zh-CN" sz="2800" b="1" baseline="-25000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＋ 2NaOH = Na</a:t>
            </a:r>
            <a:r>
              <a:rPr lang="en-US" altLang="zh-CN" sz="2800" b="1" baseline="-25000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SiO</a:t>
            </a:r>
            <a:r>
              <a:rPr lang="en-US" altLang="zh-CN" sz="2800" b="1" baseline="-25000" dirty="0">
                <a:latin typeface="Times New Roman" panose="02020603050405020304" pitchFamily="18" charset="0"/>
                <a:sym typeface="+mn-ea"/>
              </a:rPr>
              <a:t>3 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＋H</a:t>
            </a:r>
            <a:r>
              <a:rPr lang="en-US" altLang="zh-CN" sz="2800" b="1" baseline="-25000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9" grpId="0"/>
      <p:bldP spid="245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64441" y="1109834"/>
            <a:ext cx="11240402" cy="3677725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</a:pPr>
            <a:r>
              <a:rPr lang="zh-CN" altLang="zh-CN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硅酸</a:t>
            </a:r>
            <a:endParaRPr lang="zh-CN" altLang="zh-CN" sz="2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kern="0" dirty="0">
                <a:cs typeface="Times New Roman" panose="02020603050405020304" pitchFamily="18" charset="0"/>
              </a:rPr>
              <a:t>1</a:t>
            </a:r>
            <a:r>
              <a:rPr lang="zh-TW" altLang="zh-CN" sz="2800" kern="0" dirty="0">
                <a:cs typeface="Times New Roman" panose="02020603050405020304" pitchFamily="18" charset="0"/>
              </a:rPr>
              <a:t>．</a:t>
            </a:r>
            <a:r>
              <a:rPr lang="en-US" altLang="zh-CN" sz="2800" kern="0" dirty="0">
                <a:cs typeface="Times New Roman" panose="02020603050405020304" pitchFamily="18" charset="0"/>
              </a:rPr>
              <a:t>H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cs typeface="Times New Roman" panose="02020603050405020304" pitchFamily="18" charset="0"/>
              </a:rPr>
              <a:t>SiO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3</a:t>
            </a:r>
            <a:r>
              <a:rPr lang="zh-TW" altLang="zh-CN" sz="2800" kern="0" dirty="0">
                <a:cs typeface="Times New Roman" panose="02020603050405020304" pitchFamily="18" charset="0"/>
              </a:rPr>
              <a:t>的弱酸性：硅酸是难溶于水的弱酸，其酸性比碳酸弱。</a:t>
            </a:r>
            <a:endParaRPr lang="zh-CN" altLang="zh-CN" sz="2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kern="0" dirty="0">
                <a:cs typeface="Times New Roman" panose="02020603050405020304" pitchFamily="18" charset="0"/>
              </a:rPr>
              <a:t>2</a:t>
            </a:r>
            <a:r>
              <a:rPr lang="zh-TW" altLang="zh-CN" sz="2800" kern="0" dirty="0">
                <a:cs typeface="Times New Roman" panose="02020603050405020304" pitchFamily="18" charset="0"/>
              </a:rPr>
              <a:t>．</a:t>
            </a:r>
            <a:r>
              <a:rPr lang="en-US" altLang="zh-CN" sz="2800" kern="0" dirty="0">
                <a:cs typeface="Times New Roman" panose="02020603050405020304" pitchFamily="18" charset="0"/>
              </a:rPr>
              <a:t>H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cs typeface="Times New Roman" panose="02020603050405020304" pitchFamily="18" charset="0"/>
              </a:rPr>
              <a:t>SiO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3</a:t>
            </a:r>
            <a:r>
              <a:rPr lang="zh-TW" altLang="zh-CN" sz="2800" kern="0" dirty="0">
                <a:cs typeface="Times New Roman" panose="02020603050405020304" pitchFamily="18" charset="0"/>
              </a:rPr>
              <a:t>的不稳定性：硅酸受热易分解，</a:t>
            </a:r>
            <a:r>
              <a:rPr lang="en-US" altLang="zh-CN" sz="2800" kern="0" dirty="0">
                <a:cs typeface="Times New Roman" panose="02020603050405020304" pitchFamily="18" charset="0"/>
              </a:rPr>
              <a:t>H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cs typeface="Times New Roman" panose="02020603050405020304" pitchFamily="18" charset="0"/>
              </a:rPr>
              <a:t>SiO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3 </a:t>
            </a:r>
            <a:r>
              <a:rPr lang="pl-PL" altLang="zh-CN" sz="2800" kern="0" dirty="0">
                <a:cs typeface="Times New Roman" panose="02020603050405020304" pitchFamily="18" charset="0"/>
              </a:rPr>
              <a:t> </a:t>
            </a:r>
            <a:r>
              <a:rPr lang="en-US" altLang="zh-CN" sz="2800" kern="0" dirty="0">
                <a:cs typeface="Times New Roman" panose="02020603050405020304" pitchFamily="18" charset="0"/>
              </a:rPr>
              <a:t>SiO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cs typeface="Times New Roman" panose="02020603050405020304" pitchFamily="18" charset="0"/>
              </a:rPr>
              <a:t> + H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cs typeface="Times New Roman" panose="02020603050405020304" pitchFamily="18" charset="0"/>
              </a:rPr>
              <a:t>O</a:t>
            </a:r>
            <a:r>
              <a:rPr lang="zh-TW" altLang="zh-CN" sz="2800" kern="0" dirty="0"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tabLst>
                <a:tab pos="1931035" algn="l"/>
              </a:tabLst>
            </a:pPr>
            <a:r>
              <a:rPr lang="en-US" altLang="zh-CN" sz="28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．硅酸的制备（强酸制弱酸）：</a:t>
            </a:r>
            <a:endParaRPr lang="zh-CN" altLang="zh-CN" sz="2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tabLst>
                <a:tab pos="1931035" algn="l"/>
              </a:tabLst>
            </a:pPr>
            <a:r>
              <a:rPr lang="en-US" altLang="zh-CN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Na</a:t>
            </a:r>
            <a:r>
              <a:rPr lang="en-US" altLang="zh-CN" sz="2800" kern="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SiO</a:t>
            </a:r>
            <a:r>
              <a:rPr lang="en-US" altLang="zh-CN" sz="2800" kern="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 </a:t>
            </a:r>
            <a:r>
              <a:rPr lang="en-US" altLang="zh-CN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+ 2HCl </a:t>
            </a:r>
            <a:r>
              <a:rPr lang="en-US" altLang="zh-CN" sz="2800" kern="0" spc="-80" dirty="0">
                <a:solidFill>
                  <a:srgbClr val="000000"/>
                </a:solidFill>
                <a:cs typeface="Times New Roman" panose="02020603050405020304" pitchFamily="18" charset="0"/>
              </a:rPr>
              <a:t>==</a:t>
            </a:r>
            <a:r>
              <a:rPr lang="en-US" altLang="zh-CN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= 2NaCl</a:t>
            </a:r>
            <a:r>
              <a:rPr lang="en-US" altLang="zh-CN" sz="2800" kern="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zh-CN" sz="2800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zh-CN" sz="2800" kern="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2800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SiO</a:t>
            </a:r>
            <a:r>
              <a:rPr lang="en-US" altLang="zh-CN" sz="2800" kern="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zh-CN" sz="2800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↓</a:t>
            </a:r>
            <a:endParaRPr lang="zh-CN" altLang="zh-CN" sz="2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tabLst>
                <a:tab pos="1931035" algn="l"/>
              </a:tabLst>
            </a:pPr>
            <a:r>
              <a:rPr lang="en-US" altLang="zh-CN" sz="2800" kern="0" dirty="0">
                <a:cs typeface="Times New Roman" panose="02020603050405020304" pitchFamily="18" charset="0"/>
              </a:rPr>
              <a:t>Na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cs typeface="Times New Roman" panose="02020603050405020304" pitchFamily="18" charset="0"/>
              </a:rPr>
              <a:t>SiO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3 </a:t>
            </a:r>
            <a:r>
              <a:rPr lang="en-US" altLang="zh-CN" sz="2800" kern="0" dirty="0">
                <a:cs typeface="Times New Roman" panose="02020603050405020304" pitchFamily="18" charset="0"/>
              </a:rPr>
              <a:t>+ CO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cs typeface="Times New Roman" panose="02020603050405020304" pitchFamily="18" charset="0"/>
              </a:rPr>
              <a:t> + H</a:t>
            </a:r>
            <a:r>
              <a:rPr lang="en-US" altLang="zh-CN" sz="2800" kern="0" baseline="-25000" dirty="0"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cs typeface="Times New Roman" panose="02020603050405020304" pitchFamily="18" charset="0"/>
              </a:rPr>
              <a:t>O </a:t>
            </a:r>
            <a:r>
              <a:rPr lang="en-US" altLang="zh-CN" sz="2800" kern="0" spc="-80" dirty="0">
                <a:cs typeface="Times New Roman" panose="02020603050405020304" pitchFamily="18" charset="0"/>
              </a:rPr>
              <a:t>==</a:t>
            </a:r>
            <a:r>
              <a:rPr lang="en-US" altLang="zh-CN" sz="2800" kern="0" dirty="0">
                <a:cs typeface="Times New Roman" panose="02020603050405020304" pitchFamily="18" charset="0"/>
              </a:rPr>
              <a:t>= </a:t>
            </a:r>
            <a:r>
              <a:rPr lang="en-US" altLang="zh-CN" sz="2800" kern="0" dirty="0" smtClean="0">
                <a:cs typeface="Times New Roman" panose="02020603050405020304" pitchFamily="18" charset="0"/>
              </a:rPr>
              <a:t>H</a:t>
            </a:r>
            <a:r>
              <a:rPr lang="en-US" altLang="zh-CN" sz="2800" kern="0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zh-CN" sz="2800" kern="0" dirty="0" smtClean="0">
                <a:cs typeface="Times New Roman" panose="02020603050405020304" pitchFamily="18" charset="0"/>
              </a:rPr>
              <a:t>SiO</a:t>
            </a:r>
            <a:r>
              <a:rPr lang="en-US" altLang="zh-CN" sz="2800" kern="0" baseline="-25000" dirty="0" smtClean="0">
                <a:cs typeface="Times New Roman" panose="02020603050405020304" pitchFamily="18" charset="0"/>
              </a:rPr>
              <a:t>3</a:t>
            </a:r>
            <a:r>
              <a:rPr lang="en-US" altLang="zh-CN" sz="2800" kern="0" dirty="0" smtClean="0">
                <a:cs typeface="Times New Roman" panose="02020603050405020304" pitchFamily="18" charset="0"/>
              </a:rPr>
              <a:t> </a:t>
            </a:r>
            <a:r>
              <a:rPr lang="en-US" altLang="zh-CN" sz="2800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↓ </a:t>
            </a:r>
            <a:r>
              <a:rPr lang="en-US" altLang="zh-CN" sz="2800" kern="0" dirty="0" smtClean="0">
                <a:cs typeface="Times New Roman" panose="02020603050405020304" pitchFamily="18" charset="0"/>
              </a:rPr>
              <a:t>+ </a:t>
            </a:r>
            <a:r>
              <a:rPr lang="en-US" altLang="zh-CN" sz="2800" kern="0" dirty="0" smtClean="0">
                <a:cs typeface="Times New Roman" panose="02020603050405020304" pitchFamily="18" charset="0"/>
              </a:rPr>
              <a:t>Na</a:t>
            </a:r>
            <a:r>
              <a:rPr lang="en-US" altLang="zh-CN" sz="2800" kern="0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zh-CN" sz="2800" kern="0" dirty="0" smtClean="0">
                <a:cs typeface="Times New Roman" panose="02020603050405020304" pitchFamily="18" charset="0"/>
              </a:rPr>
              <a:t>CO</a:t>
            </a:r>
            <a:r>
              <a:rPr lang="en-US" altLang="zh-CN" sz="2800" kern="0" baseline="-25000" dirty="0" smtClean="0">
                <a:cs typeface="Times New Roman" panose="02020603050405020304" pitchFamily="18" charset="0"/>
              </a:rPr>
              <a:t>3</a:t>
            </a:r>
            <a:endParaRPr lang="zh-CN" altLang="zh-CN" sz="2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9206" y="189434"/>
            <a:ext cx="11412000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新型陶瓷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78580" y="901442"/>
          <a:ext cx="11305257" cy="4721881"/>
        </p:xfrm>
        <a:graphic>
          <a:graphicData uri="http://schemas.openxmlformats.org/drawingml/2006/table">
            <a:tbl>
              <a:tblPr/>
              <a:tblGrid>
                <a:gridCol w="1512170"/>
                <a:gridCol w="3096344"/>
                <a:gridCol w="2664296"/>
                <a:gridCol w="4032447"/>
              </a:tblGrid>
              <a:tr h="686791"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新型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材料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成分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性能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主要应用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金刚砂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硬度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、耐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抗氧化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磨料、耐高温结构材料、耐高温半导体材料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高温结构陶瓷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碳化硅、氮化硅、金属氧化物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耐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800" kern="100" spc="-15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sz="2800" kern="100" spc="-15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抗氧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化、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耐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用于火箭发动机、汽车发动机和高温电极材料等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压电陶瓷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钛酸盐、锆酸盐等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实现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能和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的相互转化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用于滤波器、扬声器、超声波探伤器和点火器等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547059" y="1955766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碳化硅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SiC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48208" y="170208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20387" y="233099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温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35643" y="168466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47134" y="303244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高温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01724" y="36625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腐蚀</a:t>
            </a:r>
          </a:p>
        </p:txBody>
      </p:sp>
      <p:sp>
        <p:nvSpPr>
          <p:cNvPr id="26" name="矩形 25"/>
          <p:cNvSpPr/>
          <p:nvPr/>
        </p:nvSpPr>
        <p:spPr>
          <a:xfrm>
            <a:off x="6128499" y="43925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机械</a:t>
            </a:r>
          </a:p>
        </p:txBody>
      </p:sp>
      <p:sp>
        <p:nvSpPr>
          <p:cNvPr id="27" name="矩形 26"/>
          <p:cNvSpPr/>
          <p:nvPr/>
        </p:nvSpPr>
        <p:spPr>
          <a:xfrm>
            <a:off x="5078385" y="504058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42578" y="1125538"/>
          <a:ext cx="11305257" cy="4416544"/>
        </p:xfrm>
        <a:graphic>
          <a:graphicData uri="http://schemas.openxmlformats.org/drawingml/2006/table">
            <a:tbl>
              <a:tblPr/>
              <a:tblGrid>
                <a:gridCol w="1512170"/>
                <a:gridCol w="3096344"/>
                <a:gridCol w="2736304"/>
                <a:gridCol w="3960439"/>
              </a:tblGrid>
              <a:tr h="2973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透明陶瓷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氧化铝、氧化钇等透明陶瓷；氮化铝、氟化钙等非氧化物透明陶瓷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具有优异的光学性能、耐高温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好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用于高压钠灯、激光器、高温探测窗等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超导陶瓷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—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临界温度下具有超导性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用于电力、交通、医疗等领域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087094" y="303284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绝缘性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9206" y="29013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碳纳米材料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06575" y="693490"/>
          <a:ext cx="11377262" cy="6012907"/>
        </p:xfrm>
        <a:graphic>
          <a:graphicData uri="http://schemas.openxmlformats.org/drawingml/2006/table">
            <a:tbl>
              <a:tblPr/>
              <a:tblGrid>
                <a:gridCol w="1512167"/>
                <a:gridCol w="4032448"/>
                <a:gridCol w="2664296"/>
                <a:gridCol w="3168351"/>
              </a:tblGrid>
              <a:tr h="16742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概念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性能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用途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94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富勒烯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由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构成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的一系列笼形分子的总称，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如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—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制碳纳米材料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05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碳纳米管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由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卷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成的管状物，具有纳米尺度的直径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比表面积大，有相当高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优良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性能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生产复合材料、电池和传感器等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622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石墨烯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         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厚度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的单层石墨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电阻率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、热导率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具有很高的强度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在光电器件、超级电容器、电池、复合材料等方面的应用研究在不断深入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938" marR="1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296200" y="135027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碳原子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2361" y="1907171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96591" y="286243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石墨片层</a:t>
            </a:r>
          </a:p>
        </p:txBody>
      </p:sp>
      <p:sp>
        <p:nvSpPr>
          <p:cNvPr id="15" name="矩形 14"/>
          <p:cNvSpPr/>
          <p:nvPr/>
        </p:nvSpPr>
        <p:spPr>
          <a:xfrm>
            <a:off x="7365223" y="31771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强度</a:t>
            </a:r>
          </a:p>
        </p:txBody>
      </p:sp>
      <p:sp>
        <p:nvSpPr>
          <p:cNvPr id="18" name="矩形 17"/>
          <p:cNvSpPr/>
          <p:nvPr/>
        </p:nvSpPr>
        <p:spPr>
          <a:xfrm>
            <a:off x="7031310" y="377241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电学</a:t>
            </a:r>
          </a:p>
        </p:txBody>
      </p:sp>
      <p:sp>
        <p:nvSpPr>
          <p:cNvPr id="20" name="矩形 19"/>
          <p:cNvSpPr/>
          <p:nvPr/>
        </p:nvSpPr>
        <p:spPr>
          <a:xfrm>
            <a:off x="1918742" y="495938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只有一个碳原子</a:t>
            </a:r>
            <a:r>
              <a:rPr lang="zh-CN" altLang="en-US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直径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94138" y="468064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低</a:t>
            </a:r>
          </a:p>
        </p:txBody>
      </p:sp>
      <p:sp>
        <p:nvSpPr>
          <p:cNvPr id="25" name="矩形 24"/>
          <p:cNvSpPr/>
          <p:nvPr/>
        </p:nvSpPr>
        <p:spPr>
          <a:xfrm>
            <a:off x="6354775" y="52828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598" y="333450"/>
            <a:ext cx="10945216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/>
              <a:t>P19-20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1.</a:t>
            </a:r>
            <a:r>
              <a:rPr lang="zh-CN" altLang="en-US" sz="2800" dirty="0" smtClean="0"/>
              <a:t>材料可分为哪几类？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2.</a:t>
            </a:r>
            <a:r>
              <a:rPr lang="zh-CN" altLang="en-US" sz="2800" dirty="0" smtClean="0"/>
              <a:t>无机非金属材料的组成和特点？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3.</a:t>
            </a:r>
            <a:r>
              <a:rPr lang="zh-CN" altLang="en-US" sz="2800" dirty="0" smtClean="0"/>
              <a:t>硅酸盐材料有什么共性？为什么？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4.</a:t>
            </a:r>
            <a:r>
              <a:rPr lang="zh-CN" altLang="en-US" sz="2800" dirty="0" smtClean="0"/>
              <a:t>传统的无机非金属材料有哪些？各有什么性能和用途？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5.</a:t>
            </a:r>
            <a:r>
              <a:rPr lang="zh-CN" altLang="en-US" sz="2800" dirty="0" smtClean="0"/>
              <a:t>生产三大硅酸盐材料用的原料、设备和生产条件分别是什么？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P21-23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1.</a:t>
            </a:r>
            <a:r>
              <a:rPr lang="zh-CN" altLang="en-US" sz="2800" dirty="0" smtClean="0"/>
              <a:t>画出硅原子结构示意图，写出其在周期表中的位置以及在自然界中的存在形态。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2.</a:t>
            </a:r>
            <a:r>
              <a:rPr lang="zh-CN" altLang="en-US" sz="2800" dirty="0" smtClean="0"/>
              <a:t>硅单质有什么特性？基于此特性的用途有哪些？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3.</a:t>
            </a:r>
            <a:r>
              <a:rPr lang="zh-CN" altLang="en-US" sz="2800" dirty="0" smtClean="0"/>
              <a:t>画出工业高纯硅的制备流程，写出相关方程式。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4.</a:t>
            </a:r>
            <a:r>
              <a:rPr lang="zh-CN" altLang="en-US" sz="2800" dirty="0" smtClean="0"/>
              <a:t>新型无机非金属材料还有哪些？各有什么性能和用途？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975526" y="40545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 smtClean="0">
                <a:solidFill>
                  <a:srgbClr val="FF0000"/>
                </a:solidFill>
              </a:rPr>
              <a:t>阅读提纲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837506"/>
            <a:ext cx="11412000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无机非金属材料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从组成上看，许多无机非金属材料多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具有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特点，以及特殊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性能。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" y="80"/>
            <a:ext cx="12190413" cy="779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40098" y="109980"/>
            <a:ext cx="831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一、硅酸盐材料</a:t>
            </a:r>
          </a:p>
        </p:txBody>
      </p:sp>
      <p:sp>
        <p:nvSpPr>
          <p:cNvPr id="3" name="矩形 2"/>
          <p:cNvSpPr/>
          <p:nvPr/>
        </p:nvSpPr>
        <p:spPr>
          <a:xfrm>
            <a:off x="6455246" y="163380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硅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79659" y="163380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68086" y="163380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耐高温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8111" y="216286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抗腐蚀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47205" y="216286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硬度高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11230" y="216286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24643" y="216286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2781722"/>
            <a:ext cx="9162384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硅酸盐及其结构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硅酸盐的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在硅酸盐中，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构成了硅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在中心，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在四面体的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个顶角，每个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，每个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" name="Picture 27" descr="3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1184" y="2421682"/>
            <a:ext cx="2194662" cy="222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233446" y="3916432"/>
            <a:ext cx="1261884" cy="565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四面体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19142" y="4471814"/>
            <a:ext cx="364202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67308" y="4437906"/>
            <a:ext cx="364202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4950746"/>
            <a:ext cx="11394632" cy="1713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硅酸盐的特性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硅氧四面体结构的特殊性，决定了硅酸盐材料大多具有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硬度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于水、耐高温、耐腐蚀等特点。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695606" y="5543426"/>
            <a:ext cx="543739" cy="565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87694" y="5543426"/>
            <a:ext cx="543739" cy="565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难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6181" y="75294"/>
            <a:ext cx="10649545" cy="3363502"/>
            <a:chOff x="6224151" y="6377405"/>
            <a:chExt cx="10649545" cy="3363502"/>
          </a:xfrm>
        </p:grpSpPr>
        <p:pic>
          <p:nvPicPr>
            <p:cNvPr id="9" name="图形 7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224151" y="6377405"/>
              <a:ext cx="712441" cy="712441"/>
            </a:xfrm>
            <a:prstGeom prst="rect">
              <a:avLst/>
            </a:prstGeom>
          </p:spPr>
        </p:pic>
        <p:sp>
          <p:nvSpPr>
            <p:cNvPr id="10" name="矩形 8551"/>
            <p:cNvSpPr>
              <a:spLocks noChangeArrowheads="1"/>
            </p:cNvSpPr>
            <p:nvPr/>
          </p:nvSpPr>
          <p:spPr bwMode="auto">
            <a:xfrm>
              <a:off x="6291974" y="7139617"/>
              <a:ext cx="10581722" cy="260129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TW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硅酸盐矿物的成分复杂，多用氧化物的形式表示它们的组成，如</a:t>
              </a:r>
              <a:r>
                <a:rPr lang="zh-CN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：</a:t>
              </a:r>
              <a:endParaRPr lang="zh-CN" altLang="zh-CN" sz="2800" kern="100" dirty="0">
                <a:effectLst/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TW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硅酸钠</a:t>
              </a:r>
              <a:r>
                <a:rPr lang="zh-CN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Na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SiO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800" kern="1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 Na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O·SiO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endParaRPr lang="zh-CN" altLang="zh-CN" sz="2800" kern="100" dirty="0">
                <a:effectLst/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TW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高岭石（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Al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Si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9</a:t>
              </a:r>
              <a:r>
                <a:rPr lang="zh-TW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800" kern="1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Al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3</a:t>
              </a:r>
              <a:r>
                <a:rPr lang="zh-TW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·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2SiO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zh-TW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·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2H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O</a:t>
              </a:r>
              <a:endParaRPr lang="zh-CN" altLang="zh-CN" sz="2800" kern="100" dirty="0">
                <a:effectLst/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TW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钾云母</a:t>
              </a:r>
              <a:r>
                <a:rPr lang="zh-CN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KH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Al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Si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12</a:t>
              </a:r>
              <a:r>
                <a:rPr lang="zh-CN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800" kern="1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O·3Al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·6SiO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·2H</a:t>
              </a:r>
              <a:r>
                <a:rPr lang="en-US" altLang="zh-CN" sz="2800" kern="0" baseline="-2500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O</a:t>
              </a:r>
              <a:endParaRPr lang="zh-CN" altLang="zh-CN" sz="2800" kern="100" dirty="0">
                <a:effectLst/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6817410" y="6472381"/>
              <a:ext cx="590729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dirty="0">
                  <a:effectLst/>
                  <a:latin typeface="+mj-ea"/>
                  <a:ea typeface="+mj-ea"/>
                </a:rPr>
                <a:t>（</a:t>
              </a:r>
              <a:r>
                <a:rPr lang="en-US" altLang="zh-CN" sz="2800" dirty="0">
                  <a:effectLst/>
                  <a:latin typeface="+mj-ea"/>
                  <a:ea typeface="+mj-ea"/>
                </a:rPr>
                <a:t>3</a:t>
              </a:r>
              <a:r>
                <a:rPr lang="zh-CN" altLang="en-US" sz="2800" dirty="0">
                  <a:effectLst/>
                  <a:latin typeface="+mj-ea"/>
                  <a:ea typeface="+mj-ea"/>
                </a:rPr>
                <a:t>）硅酸盐的表示方</a:t>
              </a:r>
              <a:r>
                <a:rPr lang="zh-CN" altLang="en-US" sz="2800" dirty="0" smtClean="0">
                  <a:effectLst/>
                  <a:latin typeface="+mj-ea"/>
                  <a:ea typeface="+mj-ea"/>
                </a:rPr>
                <a:t>法</a:t>
              </a:r>
              <a:endParaRPr kumimoji="0" lang="zh-C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endParaRPr>
            </a:p>
          </p:txBody>
        </p:sp>
      </p:grpSp>
      <p:graphicFrame>
        <p:nvGraphicFramePr>
          <p:cNvPr id="32769" name="Object 1" descr="clipboard/media/image3.emf"/>
          <p:cNvGraphicFramePr>
            <a:graphicFrameLocks/>
          </p:cNvGraphicFramePr>
          <p:nvPr/>
        </p:nvGraphicFramePr>
        <p:xfrm>
          <a:off x="334566" y="3683942"/>
          <a:ext cx="10298112" cy="2770188"/>
        </p:xfrm>
        <a:graphic>
          <a:graphicData uri="http://schemas.openxmlformats.org/presentationml/2006/ole">
            <p:oleObj spid="_x0000_s32769" name="文档" r:id="rId5" imgW="10304590" imgH="276943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64514" y="1109980"/>
            <a:ext cx="11003299" cy="1527726"/>
          </a:xfrm>
        </p:spPr>
        <p:txBody>
          <a:bodyPr>
            <a:no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</a:pPr>
            <a:r>
              <a:rPr lang="zh-CN" altLang="zh-TW" sz="2800" kern="0" dirty="0">
                <a:solidFill>
                  <a:srgbClr val="000000"/>
                </a:solidFill>
                <a:latin typeface="微软雅黑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0" dirty="0">
                <a:solidFill>
                  <a:srgbClr val="000000"/>
                </a:solidFill>
                <a:latin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itchFamily="34" charset="-122"/>
                <a:cs typeface="Times New Roman" panose="02020603050405020304" pitchFamily="18" charset="0"/>
              </a:rPr>
              <a:t>）</a:t>
            </a:r>
            <a:r>
              <a:rPr lang="zh-TW" altLang="zh-CN" sz="2800" kern="0" dirty="0" smtClean="0">
                <a:solidFill>
                  <a:srgbClr val="000000"/>
                </a:solidFill>
                <a:latin typeface="微软雅黑" pitchFamily="34" charset="-122"/>
                <a:cs typeface="Times New Roman" panose="02020603050405020304" pitchFamily="18" charset="0"/>
              </a:rPr>
              <a:t>最</a:t>
            </a:r>
            <a:r>
              <a:rPr lang="zh-TW" altLang="zh-CN" sz="2800" kern="0" dirty="0">
                <a:solidFill>
                  <a:srgbClr val="000000"/>
                </a:solidFill>
                <a:latin typeface="微软雅黑" pitchFamily="34" charset="-122"/>
                <a:cs typeface="Times New Roman" panose="02020603050405020304" pitchFamily="18" charset="0"/>
              </a:rPr>
              <a:t>简单的硅酸盐</a:t>
            </a:r>
            <a:r>
              <a:rPr lang="en-US" altLang="zh-CN" sz="2800" kern="0" dirty="0">
                <a:solidFill>
                  <a:srgbClr val="000000"/>
                </a:solidFill>
                <a:latin typeface="微软雅黑" pitchFamily="34" charset="-122"/>
                <a:cs typeface="Times New Roman" panose="02020603050405020304" pitchFamily="18" charset="0"/>
              </a:rPr>
              <a:t>——</a:t>
            </a:r>
            <a:r>
              <a:rPr lang="zh-TW" altLang="zh-CN" sz="2800" kern="0" dirty="0">
                <a:solidFill>
                  <a:srgbClr val="000000"/>
                </a:solidFill>
                <a:latin typeface="微软雅黑" pitchFamily="34" charset="-122"/>
                <a:cs typeface="Times New Roman" panose="02020603050405020304" pitchFamily="18" charset="0"/>
              </a:rPr>
              <a:t>硅酸钠</a:t>
            </a:r>
            <a:endParaRPr lang="zh-CN" altLang="zh-CN" sz="2800" kern="100" dirty="0">
              <a:latin typeface="微软雅黑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TW" sz="2800" kern="0" dirty="0">
                <a:latin typeface="微软雅黑" pitchFamily="34" charset="-122"/>
                <a:cs typeface="Times New Roman" panose="02020603050405020304" pitchFamily="18" charset="0"/>
              </a:rPr>
              <a:t>a</a:t>
            </a:r>
            <a:r>
              <a:rPr lang="zh-TW" altLang="zh-CN" sz="2800" kern="0" dirty="0">
                <a:latin typeface="微软雅黑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800" kern="0" dirty="0">
                <a:latin typeface="微软雅黑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2800" kern="0" baseline="-25000" dirty="0">
                <a:latin typeface="微软雅黑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latin typeface="微软雅黑" pitchFamily="34" charset="-122"/>
                <a:cs typeface="Times New Roman" panose="02020603050405020304" pitchFamily="18" charset="0"/>
              </a:rPr>
              <a:t>SiO</a:t>
            </a:r>
            <a:r>
              <a:rPr lang="en-US" altLang="zh-CN" sz="2800" kern="0" baseline="-25000" dirty="0">
                <a:latin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kern="0" dirty="0">
                <a:latin typeface="微软雅黑" pitchFamily="34" charset="-122"/>
                <a:cs typeface="Times New Roman" panose="02020603050405020304" pitchFamily="18" charset="0"/>
              </a:rPr>
              <a:t>（俗称泡花碱）</a:t>
            </a:r>
            <a:r>
              <a:rPr lang="zh-TW" altLang="zh-CN" sz="2800" kern="0" dirty="0">
                <a:latin typeface="微软雅黑" pitchFamily="34" charset="-122"/>
                <a:cs typeface="Times New Roman" panose="02020603050405020304" pitchFamily="18" charset="0"/>
              </a:rPr>
              <a:t>可溶于水，其水溶液俗称水玻璃，有黏性。</a:t>
            </a:r>
            <a:endParaRPr lang="zh-CN" altLang="zh-CN" sz="2800" kern="100" dirty="0">
              <a:latin typeface="微软雅黑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TW" sz="2800" kern="0" dirty="0">
                <a:latin typeface="微软雅黑" pitchFamily="34" charset="-122"/>
                <a:cs typeface="Times New Roman" panose="02020603050405020304" pitchFamily="18" charset="0"/>
              </a:rPr>
              <a:t>b</a:t>
            </a:r>
            <a:r>
              <a:rPr lang="zh-TW" altLang="zh-CN" sz="2800" kern="0" dirty="0">
                <a:latin typeface="微软雅黑" pitchFamily="34" charset="-122"/>
                <a:cs typeface="Times New Roman" panose="02020603050405020304" pitchFamily="18" charset="0"/>
              </a:rPr>
              <a:t>．用途：</a:t>
            </a:r>
            <a:r>
              <a:rPr lang="zh-CN" altLang="zh-TW" sz="2800" kern="0" dirty="0">
                <a:latin typeface="微软雅黑" pitchFamily="34" charset="-122"/>
                <a:cs typeface="Times New Roman" panose="02020603050405020304" pitchFamily="18" charset="0"/>
              </a:rPr>
              <a:t>可用于建筑材料的</a:t>
            </a:r>
            <a:r>
              <a:rPr lang="zh-TW" altLang="zh-CN" sz="2800" kern="0" dirty="0">
                <a:latin typeface="微软雅黑" pitchFamily="34" charset="-122"/>
                <a:cs typeface="Times New Roman" panose="02020603050405020304" pitchFamily="18" charset="0"/>
              </a:rPr>
              <a:t>黏合剂，防火剂，制备硅胶。</a:t>
            </a:r>
            <a:endParaRPr lang="zh-CN" altLang="zh-CN" sz="2800" kern="100" dirty="0">
              <a:latin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17740" y="3034863"/>
            <a:ext cx="3659593" cy="27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29"/>
          <a:stretch>
            <a:fillRect/>
          </a:stretch>
        </p:blipFill>
        <p:spPr bwMode="auto">
          <a:xfrm>
            <a:off x="5777332" y="3034863"/>
            <a:ext cx="3659593" cy="271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9206" y="-26590"/>
            <a:ext cx="9162384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常见的硅酸盐材料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0590" y="640066"/>
          <a:ext cx="11305256" cy="6102096"/>
        </p:xfrm>
        <a:graphic>
          <a:graphicData uri="http://schemas.openxmlformats.org/drawingml/2006/table">
            <a:tbl>
              <a:tblPr/>
              <a:tblGrid>
                <a:gridCol w="936104"/>
                <a:gridCol w="2736304"/>
                <a:gridCol w="3456384"/>
                <a:gridCol w="4176464"/>
              </a:tblGrid>
              <a:tr h="16121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陶瓷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普通玻璃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普通水泥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31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原料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____________________________________________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主要原料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辅助原料：适量的石膏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3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设备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陶瓷窑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97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主要成分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含水的铝硅酸盐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硅酸钠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(Na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SiO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、硅酸钙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(CaSiO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、二氧化硅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(SiO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硅酸三钙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(3CaO·SiO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、硅酸二钙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(2CaO·SiO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、铝酸三钙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(3CaO·Al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97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用途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建筑材料、绝缘材料、日用器皿、卫生洁具等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建筑材料、光学仪器、各种器皿、制造玻璃纤维等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大量用于建筑和水利工程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7274" marR="1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422798" y="174556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黏土</a:t>
            </a:r>
          </a:p>
        </p:txBody>
      </p:sp>
      <p:sp>
        <p:nvSpPr>
          <p:cNvPr id="10" name="矩形 9"/>
          <p:cNvSpPr/>
          <p:nvPr/>
        </p:nvSpPr>
        <p:spPr>
          <a:xfrm>
            <a:off x="4295007" y="1088366"/>
            <a:ext cx="324036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纯碱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(Na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、石灰石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(CaCO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、石英砂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SiO</a:t>
            </a:r>
            <a:r>
              <a:rPr lang="en-US" altLang="zh-CN" sz="28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07574" y="150358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石灰石、黏土</a:t>
            </a:r>
          </a:p>
        </p:txBody>
      </p:sp>
      <p:sp>
        <p:nvSpPr>
          <p:cNvPr id="4" name="矩形 3"/>
          <p:cNvSpPr/>
          <p:nvPr/>
        </p:nvSpPr>
        <p:spPr>
          <a:xfrm>
            <a:off x="5322872" y="287348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玻璃窑</a:t>
            </a:r>
          </a:p>
        </p:txBody>
      </p:sp>
      <p:sp>
        <p:nvSpPr>
          <p:cNvPr id="6" name="矩形 5"/>
          <p:cNvSpPr/>
          <p:nvPr/>
        </p:nvSpPr>
        <p:spPr>
          <a:xfrm>
            <a:off x="8795697" y="287348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水泥回转窑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694605" y="621482"/>
          <a:ext cx="10609179" cy="1296144"/>
        </p:xfrm>
        <a:graphic>
          <a:graphicData uri="http://schemas.openxmlformats.org/presentationml/2006/ole">
            <p:oleObj spid="_x0000_s81925" name="文档" r:id="rId3" imgW="3760120" imgH="460457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2598" y="1989634"/>
            <a:ext cx="10729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提示</a:t>
            </a:r>
            <a:r>
              <a:rPr 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不能。</a:t>
            </a:r>
            <a:r>
              <a:rPr lang="en-US" sz="2800" dirty="0" smtClean="0">
                <a:latin typeface="楷体" pitchFamily="49" charset="-122"/>
                <a:ea typeface="楷体" pitchFamily="49" charset="-122"/>
              </a:rPr>
              <a:t>SiO</a:t>
            </a:r>
            <a:r>
              <a:rPr lang="en-US" sz="2800" baseline="-250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sz="2800" dirty="0" smtClean="0">
                <a:latin typeface="楷体" pitchFamily="49" charset="-122"/>
                <a:ea typeface="楷体" pitchFamily="49" charset="-122"/>
              </a:rPr>
              <a:t>Na</a:t>
            </a:r>
            <a:r>
              <a:rPr lang="en-US" sz="2800" baseline="-250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en-US" sz="2800" dirty="0" smtClean="0">
                <a:latin typeface="楷体" pitchFamily="49" charset="-122"/>
                <a:ea typeface="楷体" pitchFamily="49" charset="-122"/>
              </a:rPr>
              <a:t>CO</a:t>
            </a:r>
            <a:r>
              <a:rPr lang="en-US" sz="2800" baseline="-250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反应是在高温下</a:t>
            </a:r>
            <a:r>
              <a:rPr lang="en-US" sz="28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且生成的产物是</a:t>
            </a:r>
            <a:r>
              <a:rPr lang="en-US" sz="2800" dirty="0" smtClean="0">
                <a:latin typeface="楷体" pitchFamily="49" charset="-122"/>
                <a:ea typeface="楷体" pitchFamily="49" charset="-122"/>
              </a:rPr>
              <a:t>CO</a:t>
            </a:r>
            <a:r>
              <a:rPr lang="en-US" sz="2800" baseline="-250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气体</a:t>
            </a:r>
            <a:r>
              <a:rPr lang="en-US" sz="28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可以脱离反应体系</a:t>
            </a:r>
            <a:r>
              <a:rPr lang="en-US" sz="28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并不能说明</a:t>
            </a:r>
            <a:r>
              <a:rPr lang="en-US" sz="2800" dirty="0" smtClean="0">
                <a:latin typeface="楷体" pitchFamily="49" charset="-122"/>
                <a:ea typeface="楷体" pitchFamily="49" charset="-122"/>
              </a:rPr>
              <a:t>H</a:t>
            </a:r>
            <a:r>
              <a:rPr lang="en-US" sz="2800" baseline="-250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en-US" sz="2800" dirty="0" smtClean="0">
                <a:latin typeface="楷体" pitchFamily="49" charset="-122"/>
                <a:ea typeface="楷体" pitchFamily="49" charset="-122"/>
              </a:rPr>
              <a:t>SiO</a:t>
            </a:r>
            <a:r>
              <a:rPr lang="en-US" sz="2800" baseline="-250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酸性强于</a:t>
            </a:r>
            <a:r>
              <a:rPr lang="en-US" sz="2800" dirty="0" smtClean="0">
                <a:latin typeface="楷体" pitchFamily="49" charset="-122"/>
                <a:ea typeface="楷体" pitchFamily="49" charset="-122"/>
              </a:rPr>
              <a:t>H</a:t>
            </a:r>
            <a:r>
              <a:rPr lang="en-US" sz="2800" baseline="-250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en-US" sz="2800" dirty="0" smtClean="0">
                <a:latin typeface="楷体" pitchFamily="49" charset="-122"/>
                <a:ea typeface="楷体" pitchFamily="49" charset="-122"/>
              </a:rPr>
              <a:t>CO</a:t>
            </a:r>
            <a:r>
              <a:rPr lang="en-US" sz="2800" baseline="-250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590" y="674326"/>
            <a:ext cx="11521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思考：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8582" y="2383820"/>
          <a:ext cx="11305255" cy="2926891"/>
        </p:xfrm>
        <a:graphic>
          <a:graphicData uri="http://schemas.openxmlformats.org/drawingml/2006/table">
            <a:tbl>
              <a:tblPr/>
              <a:tblGrid>
                <a:gridCol w="2664296"/>
                <a:gridCol w="2736405"/>
                <a:gridCol w="2952277"/>
                <a:gridCol w="2952277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存在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原子结构示意图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周期表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中位置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含量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存在形态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6467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地壳中居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位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u="none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-1" y="-26590"/>
            <a:ext cx="12190413" cy="779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81109" y="83311"/>
            <a:ext cx="1002819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二、新型无机非金属材料</a:t>
            </a:r>
          </a:p>
        </p:txBody>
      </p:sp>
      <p:sp>
        <p:nvSpPr>
          <p:cNvPr id="17" name="矩形 16"/>
          <p:cNvSpPr/>
          <p:nvPr/>
        </p:nvSpPr>
        <p:spPr>
          <a:xfrm>
            <a:off x="389206" y="987309"/>
            <a:ext cx="1141200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硅和二氧化硅</a:t>
            </a: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硅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的存在与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结构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3250" name="Picture 2" descr="3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0771" y="3782328"/>
            <a:ext cx="1227446" cy="138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246357" y="424560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</a:t>
            </a:r>
          </a:p>
        </p:txBody>
      </p:sp>
      <p:sp>
        <p:nvSpPr>
          <p:cNvPr id="8" name="矩形 7"/>
          <p:cNvSpPr/>
          <p:nvPr/>
        </p:nvSpPr>
        <p:spPr>
          <a:xfrm>
            <a:off x="3181007" y="424567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氧化物和硅酸盐</a:t>
            </a:r>
          </a:p>
        </p:txBody>
      </p:sp>
      <p:sp>
        <p:nvSpPr>
          <p:cNvPr id="13" name="矩形 12"/>
          <p:cNvSpPr/>
          <p:nvPr/>
        </p:nvSpPr>
        <p:spPr>
          <a:xfrm>
            <a:off x="8984235" y="4245677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第三周期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ⅣA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8790" y="5645785"/>
            <a:ext cx="11322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注意：硅虽然化学性质不活泼，由于硅的亲氧性，自然界中没有游离态。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-26590"/>
            <a:ext cx="12190413" cy="779190"/>
          </a:xfrm>
          <a:prstGeom prst="rect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</a:srgbClr>
              </a:gs>
              <a:gs pos="100000">
                <a:srgbClr val="4F81BD">
                  <a:lumMod val="50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</p:txBody>
      </p:sp>
      <p:graphicFrame>
        <p:nvGraphicFramePr>
          <p:cNvPr id="647169" name="Object 1"/>
          <p:cNvGraphicFramePr>
            <a:graphicFrameLocks noChangeAspect="1"/>
          </p:cNvGraphicFramePr>
          <p:nvPr/>
        </p:nvGraphicFramePr>
        <p:xfrm>
          <a:off x="478222" y="2997746"/>
          <a:ext cx="11212810" cy="2817024"/>
        </p:xfrm>
        <a:graphic>
          <a:graphicData uri="http://schemas.openxmlformats.org/presentationml/2006/ole">
            <p:oleObj spid="_x0000_s87042" name="文档" r:id="rId3" imgW="4331483" imgH="1211083" progId="">
              <p:embed/>
            </p:oleObj>
          </a:graphicData>
        </a:graphic>
      </p:graphicFrame>
      <p:graphicFrame>
        <p:nvGraphicFramePr>
          <p:cNvPr id="87043" name="Object 2"/>
          <p:cNvGraphicFramePr>
            <a:graphicFrameLocks noChangeAspect="1"/>
          </p:cNvGraphicFramePr>
          <p:nvPr/>
        </p:nvGraphicFramePr>
        <p:xfrm>
          <a:off x="1054646" y="1269554"/>
          <a:ext cx="8280920" cy="2161114"/>
        </p:xfrm>
        <a:graphic>
          <a:graphicData uri="http://schemas.openxmlformats.org/presentationml/2006/ole">
            <p:oleObj spid="_x0000_s87043" name="文档" r:id="rId4" imgW="3196678" imgH="83667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574" y="0"/>
            <a:ext cx="11236164" cy="838562"/>
          </a:xfrm>
          <a:prstGeom prst="rect">
            <a:avLst/>
          </a:prstGeom>
          <a:noFill/>
        </p:spPr>
        <p:txBody>
          <a:bodyPr wrap="square" lIns="117221" tIns="58610" rIns="117221" bIns="58610" rtlCol="0">
            <a:spAutoFit/>
          </a:bodyPr>
          <a:lstStyle/>
          <a:p>
            <a:pPr algn="ctr" defTabSz="1172261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硅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和二氧化硅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64c6b7c-519b-45d8-99f6-1989e57d16b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91254d3-bf77-4f61-8dd2-d82dba069647}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6858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itchFamily="2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6858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itchFamily="2" charset="-122"/>
            <a:ea typeface="宋体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1826</Words>
  <Application>Microsoft Office PowerPoint</Application>
  <PresentationFormat>自定义</PresentationFormat>
  <Paragraphs>179</Paragraphs>
  <Slides>15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7_Office 主题</vt:lpstr>
      <vt:lpstr>5_自定义设计方案</vt:lpstr>
      <vt:lpstr>文档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7551</cp:revision>
  <dcterms:created xsi:type="dcterms:W3CDTF">2014-11-27T01:03:00Z</dcterms:created>
  <dcterms:modified xsi:type="dcterms:W3CDTF">2021-03-24T00:18:00Z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