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6" r:id="rId3"/>
    <p:sldMasterId id="2147483698" r:id="rId4"/>
  </p:sldMasterIdLst>
  <p:notesMasterIdLst>
    <p:notesMasterId r:id="rId38"/>
  </p:notesMasterIdLst>
  <p:handoutMasterIdLst>
    <p:handoutMasterId r:id="rId39"/>
  </p:handoutMasterIdLst>
  <p:sldIdLst>
    <p:sldId id="256" r:id="rId5"/>
    <p:sldId id="262" r:id="rId6"/>
    <p:sldId id="258" r:id="rId7"/>
    <p:sldId id="259" r:id="rId8"/>
    <p:sldId id="269" r:id="rId9"/>
    <p:sldId id="296" r:id="rId10"/>
    <p:sldId id="270" r:id="rId11"/>
    <p:sldId id="264" r:id="rId12"/>
    <p:sldId id="267" r:id="rId13"/>
    <p:sldId id="260" r:id="rId14"/>
    <p:sldId id="313" r:id="rId15"/>
    <p:sldId id="314" r:id="rId16"/>
    <p:sldId id="299" r:id="rId17"/>
    <p:sldId id="276" r:id="rId18"/>
    <p:sldId id="272" r:id="rId19"/>
    <p:sldId id="261" r:id="rId20"/>
    <p:sldId id="321" r:id="rId21"/>
    <p:sldId id="273" r:id="rId22"/>
    <p:sldId id="320" r:id="rId23"/>
    <p:sldId id="315" r:id="rId24"/>
    <p:sldId id="316" r:id="rId25"/>
    <p:sldId id="317" r:id="rId26"/>
    <p:sldId id="311" r:id="rId27"/>
    <p:sldId id="275" r:id="rId28"/>
    <p:sldId id="288" r:id="rId29"/>
    <p:sldId id="287" r:id="rId30"/>
    <p:sldId id="289" r:id="rId31"/>
    <p:sldId id="290" r:id="rId32"/>
    <p:sldId id="292" r:id="rId33"/>
    <p:sldId id="293" r:id="rId34"/>
    <p:sldId id="294" r:id="rId35"/>
    <p:sldId id="291" r:id="rId36"/>
    <p:sldId id="29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94660"/>
  </p:normalViewPr>
  <p:slideViewPr>
    <p:cSldViewPr snapToGrid="0">
      <p:cViewPr varScale="1">
        <p:scale>
          <a:sx n="89" d="100"/>
          <a:sy n="89" d="100"/>
        </p:scale>
        <p:origin x="-1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098FD-31D7-4172-828A-49D7FDCDF663}" type="datetimeFigureOut">
              <a:rPr lang="zh-CN" altLang="en-US" smtClean="0"/>
              <a:pPr/>
              <a:t>2021/6/1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009DE7-1DA3-4BC9-A8F8-FE14601E185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7BFBD-F6E7-4C7C-8B98-7BFCAC5EA375}" type="datetimeFigureOut">
              <a:rPr lang="zh-CN" altLang="en-US" smtClean="0"/>
              <a:pPr/>
              <a:t>2021/6/1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95AB51-73C3-43FA-A73E-06098AD051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F27715E-3314-4A5A-BC24-5C6B67FAC7F3}" type="slidenum">
              <a:rPr lang="en-US" altLang="zh-CN">
                <a:solidFill>
                  <a:prstClr val="black"/>
                </a:solidFill>
              </a:rPr>
              <a:pPr/>
              <a:t>19</a:t>
            </a:fld>
            <a:endParaRPr lang="en-US" altLang="zh-CN">
              <a:solidFill>
                <a:prstClr val="black"/>
              </a:solidFill>
            </a:endParaRPr>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676D67B0-3FE2-43CA-93C7-BB303FB66254}" type="slidenum">
              <a:rPr lang="en-US" altLang="zh-CN" sz="1200" smtClean="0">
                <a:solidFill>
                  <a:prstClr val="black"/>
                </a:solidFill>
                <a:latin typeface="Arial" pitchFamily="34" charset="0"/>
              </a:rPr>
              <a:pPr algn="r" fontAlgn="base">
                <a:spcBef>
                  <a:spcPct val="0"/>
                </a:spcBef>
                <a:spcAft>
                  <a:spcPct val="0"/>
                </a:spcAft>
              </a:pPr>
              <a:t>19</a:t>
            </a:fld>
            <a:endParaRPr lang="en-US" altLang="zh-CN" sz="1200" smtClean="0">
              <a:solidFill>
                <a:prstClr val="black"/>
              </a:solidFill>
              <a:latin typeface="Arial" pitchFamily="34" charset="0"/>
            </a:endParaRPr>
          </a:p>
        </p:txBody>
      </p:sp>
      <p:sp>
        <p:nvSpPr>
          <p:cNvPr id="34820" name="Rectangle 2"/>
          <p:cNvSpPr>
            <a:spLocks noGrp="1" noRot="1" noChangeAspect="1" noChangeArrowheads="1" noTextEdit="1"/>
          </p:cNvSpPr>
          <p:nvPr>
            <p:ph type="sldImg"/>
          </p:nvPr>
        </p:nvSpPr>
        <p:spPr>
          <a:xfrm>
            <a:off x="381000" y="685800"/>
            <a:ext cx="6096000" cy="3429000"/>
          </a:xfrm>
          <a:ln/>
        </p:spPr>
      </p:sp>
      <p:sp>
        <p:nvSpPr>
          <p:cNvPr id="34821"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7_自定义版式">
    <p:bg>
      <p:bgPr>
        <a:solidFill>
          <a:srgbClr val="FBFBFB"/>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58AE6E-7AE8-498C-B875-74A0F903F1D5}"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1F4E4F-C7F6-4A11-AD70-A77584B6CE83}"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4D3E81-322A-47D8-A855-619F4727D8E8}"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CC3D18-B5D2-46B1-AA21-93DB18BE4BA2}"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73C72B-E0BA-4DD2-A8D2-67B122E108A0}"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34BBF0-9184-41B6-9744-4A20ACD71F37}"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930197-4F1C-42F6-A614-9BF575759F97}"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417368-9CE2-4E29-94B0-1E03629B36A3}"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B3B4AF-7FE9-4021-B3A0-203B7E488D10}"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BE603-BE2F-4D11-BE4A-04C092A3544B}"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CD8860-107E-48E3-BC3D-E5EF554AF96E}" type="slidenum">
              <a:rPr lang="en-US" altLang="zh-CN">
                <a:solidFill>
                  <a:srgbClr val="000000"/>
                </a:solidFill>
              </a:rPr>
              <a:pPr>
                <a:defRPr/>
              </a:pPr>
              <a:t>‹#›</a:t>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2021/6/1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6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b="0"/>
            </a:lvl1pPr>
          </a:lstStyle>
          <a:p>
            <a:pPr fontAlgn="base">
              <a:spcAft>
                <a:spcPct val="0"/>
              </a:spcAft>
              <a:defRPr/>
            </a:pPr>
            <a:endParaRPr lang="en-US" altLang="zh-CN">
              <a:solidFill>
                <a:srgbClr val="000000"/>
              </a:solidFill>
            </a:endParaRPr>
          </a:p>
        </p:txBody>
      </p:sp>
      <p:sp>
        <p:nvSpPr>
          <p:cNvPr id="276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b="0"/>
            </a:lvl1pPr>
          </a:lstStyle>
          <a:p>
            <a:pPr algn="ctr" fontAlgn="base">
              <a:spcAft>
                <a:spcPct val="0"/>
              </a:spcAft>
              <a:defRPr/>
            </a:pPr>
            <a:endParaRPr lang="en-US" altLang="zh-CN">
              <a:solidFill>
                <a:srgbClr val="000000"/>
              </a:solidFill>
            </a:endParaRPr>
          </a:p>
        </p:txBody>
      </p:sp>
      <p:sp>
        <p:nvSpPr>
          <p:cNvPr id="276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b="0"/>
            </a:lvl1pPr>
          </a:lstStyle>
          <a:p>
            <a:pPr fontAlgn="base">
              <a:spcAft>
                <a:spcPct val="0"/>
              </a:spcAft>
              <a:defRPr/>
            </a:pPr>
            <a:fld id="{5AC4DE7F-939D-4F83-B9EB-A1F755044FAD}" type="slidenum">
              <a:rPr lang="en-US" altLang="zh-CN">
                <a:solidFill>
                  <a:srgbClr val="000000"/>
                </a:solidFill>
              </a:rPr>
              <a:pPr fontAlgn="base">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31" name="KSO_TEMPLATE" hidden="1"/>
          <p:cNvSpPr/>
          <p:nvPr/>
        </p:nvSpPr>
        <p:spPr>
          <a:xfrm flipH="1">
            <a:off x="0" y="0"/>
            <a:ext cx="0" cy="0"/>
          </a:xfrm>
          <a:prstGeom prst="rect">
            <a:avLst/>
          </a:prstGeom>
          <a:solidFill>
            <a:schemeClr val="accent1"/>
          </a:solidFill>
          <a:ln w="12700" cap="flat" cmpd="sng">
            <a:solidFill>
              <a:srgbClr val="42719B"/>
            </a:solidFill>
            <a:prstDash val="solid"/>
            <a:miter/>
            <a:headEnd type="none" w="med" len="med"/>
            <a:tailEnd type="none" w="med" len="med"/>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sldNum="0" hdr="0"/>
  <p:txStyles>
    <p:titleStyle>
      <a:lvl1pPr marL="914400" lvl="0" indent="-914400" algn="l" defTabSz="914400" rtl="0" eaLnBrk="1" fontAlgn="base" latinLnBrk="0" hangingPunct="1">
        <a:lnSpc>
          <a:spcPct val="100000"/>
        </a:lnSpc>
        <a:spcBef>
          <a:spcPct val="0"/>
        </a:spcBef>
        <a:spcAft>
          <a:spcPct val="0"/>
        </a:spcAft>
        <a:buNone/>
        <a:defRPr sz="2800" b="1" i="0" u="none" kern="1200" baseline="0">
          <a:solidFill>
            <a:schemeClr val="tx1"/>
          </a:solidFill>
          <a:latin typeface="+mj-lt"/>
          <a:ea typeface="+mj-ea"/>
          <a:cs typeface="+mj-cs"/>
          <a:sym typeface="Arial" panose="020B0604020202020204" pitchFamily="34" charset="0"/>
        </a:defRPr>
      </a:lvl1pPr>
    </p:titleStyle>
    <p:bodyStyle>
      <a:lvl1pPr marL="228600" lvl="0"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1pPr>
      <a:lvl2pPr marL="685800" lvl="1"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2pPr>
      <a:lvl3pPr marL="1143000" lvl="2"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3pPr>
      <a:lvl4pPr marL="1600200" lvl="3"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4pPr>
      <a:lvl5pPr marL="2057400" lvl="4"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5pPr>
      <a:lvl6pPr marL="2514600" lvl="5"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6pPr>
      <a:lvl7pPr marL="2971800" lvl="6"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7pPr>
      <a:lvl8pPr marL="3429000" lvl="7"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8pPr>
      <a:lvl9pPr marL="3886200" lvl="8"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31" name="KSO_TEMPLATE" hidden="1"/>
          <p:cNvSpPr/>
          <p:nvPr/>
        </p:nvSpPr>
        <p:spPr>
          <a:xfrm flipH="1">
            <a:off x="0" y="0"/>
            <a:ext cx="0" cy="0"/>
          </a:xfrm>
          <a:prstGeom prst="rect">
            <a:avLst/>
          </a:prstGeom>
          <a:solidFill>
            <a:schemeClr val="accent1"/>
          </a:solidFill>
          <a:ln w="12700" cap="flat" cmpd="sng">
            <a:solidFill>
              <a:srgbClr val="42719B"/>
            </a:solidFill>
            <a:prstDash val="solid"/>
            <a:miter/>
            <a:headEnd type="none" w="med" len="med"/>
            <a:tailEnd type="none" w="med" len="med"/>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sldNum="0" hdr="0"/>
  <p:txStyles>
    <p:titleStyle>
      <a:lvl1pPr marL="914400" lvl="0" indent="-914400" algn="l" defTabSz="914400" rtl="0" eaLnBrk="1" fontAlgn="base" latinLnBrk="0" hangingPunct="1">
        <a:lnSpc>
          <a:spcPct val="100000"/>
        </a:lnSpc>
        <a:spcBef>
          <a:spcPct val="0"/>
        </a:spcBef>
        <a:spcAft>
          <a:spcPct val="0"/>
        </a:spcAft>
        <a:buNone/>
        <a:defRPr sz="2800" b="1" i="0" u="none" kern="1200" baseline="0">
          <a:solidFill>
            <a:schemeClr val="tx1"/>
          </a:solidFill>
          <a:latin typeface="+mj-lt"/>
          <a:ea typeface="+mj-ea"/>
          <a:cs typeface="+mj-cs"/>
          <a:sym typeface="Arial" panose="020B0604020202020204" pitchFamily="34" charset="0"/>
        </a:defRPr>
      </a:lvl1pPr>
    </p:titleStyle>
    <p:bodyStyle>
      <a:lvl1pPr marL="228600" lvl="0"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1pPr>
      <a:lvl2pPr marL="685800" lvl="1"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2pPr>
      <a:lvl3pPr marL="1143000" lvl="2"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3pPr>
      <a:lvl4pPr marL="1600200" lvl="3"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4pPr>
      <a:lvl5pPr marL="2057400" lvl="4"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5pPr>
      <a:lvl6pPr marL="2514600" lvl="5"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6pPr>
      <a:lvl7pPr marL="2971800" lvl="6"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7pPr>
      <a:lvl8pPr marL="3429000" lvl="7"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8pPr>
      <a:lvl9pPr marL="3886200" lvl="8" indent="-228600" algn="l" defTabSz="914400" rtl="0" eaLnBrk="1" fontAlgn="base" latinLnBrk="0" hangingPunct="1">
        <a:lnSpc>
          <a:spcPct val="130000"/>
        </a:lnSpc>
        <a:spcBef>
          <a:spcPct val="0"/>
        </a:spcBef>
        <a:spcAft>
          <a:spcPts val="1000"/>
        </a:spcAft>
        <a:buFont typeface="Arial" panose="020B0604020202020204" pitchFamily="34" charset="0"/>
        <a:buChar char="•"/>
        <a:defRPr sz="1600" b="0" i="0" u="none" kern="1200" baseline="0">
          <a:solidFill>
            <a:schemeClr val="tx1"/>
          </a:solidFill>
          <a:latin typeface="+mn-lt"/>
          <a:ea typeface="+mn-ea"/>
          <a:cs typeface="+mn-cs"/>
          <a:sym typeface="Arial" panose="020B0604020202020204" pitchFamily="34" charset="0"/>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chemeClr val="bg1"/>
          </a:solidFill>
          <a:latin typeface="Times New Roman" panose="02020603050405020304" pitchFamily="18" charset="0"/>
          <a:ea typeface="黑体" panose="02010609060101010101" pitchFamily="49"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Document2222222.docx"/><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package" Target="../embeddings/Document4444444.docx"/><Relationship Id="rId4" Type="http://schemas.openxmlformats.org/officeDocument/2006/relationships/package" Target="../embeddings/Document3333333.docx"/></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5555555.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111111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27181" y="419542"/>
            <a:ext cx="9144000" cy="1197045"/>
          </a:xfrm>
        </p:spPr>
        <p:txBody>
          <a:bodyPr/>
          <a:lstStyle/>
          <a:p>
            <a:r>
              <a:rPr lang="zh-CN" altLang="en-US" dirty="0"/>
              <a:t>自然资源的开发利用</a:t>
            </a:r>
          </a:p>
        </p:txBody>
      </p:sp>
      <p:sp>
        <p:nvSpPr>
          <p:cNvPr id="5" name="内容占位符 2"/>
          <p:cNvSpPr txBox="1">
            <a:spLocks/>
          </p:cNvSpPr>
          <p:nvPr/>
        </p:nvSpPr>
        <p:spPr>
          <a:xfrm>
            <a:off x="989435" y="2687300"/>
            <a:ext cx="10515600" cy="1841669"/>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0" i="0" u="none" strike="noStrike" kern="1200" cap="none" spc="0" normalizeH="0" baseline="0" noProof="0" dirty="0" smtClean="0">
                <a:ln>
                  <a:noFill/>
                </a:ln>
                <a:solidFill>
                  <a:schemeClr val="tx1"/>
                </a:solidFill>
                <a:effectLst/>
                <a:uLnTx/>
                <a:uFillTx/>
                <a:latin typeface="+mn-lt"/>
                <a:ea typeface="+mn-ea"/>
                <a:cs typeface="+mn-cs"/>
                <a:sym typeface="+mn-ea"/>
              </a:rPr>
              <a:t>1.</a:t>
            </a:r>
            <a:r>
              <a:rPr kumimoji="0" lang="zh-CN" altLang="en-US" sz="3600" b="0" i="0" u="none" strike="noStrike" kern="1200" cap="none" spc="0" normalizeH="0" baseline="0" noProof="0" dirty="0" smtClean="0">
                <a:ln>
                  <a:noFill/>
                </a:ln>
                <a:solidFill>
                  <a:schemeClr val="tx1"/>
                </a:solidFill>
                <a:effectLst/>
                <a:uLnTx/>
                <a:uFillTx/>
                <a:latin typeface="+mn-lt"/>
                <a:ea typeface="+mn-ea"/>
                <a:cs typeface="+mn-cs"/>
                <a:sym typeface="+mn-ea"/>
              </a:rPr>
              <a:t>金属矿物的开发利用</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3600" b="0" i="0" u="none" strike="noStrike" kern="1200" cap="none" spc="0" normalizeH="0" baseline="0" noProof="0" dirty="0" smtClean="0">
                <a:ln>
                  <a:noFill/>
                </a:ln>
                <a:solidFill>
                  <a:schemeClr val="tx1"/>
                </a:solidFill>
                <a:effectLst/>
                <a:uLnTx/>
                <a:uFillTx/>
                <a:latin typeface="+mn-lt"/>
                <a:ea typeface="+mn-ea"/>
                <a:cs typeface="+mn-cs"/>
              </a:rPr>
              <a:t>海水资源的开发利用</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3600" b="0" i="0" u="none" strike="noStrike" kern="1200" cap="none" spc="0" normalizeH="0" baseline="0" noProof="0" dirty="0" smtClean="0">
                <a:ln>
                  <a:noFill/>
                </a:ln>
                <a:solidFill>
                  <a:schemeClr val="tx1"/>
                </a:solidFill>
                <a:effectLst/>
                <a:uLnTx/>
                <a:uFillTx/>
                <a:latin typeface="+mn-lt"/>
                <a:ea typeface="+mn-ea"/>
                <a:cs typeface="+mn-cs"/>
              </a:rPr>
              <a:t>煤</a:t>
            </a:r>
            <a:r>
              <a:rPr kumimoji="0" lang="zh-CN" altLang="en-US" sz="3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ˎ </a:t>
            </a:r>
            <a:r>
              <a:rPr kumimoji="0" lang="zh-CN" altLang="en-US" sz="3600" b="0" i="0" u="none" strike="noStrike" kern="1200" cap="none" spc="0" normalizeH="0" baseline="0" noProof="0" dirty="0" smtClean="0">
                <a:ln>
                  <a:noFill/>
                </a:ln>
                <a:solidFill>
                  <a:schemeClr val="tx1"/>
                </a:solidFill>
                <a:effectLst/>
                <a:uLnTx/>
                <a:uFillTx/>
                <a:latin typeface="+mn-lt"/>
                <a:ea typeface="+mn-ea"/>
                <a:cs typeface="+mn-cs"/>
              </a:rPr>
              <a:t>石油</a:t>
            </a:r>
            <a:r>
              <a:rPr kumimoji="0" lang="zh-CN" altLang="en-US" sz="36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ˎ </a:t>
            </a:r>
            <a:r>
              <a:rPr kumimoji="0" lang="zh-CN" altLang="en-US" sz="3600" b="0" i="0" u="none" strike="noStrike" kern="1200" cap="none" spc="0" normalizeH="0" baseline="0" noProof="0" dirty="0" smtClean="0">
                <a:ln>
                  <a:noFill/>
                </a:ln>
                <a:solidFill>
                  <a:schemeClr val="tx1"/>
                </a:solidFill>
                <a:effectLst/>
                <a:uLnTx/>
                <a:uFillTx/>
                <a:latin typeface="+mn-lt"/>
                <a:ea typeface="+mn-ea"/>
                <a:cs typeface="+mn-cs"/>
              </a:rPr>
              <a:t>天然气的综合利用</a:t>
            </a:r>
            <a:endParaRPr kumimoji="0" lang="zh-CN" alt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860" y="-635"/>
            <a:ext cx="10515600" cy="1325563"/>
          </a:xfrm>
        </p:spPr>
        <p:txBody>
          <a:bodyPr/>
          <a:lstStyle/>
          <a:p>
            <a:r>
              <a:rPr lang="zh-CN" altLang="en-US" sz="3200"/>
              <a:t>二</a:t>
            </a:r>
            <a:r>
              <a:rPr lang="en-US" altLang="zh-CN" sz="3200"/>
              <a:t>.</a:t>
            </a:r>
            <a:r>
              <a:rPr lang="zh-CN" altLang="en-US" sz="3200"/>
              <a:t>海水资源的开发利用</a:t>
            </a:r>
          </a:p>
        </p:txBody>
      </p:sp>
      <p:sp>
        <p:nvSpPr>
          <p:cNvPr id="4" name="文本框 3"/>
          <p:cNvSpPr txBox="1"/>
          <p:nvPr/>
        </p:nvSpPr>
        <p:spPr>
          <a:xfrm>
            <a:off x="849630" y="1061720"/>
            <a:ext cx="7371080" cy="829945"/>
          </a:xfrm>
          <a:prstGeom prst="rect">
            <a:avLst/>
          </a:prstGeom>
          <a:noFill/>
        </p:spPr>
        <p:txBody>
          <a:bodyPr wrap="square" rtlCol="0">
            <a:spAutoFit/>
          </a:bodyPr>
          <a:lstStyle/>
          <a:p>
            <a:r>
              <a:rPr lang="zh-CN" altLang="en-US" sz="2400" dirty="0"/>
              <a:t>海水</a:t>
            </a:r>
            <a:r>
              <a:rPr lang="zh-CN" altLang="en-US" sz="2400" dirty="0">
                <a:solidFill>
                  <a:srgbClr val="FF0000"/>
                </a:solidFill>
              </a:rPr>
              <a:t>水资源</a:t>
            </a:r>
            <a:r>
              <a:rPr lang="zh-CN" altLang="en-US" sz="2400" dirty="0"/>
              <a:t>：</a:t>
            </a:r>
            <a:r>
              <a:rPr lang="zh-CN" altLang="en-US" sz="2400" dirty="0">
                <a:latin typeface="Calibri" panose="020F0502020204030204" charset="0"/>
              </a:rPr>
              <a:t>①</a:t>
            </a:r>
            <a:r>
              <a:rPr lang="zh-CN" altLang="en-US" sz="2400" dirty="0"/>
              <a:t>海水淡化</a:t>
            </a:r>
          </a:p>
          <a:p>
            <a:r>
              <a:rPr lang="zh-CN" altLang="en-US" sz="2400" dirty="0"/>
              <a:t>                          </a:t>
            </a:r>
            <a:r>
              <a:rPr lang="zh-CN" altLang="en-US" sz="2400" dirty="0" smtClean="0"/>
              <a:t> </a:t>
            </a:r>
            <a:r>
              <a:rPr lang="zh-CN" altLang="en-US" sz="2400" dirty="0" smtClean="0">
                <a:latin typeface="Calibri" panose="020F0502020204030204" charset="0"/>
              </a:rPr>
              <a:t>②</a:t>
            </a:r>
            <a:r>
              <a:rPr lang="zh-CN" altLang="en-US" sz="2400" dirty="0"/>
              <a:t>直接利用海水循环冷却</a:t>
            </a:r>
          </a:p>
        </p:txBody>
      </p:sp>
      <p:pic>
        <p:nvPicPr>
          <p:cNvPr id="11267" name="图片 274447" descr="海水蒸馏原理示意图"/>
          <p:cNvPicPr>
            <a:picLocks noChangeAspect="1"/>
          </p:cNvPicPr>
          <p:nvPr/>
        </p:nvPicPr>
        <p:blipFill>
          <a:blip r:embed="rId2" cstate="print">
            <a:clrChange>
              <a:clrFrom>
                <a:srgbClr val="FEFEFE"/>
              </a:clrFrom>
              <a:clrTo>
                <a:srgbClr val="FEFEFE">
                  <a:alpha val="0"/>
                </a:srgbClr>
              </a:clrTo>
            </a:clrChange>
          </a:blip>
          <a:stretch>
            <a:fillRect/>
          </a:stretch>
        </p:blipFill>
        <p:spPr>
          <a:xfrm>
            <a:off x="729615" y="2300605"/>
            <a:ext cx="5521960" cy="3213735"/>
          </a:xfrm>
          <a:prstGeom prst="rect">
            <a:avLst/>
          </a:prstGeom>
          <a:solidFill>
            <a:srgbClr val="FFFFCC"/>
          </a:solidFill>
          <a:ln w="9525">
            <a:noFill/>
          </a:ln>
        </p:spPr>
      </p:pic>
      <p:pic>
        <p:nvPicPr>
          <p:cNvPr id="13316" name="图片 275459" descr="太阳能蒸发原理示意图"/>
          <p:cNvPicPr>
            <a:picLocks noChangeAspect="1"/>
          </p:cNvPicPr>
          <p:nvPr/>
        </p:nvPicPr>
        <p:blipFill>
          <a:blip r:embed="rId3" cstate="print">
            <a:clrChange>
              <a:clrFrom>
                <a:srgbClr val="FEFEFE"/>
              </a:clrFrom>
              <a:clrTo>
                <a:srgbClr val="FEFEFE">
                  <a:alpha val="0"/>
                </a:srgbClr>
              </a:clrTo>
            </a:clrChange>
          </a:blip>
          <a:stretch>
            <a:fillRect/>
          </a:stretch>
        </p:blipFill>
        <p:spPr>
          <a:xfrm>
            <a:off x="6786880" y="2403158"/>
            <a:ext cx="3968750" cy="2593975"/>
          </a:xfrm>
          <a:prstGeom prst="rect">
            <a:avLst/>
          </a:prstGeom>
          <a:solidFill>
            <a:srgbClr val="FFFFCC"/>
          </a:solidFill>
          <a:ln w="9525">
            <a:noFill/>
          </a:ln>
        </p:spPr>
      </p:pic>
      <p:sp>
        <p:nvSpPr>
          <p:cNvPr id="13314" name="文本框 275457"/>
          <p:cNvSpPr/>
          <p:nvPr/>
        </p:nvSpPr>
        <p:spPr>
          <a:xfrm>
            <a:off x="7347268" y="5166043"/>
            <a:ext cx="5143500" cy="460375"/>
          </a:xfrm>
          <a:prstGeom prst="rect">
            <a:avLst/>
          </a:prstGeom>
          <a:noFill/>
          <a:ln w="9525">
            <a:noFill/>
          </a:ln>
        </p:spPr>
        <p:txBody>
          <a:bodyPr>
            <a:spAutoFit/>
          </a:bodyPr>
          <a:lstStyle/>
          <a:p>
            <a:r>
              <a:rPr lang="zh-CN" altLang="en-US" sz="2400" b="1">
                <a:solidFill>
                  <a:srgbClr val="000000"/>
                </a:solidFill>
              </a:rPr>
              <a:t>太阳能蒸发原理示意图</a:t>
            </a:r>
            <a:endParaRPr lang="zh-HK" altLang="en-US" sz="2400" b="1">
              <a:solidFill>
                <a:srgbClr val="000000"/>
              </a:solidFill>
            </a:endParaRPr>
          </a:p>
        </p:txBody>
      </p:sp>
    </p:spTree>
  </p:cSld>
  <p:clrMapOvr>
    <a:masterClrMapping/>
  </p:clrMapOvr>
  <p:timing>
    <p:tnLst>
      <p:par>
        <p:cTn id="1" dur="indefinite" restart="never" nodeType="tmRoot"/>
      </p:par>
    </p:tnLst>
    <p:bldLst>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p:nvPr/>
        </p:nvSpPr>
        <p:spPr>
          <a:xfrm>
            <a:off x="812800" y="2119313"/>
            <a:ext cx="10117138" cy="1501775"/>
          </a:xfrm>
          <a:prstGeom prst="rect">
            <a:avLst/>
          </a:prstGeom>
          <a:noFill/>
          <a:ln w="9525">
            <a:noFill/>
          </a:ln>
        </p:spPr>
        <p:txBody>
          <a:bodyPr>
            <a:spAutoFit/>
          </a:bodyPr>
          <a:lstStyle/>
          <a:p>
            <a:pPr fontAlgn="base">
              <a:lnSpc>
                <a:spcPct val="110000"/>
              </a:lnSpc>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Times New Roman" panose="02020603050405020304" pitchFamily="18" charset="0"/>
                <a:ea typeface="黑体" panose="02010609060101010101" pitchFamily="49" charset="-122"/>
                <a:sym typeface="黑体" panose="02010609060101010101" pitchFamily="49" charset="-122"/>
              </a:rPr>
              <a:t>　　定义：</a:t>
            </a:r>
            <a:r>
              <a:rPr lang="zh-CN" altLang="en-US" sz="2800" b="1">
                <a:solidFill>
                  <a:srgbClr val="FFFFFF"/>
                </a:solidFill>
                <a:latin typeface="Times New Roman" panose="02020603050405020304" pitchFamily="18" charset="0"/>
                <a:ea typeface="黑体" panose="02010609060101010101" pitchFamily="49" charset="-122"/>
                <a:sym typeface="黑体" panose="02010609060101010101" pitchFamily="49" charset="-122"/>
              </a:rPr>
              <a:t>利用</a:t>
            </a:r>
            <a:r>
              <a:rPr lang="zh-CN" altLang="en-US" sz="2800" b="1">
                <a:solidFill>
                  <a:srgbClr val="66FFFF"/>
                </a:solidFill>
                <a:latin typeface="Times New Roman" panose="02020603050405020304" pitchFamily="18" charset="0"/>
                <a:ea typeface="黑体" panose="02010609060101010101" pitchFamily="49" charset="-122"/>
                <a:sym typeface="黑体" panose="02010609060101010101" pitchFamily="49" charset="-122"/>
              </a:rPr>
              <a:t>液态混合物</a:t>
            </a:r>
            <a:r>
              <a:rPr lang="zh-CN" altLang="en-US" sz="2800" b="1">
                <a:solidFill>
                  <a:srgbClr val="FFFFFF"/>
                </a:solidFill>
                <a:latin typeface="Times New Roman" panose="02020603050405020304" pitchFamily="18" charset="0"/>
                <a:ea typeface="黑体" panose="02010609060101010101" pitchFamily="49" charset="-122"/>
                <a:sym typeface="黑体" panose="02010609060101010101" pitchFamily="49" charset="-122"/>
              </a:rPr>
              <a:t>中不同组分的沸点高低不同（通常要大于</a:t>
            </a:r>
            <a:r>
              <a:rPr lang="en-US" altLang="zh-CN" sz="2800" b="1">
                <a:solidFill>
                  <a:srgbClr val="FFFFFF"/>
                </a:solidFill>
                <a:latin typeface="Times New Roman" panose="02020603050405020304" pitchFamily="18" charset="0"/>
                <a:ea typeface="黑体" panose="02010609060101010101" pitchFamily="49" charset="-122"/>
                <a:sym typeface="黑体" panose="02010609060101010101" pitchFamily="49" charset="-122"/>
              </a:rPr>
              <a:t>30℃</a:t>
            </a:r>
            <a:r>
              <a:rPr lang="zh-CN" altLang="en-US" sz="2800" b="1">
                <a:solidFill>
                  <a:srgbClr val="FFFFFF"/>
                </a:solidFill>
                <a:latin typeface="Times New Roman" panose="02020603050405020304" pitchFamily="18" charset="0"/>
                <a:ea typeface="黑体" panose="02010609060101010101" pitchFamily="49" charset="-122"/>
                <a:sym typeface="黑体" panose="02010609060101010101" pitchFamily="49" charset="-122"/>
              </a:rPr>
              <a:t>），用加热的方法得到不同沸点范围的液体的方法。也可以用蒸馏的方法除去易挥发、难挥发或不挥发的杂质。</a:t>
            </a:r>
          </a:p>
        </p:txBody>
      </p:sp>
      <p:sp>
        <p:nvSpPr>
          <p:cNvPr id="13315" name="Text Box 4"/>
          <p:cNvSpPr/>
          <p:nvPr/>
        </p:nvSpPr>
        <p:spPr>
          <a:xfrm>
            <a:off x="812800" y="4605338"/>
            <a:ext cx="10061575" cy="946150"/>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Times New Roman" panose="02020603050405020304" pitchFamily="18" charset="0"/>
                <a:ea typeface="黑体" panose="02010609060101010101" pitchFamily="49" charset="-122"/>
                <a:sym typeface="Times New Roman" panose="02020603050405020304" pitchFamily="18" charset="0"/>
              </a:rPr>
              <a:t>　　分馏</a:t>
            </a:r>
            <a:r>
              <a:rPr lang="zh-CN" altLang="en-US" sz="28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就是多次蒸馏（在不同的温度范围内多次蒸馏，得到不同的产品）。</a:t>
            </a:r>
          </a:p>
        </p:txBody>
      </p:sp>
      <p:sp>
        <p:nvSpPr>
          <p:cNvPr id="13316" name="文本框 3"/>
          <p:cNvSpPr/>
          <p:nvPr/>
        </p:nvSpPr>
        <p:spPr>
          <a:xfrm>
            <a:off x="573088" y="615950"/>
            <a:ext cx="10728325" cy="584775"/>
          </a:xfrm>
          <a:prstGeom prst="rect">
            <a:avLst/>
          </a:prstGeom>
          <a:noFill/>
          <a:ln w="38100" cap="flat" cmpd="sng">
            <a:solidFill>
              <a:srgbClr val="FFCC00"/>
            </a:solidFill>
            <a:prstDash val="solid"/>
            <a:bevel/>
            <a:headEnd type="none" w="med" len="med"/>
            <a:tailEnd type="none" w="med" len="med"/>
          </a:ln>
        </p:spPr>
        <p:txBody>
          <a:bodyPr>
            <a:spAutoFit/>
          </a:bodyPr>
          <a:lstStyle/>
          <a:p>
            <a:pPr algn="ctr" fontAlgn="base">
              <a:spcBef>
                <a:spcPct val="0"/>
              </a:spcBef>
              <a:spcAft>
                <a:spcPct val="0"/>
              </a:spcAft>
              <a:buFont typeface="Arial" panose="020B0604020202020204" pitchFamily="34" charset="0"/>
              <a:buNone/>
            </a:pPr>
            <a:r>
              <a:rPr lang="zh-CN" altLang="en-US" sz="3200" b="1" dirty="0" smtClean="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rPr>
              <a:t>蒸馏</a:t>
            </a:r>
            <a:endParaRPr lang="zh-CN" altLang="en-US" sz="3200" b="1" dirty="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ppt_x</p:attrName>
                                        </p:attrNameLst>
                                      </p:cBhvr>
                                      <p:tavLst>
                                        <p:tav tm="0">
                                          <p:val>
                                            <p:strVal val="#ppt_x"/>
                                          </p:val>
                                        </p:tav>
                                        <p:tav tm="100000">
                                          <p:val>
                                            <p:strVal val="#ppt_x"/>
                                          </p:val>
                                        </p:tav>
                                      </p:tavLst>
                                    </p:anim>
                                    <p:anim calcmode="lin" valueType="num">
                                      <p:cBhvr>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p:cTn id="13" dur="500" fill="hold"/>
                                        <p:tgtEl>
                                          <p:spTgt spid="13315"/>
                                        </p:tgtEl>
                                        <p:attrNameLst>
                                          <p:attrName>ppt_x</p:attrName>
                                        </p:attrNameLst>
                                      </p:cBhvr>
                                      <p:tavLst>
                                        <p:tav tm="0">
                                          <p:val>
                                            <p:strVal val="#ppt_x"/>
                                          </p:val>
                                        </p:tav>
                                        <p:tav tm="100000">
                                          <p:val>
                                            <p:strVal val="#ppt_x"/>
                                          </p:val>
                                        </p:tav>
                                      </p:tavLst>
                                    </p:anim>
                                    <p:anim calcmode="lin" valueType="num">
                                      <p:cBhvr>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p:nvPr/>
        </p:nvSpPr>
        <p:spPr>
          <a:xfrm>
            <a:off x="460375" y="223838"/>
            <a:ext cx="10739438" cy="1758950"/>
          </a:xfrm>
          <a:prstGeom prst="rect">
            <a:avLst/>
          </a:prstGeom>
          <a:noFill/>
          <a:ln w="9525">
            <a:noFill/>
          </a:ln>
        </p:spPr>
        <p:txBody>
          <a:bodyPr>
            <a:spAutoFit/>
          </a:bodyPr>
          <a:lstStyle/>
          <a:p>
            <a:pPr fontAlgn="base">
              <a:lnSpc>
                <a:spcPct val="130000"/>
              </a:lnSpc>
              <a:spcBef>
                <a:spcPct val="0"/>
              </a:spcBef>
              <a:spcAft>
                <a:spcPct val="0"/>
              </a:spcAft>
              <a:buClr>
                <a:srgbClr val="ED7D31"/>
              </a:buClr>
              <a:buSzPct val="75000"/>
              <a:buFont typeface="Wingdings" panose="05000000000000000000" pitchFamily="2" charset="2"/>
              <a:buNone/>
            </a:pPr>
            <a:r>
              <a:rPr lang="zh-CN" altLang="en-US" sz="28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常用的仪器</a:t>
            </a:r>
          </a:p>
          <a:p>
            <a:pPr fontAlgn="base">
              <a:lnSpc>
                <a:spcPct val="130000"/>
              </a:lnSpc>
              <a:spcBef>
                <a:spcPct val="0"/>
              </a:spcBef>
              <a:spcAft>
                <a:spcPct val="0"/>
              </a:spcAft>
              <a:buClr>
                <a:srgbClr val="ED7D31"/>
              </a:buClr>
              <a:buSzPct val="75000"/>
              <a:buFont typeface="Wingdings" panose="05000000000000000000" pitchFamily="2" charset="2"/>
              <a:buNone/>
            </a:pPr>
            <a:r>
              <a:rPr lang="zh-CN" altLang="en-US" sz="28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温度计、</a:t>
            </a:r>
            <a:r>
              <a:rPr lang="zh-CN" altLang="en-US" sz="2800" b="1">
                <a:solidFill>
                  <a:srgbClr val="FFCC00"/>
                </a:solidFill>
                <a:latin typeface="Times New Roman" panose="02020603050405020304" pitchFamily="18" charset="0"/>
                <a:ea typeface="黑体" panose="02010609060101010101" pitchFamily="49" charset="-122"/>
                <a:sym typeface="Times New Roman" panose="02020603050405020304" pitchFamily="18" charset="0"/>
              </a:rPr>
              <a:t>蒸馏烧瓶</a:t>
            </a:r>
            <a:r>
              <a:rPr lang="zh-CN" altLang="en-US" sz="28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、石棉网、、酒精灯、铁架台（含附件）、酒精灯、冷凝管、尾接管（牛角管）、锥形瓶。</a:t>
            </a:r>
          </a:p>
        </p:txBody>
      </p:sp>
      <p:grpSp>
        <p:nvGrpSpPr>
          <p:cNvPr id="2" name="Group 4"/>
          <p:cNvGrpSpPr/>
          <p:nvPr/>
        </p:nvGrpSpPr>
        <p:grpSpPr>
          <a:xfrm>
            <a:off x="1819275" y="2471738"/>
            <a:ext cx="6192838" cy="3933825"/>
            <a:chOff x="0" y="0"/>
            <a:chExt cx="3901" cy="2478"/>
          </a:xfrm>
        </p:grpSpPr>
        <p:pic>
          <p:nvPicPr>
            <p:cNvPr id="14340" name="Picture 5" descr="pic_94308"/>
            <p:cNvPicPr>
              <a:picLocks noChangeAspect="1"/>
            </p:cNvPicPr>
            <p:nvPr/>
          </p:nvPicPr>
          <p:blipFill>
            <a:blip r:embed="rId2" cstate="print"/>
            <a:stretch>
              <a:fillRect/>
            </a:stretch>
          </p:blipFill>
          <p:spPr>
            <a:xfrm>
              <a:off x="0" y="0"/>
              <a:ext cx="3901" cy="2478"/>
            </a:xfrm>
            <a:prstGeom prst="rect">
              <a:avLst/>
            </a:prstGeom>
            <a:solidFill>
              <a:srgbClr val="0000FF"/>
            </a:solidFill>
            <a:ln w="9525">
              <a:noFill/>
            </a:ln>
          </p:spPr>
        </p:pic>
        <p:sp>
          <p:nvSpPr>
            <p:cNvPr id="14341" name="Oval 6"/>
            <p:cNvSpPr/>
            <p:nvPr/>
          </p:nvSpPr>
          <p:spPr>
            <a:xfrm>
              <a:off x="544" y="1571"/>
              <a:ext cx="363" cy="136"/>
            </a:xfrm>
            <a:prstGeom prst="ellipse">
              <a:avLst/>
            </a:prstGeom>
            <a:solidFill>
              <a:srgbClr val="0000FF"/>
            </a:solidFill>
            <a:ln w="9525" cap="flat" cmpd="sng">
              <a:solidFill>
                <a:schemeClr val="tx1"/>
              </a:solidFill>
              <a:prstDash val="solid"/>
              <a:bevel/>
              <a:headEnd type="none" w="med" len="med"/>
              <a:tailEnd type="none" w="med" len="med"/>
            </a:ln>
          </p:spPr>
          <p:txBody>
            <a:bodyPr wrap="none" anchor="ctr"/>
            <a:lstStyle/>
            <a:p>
              <a:pPr marL="342900" indent="-342900" algn="ctr" fontAlgn="base">
                <a:spcBef>
                  <a:spcPct val="0"/>
                </a:spcBef>
                <a:spcAft>
                  <a:spcPct val="0"/>
                </a:spcAft>
                <a:buClr>
                  <a:srgbClr val="ED7D31"/>
                </a:buClr>
                <a:buSzPct val="75000"/>
                <a:buFont typeface="Wingdings" panose="05000000000000000000" pitchFamily="2" charset="2"/>
                <a:buNone/>
              </a:pPr>
              <a:endParaRPr lang="zh-CN" altLang="en-US" sz="3600" b="1">
                <a:solidFill>
                  <a:srgbClr val="FFFFFF"/>
                </a:solidFill>
                <a:latin typeface="Times New Roman" panose="02020603050405020304" pitchFamily="18" charset="0"/>
                <a:ea typeface="黑体" panose="02010609060101010101" pitchFamily="49" charset="-122"/>
                <a:sym typeface="Arial" panose="020B0604020202020204" pitchFamily="34" charset="0"/>
              </a:endParaRPr>
            </a:p>
          </p:txBody>
        </p:sp>
      </p:grpSp>
      <p:sp>
        <p:nvSpPr>
          <p:cNvPr id="14342" name="AutoShape 7"/>
          <p:cNvSpPr/>
          <p:nvPr/>
        </p:nvSpPr>
        <p:spPr>
          <a:xfrm>
            <a:off x="422275" y="5232400"/>
            <a:ext cx="2018665" cy="792480"/>
          </a:xfrm>
          <a:prstGeom prst="cloudCallout">
            <a:avLst>
              <a:gd name="adj1" fmla="val 85245"/>
              <a:gd name="adj2" fmla="val -66032"/>
            </a:avLst>
          </a:prstGeom>
          <a:solidFill>
            <a:srgbClr val="595959"/>
          </a:solidFill>
          <a:ln w="9525" cap="flat" cmpd="sng">
            <a:solidFill>
              <a:schemeClr val="bg1"/>
            </a:solidFill>
            <a:prstDash val="solid"/>
            <a:bevel/>
            <a:headEnd type="none" w="med" len="med"/>
            <a:tailEnd type="none" w="med" len="med"/>
          </a:ln>
        </p:spPr>
        <p:txBody>
          <a:bodyPr/>
          <a:lstStyle/>
          <a:p>
            <a:pPr algn="ctr" fontAlgn="base">
              <a:lnSpc>
                <a:spcPct val="90000"/>
              </a:lnSpc>
              <a:spcBef>
                <a:spcPct val="0"/>
              </a:spcBef>
              <a:spcAft>
                <a:spcPct val="0"/>
              </a:spcAft>
              <a:buClr>
                <a:srgbClr val="ED7D31"/>
              </a:buClr>
              <a:buSzPct val="75000"/>
              <a:buFont typeface="Wingdings" panose="05000000000000000000" pitchFamily="2" charset="2"/>
              <a:buNone/>
            </a:pPr>
            <a:r>
              <a:rPr lang="zh-CN" altLang="en-US" sz="2000" b="1">
                <a:solidFill>
                  <a:srgbClr val="FFFFFF"/>
                </a:solidFill>
                <a:latin typeface="Times New Roman" panose="02020603050405020304" pitchFamily="18" charset="0"/>
                <a:ea typeface="楷体_GB2312" pitchFamily="49" charset="-122"/>
                <a:sym typeface="Arial" panose="020B0604020202020204" pitchFamily="34" charset="0"/>
              </a:rPr>
              <a:t>投放沸石或瓷片</a:t>
            </a:r>
          </a:p>
        </p:txBody>
      </p:sp>
      <p:sp>
        <p:nvSpPr>
          <p:cNvPr id="14343" name="AutoShape 8"/>
          <p:cNvSpPr/>
          <p:nvPr/>
        </p:nvSpPr>
        <p:spPr>
          <a:xfrm>
            <a:off x="525463" y="2414588"/>
            <a:ext cx="2085975" cy="1184275"/>
          </a:xfrm>
          <a:prstGeom prst="cloudCallout">
            <a:avLst>
              <a:gd name="adj1" fmla="val 67426"/>
              <a:gd name="adj2" fmla="val 83245"/>
            </a:avLst>
          </a:prstGeom>
          <a:solidFill>
            <a:srgbClr val="595959"/>
          </a:solidFill>
          <a:ln w="9525" cap="flat" cmpd="sng">
            <a:solidFill>
              <a:schemeClr val="bg1"/>
            </a:solidFill>
            <a:prstDash val="solid"/>
            <a:bevel/>
            <a:headEnd type="none" w="med" len="med"/>
            <a:tailEnd type="none" w="med" len="med"/>
          </a:ln>
        </p:spPr>
        <p:txBody>
          <a:bodyPr/>
          <a:lstStyle/>
          <a:p>
            <a:pPr fontAlgn="base">
              <a:lnSpc>
                <a:spcPct val="90000"/>
              </a:lnSpc>
              <a:spcBef>
                <a:spcPct val="0"/>
              </a:spcBef>
              <a:spcAft>
                <a:spcPct val="0"/>
              </a:spcAft>
              <a:buClr>
                <a:srgbClr val="ED7D31"/>
              </a:buClr>
              <a:buSzPct val="75000"/>
              <a:buFont typeface="Wingdings" panose="05000000000000000000" pitchFamily="2" charset="2"/>
              <a:buNone/>
            </a:pPr>
            <a:r>
              <a:rPr lang="zh-CN" altLang="en-US" sz="2000" b="1">
                <a:solidFill>
                  <a:srgbClr val="FFFFFF"/>
                </a:solidFill>
                <a:latin typeface="Times New Roman" panose="02020603050405020304" pitchFamily="18" charset="0"/>
                <a:ea typeface="楷体_GB2312" pitchFamily="49" charset="-122"/>
                <a:sym typeface="Arial" panose="020B0604020202020204" pitchFamily="34" charset="0"/>
              </a:rPr>
              <a:t>温度计水银球处于支管口处</a:t>
            </a:r>
          </a:p>
        </p:txBody>
      </p:sp>
      <p:sp>
        <p:nvSpPr>
          <p:cNvPr id="14344" name="AutoShape 9"/>
          <p:cNvSpPr/>
          <p:nvPr/>
        </p:nvSpPr>
        <p:spPr>
          <a:xfrm>
            <a:off x="3476625" y="2946400"/>
            <a:ext cx="1512888" cy="792163"/>
          </a:xfrm>
          <a:prstGeom prst="cloudCallout">
            <a:avLst>
              <a:gd name="adj1" fmla="val 3199"/>
              <a:gd name="adj2" fmla="val 114528"/>
            </a:avLst>
          </a:prstGeom>
          <a:solidFill>
            <a:srgbClr val="595959"/>
          </a:solidFill>
          <a:ln w="9525" cap="flat" cmpd="sng">
            <a:solidFill>
              <a:schemeClr val="bg1"/>
            </a:solidFill>
            <a:prstDash val="solid"/>
            <a:bevel/>
            <a:headEnd type="none" w="med" len="med"/>
            <a:tailEnd type="none" w="med" len="med"/>
          </a:ln>
        </p:spPr>
        <p:txBody>
          <a:bodyPr/>
          <a:lstStyle/>
          <a:p>
            <a:pPr algn="ctr" fontAlgn="base">
              <a:lnSpc>
                <a:spcPct val="80000"/>
              </a:lnSpc>
              <a:spcBef>
                <a:spcPct val="0"/>
              </a:spcBef>
              <a:spcAft>
                <a:spcPct val="0"/>
              </a:spcAft>
              <a:buClr>
                <a:srgbClr val="ED7D31"/>
              </a:buClr>
              <a:buSzPct val="75000"/>
              <a:buFont typeface="Wingdings" panose="05000000000000000000" pitchFamily="2" charset="2"/>
              <a:buNone/>
            </a:pPr>
            <a:r>
              <a:rPr lang="zh-CN" altLang="en-US" sz="2000" b="1">
                <a:solidFill>
                  <a:srgbClr val="FFFFFF"/>
                </a:solidFill>
                <a:latin typeface="Times New Roman" panose="02020603050405020304" pitchFamily="18" charset="0"/>
                <a:ea typeface="楷体_GB2312" pitchFamily="49" charset="-122"/>
                <a:sym typeface="Arial" panose="020B0604020202020204" pitchFamily="34" charset="0"/>
              </a:rPr>
              <a:t>水，下入上出</a:t>
            </a:r>
          </a:p>
        </p:txBody>
      </p:sp>
      <p:sp>
        <p:nvSpPr>
          <p:cNvPr id="14345" name="AutoShape 10"/>
          <p:cNvSpPr/>
          <p:nvPr/>
        </p:nvSpPr>
        <p:spPr>
          <a:xfrm>
            <a:off x="122238" y="3814763"/>
            <a:ext cx="2058987" cy="1106487"/>
          </a:xfrm>
          <a:prstGeom prst="cloudCallout">
            <a:avLst>
              <a:gd name="adj1" fmla="val 76755"/>
              <a:gd name="adj2" fmla="val 54162"/>
            </a:avLst>
          </a:prstGeom>
          <a:solidFill>
            <a:srgbClr val="595959"/>
          </a:solidFill>
          <a:ln w="9525" cap="flat" cmpd="sng">
            <a:solidFill>
              <a:schemeClr val="bg1"/>
            </a:solidFill>
            <a:prstDash val="solid"/>
            <a:bevel/>
            <a:headEnd type="none" w="med" len="med"/>
            <a:tailEnd type="none" w="med" len="med"/>
          </a:ln>
        </p:spPr>
        <p:txBody>
          <a:bodyPr/>
          <a:lstStyle/>
          <a:p>
            <a:pPr algn="ctr" fontAlgn="base">
              <a:lnSpc>
                <a:spcPct val="90000"/>
              </a:lnSpc>
              <a:spcBef>
                <a:spcPct val="0"/>
              </a:spcBef>
              <a:spcAft>
                <a:spcPct val="0"/>
              </a:spcAft>
              <a:buClr>
                <a:srgbClr val="ED7D31"/>
              </a:buClr>
              <a:buSzPct val="75000"/>
              <a:buFont typeface="Wingdings" panose="05000000000000000000" pitchFamily="2" charset="2"/>
              <a:buNone/>
            </a:pPr>
            <a:r>
              <a:rPr lang="zh-CN" altLang="en-US" sz="2000" b="1">
                <a:solidFill>
                  <a:srgbClr val="FFFFFF"/>
                </a:solidFill>
                <a:latin typeface="Times New Roman" panose="02020603050405020304" pitchFamily="18" charset="0"/>
                <a:ea typeface="楷体_GB2312" pitchFamily="49" charset="-122"/>
                <a:sym typeface="Arial" panose="020B0604020202020204" pitchFamily="34" charset="0"/>
              </a:rPr>
              <a:t>溶液体积不超过烧瓶体积</a:t>
            </a:r>
            <a:r>
              <a:rPr lang="en-US" altLang="zh-CN" sz="2000" b="1">
                <a:solidFill>
                  <a:srgbClr val="FFFFFF"/>
                </a:solidFill>
                <a:latin typeface="Times New Roman" panose="02020603050405020304" pitchFamily="18" charset="0"/>
                <a:ea typeface="楷体_GB2312" pitchFamily="49" charset="-122"/>
                <a:sym typeface="Arial" panose="020B0604020202020204" pitchFamily="34" charset="0"/>
              </a:rPr>
              <a:t>2/3</a:t>
            </a:r>
          </a:p>
        </p:txBody>
      </p:sp>
      <p:sp>
        <p:nvSpPr>
          <p:cNvPr id="14346" name="AutoShape 9"/>
          <p:cNvSpPr/>
          <p:nvPr/>
        </p:nvSpPr>
        <p:spPr>
          <a:xfrm rot="720000">
            <a:off x="5634038" y="2897188"/>
            <a:ext cx="2078037" cy="1131887"/>
          </a:xfrm>
          <a:prstGeom prst="cloudCallout">
            <a:avLst>
              <a:gd name="adj1" fmla="val -26856"/>
              <a:gd name="adj2" fmla="val 100556"/>
            </a:avLst>
          </a:prstGeom>
          <a:solidFill>
            <a:srgbClr val="3F3F3F"/>
          </a:solidFill>
          <a:ln w="9525" cap="flat" cmpd="sng">
            <a:solidFill>
              <a:schemeClr val="bg1"/>
            </a:solidFill>
            <a:prstDash val="solid"/>
            <a:bevel/>
            <a:headEnd type="none" w="med" len="med"/>
            <a:tailEnd type="none" w="med" len="med"/>
          </a:ln>
        </p:spPr>
        <p:txBody>
          <a:bodyPr/>
          <a:lstStyle/>
          <a:p>
            <a:pPr algn="ctr" fontAlgn="base">
              <a:spcBef>
                <a:spcPct val="0"/>
              </a:spcBef>
              <a:spcAft>
                <a:spcPct val="0"/>
              </a:spcAft>
              <a:buClr>
                <a:srgbClr val="ED7D31"/>
              </a:buClr>
              <a:buSzPct val="75000"/>
              <a:buFont typeface="Wingdings" panose="05000000000000000000" pitchFamily="2" charset="2"/>
              <a:buNone/>
            </a:pPr>
            <a:r>
              <a:rPr lang="zh-CN" altLang="en-US" sz="2000" b="1">
                <a:solidFill>
                  <a:srgbClr val="FFFFFF"/>
                </a:solidFill>
                <a:latin typeface="Times New Roman" panose="02020603050405020304" pitchFamily="18" charset="0"/>
                <a:ea typeface="楷体_GB2312" pitchFamily="49" charset="-122"/>
                <a:sym typeface="Arial" panose="020B0604020202020204" pitchFamily="34" charset="0"/>
              </a:rPr>
              <a:t>不能用球形冷凝管</a:t>
            </a:r>
          </a:p>
        </p:txBody>
      </p:sp>
      <p:sp>
        <p:nvSpPr>
          <p:cNvPr id="14347" name="Text Box 5"/>
          <p:cNvSpPr/>
          <p:nvPr/>
        </p:nvSpPr>
        <p:spPr>
          <a:xfrm>
            <a:off x="8128000" y="2947988"/>
            <a:ext cx="4041775" cy="2095500"/>
          </a:xfrm>
          <a:prstGeom prst="rect">
            <a:avLst/>
          </a:prstGeom>
          <a:noFill/>
          <a:ln w="28575" cap="flat" cmpd="sng">
            <a:solidFill>
              <a:schemeClr val="bg1"/>
            </a:solidFill>
            <a:prstDash val="solid"/>
            <a:bevel/>
            <a:headEnd type="none" w="med" len="med"/>
            <a:tailEnd type="none" w="med" len="med"/>
          </a:ln>
        </p:spPr>
        <p:txBody>
          <a:bodyPr>
            <a:spAutoFit/>
          </a:bodyPr>
          <a:lstStyle/>
          <a:p>
            <a:pPr fontAlgn="base">
              <a:lnSpc>
                <a:spcPct val="120000"/>
              </a:lnSpc>
              <a:spcBef>
                <a:spcPct val="0"/>
              </a:spcBef>
              <a:spcAft>
                <a:spcPct val="0"/>
              </a:spcAft>
              <a:buClr>
                <a:srgbClr val="ED7D31"/>
              </a:buClr>
              <a:buSzPct val="75000"/>
              <a:buFont typeface="Wingdings" panose="05000000000000000000" pitchFamily="2" charset="2"/>
              <a:buNone/>
            </a:pPr>
            <a:r>
              <a:rPr lang="zh-CN" altLang="en-US" sz="2700" b="1">
                <a:solidFill>
                  <a:srgbClr val="FFCC00"/>
                </a:solidFill>
                <a:latin typeface="Times New Roman" panose="02020603050405020304" pitchFamily="18" charset="0"/>
                <a:ea typeface="黑体" panose="02010609060101010101" pitchFamily="49" charset="-122"/>
                <a:sym typeface="Times New Roman" panose="02020603050405020304" pitchFamily="18" charset="0"/>
              </a:rPr>
              <a:t>仪器安装顺序：</a:t>
            </a:r>
          </a:p>
          <a:p>
            <a:pPr fontAlgn="base">
              <a:lnSpc>
                <a:spcPct val="120000"/>
              </a:lnSpc>
              <a:spcBef>
                <a:spcPct val="0"/>
              </a:spcBef>
              <a:spcAft>
                <a:spcPct val="0"/>
              </a:spcAft>
              <a:buClr>
                <a:srgbClr val="ED7D31"/>
              </a:buClr>
              <a:buSzPct val="75000"/>
              <a:buFont typeface="Wingdings" panose="05000000000000000000" pitchFamily="2" charset="2"/>
              <a:buNone/>
            </a:pPr>
            <a:r>
              <a:rPr lang="zh-CN" altLang="en-US" sz="27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从下到上，从左到右。</a:t>
            </a:r>
          </a:p>
          <a:p>
            <a:pPr fontAlgn="base">
              <a:lnSpc>
                <a:spcPct val="120000"/>
              </a:lnSpc>
              <a:spcBef>
                <a:spcPct val="0"/>
              </a:spcBef>
              <a:spcAft>
                <a:spcPct val="0"/>
              </a:spcAft>
              <a:buClr>
                <a:srgbClr val="ED7D31"/>
              </a:buClr>
              <a:buSzPct val="75000"/>
              <a:buFont typeface="Wingdings" panose="05000000000000000000" pitchFamily="2" charset="2"/>
              <a:buNone/>
            </a:pPr>
            <a:r>
              <a:rPr lang="zh-CN" altLang="en-US" sz="2700" b="1">
                <a:solidFill>
                  <a:srgbClr val="FFCC00"/>
                </a:solidFill>
                <a:latin typeface="Times New Roman" panose="02020603050405020304" pitchFamily="18" charset="0"/>
                <a:ea typeface="黑体" panose="02010609060101010101" pitchFamily="49" charset="-122"/>
                <a:sym typeface="Times New Roman" panose="02020603050405020304" pitchFamily="18" charset="0"/>
              </a:rPr>
              <a:t>拆的顺序：</a:t>
            </a:r>
          </a:p>
          <a:p>
            <a:pPr fontAlgn="base">
              <a:lnSpc>
                <a:spcPct val="120000"/>
              </a:lnSpc>
              <a:spcBef>
                <a:spcPct val="0"/>
              </a:spcBef>
              <a:spcAft>
                <a:spcPct val="0"/>
              </a:spcAft>
              <a:buClr>
                <a:srgbClr val="ED7D31"/>
              </a:buClr>
              <a:buSzPct val="75000"/>
              <a:buFont typeface="Wingdings" panose="05000000000000000000" pitchFamily="2" charset="2"/>
              <a:buNone/>
            </a:pPr>
            <a:r>
              <a:rPr lang="zh-CN" altLang="en-US" sz="27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从右到左，从上到下。</a:t>
            </a:r>
            <a:endParaRPr lang="zh-CN" altLang="en-US" sz="2700" b="1">
              <a:solidFill>
                <a:srgbClr val="FFFF00"/>
              </a:solidFill>
              <a:latin typeface="Times New Roman" panose="02020603050405020304" pitchFamily="18" charset="0"/>
              <a:ea typeface="黑体" panose="02010609060101010101" pitchFamily="49" charset="-122"/>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3" grpId="0" animBg="1"/>
      <p:bldP spid="14344" grpId="0" animBg="1"/>
      <p:bldP spid="14345" grpId="0" animBg="1"/>
      <p:bldP spid="14346" grpId="0" animBg="1"/>
      <p:bldP spid="1434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a:xfrm>
            <a:off x="812800" y="457200"/>
            <a:ext cx="10363200" cy="1143000"/>
          </a:xfrm>
        </p:spPr>
        <p:txBody>
          <a:bodyPr/>
          <a:lstStyle/>
          <a:p>
            <a:pPr eaLnBrk="1" hangingPunct="1"/>
            <a:r>
              <a:rPr lang="zh-CN" altLang="en-US" b="1" smtClean="0">
                <a:ea typeface="华文新魏" pitchFamily="2" charset="-122"/>
              </a:rPr>
              <a:t>蒸馏在日常生活中的应用</a:t>
            </a:r>
          </a:p>
        </p:txBody>
      </p:sp>
      <p:sp>
        <p:nvSpPr>
          <p:cNvPr id="89091" name="Rectangle 1027"/>
          <p:cNvSpPr>
            <a:spLocks noGrp="1" noChangeArrowheads="1"/>
          </p:cNvSpPr>
          <p:nvPr>
            <p:ph type="body" sz="half" idx="4294967295"/>
          </p:nvPr>
        </p:nvSpPr>
        <p:spPr>
          <a:xfrm>
            <a:off x="711200" y="2209800"/>
            <a:ext cx="5080000" cy="2590800"/>
          </a:xfrm>
        </p:spPr>
        <p:txBody>
          <a:bodyPr/>
          <a:lstStyle/>
          <a:p>
            <a:pPr eaLnBrk="1" hangingPunct="1"/>
            <a:r>
              <a:rPr lang="zh-CN" altLang="en-US" sz="4800" b="1" dirty="0" smtClean="0">
                <a:solidFill>
                  <a:srgbClr val="0000FF"/>
                </a:solidFill>
              </a:rPr>
              <a:t>酒精的提纯</a:t>
            </a:r>
          </a:p>
          <a:p>
            <a:pPr eaLnBrk="1" hangingPunct="1"/>
            <a:r>
              <a:rPr lang="zh-CN" altLang="en-US" sz="4800" b="1" dirty="0" smtClean="0">
                <a:solidFill>
                  <a:srgbClr val="0000FF"/>
                </a:solidFill>
              </a:rPr>
              <a:t>石油的分馏</a:t>
            </a:r>
          </a:p>
          <a:p>
            <a:pPr eaLnBrk="1" hangingPunct="1"/>
            <a:r>
              <a:rPr lang="zh-CN" altLang="en-US" sz="4800" b="1" dirty="0" smtClean="0">
                <a:solidFill>
                  <a:srgbClr val="0000FF"/>
                </a:solidFill>
              </a:rPr>
              <a:t>海水的淡化</a:t>
            </a:r>
          </a:p>
        </p:txBody>
      </p:sp>
      <p:pic>
        <p:nvPicPr>
          <p:cNvPr id="20484" name="Picture 1028" descr="1_BOrrBydVXKTP"/>
          <p:cNvPicPr>
            <a:picLocks noGrp="1" noChangeAspect="1" noChangeArrowheads="1" noCrop="1"/>
          </p:cNvPicPr>
          <p:nvPr>
            <p:ph sz="half" idx="4294967295"/>
          </p:nvPr>
        </p:nvPicPr>
        <p:blipFill>
          <a:blip r:embed="rId2" cstate="print"/>
          <a:srcRect/>
          <a:stretch>
            <a:fillRect/>
          </a:stretch>
        </p:blipFill>
        <p:spPr>
          <a:xfrm>
            <a:off x="6197604" y="1752605"/>
            <a:ext cx="5008033" cy="39084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19514" y="1531075"/>
            <a:ext cx="2910840" cy="2062103"/>
          </a:xfrm>
          <a:prstGeom prst="rect">
            <a:avLst/>
          </a:prstGeom>
          <a:noFill/>
        </p:spPr>
        <p:txBody>
          <a:bodyPr wrap="square" rtlCol="0">
            <a:spAutoFit/>
          </a:bodyPr>
          <a:lstStyle/>
          <a:p>
            <a:r>
              <a:rPr lang="zh-CN" altLang="en-US" sz="3200" b="1" dirty="0" smtClean="0">
                <a:latin typeface="宋体" pitchFamily="2" charset="-122"/>
                <a:ea typeface="宋体" pitchFamily="2" charset="-122"/>
              </a:rPr>
              <a:t>①</a:t>
            </a:r>
            <a:r>
              <a:rPr lang="zh-CN" altLang="en-US" sz="3200" b="1" dirty="0">
                <a:latin typeface="宋体" pitchFamily="2" charset="-122"/>
                <a:ea typeface="宋体" pitchFamily="2" charset="-122"/>
              </a:rPr>
              <a:t>海</a:t>
            </a:r>
            <a:r>
              <a:rPr lang="zh-CN" altLang="en-US" sz="3200" b="1" dirty="0" smtClean="0">
                <a:latin typeface="宋体" pitchFamily="2" charset="-122"/>
                <a:ea typeface="宋体" pitchFamily="2" charset="-122"/>
              </a:rPr>
              <a:t>水制盐                            </a:t>
            </a:r>
            <a:endParaRPr lang="zh-CN" altLang="en-US" sz="3200" b="1" dirty="0">
              <a:latin typeface="宋体" pitchFamily="2" charset="-122"/>
              <a:ea typeface="宋体" pitchFamily="2" charset="-122"/>
            </a:endParaRPr>
          </a:p>
          <a:p>
            <a:r>
              <a:rPr lang="zh-CN" altLang="en-US" sz="3200" b="1" dirty="0" smtClean="0">
                <a:latin typeface="宋体" pitchFamily="2" charset="-122"/>
                <a:ea typeface="宋体" pitchFamily="2" charset="-122"/>
              </a:rPr>
              <a:t>②</a:t>
            </a:r>
            <a:r>
              <a:rPr lang="zh-CN" altLang="en-US" sz="3200" b="1" dirty="0">
                <a:latin typeface="宋体" pitchFamily="2" charset="-122"/>
                <a:ea typeface="宋体" pitchFamily="2" charset="-122"/>
              </a:rPr>
              <a:t>海水提溴</a:t>
            </a:r>
          </a:p>
          <a:p>
            <a:r>
              <a:rPr lang="zh-CN" altLang="en-US" sz="3200" b="1" dirty="0" smtClean="0">
                <a:latin typeface="宋体" pitchFamily="2" charset="-122"/>
                <a:ea typeface="宋体" pitchFamily="2" charset="-122"/>
              </a:rPr>
              <a:t>③</a:t>
            </a:r>
            <a:r>
              <a:rPr lang="zh-CN" altLang="en-US" sz="3200" b="1" dirty="0">
                <a:latin typeface="宋体" pitchFamily="2" charset="-122"/>
                <a:ea typeface="宋体" pitchFamily="2" charset="-122"/>
              </a:rPr>
              <a:t>海带提碘</a:t>
            </a:r>
          </a:p>
          <a:p>
            <a:r>
              <a:rPr lang="zh-CN" altLang="en-US" sz="3200" b="1" dirty="0" smtClean="0">
                <a:latin typeface="宋体" pitchFamily="2" charset="-122"/>
                <a:ea typeface="宋体" pitchFamily="2" charset="-122"/>
              </a:rPr>
              <a:t>④</a:t>
            </a:r>
            <a:r>
              <a:rPr lang="zh-CN" altLang="en-US" sz="3200" b="1" dirty="0">
                <a:latin typeface="宋体" pitchFamily="2" charset="-122"/>
                <a:ea typeface="宋体" pitchFamily="2" charset="-122"/>
              </a:rPr>
              <a:t>海水提镁</a:t>
            </a:r>
          </a:p>
        </p:txBody>
      </p:sp>
      <p:sp>
        <p:nvSpPr>
          <p:cNvPr id="3" name="矩形 2"/>
          <p:cNvSpPr/>
          <p:nvPr/>
        </p:nvSpPr>
        <p:spPr>
          <a:xfrm>
            <a:off x="1457240" y="1028259"/>
            <a:ext cx="3068469" cy="584775"/>
          </a:xfrm>
          <a:prstGeom prst="rect">
            <a:avLst/>
          </a:prstGeom>
        </p:spPr>
        <p:txBody>
          <a:bodyPr wrap="none">
            <a:spAutoFit/>
          </a:bodyPr>
          <a:lstStyle/>
          <a:p>
            <a:r>
              <a:rPr lang="zh-CN" altLang="en-US" sz="3200" b="1" dirty="0" smtClean="0">
                <a:solidFill>
                  <a:prstClr val="black"/>
                </a:solidFill>
                <a:latin typeface="宋体" pitchFamily="2" charset="-122"/>
                <a:ea typeface="宋体" pitchFamily="2" charset="-122"/>
              </a:rPr>
              <a:t>海水</a:t>
            </a:r>
            <a:r>
              <a:rPr lang="zh-CN" altLang="en-US" sz="3200" b="1" dirty="0" smtClean="0">
                <a:solidFill>
                  <a:srgbClr val="FF0000"/>
                </a:solidFill>
                <a:latin typeface="宋体" pitchFamily="2" charset="-122"/>
                <a:ea typeface="宋体" pitchFamily="2" charset="-122"/>
              </a:rPr>
              <a:t>化学资源</a:t>
            </a:r>
            <a:r>
              <a:rPr lang="zh-CN" altLang="en-US" sz="3200" b="1" dirty="0" smtClean="0">
                <a:solidFill>
                  <a:prstClr val="black"/>
                </a:solidFill>
                <a:latin typeface="宋体" pitchFamily="2" charset="-122"/>
                <a:ea typeface="宋体" pitchFamily="2" charset="-122"/>
              </a:rPr>
              <a:t>：</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1215" y="87510"/>
            <a:ext cx="11409887" cy="5644515"/>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水</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盐</a:t>
            </a:r>
            <a:endPar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endPar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氯碱工业（电解饱和食盐水）</a:t>
            </a:r>
            <a:endParaRPr lang="en-US" altLang="zh-CN" sz="6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化学反应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方程式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endParaRPr lang="en-US" altLang="zh-CN" sz="600" kern="100" dirty="0" smtClean="0">
              <a:latin typeface="宋体" panose="02010600030101010101" pitchFamily="2" charset="-122"/>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制钠和氯气</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smtClean="0">
                <a:latin typeface="微软雅黑" panose="020B0503020204020204" charset="-122"/>
                <a:ea typeface="微软雅黑" panose="020B0503020204020204" charset="-122"/>
                <a:cs typeface="Times New Roman" panose="02020603050405020304" pitchFamily="18" charset="0"/>
              </a:rPr>
              <a:t>③</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侯氏制碱法：</a:t>
            </a:r>
          </a:p>
          <a:p>
            <a:pPr algn="just">
              <a:lnSpc>
                <a:spcPct val="140000"/>
              </a:lnSpc>
              <a:spcAft>
                <a:spcPts val="0"/>
              </a:spcAft>
            </a:pPr>
            <a:r>
              <a:rPr lang="en-US" altLang="zh-CN" sz="2800" kern="100" dirty="0" err="1">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NaCl</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CO</a:t>
            </a:r>
            <a:r>
              <a:rPr lang="en-US" altLang="zh-CN" sz="2800" kern="100" baseline="-250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baseline="-250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spc="-8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NH</a:t>
            </a:r>
            <a:r>
              <a:rPr lang="en-US" altLang="zh-CN" sz="2800" kern="100" baseline="-250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Cl</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NaHCO</a:t>
            </a:r>
            <a:r>
              <a:rPr lang="en-US" altLang="zh-CN" sz="2800" kern="100" baseline="-250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6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endParaRPr>
          </a:p>
          <a:p>
            <a:pPr lvl="0" algn="just">
              <a:lnSpc>
                <a:spcPct val="14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p:cNvGraphicFramePr>
          <p:nvPr/>
        </p:nvGraphicFramePr>
        <p:xfrm>
          <a:off x="3364176" y="2434173"/>
          <a:ext cx="6888474" cy="914231"/>
        </p:xfrm>
        <a:graphic>
          <a:graphicData uri="http://schemas.openxmlformats.org/presentationml/2006/ole">
            <p:oleObj spid="_x0000_s25603" name="文档" r:id="rId3" imgW="6889996" imgH="914194" progId="">
              <p:embed/>
            </p:oleObj>
          </a:graphicData>
        </a:graphic>
      </p:graphicFrame>
      <p:graphicFrame>
        <p:nvGraphicFramePr>
          <p:cNvPr id="4" name="对象 3"/>
          <p:cNvGraphicFramePr>
            <a:graphicFrameLocks/>
          </p:cNvGraphicFramePr>
          <p:nvPr/>
        </p:nvGraphicFramePr>
        <p:xfrm>
          <a:off x="3089344" y="3128346"/>
          <a:ext cx="5269524" cy="914231"/>
        </p:xfrm>
        <a:graphic>
          <a:graphicData uri="http://schemas.openxmlformats.org/presentationml/2006/ole">
            <p:oleObj spid="_x0000_s25602" name="文档" r:id="rId4" imgW="5266200" imgH="913654" progId="">
              <p:embed/>
            </p:oleObj>
          </a:graphicData>
        </a:graphic>
      </p:graphicFrame>
      <p:sp>
        <p:nvSpPr>
          <p:cNvPr id="8" name="矩形 7"/>
          <p:cNvSpPr/>
          <p:nvPr/>
        </p:nvSpPr>
        <p:spPr>
          <a:xfrm>
            <a:off x="511549" y="5112791"/>
            <a:ext cx="1641475" cy="52197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2NaHCO</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rPr>
              <a:t>3</a:t>
            </a:r>
            <a:endParaRPr lang="zh-CN" altLang="en-US" dirty="0"/>
          </a:p>
        </p:txBody>
      </p:sp>
      <p:graphicFrame>
        <p:nvGraphicFramePr>
          <p:cNvPr id="9" name="对象 8"/>
          <p:cNvGraphicFramePr>
            <a:graphicFrameLocks/>
          </p:cNvGraphicFramePr>
          <p:nvPr/>
        </p:nvGraphicFramePr>
        <p:xfrm>
          <a:off x="2153369" y="5004619"/>
          <a:ext cx="4799711" cy="914231"/>
        </p:xfrm>
        <a:graphic>
          <a:graphicData uri="http://schemas.openxmlformats.org/presentationml/2006/ole">
            <p:oleObj spid="_x0000_s25601" name="文档" r:id="rId5" imgW="4863995" imgH="926791" progId="">
              <p:embed/>
            </p:oleObj>
          </a:graphicData>
        </a:graphic>
      </p:graphicFrame>
      <p:sp>
        <p:nvSpPr>
          <p:cNvPr id="3" name="文本框 2"/>
          <p:cNvSpPr txBox="1"/>
          <p:nvPr/>
        </p:nvSpPr>
        <p:spPr>
          <a:xfrm>
            <a:off x="511810" y="652145"/>
            <a:ext cx="1612900" cy="694055"/>
          </a:xfrm>
          <a:prstGeom prst="rect">
            <a:avLst/>
          </a:prstGeom>
          <a:noFill/>
        </p:spPr>
        <p:txBody>
          <a:bodyPr wrap="none" rtlCol="0" anchor="t">
            <a:spAutoFit/>
          </a:bodyPr>
          <a:lstStyle/>
          <a:p>
            <a:pPr algn="just">
              <a:lnSpc>
                <a:spcPct val="140000"/>
              </a:lnSpc>
              <a:spcAft>
                <a:spcPts val="0"/>
              </a:spcAft>
            </a:pPr>
            <a:r>
              <a:rPr lang="zh-CN" altLang="zh-CN" sz="2800" b="1" kern="100" dirty="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粗盐提纯</a:t>
            </a:r>
            <a:endParaRPr lang="zh-CN" altLang="en-US" sz="2800"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780" y="174625"/>
            <a:ext cx="10515600" cy="1325563"/>
          </a:xfrm>
        </p:spPr>
        <p:txBody>
          <a:bodyPr/>
          <a:lstStyle/>
          <a:p>
            <a:r>
              <a:rPr lang="en-US" altLang="zh-CN" sz="3200"/>
              <a:t>2.</a:t>
            </a:r>
            <a:r>
              <a:rPr lang="zh-CN" altLang="en-US" sz="3200"/>
              <a:t>海水提溴（</a:t>
            </a:r>
            <a:r>
              <a:rPr lang="en-US" altLang="zh-CN" sz="3200"/>
              <a:t>101</a:t>
            </a:r>
            <a:r>
              <a:rPr lang="zh-CN" altLang="en-US" sz="3200"/>
              <a:t>页，</a:t>
            </a:r>
            <a:r>
              <a:rPr lang="zh-CN" altLang="en-US" sz="3200">
                <a:solidFill>
                  <a:srgbClr val="FF0000"/>
                </a:solidFill>
              </a:rPr>
              <a:t>空气吹出法</a:t>
            </a:r>
            <a:r>
              <a:rPr lang="zh-CN" altLang="en-US" sz="3200"/>
              <a:t>）</a:t>
            </a:r>
          </a:p>
        </p:txBody>
      </p:sp>
      <p:pic>
        <p:nvPicPr>
          <p:cNvPr id="6" name="图片 5"/>
          <p:cNvPicPr>
            <a:picLocks noChangeAspect="1"/>
          </p:cNvPicPr>
          <p:nvPr/>
        </p:nvPicPr>
        <p:blipFill>
          <a:blip r:embed="rId2" cstate="print"/>
          <a:stretch>
            <a:fillRect/>
          </a:stretch>
        </p:blipFill>
        <p:spPr>
          <a:xfrm>
            <a:off x="692150" y="1265555"/>
            <a:ext cx="9079230" cy="17119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281305" y="1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a:t>3.</a:t>
            </a:r>
            <a:r>
              <a:rPr lang="zh-CN" altLang="en-US" sz="3200"/>
              <a:t>海水提镁（</a:t>
            </a:r>
            <a:r>
              <a:rPr lang="en-US" altLang="zh-CN" sz="3200"/>
              <a:t>106</a:t>
            </a:r>
            <a:r>
              <a:rPr lang="zh-CN" altLang="en-US" sz="3200"/>
              <a:t>页，第</a:t>
            </a:r>
            <a:r>
              <a:rPr lang="en-US" altLang="zh-CN" sz="3200"/>
              <a:t>6</a:t>
            </a:r>
            <a:r>
              <a:rPr lang="zh-CN" altLang="en-US" sz="3200"/>
              <a:t>题）</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281305" y="133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t>4.</a:t>
            </a:r>
            <a:r>
              <a:rPr lang="zh-CN" altLang="en-US" sz="3200" dirty="0"/>
              <a:t>海带提碘（</a:t>
            </a:r>
            <a:r>
              <a:rPr lang="en-US" altLang="zh-CN" sz="3200" dirty="0"/>
              <a:t>106</a:t>
            </a:r>
            <a:r>
              <a:rPr lang="zh-CN" altLang="en-US" sz="3200" dirty="0"/>
              <a:t>页，第</a:t>
            </a:r>
            <a:r>
              <a:rPr lang="en-US" altLang="zh-CN" sz="3200" dirty="0"/>
              <a:t>5</a:t>
            </a:r>
            <a:r>
              <a:rPr lang="zh-CN" altLang="en-US" sz="3200" dirty="0"/>
              <a:t>题）</a:t>
            </a:r>
          </a:p>
        </p:txBody>
      </p:sp>
      <p:sp>
        <p:nvSpPr>
          <p:cNvPr id="3" name="Rectangle 1027"/>
          <p:cNvSpPr txBox="1">
            <a:spLocks noChangeArrowheads="1"/>
          </p:cNvSpPr>
          <p:nvPr/>
        </p:nvSpPr>
        <p:spPr>
          <a:xfrm>
            <a:off x="843872" y="1111620"/>
            <a:ext cx="10363200" cy="25908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zh-CN" altLang="en-US" sz="2800" b="1" i="0" u="none" strike="noStrike" kern="1200" cap="none" spc="0" normalizeH="0" baseline="0" noProof="0" dirty="0" smtClean="0">
                <a:ln>
                  <a:noFill/>
                </a:ln>
                <a:solidFill>
                  <a:srgbClr val="0000FF"/>
                </a:solidFill>
                <a:effectLst/>
                <a:uLnTx/>
                <a:uFillTx/>
                <a:latin typeface="+mn-lt"/>
                <a:ea typeface="华文新魏" pitchFamily="2" charset="-122"/>
                <a:cs typeface="+mn-cs"/>
              </a:rPr>
              <a:t>如何洗掉衣服上刚弄到的油汤？</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1200" cap="none" spc="0" normalizeH="0" baseline="0" noProof="0" dirty="0" smtClean="0">
                <a:ln>
                  <a:noFill/>
                </a:ln>
                <a:solidFill>
                  <a:schemeClr val="tx1"/>
                </a:solidFill>
                <a:effectLst/>
                <a:uLnTx/>
                <a:uFillTx/>
                <a:latin typeface="+mn-lt"/>
                <a:ea typeface="+mn-ea"/>
                <a:cs typeface="+mn-cs"/>
              </a:rPr>
              <a:t>酒精或汽油，再用洗涤剂</a:t>
            </a:r>
          </a:p>
        </p:txBody>
      </p:sp>
      <p:sp>
        <p:nvSpPr>
          <p:cNvPr id="5" name="Text Box 1028"/>
          <p:cNvSpPr txBox="1">
            <a:spLocks noChangeArrowheads="1"/>
          </p:cNvSpPr>
          <p:nvPr/>
        </p:nvSpPr>
        <p:spPr bwMode="auto">
          <a:xfrm>
            <a:off x="894394" y="2284955"/>
            <a:ext cx="9454478" cy="584775"/>
          </a:xfrm>
          <a:prstGeom prst="rect">
            <a:avLst/>
          </a:prstGeom>
          <a:noFill/>
          <a:ln w="9525">
            <a:solidFill>
              <a:srgbClr val="339933"/>
            </a:solidFill>
            <a:miter lim="800000"/>
            <a:headEnd/>
            <a:tailEnd/>
          </a:ln>
        </p:spPr>
        <p:txBody>
          <a:bodyPr wrap="square">
            <a:spAutoFit/>
          </a:bodyPr>
          <a:lstStyle/>
          <a:p>
            <a:pPr fontAlgn="base">
              <a:spcBef>
                <a:spcPct val="0"/>
              </a:spcBef>
              <a:spcAft>
                <a:spcPct val="0"/>
              </a:spcAft>
            </a:pPr>
            <a:r>
              <a:rPr lang="zh-CN" altLang="en-US" sz="3200" b="1" dirty="0" smtClean="0">
                <a:solidFill>
                  <a:srgbClr val="0000FF"/>
                </a:solidFill>
                <a:latin typeface="华文仿宋" pitchFamily="2" charset="-122"/>
                <a:ea typeface="华文仿宋" pitchFamily="2" charset="-122"/>
              </a:rPr>
              <a:t>有机物一般难溶于无机溶剂，较容易溶于有机溶剂</a:t>
            </a:r>
          </a:p>
        </p:txBody>
      </p:sp>
      <p:sp>
        <p:nvSpPr>
          <p:cNvPr id="6" name="Rectangle 2"/>
          <p:cNvSpPr>
            <a:spLocks noChangeArrowheads="1"/>
          </p:cNvSpPr>
          <p:nvPr/>
        </p:nvSpPr>
        <p:spPr bwMode="auto">
          <a:xfrm>
            <a:off x="366228" y="3273764"/>
            <a:ext cx="11233149" cy="2893100"/>
          </a:xfrm>
          <a:prstGeom prst="rect">
            <a:avLst/>
          </a:prstGeom>
          <a:noFill/>
          <a:ln w="9525">
            <a:noFill/>
            <a:miter lim="800000"/>
            <a:headEnd/>
            <a:tailEnd/>
          </a:ln>
        </p:spPr>
        <p:txBody>
          <a:bodyPr anchor="ctr">
            <a:spAutoFit/>
          </a:bodyPr>
          <a:lstStyle/>
          <a:p>
            <a:pPr fontAlgn="base">
              <a:lnSpc>
                <a:spcPct val="130000"/>
              </a:lnSpc>
              <a:spcBef>
                <a:spcPct val="0"/>
              </a:spcBef>
              <a:spcAft>
                <a:spcPct val="0"/>
              </a:spcAft>
            </a:pPr>
            <a:r>
              <a:rPr lang="zh-CN" altLang="en-US" sz="2800" b="1" dirty="0" smtClean="0">
                <a:solidFill>
                  <a:srgbClr val="0000FF"/>
                </a:solidFill>
                <a:latin typeface="黑体" pitchFamily="49" charset="-122"/>
                <a:ea typeface="黑体" pitchFamily="49" charset="-122"/>
              </a:rPr>
              <a:t>萃取：</a:t>
            </a:r>
            <a:r>
              <a:rPr lang="zh-CN" altLang="en-US" sz="2800" b="1" dirty="0" smtClean="0">
                <a:solidFill>
                  <a:srgbClr val="000000"/>
                </a:solidFill>
                <a:latin typeface="楷体_GB2312" pitchFamily="49" charset="-122"/>
                <a:ea typeface="楷体_GB2312" pitchFamily="49" charset="-122"/>
              </a:rPr>
              <a:t>利用溶质在</a:t>
            </a:r>
            <a:r>
              <a:rPr lang="zh-CN" altLang="en-US" sz="2800" b="1" dirty="0" smtClean="0">
                <a:solidFill>
                  <a:srgbClr val="FF0000"/>
                </a:solidFill>
                <a:latin typeface="楷体_GB2312" pitchFamily="49" charset="-122"/>
                <a:ea typeface="楷体_GB2312" pitchFamily="49" charset="-122"/>
              </a:rPr>
              <a:t>互不相溶</a:t>
            </a:r>
            <a:r>
              <a:rPr lang="zh-CN" altLang="en-US" sz="2800" b="1" dirty="0" smtClean="0">
                <a:solidFill>
                  <a:srgbClr val="000000"/>
                </a:solidFill>
                <a:latin typeface="楷体_GB2312" pitchFamily="49" charset="-122"/>
                <a:ea typeface="楷体_GB2312" pitchFamily="49" charset="-122"/>
              </a:rPr>
              <a:t>的溶剂里</a:t>
            </a:r>
            <a:r>
              <a:rPr lang="zh-CN" altLang="en-US" sz="2800" b="1" dirty="0" smtClean="0">
                <a:solidFill>
                  <a:srgbClr val="FF0000"/>
                </a:solidFill>
                <a:latin typeface="楷体_GB2312" pitchFamily="49" charset="-122"/>
                <a:ea typeface="楷体_GB2312" pitchFamily="49" charset="-122"/>
              </a:rPr>
              <a:t>溶解度不同</a:t>
            </a:r>
            <a:r>
              <a:rPr lang="zh-CN" altLang="en-US" sz="2800" b="1" dirty="0" smtClean="0">
                <a:solidFill>
                  <a:srgbClr val="000000"/>
                </a:solidFill>
                <a:latin typeface="楷体_GB2312" pitchFamily="49" charset="-122"/>
                <a:ea typeface="楷体_GB2312" pitchFamily="49" charset="-122"/>
              </a:rPr>
              <a:t>，用一种溶剂把溶质从它跟另一种溶剂所组成的溶液里提取出来的方法叫做萃取。</a:t>
            </a:r>
          </a:p>
          <a:p>
            <a:pPr fontAlgn="base">
              <a:lnSpc>
                <a:spcPct val="130000"/>
              </a:lnSpc>
              <a:spcBef>
                <a:spcPct val="0"/>
              </a:spcBef>
              <a:spcAft>
                <a:spcPct val="0"/>
              </a:spcAft>
            </a:pPr>
            <a:r>
              <a:rPr lang="zh-CN" altLang="en-US" sz="2800" b="1" dirty="0" smtClean="0">
                <a:solidFill>
                  <a:srgbClr val="0000FF"/>
                </a:solidFill>
              </a:rPr>
              <a:t>分液：</a:t>
            </a:r>
            <a:r>
              <a:rPr lang="zh-CN" altLang="en-US" sz="2800" b="1" dirty="0" smtClean="0">
                <a:solidFill>
                  <a:srgbClr val="000000"/>
                </a:solidFill>
              </a:rPr>
              <a:t>是把两种互不相溶、密度也不相同的液体分离开的方法</a:t>
            </a:r>
            <a:endParaRPr lang="zh-CN" altLang="en-US" sz="2800" b="1" dirty="0" smtClean="0">
              <a:solidFill>
                <a:srgbClr val="000000"/>
              </a:solidFill>
              <a:latin typeface="楷体_GB2312" pitchFamily="49" charset="-122"/>
              <a:ea typeface="楷体_GB2312" pitchFamily="49" charset="-122"/>
            </a:endParaRPr>
          </a:p>
          <a:p>
            <a:pPr fontAlgn="base">
              <a:lnSpc>
                <a:spcPct val="130000"/>
              </a:lnSpc>
              <a:spcBef>
                <a:spcPct val="0"/>
              </a:spcBef>
              <a:spcAft>
                <a:spcPct val="0"/>
              </a:spcAft>
            </a:pPr>
            <a:r>
              <a:rPr lang="zh-CN" altLang="en-US" sz="2800" b="1" dirty="0" smtClean="0">
                <a:solidFill>
                  <a:srgbClr val="000000"/>
                </a:solidFill>
                <a:latin typeface="楷体_GB2312" pitchFamily="49" charset="-122"/>
                <a:ea typeface="楷体_GB2312" pitchFamily="49" charset="-122"/>
              </a:rPr>
              <a:t>原理：溶解度的不同</a:t>
            </a:r>
          </a:p>
          <a:p>
            <a:pPr fontAlgn="base">
              <a:lnSpc>
                <a:spcPct val="130000"/>
              </a:lnSpc>
              <a:spcBef>
                <a:spcPct val="0"/>
              </a:spcBef>
              <a:spcAft>
                <a:spcPct val="0"/>
              </a:spcAft>
            </a:pPr>
            <a:r>
              <a:rPr lang="zh-CN" altLang="en-US" sz="2800" b="1" dirty="0" smtClean="0">
                <a:solidFill>
                  <a:srgbClr val="000000"/>
                </a:solidFill>
                <a:latin typeface="楷体_GB2312" pitchFamily="49" charset="-122"/>
                <a:ea typeface="楷体_GB2312" pitchFamily="49" charset="-122"/>
              </a:rPr>
              <a:t>基本仪器：</a:t>
            </a:r>
            <a:r>
              <a:rPr lang="zh-CN" altLang="en-US" sz="2800" b="1" dirty="0" smtClean="0">
                <a:solidFill>
                  <a:srgbClr val="0000FF"/>
                </a:solidFill>
                <a:latin typeface="楷体_GB2312" pitchFamily="49" charset="-122"/>
                <a:ea typeface="楷体_GB2312" pitchFamily="49" charset="-122"/>
              </a:rPr>
              <a:t>分液漏斗</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383899" y="1517840"/>
            <a:ext cx="9565216" cy="1852815"/>
          </a:xfrm>
          <a:prstGeom prst="rect">
            <a:avLst/>
          </a:prstGeom>
          <a:noFill/>
          <a:ln w="9525">
            <a:noFill/>
            <a:miter lim="800000"/>
            <a:headEnd/>
            <a:tailEnd/>
          </a:ln>
        </p:spPr>
        <p:txBody>
          <a:bodyPr>
            <a:spAutoFit/>
          </a:bodyPr>
          <a:lstStyle/>
          <a:p>
            <a:pPr fontAlgn="base">
              <a:spcBef>
                <a:spcPct val="20000"/>
              </a:spcBef>
              <a:spcAft>
                <a:spcPct val="0"/>
              </a:spcAft>
            </a:pPr>
            <a:r>
              <a:rPr lang="zh-CN" altLang="en-US" sz="2800" b="1" dirty="0" smtClean="0">
                <a:solidFill>
                  <a:srgbClr val="000000"/>
                </a:solidFill>
                <a:latin typeface="宋体" pitchFamily="2" charset="-122"/>
              </a:rPr>
              <a:t>萃取剂的选择条件</a:t>
            </a:r>
            <a:r>
              <a:rPr lang="zh-CN" altLang="en-US" sz="2800" b="1" dirty="0" smtClean="0">
                <a:solidFill>
                  <a:srgbClr val="000000"/>
                </a:solidFill>
                <a:ea typeface="华文新魏" pitchFamily="2" charset="-122"/>
              </a:rPr>
              <a:t>：</a:t>
            </a:r>
          </a:p>
          <a:p>
            <a:pPr fontAlgn="base">
              <a:spcBef>
                <a:spcPct val="20000"/>
              </a:spcBef>
              <a:spcAft>
                <a:spcPct val="0"/>
              </a:spcAft>
            </a:pPr>
            <a:r>
              <a:rPr lang="en-US" altLang="zh-CN" sz="2400" b="1" dirty="0" smtClean="0">
                <a:solidFill>
                  <a:srgbClr val="000000"/>
                </a:solidFill>
                <a:ea typeface="仿宋_GB2312" pitchFamily="49" charset="-122"/>
              </a:rPr>
              <a:t>1</a:t>
            </a:r>
            <a:r>
              <a:rPr lang="zh-CN" altLang="en-US" sz="2400" b="1" dirty="0" smtClean="0">
                <a:solidFill>
                  <a:srgbClr val="000000"/>
                </a:solidFill>
                <a:ea typeface="仿宋_GB2312" pitchFamily="49" charset="-122"/>
              </a:rPr>
              <a:t>、萃取剂与原溶剂不互溶，密度不同</a:t>
            </a:r>
          </a:p>
          <a:p>
            <a:pPr fontAlgn="base">
              <a:spcBef>
                <a:spcPct val="20000"/>
              </a:spcBef>
              <a:spcAft>
                <a:spcPct val="0"/>
              </a:spcAft>
            </a:pPr>
            <a:r>
              <a:rPr lang="en-US" altLang="zh-CN" sz="2400" b="1" dirty="0" smtClean="0">
                <a:solidFill>
                  <a:srgbClr val="000000"/>
                </a:solidFill>
                <a:ea typeface="仿宋_GB2312" pitchFamily="49" charset="-122"/>
              </a:rPr>
              <a:t>2</a:t>
            </a:r>
            <a:r>
              <a:rPr lang="zh-CN" altLang="en-US" sz="2400" b="1" dirty="0" smtClean="0">
                <a:solidFill>
                  <a:srgbClr val="000000"/>
                </a:solidFill>
                <a:ea typeface="仿宋_GB2312" pitchFamily="49" charset="-122"/>
              </a:rPr>
              <a:t>、溶质在萃取剂中的溶解度比在原溶剂中大很多</a:t>
            </a:r>
            <a:endParaRPr lang="en-US" altLang="zh-CN" sz="2400" b="1" dirty="0" smtClean="0">
              <a:solidFill>
                <a:srgbClr val="000000"/>
              </a:solidFill>
              <a:ea typeface="仿宋_GB2312" pitchFamily="49" charset="-122"/>
            </a:endParaRPr>
          </a:p>
          <a:p>
            <a:pPr fontAlgn="base">
              <a:spcBef>
                <a:spcPct val="20000"/>
              </a:spcBef>
              <a:spcAft>
                <a:spcPct val="0"/>
              </a:spcAft>
            </a:pPr>
            <a:r>
              <a:rPr lang="en-US" altLang="zh-CN" sz="2400" b="1" dirty="0" smtClean="0">
                <a:solidFill>
                  <a:srgbClr val="000000"/>
                </a:solidFill>
                <a:ea typeface="仿宋_GB2312" pitchFamily="49" charset="-122"/>
              </a:rPr>
              <a:t>3</a:t>
            </a:r>
            <a:r>
              <a:rPr lang="zh-CN" altLang="en-US" sz="2400" b="1" dirty="0" smtClean="0">
                <a:solidFill>
                  <a:srgbClr val="000000"/>
                </a:solidFill>
                <a:ea typeface="仿宋_GB2312" pitchFamily="49" charset="-122"/>
              </a:rPr>
              <a:t>、萃取剂与溶质不反应</a:t>
            </a:r>
          </a:p>
        </p:txBody>
      </p:sp>
      <p:sp>
        <p:nvSpPr>
          <p:cNvPr id="43018" name="Text Box 10"/>
          <p:cNvSpPr txBox="1">
            <a:spLocks noChangeArrowheads="1"/>
          </p:cNvSpPr>
          <p:nvPr/>
        </p:nvSpPr>
        <p:spPr bwMode="auto">
          <a:xfrm>
            <a:off x="4898522" y="5085674"/>
            <a:ext cx="7285446" cy="579438"/>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r>
              <a:rPr lang="zh-CN" altLang="en-US" sz="3200" b="1" dirty="0">
                <a:solidFill>
                  <a:srgbClr val="0000FF"/>
                </a:solidFill>
                <a:latin typeface="宋体"/>
              </a:rPr>
              <a:t>思考：酒精能否用来萃取碘水中的碘？</a:t>
            </a:r>
          </a:p>
        </p:txBody>
      </p:sp>
      <p:sp>
        <p:nvSpPr>
          <p:cNvPr id="23556" name="Text Box 11"/>
          <p:cNvSpPr txBox="1">
            <a:spLocks noChangeArrowheads="1"/>
          </p:cNvSpPr>
          <p:nvPr/>
        </p:nvSpPr>
        <p:spPr bwMode="auto">
          <a:xfrm>
            <a:off x="152404" y="3407241"/>
            <a:ext cx="10246784" cy="3108543"/>
          </a:xfrm>
          <a:prstGeom prst="rect">
            <a:avLst/>
          </a:prstGeom>
          <a:noFill/>
          <a:ln w="9525">
            <a:noFill/>
            <a:miter lim="800000"/>
            <a:headEnd/>
            <a:tailEnd/>
          </a:ln>
        </p:spPr>
        <p:txBody>
          <a:bodyPr>
            <a:spAutoFit/>
          </a:bodyPr>
          <a:lstStyle/>
          <a:p>
            <a:pPr fontAlgn="base">
              <a:spcBef>
                <a:spcPct val="0"/>
              </a:spcBef>
              <a:spcAft>
                <a:spcPct val="0"/>
              </a:spcAft>
            </a:pPr>
            <a:r>
              <a:rPr lang="zh-CN" altLang="en-US" sz="2800" b="1" dirty="0" smtClean="0">
                <a:solidFill>
                  <a:srgbClr val="FF0000"/>
                </a:solidFill>
                <a:latin typeface="黑体" pitchFamily="49" charset="-122"/>
                <a:ea typeface="黑体" pitchFamily="49" charset="-122"/>
              </a:rPr>
              <a:t>一部分有机物溶剂   </a:t>
            </a:r>
            <a:r>
              <a:rPr lang="en-US" altLang="zh-CN" sz="2800" b="1" dirty="0" smtClean="0">
                <a:solidFill>
                  <a:srgbClr val="000000"/>
                </a:solidFill>
                <a:latin typeface="黑体" pitchFamily="49" charset="-122"/>
                <a:ea typeface="黑体" pitchFamily="49" charset="-122"/>
              </a:rPr>
              <a:t>Vs    </a:t>
            </a:r>
            <a:r>
              <a:rPr lang="zh-CN" altLang="en-US" sz="2800" b="1" dirty="0" smtClean="0">
                <a:solidFill>
                  <a:srgbClr val="FF0000"/>
                </a:solidFill>
                <a:latin typeface="黑体" pitchFamily="49" charset="-122"/>
                <a:ea typeface="黑体" pitchFamily="49" charset="-122"/>
              </a:rPr>
              <a:t>无机溶剂</a:t>
            </a:r>
          </a:p>
          <a:p>
            <a:pPr fontAlgn="base">
              <a:spcBef>
                <a:spcPct val="0"/>
              </a:spcBef>
              <a:spcAft>
                <a:spcPct val="0"/>
              </a:spcAft>
            </a:pPr>
            <a:r>
              <a:rPr lang="zh-CN" altLang="en-US" sz="2800" b="1" dirty="0" smtClean="0">
                <a:solidFill>
                  <a:srgbClr val="000000"/>
                </a:solidFill>
              </a:rPr>
              <a:t>         </a:t>
            </a:r>
            <a:r>
              <a:rPr lang="zh-CN" altLang="en-US" sz="2800" b="1" dirty="0" smtClean="0">
                <a:solidFill>
                  <a:srgbClr val="000000"/>
                </a:solidFill>
                <a:latin typeface="华文行楷" pitchFamily="2" charset="-122"/>
                <a:ea typeface="华文行楷" pitchFamily="2" charset="-122"/>
              </a:rPr>
              <a:t>汽油</a:t>
            </a:r>
          </a:p>
          <a:p>
            <a:pPr fontAlgn="base">
              <a:spcBef>
                <a:spcPct val="0"/>
              </a:spcBef>
              <a:spcAft>
                <a:spcPct val="0"/>
              </a:spcAft>
            </a:pPr>
            <a:r>
              <a:rPr lang="zh-CN" altLang="en-US" sz="2800" b="1" dirty="0" smtClean="0">
                <a:solidFill>
                  <a:srgbClr val="000000"/>
                </a:solidFill>
                <a:latin typeface="华文行楷" pitchFamily="2" charset="-122"/>
                <a:ea typeface="华文行楷" pitchFamily="2" charset="-122"/>
              </a:rPr>
              <a:t>    煤油                    水</a:t>
            </a:r>
          </a:p>
          <a:p>
            <a:pPr fontAlgn="base">
              <a:spcBef>
                <a:spcPct val="0"/>
              </a:spcBef>
              <a:spcAft>
                <a:spcPct val="0"/>
              </a:spcAft>
            </a:pPr>
            <a:r>
              <a:rPr lang="zh-CN" altLang="en-US" sz="2800" b="1" dirty="0" smtClean="0">
                <a:solidFill>
                  <a:srgbClr val="000000"/>
                </a:solidFill>
                <a:latin typeface="华文行楷" pitchFamily="2" charset="-122"/>
                <a:ea typeface="华文行楷" pitchFamily="2" charset="-122"/>
              </a:rPr>
              <a:t>    植物油</a:t>
            </a:r>
          </a:p>
          <a:p>
            <a:pPr fontAlgn="base">
              <a:spcBef>
                <a:spcPct val="0"/>
              </a:spcBef>
              <a:spcAft>
                <a:spcPct val="0"/>
              </a:spcAft>
            </a:pPr>
            <a:r>
              <a:rPr lang="zh-CN" altLang="en-US" sz="2800" b="1" dirty="0" smtClean="0">
                <a:solidFill>
                  <a:srgbClr val="000000"/>
                </a:solidFill>
                <a:latin typeface="华文行楷" pitchFamily="2" charset="-122"/>
                <a:ea typeface="华文行楷" pitchFamily="2" charset="-122"/>
              </a:rPr>
              <a:t>    苯</a:t>
            </a:r>
            <a:endParaRPr lang="en-US" altLang="zh-CN" sz="2800" b="1" dirty="0" smtClean="0">
              <a:solidFill>
                <a:srgbClr val="000000"/>
              </a:solidFill>
              <a:latin typeface="华文行楷" pitchFamily="2" charset="-122"/>
              <a:ea typeface="华文行楷" pitchFamily="2" charset="-122"/>
            </a:endParaRPr>
          </a:p>
          <a:p>
            <a:pPr fontAlgn="base">
              <a:spcBef>
                <a:spcPct val="0"/>
              </a:spcBef>
              <a:spcAft>
                <a:spcPct val="0"/>
              </a:spcAft>
            </a:pPr>
            <a:endParaRPr lang="zh-CN" altLang="en-US" sz="2800" b="1" dirty="0" smtClean="0">
              <a:solidFill>
                <a:srgbClr val="000000"/>
              </a:solidFill>
              <a:latin typeface="华文行楷" pitchFamily="2" charset="-122"/>
              <a:ea typeface="华文行楷" pitchFamily="2" charset="-122"/>
            </a:endParaRPr>
          </a:p>
          <a:p>
            <a:pPr fontAlgn="base">
              <a:spcBef>
                <a:spcPct val="0"/>
              </a:spcBef>
              <a:spcAft>
                <a:spcPct val="0"/>
              </a:spcAft>
            </a:pPr>
            <a:r>
              <a:rPr lang="zh-CN" altLang="en-US" sz="2800" b="1" dirty="0" smtClean="0">
                <a:solidFill>
                  <a:srgbClr val="000000"/>
                </a:solidFill>
                <a:latin typeface="华文行楷" pitchFamily="2" charset="-122"/>
                <a:ea typeface="华文行楷" pitchFamily="2" charset="-122"/>
              </a:rPr>
              <a:t>  四氯化碳                  水</a:t>
            </a:r>
          </a:p>
        </p:txBody>
      </p:sp>
      <p:grpSp>
        <p:nvGrpSpPr>
          <p:cNvPr id="2" name="Group 12"/>
          <p:cNvGrpSpPr>
            <a:grpSpLocks/>
          </p:cNvGrpSpPr>
          <p:nvPr/>
        </p:nvGrpSpPr>
        <p:grpSpPr bwMode="auto">
          <a:xfrm>
            <a:off x="2318608" y="3962402"/>
            <a:ext cx="2413447" cy="1614488"/>
            <a:chOff x="2160" y="1776"/>
            <a:chExt cx="622" cy="816"/>
          </a:xfrm>
        </p:grpSpPr>
        <p:sp>
          <p:nvSpPr>
            <p:cNvPr id="23560" name="AutoShape 13"/>
            <p:cNvSpPr>
              <a:spLocks/>
            </p:cNvSpPr>
            <p:nvPr/>
          </p:nvSpPr>
          <p:spPr bwMode="auto">
            <a:xfrm>
              <a:off x="2160" y="1776"/>
              <a:ext cx="96" cy="816"/>
            </a:xfrm>
            <a:prstGeom prst="rightBrace">
              <a:avLst>
                <a:gd name="adj1" fmla="val 70833"/>
                <a:gd name="adj2" fmla="val 50000"/>
              </a:avLst>
            </a:prstGeom>
            <a:noFill/>
            <a:ln w="38100">
              <a:solidFill>
                <a:srgbClr val="339933"/>
              </a:solidFill>
              <a:round/>
              <a:headEnd/>
              <a:tailEnd/>
            </a:ln>
          </p:spPr>
          <p:txBody>
            <a:bodyPr wrap="none" anchor="ctr"/>
            <a:lstStyle/>
            <a:p>
              <a:pPr algn="ctr" fontAlgn="base">
                <a:spcBef>
                  <a:spcPct val="0"/>
                </a:spcBef>
                <a:spcAft>
                  <a:spcPct val="0"/>
                </a:spcAft>
              </a:pPr>
              <a:endParaRPr lang="zh-CN" altLang="zh-CN" sz="4000" b="1" smtClean="0">
                <a:solidFill>
                  <a:srgbClr val="000000"/>
                </a:solidFill>
                <a:ea typeface="华文行楷" pitchFamily="2" charset="-122"/>
              </a:endParaRPr>
            </a:p>
          </p:txBody>
        </p:sp>
        <p:sp>
          <p:nvSpPr>
            <p:cNvPr id="23561" name="Text Box 14"/>
            <p:cNvSpPr txBox="1">
              <a:spLocks noChangeArrowheads="1"/>
            </p:cNvSpPr>
            <p:nvPr/>
          </p:nvSpPr>
          <p:spPr bwMode="auto">
            <a:xfrm>
              <a:off x="2270" y="1949"/>
              <a:ext cx="512" cy="482"/>
            </a:xfrm>
            <a:prstGeom prst="rect">
              <a:avLst/>
            </a:prstGeom>
            <a:noFill/>
            <a:ln w="9525">
              <a:noFill/>
              <a:miter lim="800000"/>
              <a:headEnd/>
              <a:tailEnd/>
            </a:ln>
          </p:spPr>
          <p:txBody>
            <a:bodyPr wrap="none">
              <a:spAutoFit/>
            </a:bodyPr>
            <a:lstStyle/>
            <a:p>
              <a:pPr algn="ctr" fontAlgn="base">
                <a:spcBef>
                  <a:spcPct val="0"/>
                </a:spcBef>
                <a:spcAft>
                  <a:spcPct val="0"/>
                </a:spcAft>
              </a:pPr>
              <a:r>
                <a:rPr lang="zh-CN" altLang="en-US" sz="2800" b="1" dirty="0" smtClean="0">
                  <a:solidFill>
                    <a:srgbClr val="000000"/>
                  </a:solidFill>
                  <a:ea typeface="华文行楷" pitchFamily="2" charset="-122"/>
                </a:rPr>
                <a:t>密度比水小</a:t>
              </a:r>
            </a:p>
            <a:p>
              <a:pPr algn="ctr" fontAlgn="base">
                <a:spcBef>
                  <a:spcPct val="0"/>
                </a:spcBef>
                <a:spcAft>
                  <a:spcPct val="0"/>
                </a:spcAft>
              </a:pPr>
              <a:r>
                <a:rPr lang="zh-CN" altLang="en-US" sz="2800" b="1" dirty="0" smtClean="0">
                  <a:solidFill>
                    <a:srgbClr val="000000"/>
                  </a:solidFill>
                  <a:ea typeface="华文行楷" pitchFamily="2" charset="-122"/>
                </a:rPr>
                <a:t>上层</a:t>
              </a:r>
            </a:p>
          </p:txBody>
        </p:sp>
      </p:grpSp>
      <p:sp>
        <p:nvSpPr>
          <p:cNvPr id="23558" name="Text Box 15"/>
          <p:cNvSpPr txBox="1">
            <a:spLocks noChangeArrowheads="1"/>
          </p:cNvSpPr>
          <p:nvPr/>
        </p:nvSpPr>
        <p:spPr bwMode="auto">
          <a:xfrm>
            <a:off x="2655649" y="5844860"/>
            <a:ext cx="1988045" cy="954107"/>
          </a:xfrm>
          <a:prstGeom prst="rect">
            <a:avLst/>
          </a:prstGeom>
          <a:noFill/>
          <a:ln w="9525">
            <a:noFill/>
            <a:miter lim="800000"/>
            <a:headEnd/>
            <a:tailEnd/>
          </a:ln>
        </p:spPr>
        <p:txBody>
          <a:bodyPr wrap="none">
            <a:spAutoFit/>
          </a:bodyPr>
          <a:lstStyle/>
          <a:p>
            <a:pPr algn="ctr" fontAlgn="base">
              <a:spcBef>
                <a:spcPct val="0"/>
              </a:spcBef>
              <a:spcAft>
                <a:spcPct val="0"/>
              </a:spcAft>
            </a:pPr>
            <a:r>
              <a:rPr lang="zh-CN" altLang="en-US" sz="2800" b="1" dirty="0" smtClean="0">
                <a:solidFill>
                  <a:srgbClr val="000000"/>
                </a:solidFill>
                <a:ea typeface="华文行楷" pitchFamily="2" charset="-122"/>
              </a:rPr>
              <a:t>密度比水大</a:t>
            </a:r>
            <a:endParaRPr lang="en-US" altLang="zh-CN" sz="2800" b="1" dirty="0" smtClean="0">
              <a:solidFill>
                <a:srgbClr val="000000"/>
              </a:solidFill>
              <a:ea typeface="华文行楷" pitchFamily="2" charset="-122"/>
            </a:endParaRPr>
          </a:p>
          <a:p>
            <a:pPr algn="ctr" fontAlgn="base">
              <a:spcBef>
                <a:spcPct val="0"/>
              </a:spcBef>
              <a:spcAft>
                <a:spcPct val="0"/>
              </a:spcAft>
            </a:pPr>
            <a:r>
              <a:rPr lang="zh-CN" altLang="en-US" sz="2800" b="1" dirty="0" smtClean="0">
                <a:solidFill>
                  <a:srgbClr val="000000"/>
                </a:solidFill>
                <a:ea typeface="华文行楷" pitchFamily="2" charset="-122"/>
              </a:rPr>
              <a:t>下层 </a:t>
            </a:r>
          </a:p>
        </p:txBody>
      </p:sp>
      <p:sp>
        <p:nvSpPr>
          <p:cNvPr id="23559" name="Rectangle 17"/>
          <p:cNvSpPr>
            <a:spLocks noChangeArrowheads="1"/>
          </p:cNvSpPr>
          <p:nvPr/>
        </p:nvSpPr>
        <p:spPr bwMode="auto">
          <a:xfrm>
            <a:off x="197223" y="337969"/>
            <a:ext cx="11739033" cy="1128713"/>
          </a:xfrm>
          <a:prstGeom prst="rect">
            <a:avLst/>
          </a:prstGeom>
          <a:noFill/>
          <a:ln w="9525">
            <a:noFill/>
            <a:miter lim="800000"/>
            <a:headEnd/>
            <a:tailEnd/>
          </a:ln>
        </p:spPr>
        <p:txBody>
          <a:bodyPr>
            <a:spAutoFit/>
          </a:bodyPr>
          <a:lstStyle/>
          <a:p>
            <a:pPr fontAlgn="base">
              <a:spcBef>
                <a:spcPct val="0"/>
              </a:spcBef>
              <a:spcAft>
                <a:spcPct val="0"/>
              </a:spcAft>
            </a:pPr>
            <a:r>
              <a:rPr lang="zh-CN" altLang="en-US" sz="3600" b="1" dirty="0" smtClean="0">
                <a:solidFill>
                  <a:srgbClr val="000000"/>
                </a:solidFill>
                <a:latin typeface="Times New Roman" pitchFamily="18" charset="0"/>
                <a:ea typeface="华文新魏" pitchFamily="2" charset="-122"/>
              </a:rPr>
              <a:t>萃取</a:t>
            </a:r>
            <a:r>
              <a:rPr lang="en-US" altLang="zh-CN" sz="3200" b="1" dirty="0" smtClean="0">
                <a:solidFill>
                  <a:srgbClr val="0000FF"/>
                </a:solidFill>
                <a:ea typeface="华文新魏" pitchFamily="2" charset="-122"/>
              </a:rPr>
              <a:t>—</a:t>
            </a:r>
            <a:r>
              <a:rPr lang="zh-CN" altLang="en-US" sz="3200" b="1" dirty="0" smtClean="0">
                <a:solidFill>
                  <a:srgbClr val="0000FF"/>
                </a:solidFill>
                <a:latin typeface="Times New Roman" pitchFamily="18" charset="0"/>
                <a:ea typeface="华文新魏" pitchFamily="2" charset="-122"/>
              </a:rPr>
              <a:t>利用溶质在不同溶剂里</a:t>
            </a:r>
            <a:r>
              <a:rPr lang="zh-CN" altLang="en-US" sz="3200" b="1" dirty="0" smtClean="0">
                <a:solidFill>
                  <a:srgbClr val="FF0000"/>
                </a:solidFill>
                <a:latin typeface="Times New Roman" pitchFamily="18" charset="0"/>
                <a:ea typeface="华文新魏" pitchFamily="2" charset="-122"/>
              </a:rPr>
              <a:t>溶解度</a:t>
            </a:r>
            <a:r>
              <a:rPr lang="zh-CN" altLang="en-US" sz="3200" b="1" dirty="0" smtClean="0">
                <a:solidFill>
                  <a:srgbClr val="0000FF"/>
                </a:solidFill>
                <a:latin typeface="Times New Roman" pitchFamily="18" charset="0"/>
                <a:ea typeface="华文新魏" pitchFamily="2" charset="-122"/>
              </a:rPr>
              <a:t>的不同，用一种溶剂把溶质从原来溶液中提取出来的方法</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p:nvPr/>
        </p:nvSpPr>
        <p:spPr>
          <a:xfrm>
            <a:off x="341948" y="699453"/>
            <a:ext cx="8359775" cy="2861310"/>
          </a:xfrm>
          <a:prstGeom prst="rect">
            <a:avLst/>
          </a:prstGeom>
          <a:noFill/>
          <a:ln w="9525">
            <a:noFill/>
          </a:ln>
        </p:spPr>
        <p:txBody>
          <a:bodyPr>
            <a:spAutoFit/>
          </a:bodyPr>
          <a:lstStyle/>
          <a:p>
            <a:pPr fontAlgn="base">
              <a:lnSpc>
                <a:spcPct val="150000"/>
              </a:lnSpc>
            </a:pPr>
            <a:r>
              <a:rPr lang="en-US" altLang="zh-CN" sz="2400" dirty="0">
                <a:solidFill>
                  <a:srgbClr val="000000"/>
                </a:solidFill>
              </a:rPr>
              <a:t>    </a:t>
            </a:r>
            <a:r>
              <a:rPr lang="zh-CN" altLang="en-US" sz="2400" dirty="0">
                <a:solidFill>
                  <a:srgbClr val="000000"/>
                </a:solidFill>
              </a:rPr>
              <a:t>法国皇帝拿破仑三世是一个喜欢炫耀自己的人。他常常大摆宴席，宴请天下宾客。为了显示他的高贵和尊严，每次宴会，拿破仑三世让客人们用银餐具，自己使用铝碗。为了显示皇帝的高贵和尊严，拿破仑三世在当时为什么不用高贵而亮丽的银碗，而用色泽要暗得多的铝碗呢？</a:t>
            </a:r>
          </a:p>
        </p:txBody>
      </p:sp>
      <p:pic>
        <p:nvPicPr>
          <p:cNvPr id="4099" name="Picture 4" descr="拿破仑"/>
          <p:cNvPicPr>
            <a:picLocks noChangeAspect="1"/>
          </p:cNvPicPr>
          <p:nvPr/>
        </p:nvPicPr>
        <p:blipFill>
          <a:blip r:embed="rId2" cstate="print"/>
          <a:stretch>
            <a:fillRect/>
          </a:stretch>
        </p:blipFill>
        <p:spPr>
          <a:xfrm>
            <a:off x="9007475" y="203835"/>
            <a:ext cx="2609850" cy="1538904"/>
          </a:xfrm>
          <a:prstGeom prst="rect">
            <a:avLst/>
          </a:prstGeom>
          <a:noFill/>
          <a:ln w="9525">
            <a:noFill/>
          </a:ln>
        </p:spPr>
      </p:pic>
      <p:pic>
        <p:nvPicPr>
          <p:cNvPr id="4100" name="Picture 5" descr="铝碗"/>
          <p:cNvPicPr>
            <a:picLocks noChangeAspect="1"/>
          </p:cNvPicPr>
          <p:nvPr/>
        </p:nvPicPr>
        <p:blipFill>
          <a:blip r:embed="rId3" cstate="print"/>
          <a:stretch>
            <a:fillRect/>
          </a:stretch>
        </p:blipFill>
        <p:spPr>
          <a:xfrm>
            <a:off x="9004151" y="1778369"/>
            <a:ext cx="2337771" cy="1837677"/>
          </a:xfrm>
          <a:prstGeom prst="rect">
            <a:avLst/>
          </a:prstGeom>
          <a:noFill/>
          <a:ln w="9525">
            <a:noFill/>
          </a:ln>
        </p:spPr>
      </p:pic>
      <p:sp>
        <p:nvSpPr>
          <p:cNvPr id="4101" name="文本框 6148"/>
          <p:cNvSpPr/>
          <p:nvPr/>
        </p:nvSpPr>
        <p:spPr>
          <a:xfrm>
            <a:off x="210820" y="116205"/>
            <a:ext cx="2846388" cy="583565"/>
          </a:xfrm>
          <a:prstGeom prst="rect">
            <a:avLst/>
          </a:prstGeom>
          <a:noFill/>
          <a:ln w="9525">
            <a:noFill/>
          </a:ln>
        </p:spPr>
        <p:txBody>
          <a:bodyPr>
            <a:spAutoFit/>
          </a:bodyPr>
          <a:lstStyle/>
          <a:p>
            <a:pPr algn="ctr" fontAlgn="base">
              <a:spcBef>
                <a:spcPct val="50000"/>
              </a:spcBef>
            </a:pPr>
            <a:r>
              <a:rPr lang="zh-CN" altLang="en-US" sz="3200">
                <a:latin typeface="Times New Roman" panose="02020603050405020304" pitchFamily="18" charset="0"/>
              </a:rPr>
              <a:t>拿破仑与铝碗</a:t>
            </a:r>
          </a:p>
        </p:txBody>
      </p:sp>
      <p:sp>
        <p:nvSpPr>
          <p:cNvPr id="2" name="文本框 1"/>
          <p:cNvSpPr txBox="1"/>
          <p:nvPr/>
        </p:nvSpPr>
        <p:spPr>
          <a:xfrm>
            <a:off x="350674" y="3561080"/>
            <a:ext cx="11068050" cy="2861310"/>
          </a:xfrm>
          <a:prstGeom prst="rect">
            <a:avLst/>
          </a:prstGeom>
          <a:noFill/>
        </p:spPr>
        <p:txBody>
          <a:bodyPr wrap="square" rtlCol="0" anchor="t">
            <a:spAutoFit/>
          </a:bodyPr>
          <a:lstStyle/>
          <a:p>
            <a:pPr fontAlgn="base">
              <a:lnSpc>
                <a:spcPct val="150000"/>
              </a:lnSpc>
            </a:pPr>
            <a:r>
              <a:rPr lang="en-US" altLang="zh-CN" sz="2400" dirty="0">
                <a:solidFill>
                  <a:srgbClr val="000000"/>
                </a:solidFill>
                <a:sym typeface="+mn-ea"/>
              </a:rPr>
              <a:t>        </a:t>
            </a:r>
            <a:r>
              <a:rPr lang="zh-CN" altLang="en-US" sz="2400" dirty="0">
                <a:solidFill>
                  <a:srgbClr val="000000"/>
                </a:solidFill>
                <a:sym typeface="+mn-ea"/>
              </a:rPr>
              <a:t>这是由于当时</a:t>
            </a:r>
            <a:r>
              <a:rPr lang="zh-CN" altLang="en-US" sz="2400" dirty="0">
                <a:solidFill>
                  <a:srgbClr val="FF0000"/>
                </a:solidFill>
                <a:sym typeface="+mn-ea"/>
              </a:rPr>
              <a:t>炼铝十分困难</a:t>
            </a:r>
            <a:r>
              <a:rPr lang="zh-CN" altLang="en-US" sz="2400" dirty="0">
                <a:solidFill>
                  <a:srgbClr val="000000"/>
                </a:solidFill>
                <a:sym typeface="+mn-ea"/>
              </a:rPr>
              <a:t>，</a:t>
            </a:r>
            <a:r>
              <a:rPr lang="zh-CN" altLang="en-US" sz="2400" dirty="0">
                <a:solidFill>
                  <a:srgbClr val="FF0000"/>
                </a:solidFill>
                <a:sym typeface="+mn-ea"/>
              </a:rPr>
              <a:t>所以铝的价格十分昂贵，一度跃居金银之上</a:t>
            </a:r>
            <a:r>
              <a:rPr lang="zh-CN" altLang="en-US" sz="2400" dirty="0">
                <a:solidFill>
                  <a:srgbClr val="000000"/>
                </a:solidFill>
                <a:sym typeface="+mn-ea"/>
              </a:rPr>
              <a:t>，直至</a:t>
            </a:r>
            <a:r>
              <a:rPr lang="en-US" altLang="zh-CN" sz="2400" dirty="0">
                <a:solidFill>
                  <a:srgbClr val="000000"/>
                </a:solidFill>
                <a:sym typeface="+mn-ea"/>
              </a:rPr>
              <a:t>19</a:t>
            </a:r>
            <a:r>
              <a:rPr lang="zh-CN" altLang="en-US" sz="2400" dirty="0">
                <a:solidFill>
                  <a:srgbClr val="000000"/>
                </a:solidFill>
                <a:sym typeface="+mn-ea"/>
              </a:rPr>
              <a:t>世纪上半叶，铝还是欧洲许多高级珠宝店的高档货。    自从美国青年化学家霍尔发明</a:t>
            </a:r>
            <a:r>
              <a:rPr lang="zh-CN" altLang="en-US" sz="2400" dirty="0">
                <a:solidFill>
                  <a:srgbClr val="FF0000"/>
                </a:solidFill>
                <a:sym typeface="+mn-ea"/>
              </a:rPr>
              <a:t>电解制铝法</a:t>
            </a:r>
            <a:r>
              <a:rPr lang="zh-CN" altLang="en-US" sz="2400" dirty="0">
                <a:solidFill>
                  <a:srgbClr val="000000"/>
                </a:solidFill>
                <a:sym typeface="+mn-ea"/>
              </a:rPr>
              <a:t>后，制铝工艺不断改进，现在人们已经熟练掌握了从铝土矿（主要成分是</a:t>
            </a:r>
            <a:r>
              <a:rPr lang="en-US" altLang="zh-CN" sz="2400" dirty="0">
                <a:solidFill>
                  <a:srgbClr val="000000"/>
                </a:solidFill>
                <a:sym typeface="+mn-ea"/>
              </a:rPr>
              <a:t>Al</a:t>
            </a:r>
            <a:r>
              <a:rPr lang="en-US" altLang="zh-CN" sz="2400" baseline="-25000" dirty="0">
                <a:solidFill>
                  <a:srgbClr val="000000"/>
                </a:solidFill>
                <a:sym typeface="+mn-ea"/>
              </a:rPr>
              <a:t>2</a:t>
            </a:r>
            <a:r>
              <a:rPr lang="en-US" altLang="zh-CN" sz="2400" dirty="0">
                <a:solidFill>
                  <a:srgbClr val="000000"/>
                </a:solidFill>
                <a:sym typeface="+mn-ea"/>
              </a:rPr>
              <a:t>O</a:t>
            </a:r>
            <a:r>
              <a:rPr lang="en-US" altLang="zh-CN" sz="2400" baseline="-25000" dirty="0">
                <a:solidFill>
                  <a:srgbClr val="000000"/>
                </a:solidFill>
                <a:sym typeface="+mn-ea"/>
              </a:rPr>
              <a:t>3</a:t>
            </a:r>
            <a:r>
              <a:rPr lang="zh-CN" altLang="en-US" sz="2400" dirty="0">
                <a:solidFill>
                  <a:srgbClr val="000000"/>
                </a:solidFill>
                <a:sym typeface="+mn-ea"/>
              </a:rPr>
              <a:t>，当然还有很多其他杂质）中冶炼铝的技术，使得制铝成本大大下降，铝的价格也一落千丈，走入千家万户。</a:t>
            </a:r>
            <a:endParaRPr lang="zh-CN"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
          <p:cNvSpPr/>
          <p:nvPr/>
        </p:nvSpPr>
        <p:spPr>
          <a:xfrm>
            <a:off x="585788" y="407988"/>
            <a:ext cx="10728325" cy="584775"/>
          </a:xfrm>
          <a:prstGeom prst="rect">
            <a:avLst/>
          </a:prstGeom>
          <a:noFill/>
          <a:ln w="38100" cap="flat" cmpd="sng">
            <a:solidFill>
              <a:srgbClr val="FFCC00"/>
            </a:solidFill>
            <a:prstDash val="solid"/>
            <a:bevel/>
            <a:headEnd type="none" w="med" len="med"/>
            <a:tailEnd type="none" w="med" len="med"/>
          </a:ln>
        </p:spPr>
        <p:txBody>
          <a:bodyPr>
            <a:spAutoFit/>
          </a:bodyPr>
          <a:lstStyle/>
          <a:p>
            <a:pPr algn="ctr" fontAlgn="base">
              <a:spcBef>
                <a:spcPct val="0"/>
              </a:spcBef>
              <a:spcAft>
                <a:spcPct val="0"/>
              </a:spcAft>
              <a:buFont typeface="Arial" panose="020B0604020202020204" pitchFamily="34" charset="0"/>
              <a:buNone/>
            </a:pPr>
            <a:r>
              <a:rPr lang="zh-CN" altLang="en-US" sz="3200" b="1" dirty="0" smtClean="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rPr>
              <a:t>碘</a:t>
            </a:r>
            <a:r>
              <a:rPr lang="zh-CN" altLang="en-US" sz="3200" b="1" dirty="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rPr>
              <a:t>水的萃取与分</a:t>
            </a:r>
            <a:r>
              <a:rPr lang="zh-CN" altLang="en-US" sz="3200" b="1" dirty="0" smtClean="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rPr>
              <a:t>液</a:t>
            </a:r>
            <a:endParaRPr lang="zh-CN" altLang="en-US" sz="3200" b="1" dirty="0">
              <a:solidFill>
                <a:srgbClr val="FFCC00"/>
              </a:solidFill>
              <a:latin typeface="Times New Roman" panose="02020603050405020304" pitchFamily="18" charset="0"/>
              <a:ea typeface="华文中宋" panose="02010600040101010101" pitchFamily="2" charset="-122"/>
              <a:sym typeface="Times New Roman" panose="02020603050405020304" pitchFamily="18" charset="0"/>
            </a:endParaRPr>
          </a:p>
        </p:txBody>
      </p:sp>
      <p:pic>
        <p:nvPicPr>
          <p:cNvPr id="15363" name="Picture 4" descr="图 1-7 倒转分液漏斗"/>
          <p:cNvPicPr>
            <a:picLocks noChangeAspect="1"/>
          </p:cNvPicPr>
          <p:nvPr/>
        </p:nvPicPr>
        <p:blipFill>
          <a:blip r:embed="rId2" cstate="print"/>
          <a:stretch>
            <a:fillRect/>
          </a:stretch>
        </p:blipFill>
        <p:spPr>
          <a:xfrm>
            <a:off x="3462338" y="1784350"/>
            <a:ext cx="1641475" cy="3390900"/>
          </a:xfrm>
          <a:prstGeom prst="rect">
            <a:avLst/>
          </a:prstGeom>
          <a:noFill/>
          <a:ln w="9525">
            <a:noFill/>
          </a:ln>
        </p:spPr>
      </p:pic>
      <p:pic>
        <p:nvPicPr>
          <p:cNvPr id="15364" name="Picture 4" descr="图 1-8 萃取"/>
          <p:cNvPicPr>
            <a:picLocks noChangeAspect="1"/>
          </p:cNvPicPr>
          <p:nvPr/>
        </p:nvPicPr>
        <p:blipFill>
          <a:blip r:embed="rId3" cstate="print"/>
          <a:stretch>
            <a:fillRect/>
          </a:stretch>
        </p:blipFill>
        <p:spPr>
          <a:xfrm>
            <a:off x="6399213" y="1768475"/>
            <a:ext cx="1784350" cy="3300413"/>
          </a:xfrm>
          <a:prstGeom prst="rect">
            <a:avLst/>
          </a:prstGeom>
          <a:noFill/>
          <a:ln w="9525">
            <a:noFill/>
          </a:ln>
        </p:spPr>
      </p:pic>
      <p:pic>
        <p:nvPicPr>
          <p:cNvPr id="15365" name="Picture 5" descr="图 1-9 分液"/>
          <p:cNvPicPr>
            <a:picLocks noChangeAspect="1"/>
          </p:cNvPicPr>
          <p:nvPr/>
        </p:nvPicPr>
        <p:blipFill>
          <a:blip r:embed="rId4" cstate="print"/>
          <a:stretch>
            <a:fillRect/>
          </a:stretch>
        </p:blipFill>
        <p:spPr>
          <a:xfrm>
            <a:off x="9404350" y="1789113"/>
            <a:ext cx="1658938" cy="3257550"/>
          </a:xfrm>
          <a:prstGeom prst="rect">
            <a:avLst/>
          </a:prstGeom>
          <a:noFill/>
          <a:ln w="9525">
            <a:noFill/>
          </a:ln>
        </p:spPr>
      </p:pic>
      <p:pic>
        <p:nvPicPr>
          <p:cNvPr id="15366" name="图片 4"/>
          <p:cNvPicPr>
            <a:picLocks noChangeAspect="1"/>
          </p:cNvPicPr>
          <p:nvPr/>
        </p:nvPicPr>
        <p:blipFill>
          <a:blip r:embed="rId5" cstate="print"/>
          <a:stretch>
            <a:fillRect/>
          </a:stretch>
        </p:blipFill>
        <p:spPr>
          <a:xfrm>
            <a:off x="674688" y="1733550"/>
            <a:ext cx="1698625" cy="3492500"/>
          </a:xfrm>
          <a:prstGeom prst="rect">
            <a:avLst/>
          </a:prstGeom>
          <a:noFill/>
          <a:ln w="9525">
            <a:noFill/>
          </a:ln>
        </p:spPr>
      </p:pic>
      <p:sp>
        <p:nvSpPr>
          <p:cNvPr id="15367" name="直接箭头连接符 12"/>
          <p:cNvSpPr/>
          <p:nvPr/>
        </p:nvSpPr>
        <p:spPr>
          <a:xfrm>
            <a:off x="2468563" y="3271838"/>
            <a:ext cx="898525" cy="12700"/>
          </a:xfrm>
          <a:prstGeom prst="straightConnector1">
            <a:avLst/>
          </a:prstGeom>
          <a:ln w="47625" cap="flat" cmpd="sng">
            <a:solidFill>
              <a:schemeClr val="bg1"/>
            </a:solidFill>
            <a:prstDash val="solid"/>
            <a:bevel/>
            <a:headEnd type="none" w="med" len="med"/>
            <a:tailEnd type="arrow" w="med" len="med"/>
          </a:ln>
        </p:spPr>
        <p:txBody>
          <a:bodyPr/>
          <a:lstStyle/>
          <a:p>
            <a:pPr fontAlgn="base">
              <a:spcBef>
                <a:spcPct val="0"/>
              </a:spcBef>
              <a:spcAft>
                <a:spcPct val="0"/>
              </a:spcAft>
              <a:buFont typeface="Arial" panose="020B0604020202020204" pitchFamily="34" charset="0"/>
              <a:buNone/>
            </a:pPr>
            <a:endParaRPr lang="zh-CN" altLang="en-US" sz="2800" b="1">
              <a:solidFill>
                <a:srgbClr val="FFFFFF"/>
              </a:solidFill>
              <a:latin typeface="Times New Roman" panose="02020603050405020304" pitchFamily="18" charset="0"/>
              <a:ea typeface="黑体" panose="02010609060101010101" pitchFamily="49" charset="-122"/>
            </a:endParaRPr>
          </a:p>
        </p:txBody>
      </p:sp>
      <p:sp>
        <p:nvSpPr>
          <p:cNvPr id="15368" name="直接箭头连接符 5"/>
          <p:cNvSpPr/>
          <p:nvPr/>
        </p:nvSpPr>
        <p:spPr>
          <a:xfrm>
            <a:off x="5248275" y="3284538"/>
            <a:ext cx="900113" cy="14287"/>
          </a:xfrm>
          <a:prstGeom prst="straightConnector1">
            <a:avLst/>
          </a:prstGeom>
          <a:ln w="47625" cap="flat" cmpd="sng">
            <a:solidFill>
              <a:schemeClr val="bg1"/>
            </a:solidFill>
            <a:prstDash val="solid"/>
            <a:bevel/>
            <a:headEnd type="none" w="med" len="med"/>
            <a:tailEnd type="arrow" w="med" len="med"/>
          </a:ln>
        </p:spPr>
        <p:txBody>
          <a:bodyPr/>
          <a:lstStyle/>
          <a:p>
            <a:pPr fontAlgn="base">
              <a:spcBef>
                <a:spcPct val="0"/>
              </a:spcBef>
              <a:spcAft>
                <a:spcPct val="0"/>
              </a:spcAft>
              <a:buFont typeface="Arial" panose="020B0604020202020204" pitchFamily="34" charset="0"/>
              <a:buNone/>
            </a:pPr>
            <a:endParaRPr lang="zh-CN" altLang="en-US" sz="2800" b="1">
              <a:solidFill>
                <a:srgbClr val="FFFFFF"/>
              </a:solidFill>
              <a:latin typeface="Times New Roman" panose="02020603050405020304" pitchFamily="18" charset="0"/>
              <a:ea typeface="黑体" panose="02010609060101010101" pitchFamily="49" charset="-122"/>
            </a:endParaRPr>
          </a:p>
        </p:txBody>
      </p:sp>
      <p:sp>
        <p:nvSpPr>
          <p:cNvPr id="15369" name="直接箭头连接符 6"/>
          <p:cNvSpPr/>
          <p:nvPr/>
        </p:nvSpPr>
        <p:spPr>
          <a:xfrm>
            <a:off x="8405813" y="3284538"/>
            <a:ext cx="900112" cy="14287"/>
          </a:xfrm>
          <a:prstGeom prst="straightConnector1">
            <a:avLst/>
          </a:prstGeom>
          <a:ln w="47625" cap="flat" cmpd="sng">
            <a:solidFill>
              <a:schemeClr val="bg1"/>
            </a:solidFill>
            <a:prstDash val="solid"/>
            <a:bevel/>
            <a:headEnd type="none" w="med" len="med"/>
            <a:tailEnd type="arrow" w="med" len="med"/>
          </a:ln>
        </p:spPr>
        <p:txBody>
          <a:bodyPr/>
          <a:lstStyle/>
          <a:p>
            <a:pPr fontAlgn="base">
              <a:spcBef>
                <a:spcPct val="0"/>
              </a:spcBef>
              <a:spcAft>
                <a:spcPct val="0"/>
              </a:spcAft>
              <a:buFont typeface="Arial" panose="020B0604020202020204" pitchFamily="34" charset="0"/>
              <a:buNone/>
            </a:pPr>
            <a:endParaRPr lang="zh-CN" altLang="en-US" sz="2800" b="1">
              <a:solidFill>
                <a:srgbClr val="FFFFFF"/>
              </a:solidFill>
              <a:latin typeface="Times New Roman" panose="02020603050405020304" pitchFamily="18" charset="0"/>
              <a:ea typeface="黑体" panose="02010609060101010101" pitchFamily="49" charset="-122"/>
            </a:endParaRPr>
          </a:p>
        </p:txBody>
      </p:sp>
      <p:sp>
        <p:nvSpPr>
          <p:cNvPr id="15370" name="文本框 7"/>
          <p:cNvSpPr/>
          <p:nvPr/>
        </p:nvSpPr>
        <p:spPr>
          <a:xfrm>
            <a:off x="608013" y="5424488"/>
            <a:ext cx="2881312" cy="519112"/>
          </a:xfrm>
          <a:prstGeom prst="rect">
            <a:avLst/>
          </a:prstGeom>
          <a:noFill/>
          <a:ln w="9525">
            <a:noFill/>
          </a:ln>
        </p:spPr>
        <p:txBody>
          <a:bodyPr>
            <a:spAutoFit/>
          </a:bodyPr>
          <a:lstStyle/>
          <a:p>
            <a:pPr fontAlgn="base">
              <a:spcBef>
                <a:spcPct val="0"/>
              </a:spcBef>
              <a:spcAft>
                <a:spcPct val="0"/>
              </a:spcAft>
              <a:buFont typeface="Arial" panose="020B0604020202020204" pitchFamily="34" charset="0"/>
              <a:buNone/>
            </a:pPr>
            <a:r>
              <a:rPr lang="zh-CN" altLang="en-US" sz="2800" b="1">
                <a:solidFill>
                  <a:srgbClr val="FFFFFF"/>
                </a:solidFill>
                <a:latin typeface="楷体_GB2312" pitchFamily="49" charset="-122"/>
                <a:ea typeface="楷体_GB2312" pitchFamily="49" charset="-122"/>
                <a:sym typeface="宋体" panose="02010600030101010101" pitchFamily="2" charset="-122"/>
              </a:rPr>
              <a:t>①加萃取剂</a:t>
            </a:r>
          </a:p>
        </p:txBody>
      </p:sp>
      <p:sp>
        <p:nvSpPr>
          <p:cNvPr id="15371" name="文本框 8"/>
          <p:cNvSpPr/>
          <p:nvPr/>
        </p:nvSpPr>
        <p:spPr>
          <a:xfrm>
            <a:off x="3300413" y="5424488"/>
            <a:ext cx="2778125" cy="519112"/>
          </a:xfrm>
          <a:prstGeom prst="rect">
            <a:avLst/>
          </a:prstGeom>
          <a:noFill/>
          <a:ln w="9525">
            <a:noFill/>
          </a:ln>
        </p:spPr>
        <p:txBody>
          <a:bodyPr>
            <a:spAutoFit/>
          </a:bodyPr>
          <a:lstStyle/>
          <a:p>
            <a:pPr fontAlgn="base">
              <a:spcBef>
                <a:spcPct val="0"/>
              </a:spcBef>
              <a:spcAft>
                <a:spcPct val="0"/>
              </a:spcAft>
              <a:buFont typeface="Arial" panose="020B0604020202020204" pitchFamily="34" charset="0"/>
              <a:buNone/>
            </a:pPr>
            <a:r>
              <a:rPr lang="zh-CN" altLang="en-US" sz="2800" b="1">
                <a:solidFill>
                  <a:srgbClr val="FFFFFF"/>
                </a:solidFill>
                <a:latin typeface="楷体_GB2312" pitchFamily="49" charset="-122"/>
                <a:ea typeface="楷体_GB2312" pitchFamily="49" charset="-122"/>
                <a:sym typeface="宋体" panose="02010600030101010101" pitchFamily="2" charset="-122"/>
              </a:rPr>
              <a:t>②振荡萃取</a:t>
            </a:r>
          </a:p>
        </p:txBody>
      </p:sp>
      <p:sp>
        <p:nvSpPr>
          <p:cNvPr id="15372" name="文本框 9"/>
          <p:cNvSpPr/>
          <p:nvPr/>
        </p:nvSpPr>
        <p:spPr>
          <a:xfrm>
            <a:off x="6388100" y="5424488"/>
            <a:ext cx="2406650" cy="519112"/>
          </a:xfrm>
          <a:prstGeom prst="rect">
            <a:avLst/>
          </a:prstGeom>
          <a:noFill/>
          <a:ln w="9525">
            <a:noFill/>
          </a:ln>
        </p:spPr>
        <p:txBody>
          <a:bodyPr>
            <a:spAutoFit/>
          </a:bodyPr>
          <a:lstStyle/>
          <a:p>
            <a:pPr fontAlgn="base">
              <a:spcBef>
                <a:spcPct val="0"/>
              </a:spcBef>
              <a:spcAft>
                <a:spcPct val="0"/>
              </a:spcAft>
              <a:buFont typeface="Arial" panose="020B0604020202020204" pitchFamily="34" charset="0"/>
              <a:buNone/>
            </a:pPr>
            <a:r>
              <a:rPr lang="zh-CN" altLang="en-US" sz="2800" b="1">
                <a:solidFill>
                  <a:srgbClr val="FFFFFF"/>
                </a:solidFill>
                <a:latin typeface="楷体_GB2312" pitchFamily="49" charset="-122"/>
                <a:ea typeface="楷体_GB2312" pitchFamily="49" charset="-122"/>
                <a:sym typeface="宋体" panose="02010600030101010101" pitchFamily="2" charset="-122"/>
              </a:rPr>
              <a:t>③静止分层</a:t>
            </a:r>
          </a:p>
        </p:txBody>
      </p:sp>
      <p:sp>
        <p:nvSpPr>
          <p:cNvPr id="15373" name="文本框 10"/>
          <p:cNvSpPr/>
          <p:nvPr/>
        </p:nvSpPr>
        <p:spPr>
          <a:xfrm>
            <a:off x="9605963" y="5424488"/>
            <a:ext cx="2408237" cy="519112"/>
          </a:xfrm>
          <a:prstGeom prst="rect">
            <a:avLst/>
          </a:prstGeom>
          <a:noFill/>
          <a:ln w="9525">
            <a:noFill/>
          </a:ln>
        </p:spPr>
        <p:txBody>
          <a:bodyPr>
            <a:spAutoFit/>
          </a:bodyPr>
          <a:lstStyle/>
          <a:p>
            <a:pPr fontAlgn="base">
              <a:spcBef>
                <a:spcPct val="0"/>
              </a:spcBef>
              <a:spcAft>
                <a:spcPct val="0"/>
              </a:spcAft>
              <a:buFont typeface="Arial" panose="020B0604020202020204" pitchFamily="34" charset="0"/>
              <a:buNone/>
            </a:pPr>
            <a:r>
              <a:rPr lang="zh-CN" altLang="en-US" sz="2800" b="1">
                <a:solidFill>
                  <a:srgbClr val="FFFFFF"/>
                </a:solidFill>
                <a:latin typeface="楷体_GB2312" pitchFamily="49" charset="-122"/>
                <a:ea typeface="楷体_GB2312" pitchFamily="49" charset="-122"/>
                <a:sym typeface="宋体" panose="02010600030101010101" pitchFamily="2" charset="-122"/>
              </a:rPr>
              <a:t>④分液</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p:nvPr/>
        </p:nvSpPr>
        <p:spPr>
          <a:xfrm>
            <a:off x="331788" y="863600"/>
            <a:ext cx="11164887" cy="1373188"/>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Garamond" panose="02020404030301010803" pitchFamily="18" charset="0"/>
                <a:ea typeface="黑体" panose="02010609060101010101" pitchFamily="49" charset="-122"/>
                <a:sym typeface="Garamond" panose="02020404030301010803" pitchFamily="18" charset="0"/>
              </a:rPr>
              <a:t>①</a:t>
            </a:r>
            <a:r>
              <a:rPr lang="zh-CN" altLang="en-US" sz="2800" b="1">
                <a:solidFill>
                  <a:srgbClr val="FFCC00"/>
                </a:solidFill>
                <a:latin typeface="Times New Roman" panose="02020603050405020304" pitchFamily="18" charset="0"/>
                <a:ea typeface="黑体" panose="02010609060101010101" pitchFamily="49" charset="-122"/>
                <a:sym typeface="Times New Roman" panose="02020603050405020304" pitchFamily="18" charset="0"/>
              </a:rPr>
              <a:t>检漏：</a:t>
            </a:r>
          </a:p>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FFFF"/>
                </a:solidFill>
                <a:latin typeface="Times New Roman" panose="02020603050405020304" pitchFamily="18" charset="0"/>
                <a:ea typeface="黑体" panose="02010609060101010101" pitchFamily="49" charset="-122"/>
                <a:sym typeface="Times New Roman" panose="02020603050405020304" pitchFamily="18" charset="0"/>
              </a:rPr>
              <a:t>　</a:t>
            </a:r>
            <a:r>
              <a:rPr lang="zh-CN" altLang="en-US" sz="2800" b="1">
                <a:solidFill>
                  <a:srgbClr val="FFFFFF"/>
                </a:solidFill>
                <a:latin typeface="Times New Roman" panose="02020603050405020304" pitchFamily="18" charset="0"/>
                <a:ea typeface="楷体_GB2312" pitchFamily="49" charset="-122"/>
                <a:sym typeface="Times New Roman" panose="02020603050405020304" pitchFamily="18" charset="0"/>
              </a:rPr>
              <a:t>　在分液漏斗中注入少量的水，塞上瓶塞，倒置看是否漏水，若不漏水，放正后把瓶塞旋转 180°，再倒置看是否漏水。</a:t>
            </a:r>
          </a:p>
        </p:txBody>
      </p:sp>
      <p:sp>
        <p:nvSpPr>
          <p:cNvPr id="16387" name="Text Box 4"/>
          <p:cNvSpPr/>
          <p:nvPr/>
        </p:nvSpPr>
        <p:spPr>
          <a:xfrm>
            <a:off x="331788" y="2314575"/>
            <a:ext cx="11309350" cy="946150"/>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黑体" panose="02010609060101010101" pitchFamily="49" charset="-122"/>
                <a:ea typeface="黑体" panose="02010609060101010101" pitchFamily="49" charset="-122"/>
                <a:sym typeface="黑体" panose="02010609060101010101" pitchFamily="49" charset="-122"/>
              </a:rPr>
              <a:t>②加试剂，盖塞：</a:t>
            </a:r>
          </a:p>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2800" b="1">
                <a:solidFill>
                  <a:srgbClr val="FFFFFF"/>
                </a:solidFill>
                <a:latin typeface="楷体_GB2312" pitchFamily="49" charset="-122"/>
                <a:ea typeface="楷体_GB2312" pitchFamily="49" charset="-122"/>
                <a:sym typeface="黑体" panose="02010609060101010101" pitchFamily="49" charset="-122"/>
              </a:rPr>
              <a:t>　向分液漏斗中加溶液，加入萃取剂，盖塞。</a:t>
            </a:r>
          </a:p>
        </p:txBody>
      </p:sp>
      <p:sp>
        <p:nvSpPr>
          <p:cNvPr id="16388" name="Text Box 5"/>
          <p:cNvSpPr/>
          <p:nvPr/>
        </p:nvSpPr>
        <p:spPr>
          <a:xfrm>
            <a:off x="331788" y="3379788"/>
            <a:ext cx="11061700" cy="1373187"/>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黑体" panose="02010609060101010101" pitchFamily="49" charset="-122"/>
                <a:ea typeface="黑体" panose="02010609060101010101" pitchFamily="49" charset="-122"/>
                <a:sym typeface="黑体" panose="02010609060101010101" pitchFamily="49" charset="-122"/>
              </a:rPr>
              <a:t>③振荡和放气：</a:t>
            </a:r>
          </a:p>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2800" b="1">
                <a:solidFill>
                  <a:srgbClr val="FFFFFF"/>
                </a:solidFill>
                <a:latin typeface="楷体_GB2312" pitchFamily="49" charset="-122"/>
                <a:ea typeface="楷体_GB2312" pitchFamily="49" charset="-122"/>
                <a:sym typeface="黑体" panose="02010609060101010101" pitchFamily="49" charset="-122"/>
              </a:rPr>
              <a:t>振荡分液漏斗，振荡时，要不时旋开活塞放气，以防止分液漏斗内压强过大造成危险。</a:t>
            </a:r>
          </a:p>
        </p:txBody>
      </p:sp>
      <p:sp>
        <p:nvSpPr>
          <p:cNvPr id="16389" name="Text Box 6"/>
          <p:cNvSpPr/>
          <p:nvPr/>
        </p:nvSpPr>
        <p:spPr>
          <a:xfrm>
            <a:off x="331788" y="5040313"/>
            <a:ext cx="11104562" cy="1373187"/>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dirty="0">
                <a:solidFill>
                  <a:srgbClr val="FFCC00"/>
                </a:solidFill>
                <a:latin typeface="黑体" panose="02010609060101010101" pitchFamily="49" charset="-122"/>
                <a:ea typeface="黑体" panose="02010609060101010101" pitchFamily="49" charset="-122"/>
                <a:sym typeface="黑体" panose="02010609060101010101" pitchFamily="49" charset="-122"/>
              </a:rPr>
              <a:t>④静</a:t>
            </a:r>
            <a:r>
              <a:rPr lang="zh-CN" altLang="en-US" sz="2800" b="1" dirty="0" smtClean="0">
                <a:solidFill>
                  <a:srgbClr val="FFCC00"/>
                </a:solidFill>
                <a:latin typeface="黑体" panose="02010609060101010101" pitchFamily="49" charset="-122"/>
                <a:ea typeface="黑体" panose="02010609060101010101" pitchFamily="49" charset="-122"/>
                <a:sym typeface="黑体" panose="02010609060101010101" pitchFamily="49" charset="-122"/>
              </a:rPr>
              <a:t>置分层：</a:t>
            </a:r>
            <a:endParaRPr lang="zh-CN" altLang="en-US" sz="2800" b="1" dirty="0">
              <a:solidFill>
                <a:srgbClr val="FFCC00"/>
              </a:solidFill>
              <a:latin typeface="黑体" panose="02010609060101010101" pitchFamily="49" charset="-122"/>
              <a:ea typeface="黑体" panose="02010609060101010101" pitchFamily="49" charset="-122"/>
              <a:sym typeface="黑体" panose="02010609060101010101" pitchFamily="49" charset="-122"/>
            </a:endParaRPr>
          </a:p>
          <a:p>
            <a:pPr fontAlgn="base">
              <a:spcBef>
                <a:spcPct val="0"/>
              </a:spcBef>
              <a:spcAft>
                <a:spcPct val="0"/>
              </a:spcAft>
              <a:buClr>
                <a:srgbClr val="ED7D31"/>
              </a:buClr>
              <a:buSzPct val="75000"/>
              <a:buFont typeface="Wingdings" panose="05000000000000000000" pitchFamily="2" charset="2"/>
              <a:buNone/>
            </a:pPr>
            <a:r>
              <a:rPr lang="zh-CN" altLang="en-US" sz="2800" b="1" dirty="0">
                <a:solidFill>
                  <a:srgbClr val="FFFFFF"/>
                </a:solidFill>
                <a:latin typeface="黑体" panose="02010609060101010101" pitchFamily="49" charset="-122"/>
                <a:ea typeface="黑体" panose="02010609060101010101" pitchFamily="49" charset="-122"/>
                <a:sym typeface="黑体" panose="02010609060101010101" pitchFamily="49" charset="-122"/>
              </a:rPr>
              <a:t>　　</a:t>
            </a:r>
            <a:r>
              <a:rPr lang="zh-CN" altLang="en-US" sz="2800" b="1" dirty="0">
                <a:solidFill>
                  <a:srgbClr val="FFFFFF"/>
                </a:solidFill>
                <a:latin typeface="楷体_GB2312" pitchFamily="49" charset="-122"/>
                <a:ea typeface="楷体_GB2312" pitchFamily="49" charset="-122"/>
                <a:sym typeface="黑体" panose="02010609060101010101" pitchFamily="49" charset="-122"/>
              </a:rPr>
              <a:t>在铁架台上静置分液漏斗。</a:t>
            </a:r>
            <a:r>
              <a:rPr lang="zh-CN" altLang="en-US" sz="2800" b="1" dirty="0">
                <a:solidFill>
                  <a:srgbClr val="FFCC00"/>
                </a:solidFill>
                <a:latin typeface="楷体_GB2312" pitchFamily="49" charset="-122"/>
                <a:ea typeface="楷体_GB2312" pitchFamily="49" charset="-122"/>
                <a:sym typeface="黑体" panose="02010609060101010101" pitchFamily="49" charset="-122"/>
              </a:rPr>
              <a:t>上层为浅黄色（水层），</a:t>
            </a:r>
            <a:r>
              <a:rPr lang="zh-CN" altLang="en-US" sz="2800" b="1" dirty="0">
                <a:solidFill>
                  <a:srgbClr val="66FFFF"/>
                </a:solidFill>
                <a:latin typeface="楷体_GB2312" pitchFamily="49" charset="-122"/>
                <a:ea typeface="楷体_GB2312" pitchFamily="49" charset="-122"/>
                <a:sym typeface="黑体" panose="02010609060101010101" pitchFamily="49" charset="-122"/>
              </a:rPr>
              <a:t>下层为紫红色（四氯化碳层）。</a:t>
            </a:r>
          </a:p>
        </p:txBody>
      </p:sp>
      <p:sp>
        <p:nvSpPr>
          <p:cNvPr id="16390" name="文本框 1"/>
          <p:cNvSpPr/>
          <p:nvPr/>
        </p:nvSpPr>
        <p:spPr>
          <a:xfrm>
            <a:off x="331788" y="344488"/>
            <a:ext cx="3644900" cy="519112"/>
          </a:xfrm>
          <a:prstGeom prst="rect">
            <a:avLst/>
          </a:prstGeom>
          <a:noFill/>
          <a:ln w="9525">
            <a:noFill/>
          </a:ln>
        </p:spPr>
        <p:txBody>
          <a:bodyPr>
            <a:spAutoFit/>
          </a:bodyPr>
          <a:lstStyle/>
          <a:p>
            <a:pPr fontAlgn="base">
              <a:spcBef>
                <a:spcPct val="0"/>
              </a:spcBef>
              <a:spcAft>
                <a:spcPct val="0"/>
              </a:spcAft>
              <a:buFont typeface="Arial" panose="020B0604020202020204" pitchFamily="34" charset="0"/>
              <a:buNone/>
            </a:pPr>
            <a:r>
              <a:rPr lang="zh-CN" altLang="en-US" sz="2800" b="1">
                <a:solidFill>
                  <a:srgbClr val="FFCC00"/>
                </a:solidFill>
                <a:latin typeface="Times New Roman" panose="02020603050405020304" pitchFamily="18" charset="0"/>
                <a:ea typeface="华文中宋" panose="02010600040101010101" pitchFamily="2" charset="-122"/>
                <a:sym typeface="Times New Roman" panose="02020603050405020304" pitchFamily="18" charset="0"/>
              </a:rPr>
              <a:t>实验步骤：</a:t>
            </a:r>
            <a:endParaRPr lang="zh-CN" altLang="en-US" sz="2800">
              <a:solidFill>
                <a:srgbClr val="FFCC00"/>
              </a:solidFill>
              <a:ea typeface="华文中宋" panose="02010600040101010101" pitchFamily="2" charset="-122"/>
              <a:sym typeface="Arial" panose="020B0604020202020204" pitchFamily="34" charset="0"/>
            </a:endParaRPr>
          </a:p>
        </p:txBody>
      </p:sp>
      <p:pic>
        <p:nvPicPr>
          <p:cNvPr id="7" name="Picture 4" descr="c20420t1"/>
          <p:cNvPicPr>
            <a:picLocks noChangeAspect="1" noChangeArrowheads="1"/>
          </p:cNvPicPr>
          <p:nvPr/>
        </p:nvPicPr>
        <p:blipFill>
          <a:blip r:embed="rId2" cstate="print"/>
          <a:srcRect/>
          <a:stretch>
            <a:fillRect/>
          </a:stretch>
        </p:blipFill>
        <p:spPr bwMode="auto">
          <a:xfrm>
            <a:off x="7243968" y="4263528"/>
            <a:ext cx="3839633" cy="1273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p:nvPr/>
        </p:nvSpPr>
        <p:spPr>
          <a:xfrm>
            <a:off x="558800" y="1965325"/>
            <a:ext cx="11323638" cy="519113"/>
          </a:xfrm>
          <a:prstGeom prst="rect">
            <a:avLst/>
          </a:prstGeom>
          <a:noFill/>
          <a:ln w="9525">
            <a:noFill/>
          </a:ln>
        </p:spPr>
        <p:txBody>
          <a:bodyPr>
            <a:spAutoFit/>
          </a:bodyPr>
          <a:lstStyle/>
          <a:p>
            <a:pPr fontAlgn="base">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黑体" panose="02010609060101010101" pitchFamily="49" charset="-122"/>
                <a:ea typeface="黑体" panose="02010609060101010101" pitchFamily="49" charset="-122"/>
                <a:sym typeface="黑体" panose="02010609060101010101" pitchFamily="49" charset="-122"/>
              </a:rPr>
              <a:t>⑤开塞放气</a:t>
            </a:r>
            <a:r>
              <a:rPr lang="zh-CN" altLang="en-US" sz="2800" b="1">
                <a:solidFill>
                  <a:srgbClr val="FFFFFF"/>
                </a:solidFill>
                <a:latin typeface="黑体" panose="02010609060101010101" pitchFamily="49" charset="-122"/>
                <a:ea typeface="黑体" panose="02010609060101010101" pitchFamily="49" charset="-122"/>
                <a:sym typeface="黑体" panose="02010609060101010101" pitchFamily="49" charset="-122"/>
              </a:rPr>
              <a:t>（</a:t>
            </a:r>
            <a:r>
              <a:rPr lang="zh-CN" altLang="en-US" sz="2800" b="1">
                <a:solidFill>
                  <a:srgbClr val="FFFFFF"/>
                </a:solidFill>
                <a:latin typeface="楷体_GB2312" pitchFamily="49" charset="-122"/>
                <a:ea typeface="楷体_GB2312" pitchFamily="49" charset="-122"/>
                <a:sym typeface="黑体" panose="02010609060101010101" pitchFamily="49" charset="-122"/>
              </a:rPr>
              <a:t>分液漏斗颈上的玻璃塞），使之与外界大气压相通。</a:t>
            </a:r>
            <a:endParaRPr lang="zh-CN" altLang="en-US" sz="2800" b="1" baseline="-25000">
              <a:solidFill>
                <a:srgbClr val="FFFFFF"/>
              </a:solidFill>
              <a:latin typeface="楷体_GB2312" pitchFamily="49" charset="-122"/>
              <a:ea typeface="楷体_GB2312" pitchFamily="49" charset="-122"/>
              <a:sym typeface="黑体" panose="02010609060101010101" pitchFamily="49" charset="-122"/>
            </a:endParaRPr>
          </a:p>
        </p:txBody>
      </p:sp>
      <p:sp>
        <p:nvSpPr>
          <p:cNvPr id="17411" name="Text Box 7"/>
          <p:cNvSpPr/>
          <p:nvPr/>
        </p:nvSpPr>
        <p:spPr>
          <a:xfrm>
            <a:off x="558800" y="3167063"/>
            <a:ext cx="10791825" cy="1501775"/>
          </a:xfrm>
          <a:prstGeom prst="rect">
            <a:avLst/>
          </a:prstGeom>
          <a:noFill/>
          <a:ln w="9525">
            <a:noFill/>
          </a:ln>
        </p:spPr>
        <p:txBody>
          <a:bodyPr>
            <a:spAutoFit/>
          </a:bodyPr>
          <a:lstStyle/>
          <a:p>
            <a:pPr fontAlgn="base">
              <a:lnSpc>
                <a:spcPct val="110000"/>
              </a:lnSpc>
              <a:spcBef>
                <a:spcPct val="0"/>
              </a:spcBef>
              <a:spcAft>
                <a:spcPct val="0"/>
              </a:spcAft>
              <a:buClr>
                <a:srgbClr val="ED7D31"/>
              </a:buClr>
              <a:buSzPct val="75000"/>
              <a:buFont typeface="Wingdings" panose="05000000000000000000" pitchFamily="2" charset="2"/>
              <a:buNone/>
            </a:pPr>
            <a:r>
              <a:rPr lang="zh-CN" altLang="en-US" sz="2800" b="1">
                <a:solidFill>
                  <a:srgbClr val="FFCC00"/>
                </a:solidFill>
                <a:latin typeface="Garamond" panose="02020404030301010803" pitchFamily="18" charset="0"/>
                <a:ea typeface="黑体" panose="02010609060101010101" pitchFamily="49" charset="-122"/>
                <a:sym typeface="Garamond" panose="02020404030301010803" pitchFamily="18" charset="0"/>
              </a:rPr>
              <a:t>⑥</a:t>
            </a:r>
            <a:r>
              <a:rPr lang="zh-CN" altLang="en-US" sz="2800" b="1">
                <a:solidFill>
                  <a:srgbClr val="FFCC00"/>
                </a:solidFill>
                <a:latin typeface="宋体" panose="02010600030101010101" pitchFamily="2" charset="-122"/>
                <a:ea typeface="黑体" panose="02010609060101010101" pitchFamily="49" charset="-122"/>
                <a:sym typeface="宋体" panose="02010600030101010101" pitchFamily="2" charset="-122"/>
              </a:rPr>
              <a:t>分液：</a:t>
            </a:r>
            <a:r>
              <a:rPr lang="zh-CN" altLang="en-US" sz="2800" b="1">
                <a:solidFill>
                  <a:srgbClr val="FFFFFF"/>
                </a:solidFill>
                <a:latin typeface="宋体" panose="02010600030101010101" pitchFamily="2" charset="-122"/>
                <a:ea typeface="楷体_GB2312" pitchFamily="49" charset="-122"/>
                <a:sym typeface="宋体" panose="02010600030101010101" pitchFamily="2" charset="-122"/>
              </a:rPr>
              <a:t>打开分液漏斗下面的活塞让下层液体（密度大的）从分液漏斗</a:t>
            </a:r>
            <a:r>
              <a:rPr lang="zh-CN" altLang="en-US" sz="2800" b="1">
                <a:solidFill>
                  <a:srgbClr val="FFCC00"/>
                </a:solidFill>
                <a:latin typeface="宋体" panose="02010600030101010101" pitchFamily="2" charset="-122"/>
                <a:ea typeface="楷体_GB2312" pitchFamily="49" charset="-122"/>
                <a:sym typeface="宋体" panose="02010600030101010101" pitchFamily="2" charset="-122"/>
              </a:rPr>
              <a:t>下口</a:t>
            </a:r>
            <a:r>
              <a:rPr lang="zh-CN" altLang="en-US" sz="2800" b="1">
                <a:solidFill>
                  <a:srgbClr val="FFFFFF"/>
                </a:solidFill>
                <a:latin typeface="宋体" panose="02010600030101010101" pitchFamily="2" charset="-122"/>
                <a:ea typeface="楷体_GB2312" pitchFamily="49" charset="-122"/>
                <a:sym typeface="宋体" panose="02010600030101010101" pitchFamily="2" charset="-122"/>
              </a:rPr>
              <a:t>（恰好完全）流出；然后，关闭分液漏斗下面的活塞，将</a:t>
            </a:r>
            <a:r>
              <a:rPr lang="zh-CN" altLang="en-US" sz="2800" b="1">
                <a:solidFill>
                  <a:srgbClr val="FFCC00"/>
                </a:solidFill>
                <a:latin typeface="宋体" panose="02010600030101010101" pitchFamily="2" charset="-122"/>
                <a:ea typeface="楷体_GB2312" pitchFamily="49" charset="-122"/>
                <a:sym typeface="宋体" panose="02010600030101010101" pitchFamily="2" charset="-122"/>
              </a:rPr>
              <a:t>上层液体</a:t>
            </a:r>
            <a:r>
              <a:rPr lang="zh-CN" altLang="en-US" sz="2800" b="1">
                <a:solidFill>
                  <a:srgbClr val="FFFFFF"/>
                </a:solidFill>
                <a:latin typeface="宋体" panose="02010600030101010101" pitchFamily="2" charset="-122"/>
                <a:ea typeface="楷体_GB2312" pitchFamily="49" charset="-122"/>
                <a:sym typeface="宋体" panose="02010600030101010101" pitchFamily="2" charset="-122"/>
              </a:rPr>
              <a:t>从</a:t>
            </a:r>
            <a:r>
              <a:rPr lang="zh-CN" altLang="en-US" sz="2800" b="1">
                <a:solidFill>
                  <a:srgbClr val="FFCC00"/>
                </a:solidFill>
                <a:latin typeface="宋体" panose="02010600030101010101" pitchFamily="2" charset="-122"/>
                <a:ea typeface="楷体_GB2312" pitchFamily="49" charset="-122"/>
                <a:sym typeface="宋体" panose="02010600030101010101" pitchFamily="2" charset="-122"/>
              </a:rPr>
              <a:t>上口</a:t>
            </a:r>
            <a:r>
              <a:rPr lang="zh-CN" altLang="en-US" sz="2800" b="1">
                <a:solidFill>
                  <a:srgbClr val="FFFFFF"/>
                </a:solidFill>
                <a:latin typeface="宋体" panose="02010600030101010101" pitchFamily="2" charset="-122"/>
                <a:ea typeface="楷体_GB2312" pitchFamily="49" charset="-122"/>
                <a:sym typeface="宋体" panose="02010600030101010101" pitchFamily="2" charset="-122"/>
              </a:rPr>
              <a:t>倒入另一洁净的烧杯中。</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7663543" y="1875984"/>
            <a:ext cx="2438400" cy="579437"/>
          </a:xfrm>
          <a:prstGeom prst="rect">
            <a:avLst/>
          </a:prstGeom>
          <a:noFill/>
          <a:ln w="9525">
            <a:noFill/>
            <a:miter lim="800000"/>
            <a:headEnd/>
            <a:tailEnd/>
          </a:ln>
        </p:spPr>
        <p:txBody>
          <a:bodyPr>
            <a:spAutoFit/>
          </a:bodyPr>
          <a:lstStyle/>
          <a:p>
            <a:pPr fontAlgn="base">
              <a:spcBef>
                <a:spcPct val="20000"/>
              </a:spcBef>
              <a:spcAft>
                <a:spcPct val="0"/>
              </a:spcAft>
              <a:buClr>
                <a:srgbClr val="99CC00"/>
              </a:buClr>
              <a:buSzPct val="60000"/>
              <a:buFont typeface="Wingdings" pitchFamily="2" charset="2"/>
              <a:buNone/>
            </a:pPr>
            <a:r>
              <a:rPr kumimoji="1" lang="zh-CN" altLang="en-US" sz="3200" b="1" dirty="0" smtClean="0">
                <a:solidFill>
                  <a:srgbClr val="FF3300"/>
                </a:solidFill>
                <a:latin typeface="Tahoma" pitchFamily="34" charset="0"/>
                <a:ea typeface="华文新魏" pitchFamily="2" charset="-122"/>
              </a:rPr>
              <a:t>过滤</a:t>
            </a:r>
          </a:p>
        </p:txBody>
      </p:sp>
      <p:sp>
        <p:nvSpPr>
          <p:cNvPr id="97285" name="Rectangle 5"/>
          <p:cNvSpPr>
            <a:spLocks noChangeArrowheads="1"/>
          </p:cNvSpPr>
          <p:nvPr/>
        </p:nvSpPr>
        <p:spPr bwMode="auto">
          <a:xfrm>
            <a:off x="7201647" y="2714181"/>
            <a:ext cx="1727200" cy="579437"/>
          </a:xfrm>
          <a:prstGeom prst="rect">
            <a:avLst/>
          </a:prstGeom>
          <a:noFill/>
          <a:ln w="9525">
            <a:noFill/>
            <a:miter lim="800000"/>
            <a:headEnd/>
            <a:tailEnd/>
          </a:ln>
        </p:spPr>
        <p:txBody>
          <a:bodyPr>
            <a:spAutoFit/>
          </a:bodyPr>
          <a:lstStyle/>
          <a:p>
            <a:pPr fontAlgn="base">
              <a:spcBef>
                <a:spcPct val="20000"/>
              </a:spcBef>
              <a:spcAft>
                <a:spcPct val="0"/>
              </a:spcAft>
              <a:buClr>
                <a:srgbClr val="99CC00"/>
              </a:buClr>
              <a:buSzPct val="60000"/>
              <a:buFont typeface="Wingdings" pitchFamily="2" charset="2"/>
              <a:buNone/>
            </a:pPr>
            <a:r>
              <a:rPr kumimoji="1" lang="zh-CN" altLang="en-US" sz="3200" b="1" dirty="0" smtClean="0">
                <a:solidFill>
                  <a:srgbClr val="FF3300"/>
                </a:solidFill>
                <a:latin typeface="Tahoma" pitchFamily="34" charset="0"/>
                <a:ea typeface="华文新魏" pitchFamily="2" charset="-122"/>
              </a:rPr>
              <a:t>蒸发</a:t>
            </a:r>
          </a:p>
        </p:txBody>
      </p:sp>
      <p:sp>
        <p:nvSpPr>
          <p:cNvPr id="97286" name="Rectangle 6"/>
          <p:cNvSpPr>
            <a:spLocks noChangeArrowheads="1"/>
          </p:cNvSpPr>
          <p:nvPr/>
        </p:nvSpPr>
        <p:spPr bwMode="auto">
          <a:xfrm>
            <a:off x="7642711" y="3542523"/>
            <a:ext cx="1625600" cy="579437"/>
          </a:xfrm>
          <a:prstGeom prst="rect">
            <a:avLst/>
          </a:prstGeom>
          <a:noFill/>
          <a:ln w="9525">
            <a:noFill/>
            <a:miter lim="800000"/>
            <a:headEnd/>
            <a:tailEnd/>
          </a:ln>
        </p:spPr>
        <p:txBody>
          <a:bodyPr>
            <a:spAutoFit/>
          </a:bodyPr>
          <a:lstStyle/>
          <a:p>
            <a:pPr fontAlgn="base">
              <a:spcBef>
                <a:spcPct val="20000"/>
              </a:spcBef>
              <a:spcAft>
                <a:spcPct val="0"/>
              </a:spcAft>
              <a:buClr>
                <a:srgbClr val="99CC00"/>
              </a:buClr>
              <a:buSzPct val="60000"/>
              <a:buFont typeface="Wingdings" pitchFamily="2" charset="2"/>
              <a:buNone/>
            </a:pPr>
            <a:r>
              <a:rPr kumimoji="1" lang="zh-CN" altLang="en-US" sz="3200" b="1" dirty="0" smtClean="0">
                <a:solidFill>
                  <a:srgbClr val="FF3300"/>
                </a:solidFill>
                <a:latin typeface="Tahoma" pitchFamily="34" charset="0"/>
                <a:ea typeface="华文新魏" pitchFamily="2" charset="-122"/>
              </a:rPr>
              <a:t>蒸馏</a:t>
            </a:r>
          </a:p>
        </p:txBody>
      </p:sp>
      <p:sp>
        <p:nvSpPr>
          <p:cNvPr id="97287" name="Rectangle 7"/>
          <p:cNvSpPr>
            <a:spLocks noChangeArrowheads="1"/>
          </p:cNvSpPr>
          <p:nvPr/>
        </p:nvSpPr>
        <p:spPr bwMode="auto">
          <a:xfrm>
            <a:off x="8472099" y="4382716"/>
            <a:ext cx="1841500" cy="579438"/>
          </a:xfrm>
          <a:prstGeom prst="rect">
            <a:avLst/>
          </a:prstGeom>
          <a:noFill/>
          <a:ln w="9525">
            <a:noFill/>
            <a:miter lim="800000"/>
            <a:headEnd/>
            <a:tailEnd/>
          </a:ln>
        </p:spPr>
        <p:txBody>
          <a:bodyPr>
            <a:spAutoFit/>
          </a:bodyPr>
          <a:lstStyle/>
          <a:p>
            <a:pPr fontAlgn="base">
              <a:spcBef>
                <a:spcPct val="20000"/>
              </a:spcBef>
              <a:spcAft>
                <a:spcPct val="0"/>
              </a:spcAft>
              <a:buClr>
                <a:srgbClr val="99CC00"/>
              </a:buClr>
              <a:buSzPct val="60000"/>
              <a:buFont typeface="Wingdings" pitchFamily="2" charset="2"/>
              <a:buNone/>
            </a:pPr>
            <a:r>
              <a:rPr kumimoji="1" lang="zh-CN" altLang="en-US" sz="3200" b="1" dirty="0" smtClean="0">
                <a:solidFill>
                  <a:srgbClr val="FF3300"/>
                </a:solidFill>
                <a:latin typeface="Tahoma" pitchFamily="34" charset="0"/>
                <a:ea typeface="华文新魏" pitchFamily="2" charset="-122"/>
              </a:rPr>
              <a:t>萃取</a:t>
            </a:r>
          </a:p>
        </p:txBody>
      </p:sp>
      <p:sp>
        <p:nvSpPr>
          <p:cNvPr id="26630" name="Rectangle 8"/>
          <p:cNvSpPr>
            <a:spLocks noChangeArrowheads="1"/>
          </p:cNvSpPr>
          <p:nvPr/>
        </p:nvSpPr>
        <p:spPr bwMode="auto">
          <a:xfrm>
            <a:off x="304800" y="1878090"/>
            <a:ext cx="11176000" cy="3113088"/>
          </a:xfrm>
          <a:prstGeom prst="rect">
            <a:avLst/>
          </a:prstGeom>
          <a:noFill/>
          <a:ln w="9525">
            <a:noFill/>
            <a:miter lim="800000"/>
            <a:headEnd/>
            <a:tailEnd/>
          </a:ln>
        </p:spPr>
        <p:txBody>
          <a:bodyPr>
            <a:spAutoFit/>
          </a:bodyPr>
          <a:lstStyle/>
          <a:p>
            <a:pPr fontAlgn="base">
              <a:spcBef>
                <a:spcPct val="50000"/>
              </a:spcBef>
              <a:spcAft>
                <a:spcPct val="0"/>
              </a:spcAft>
            </a:pPr>
            <a:r>
              <a:rPr lang="en-US" altLang="zh-CN" sz="3600" b="1" dirty="0" smtClean="0">
                <a:solidFill>
                  <a:srgbClr val="000000"/>
                </a:solidFill>
                <a:latin typeface="华文中宋" pitchFamily="2" charset="-122"/>
                <a:ea typeface="华文中宋" pitchFamily="2" charset="-122"/>
              </a:rPr>
              <a:t>1</a:t>
            </a:r>
            <a:r>
              <a:rPr lang="zh-CN" altLang="en-US" sz="3600" b="1" dirty="0" smtClean="0">
                <a:solidFill>
                  <a:srgbClr val="000000"/>
                </a:solidFill>
                <a:latin typeface="华文中宋" pitchFamily="2" charset="-122"/>
                <a:ea typeface="华文中宋" pitchFamily="2" charset="-122"/>
              </a:rPr>
              <a:t>、不可溶性的固体和液体分离</a:t>
            </a:r>
            <a:r>
              <a:rPr lang="en-US" altLang="zh-CN" sz="3600" b="1" dirty="0" smtClean="0">
                <a:solidFill>
                  <a:srgbClr val="000000"/>
                </a:solidFill>
                <a:ea typeface="华文中宋" pitchFamily="2" charset="-122"/>
              </a:rPr>
              <a:t>——</a:t>
            </a:r>
            <a:r>
              <a:rPr lang="en-US" altLang="zh-CN" sz="3600" b="1" dirty="0" smtClean="0">
                <a:solidFill>
                  <a:srgbClr val="000000"/>
                </a:solidFill>
                <a:latin typeface="华文中宋" pitchFamily="2" charset="-122"/>
                <a:ea typeface="华文中宋" pitchFamily="2" charset="-122"/>
              </a:rPr>
              <a:t>           </a:t>
            </a:r>
          </a:p>
          <a:p>
            <a:pPr fontAlgn="base">
              <a:spcBef>
                <a:spcPct val="50000"/>
              </a:spcBef>
              <a:spcAft>
                <a:spcPct val="0"/>
              </a:spcAft>
            </a:pPr>
            <a:r>
              <a:rPr lang="en-US" altLang="zh-CN" sz="3600" b="1" dirty="0" smtClean="0">
                <a:solidFill>
                  <a:srgbClr val="000000"/>
                </a:solidFill>
                <a:latin typeface="华文中宋" pitchFamily="2" charset="-122"/>
                <a:ea typeface="华文中宋" pitchFamily="2" charset="-122"/>
              </a:rPr>
              <a:t>2</a:t>
            </a:r>
            <a:r>
              <a:rPr lang="zh-CN" altLang="en-US" sz="3600" b="1" dirty="0" smtClean="0">
                <a:solidFill>
                  <a:srgbClr val="000000"/>
                </a:solidFill>
                <a:latin typeface="华文中宋" pitchFamily="2" charset="-122"/>
                <a:ea typeface="华文中宋" pitchFamily="2" charset="-122"/>
              </a:rPr>
              <a:t>、可溶性的固体和液体分离</a:t>
            </a:r>
            <a:r>
              <a:rPr lang="en-US" altLang="zh-CN" sz="3600" b="1" dirty="0" smtClean="0">
                <a:solidFill>
                  <a:srgbClr val="000000"/>
                </a:solidFill>
                <a:ea typeface="华文中宋" pitchFamily="2" charset="-122"/>
              </a:rPr>
              <a:t>——</a:t>
            </a:r>
            <a:endParaRPr lang="en-US" altLang="zh-CN" sz="3600" b="1" dirty="0" smtClean="0">
              <a:solidFill>
                <a:srgbClr val="000000"/>
              </a:solidFill>
              <a:latin typeface="华文中宋" pitchFamily="2" charset="-122"/>
              <a:ea typeface="华文中宋" pitchFamily="2" charset="-122"/>
            </a:endParaRPr>
          </a:p>
          <a:p>
            <a:pPr fontAlgn="base">
              <a:spcBef>
                <a:spcPct val="50000"/>
              </a:spcBef>
              <a:spcAft>
                <a:spcPct val="0"/>
              </a:spcAft>
            </a:pPr>
            <a:r>
              <a:rPr lang="en-US" altLang="zh-CN" sz="3600" b="1" dirty="0" smtClean="0">
                <a:solidFill>
                  <a:srgbClr val="000000"/>
                </a:solidFill>
                <a:latin typeface="华文中宋" pitchFamily="2" charset="-122"/>
                <a:ea typeface="华文中宋" pitchFamily="2" charset="-122"/>
              </a:rPr>
              <a:t>3</a:t>
            </a:r>
            <a:r>
              <a:rPr lang="zh-CN" altLang="en-US" sz="3600" b="1" dirty="0" smtClean="0">
                <a:solidFill>
                  <a:srgbClr val="000000"/>
                </a:solidFill>
                <a:latin typeface="华文中宋" pitchFamily="2" charset="-122"/>
                <a:ea typeface="华文中宋" pitchFamily="2" charset="-122"/>
              </a:rPr>
              <a:t>、沸点不同的液体混合物分离</a:t>
            </a:r>
            <a:r>
              <a:rPr lang="en-US" altLang="zh-CN" sz="3600" b="1" dirty="0" smtClean="0">
                <a:solidFill>
                  <a:srgbClr val="000000"/>
                </a:solidFill>
                <a:ea typeface="华文中宋" pitchFamily="2" charset="-122"/>
              </a:rPr>
              <a:t>——</a:t>
            </a:r>
            <a:endParaRPr lang="en-US" altLang="zh-CN" sz="3600" b="1" dirty="0" smtClean="0">
              <a:solidFill>
                <a:srgbClr val="000000"/>
              </a:solidFill>
              <a:latin typeface="华文中宋" pitchFamily="2" charset="-122"/>
              <a:ea typeface="华文中宋" pitchFamily="2" charset="-122"/>
            </a:endParaRPr>
          </a:p>
          <a:p>
            <a:pPr fontAlgn="base">
              <a:spcBef>
                <a:spcPct val="50000"/>
              </a:spcBef>
              <a:spcAft>
                <a:spcPct val="0"/>
              </a:spcAft>
            </a:pPr>
            <a:r>
              <a:rPr lang="en-US" altLang="zh-CN" sz="3600" b="1" dirty="0" smtClean="0">
                <a:solidFill>
                  <a:srgbClr val="000000"/>
                </a:solidFill>
                <a:latin typeface="华文中宋" pitchFamily="2" charset="-122"/>
                <a:ea typeface="华文中宋" pitchFamily="2" charset="-122"/>
              </a:rPr>
              <a:t>4</a:t>
            </a:r>
            <a:r>
              <a:rPr lang="zh-CN" altLang="en-US" sz="3600" b="1" dirty="0" smtClean="0">
                <a:solidFill>
                  <a:srgbClr val="000000"/>
                </a:solidFill>
                <a:latin typeface="华文中宋" pitchFamily="2" charset="-122"/>
                <a:ea typeface="华文中宋" pitchFamily="2" charset="-122"/>
              </a:rPr>
              <a:t>、溶解度不同的可溶性混合物分离</a:t>
            </a:r>
            <a:r>
              <a:rPr lang="en-US" altLang="zh-CN" sz="3600" b="1" dirty="0" smtClean="0">
                <a:solidFill>
                  <a:srgbClr val="000000"/>
                </a:solidFill>
                <a:ea typeface="华文中宋" pitchFamily="2" charset="-122"/>
              </a:rPr>
              <a:t>——</a:t>
            </a:r>
            <a:endParaRPr lang="en-US" altLang="zh-CN" sz="3600" b="1" dirty="0" smtClean="0">
              <a:solidFill>
                <a:srgbClr val="000000"/>
              </a:solidFill>
              <a:latin typeface="华文中宋" pitchFamily="2" charset="-122"/>
              <a:ea typeface="华文中宋" pitchFamily="2" charset="-122"/>
            </a:endParaRPr>
          </a:p>
        </p:txBody>
      </p:sp>
      <p:sp>
        <p:nvSpPr>
          <p:cNvPr id="26632" name="Text Box 10"/>
          <p:cNvSpPr txBox="1">
            <a:spLocks noChangeArrowheads="1"/>
          </p:cNvSpPr>
          <p:nvPr/>
        </p:nvSpPr>
        <p:spPr bwMode="auto">
          <a:xfrm>
            <a:off x="384756" y="931416"/>
            <a:ext cx="7010400" cy="641350"/>
          </a:xfrm>
          <a:prstGeom prst="rect">
            <a:avLst/>
          </a:prstGeom>
          <a:noFill/>
          <a:ln w="9525">
            <a:noFill/>
            <a:miter lim="800000"/>
            <a:headEnd/>
            <a:tailEnd/>
          </a:ln>
        </p:spPr>
        <p:txBody>
          <a:bodyPr>
            <a:spAutoFit/>
          </a:bodyPr>
          <a:lstStyle/>
          <a:p>
            <a:pPr fontAlgn="base">
              <a:spcBef>
                <a:spcPct val="50000"/>
              </a:spcBef>
              <a:spcAft>
                <a:spcPct val="0"/>
              </a:spcAft>
            </a:pPr>
            <a:r>
              <a:rPr lang="zh-CN" altLang="en-US" sz="3600" b="1" dirty="0" smtClean="0">
                <a:solidFill>
                  <a:srgbClr val="0000FF"/>
                </a:solidFill>
                <a:latin typeface="华文中宋" pitchFamily="2" charset="-122"/>
                <a:ea typeface="华文中宋" pitchFamily="2" charset="-122"/>
              </a:rPr>
              <a:t>物质分离和几种方法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0-#ppt_w/2"/>
                                          </p:val>
                                        </p:tav>
                                        <p:tav tm="100000">
                                          <p:val>
                                            <p:strVal val="#ppt_x"/>
                                          </p:val>
                                        </p:tav>
                                      </p:tavLst>
                                    </p:anim>
                                    <p:anim calcmode="lin" valueType="num">
                                      <p:cBhvr additive="base">
                                        <p:cTn id="8" dur="500" fill="hold"/>
                                        <p:tgtEl>
                                          <p:spTgt spid="972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5"/>
                                        </p:tgtEl>
                                        <p:attrNameLst>
                                          <p:attrName>style.visibility</p:attrName>
                                        </p:attrNameLst>
                                      </p:cBhvr>
                                      <p:to>
                                        <p:strVal val="visible"/>
                                      </p:to>
                                    </p:set>
                                    <p:anim calcmode="lin" valueType="num">
                                      <p:cBhvr additive="base">
                                        <p:cTn id="13" dur="500" fill="hold"/>
                                        <p:tgtEl>
                                          <p:spTgt spid="97285"/>
                                        </p:tgtEl>
                                        <p:attrNameLst>
                                          <p:attrName>ppt_x</p:attrName>
                                        </p:attrNameLst>
                                      </p:cBhvr>
                                      <p:tavLst>
                                        <p:tav tm="0">
                                          <p:val>
                                            <p:strVal val="0-#ppt_w/2"/>
                                          </p:val>
                                        </p:tav>
                                        <p:tav tm="100000">
                                          <p:val>
                                            <p:strVal val="#ppt_x"/>
                                          </p:val>
                                        </p:tav>
                                      </p:tavLst>
                                    </p:anim>
                                    <p:anim calcmode="lin" valueType="num">
                                      <p:cBhvr additive="base">
                                        <p:cTn id="14" dur="500" fill="hold"/>
                                        <p:tgtEl>
                                          <p:spTgt spid="972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anim calcmode="lin" valueType="num">
                                      <p:cBhvr additive="base">
                                        <p:cTn id="19" dur="500" fill="hold"/>
                                        <p:tgtEl>
                                          <p:spTgt spid="97286"/>
                                        </p:tgtEl>
                                        <p:attrNameLst>
                                          <p:attrName>ppt_x</p:attrName>
                                        </p:attrNameLst>
                                      </p:cBhvr>
                                      <p:tavLst>
                                        <p:tav tm="0">
                                          <p:val>
                                            <p:strVal val="0-#ppt_w/2"/>
                                          </p:val>
                                        </p:tav>
                                        <p:tav tm="100000">
                                          <p:val>
                                            <p:strVal val="#ppt_x"/>
                                          </p:val>
                                        </p:tav>
                                      </p:tavLst>
                                    </p:anim>
                                    <p:anim calcmode="lin" valueType="num">
                                      <p:cBhvr additive="base">
                                        <p:cTn id="20" dur="500" fill="hold"/>
                                        <p:tgtEl>
                                          <p:spTgt spid="972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7"/>
                                        </p:tgtEl>
                                        <p:attrNameLst>
                                          <p:attrName>style.visibility</p:attrName>
                                        </p:attrNameLst>
                                      </p:cBhvr>
                                      <p:to>
                                        <p:strVal val="visible"/>
                                      </p:to>
                                    </p:set>
                                    <p:anim calcmode="lin" valueType="num">
                                      <p:cBhvr additive="base">
                                        <p:cTn id="25" dur="500" fill="hold"/>
                                        <p:tgtEl>
                                          <p:spTgt spid="97287"/>
                                        </p:tgtEl>
                                        <p:attrNameLst>
                                          <p:attrName>ppt_x</p:attrName>
                                        </p:attrNameLst>
                                      </p:cBhvr>
                                      <p:tavLst>
                                        <p:tav tm="0">
                                          <p:val>
                                            <p:strVal val="0-#ppt_w/2"/>
                                          </p:val>
                                        </p:tav>
                                        <p:tav tm="100000">
                                          <p:val>
                                            <p:strVal val="#ppt_x"/>
                                          </p:val>
                                        </p:tav>
                                      </p:tavLst>
                                    </p:anim>
                                    <p:anim calcmode="lin" valueType="num">
                                      <p:cBhvr additive="base">
                                        <p:cTn id="26" dur="500" fill="hold"/>
                                        <p:tgtEl>
                                          <p:spTgt spid="97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utoUpdateAnimBg="0"/>
      <p:bldP spid="97285" grpId="0" autoUpdateAnimBg="0"/>
      <p:bldP spid="97286" grpId="0" autoUpdateAnimBg="0"/>
      <p:bldP spid="9728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545" y="160020"/>
            <a:ext cx="10515600" cy="1325563"/>
          </a:xfrm>
        </p:spPr>
        <p:txBody>
          <a:bodyPr>
            <a:normAutofit/>
          </a:bodyPr>
          <a:lstStyle/>
          <a:p>
            <a:r>
              <a:rPr lang="zh-CN" altLang="en-US">
                <a:sym typeface="+mn-ea"/>
              </a:rPr>
              <a:t>三</a:t>
            </a:r>
            <a:r>
              <a:rPr lang="en-US" altLang="zh-CN">
                <a:sym typeface="+mn-ea"/>
              </a:rPr>
              <a:t>. </a:t>
            </a:r>
            <a:r>
              <a:rPr lang="zh-CN" altLang="en-US">
                <a:sym typeface="+mn-ea"/>
              </a:rPr>
              <a:t>煤</a:t>
            </a:r>
            <a:r>
              <a:rPr lang="zh-CN" altLang="en-US">
                <a:latin typeface="Arial" panose="020B0604020202020204" pitchFamily="34" charset="0"/>
                <a:cs typeface="Arial" panose="020B0604020202020204" pitchFamily="34" charset="0"/>
                <a:sym typeface="+mn-ea"/>
              </a:rPr>
              <a:t>ˎ</a:t>
            </a:r>
            <a:r>
              <a:rPr lang="zh-CN" altLang="en-US">
                <a:sym typeface="+mn-ea"/>
              </a:rPr>
              <a:t>石油</a:t>
            </a:r>
            <a:r>
              <a:rPr lang="zh-CN" altLang="en-US">
                <a:latin typeface="Arial" panose="020B0604020202020204" pitchFamily="34" charset="0"/>
                <a:cs typeface="Arial" panose="020B0604020202020204" pitchFamily="34" charset="0"/>
                <a:sym typeface="+mn-ea"/>
              </a:rPr>
              <a:t>ˎ</a:t>
            </a:r>
            <a:r>
              <a:rPr lang="zh-CN" altLang="en-US">
                <a:sym typeface="+mn-ea"/>
              </a:rPr>
              <a:t>天然气的综合利用</a:t>
            </a:r>
            <a:r>
              <a:rPr lang="zh-CN" altLang="en-US"/>
              <a:t/>
            </a:r>
            <a:br>
              <a:rPr lang="zh-CN" altLang="en-US"/>
            </a:br>
            <a:endParaRPr lang="zh-CN" altLang="en-US"/>
          </a:p>
        </p:txBody>
      </p:sp>
      <p:sp>
        <p:nvSpPr>
          <p:cNvPr id="3" name="内容占位符 2"/>
          <p:cNvSpPr>
            <a:spLocks noGrp="1"/>
          </p:cNvSpPr>
          <p:nvPr>
            <p:ph idx="1"/>
          </p:nvPr>
        </p:nvSpPr>
        <p:spPr>
          <a:xfrm>
            <a:off x="677545" y="960120"/>
            <a:ext cx="10515600" cy="4351338"/>
          </a:xfrm>
        </p:spPr>
        <p:txBody>
          <a:bodyPr/>
          <a:lstStyle/>
          <a:p>
            <a:pPr marL="0" indent="0">
              <a:buNone/>
            </a:pPr>
            <a:r>
              <a:rPr lang="en-US" altLang="zh-CN"/>
              <a:t>1.  </a:t>
            </a:r>
            <a:r>
              <a:rPr lang="zh-CN" altLang="en-US"/>
              <a:t>煤</a:t>
            </a:r>
          </a:p>
          <a:p>
            <a:pPr marL="0" indent="0">
              <a:lnSpc>
                <a:spcPct val="150000"/>
              </a:lnSpc>
              <a:spcBef>
                <a:spcPct val="0"/>
              </a:spcBef>
              <a:buNone/>
            </a:pPr>
            <a:r>
              <a:rPr lang="zh-CN" altLang="en-US">
                <a:solidFill>
                  <a:srgbClr val="000000"/>
                </a:solidFill>
                <a:latin typeface="宋体" panose="02010600030101010101" pitchFamily="2" charset="-122"/>
                <a:sym typeface="+mn-ea"/>
              </a:rPr>
              <a:t>（</a:t>
            </a:r>
            <a:r>
              <a:rPr lang="en-US" altLang="zh-CN">
                <a:solidFill>
                  <a:srgbClr val="000000"/>
                </a:solidFill>
                <a:latin typeface="宋体" panose="02010600030101010101" pitchFamily="2" charset="-122"/>
                <a:sym typeface="+mn-ea"/>
              </a:rPr>
              <a:t>1</a:t>
            </a:r>
            <a:r>
              <a:rPr lang="zh-CN" altLang="en-US">
                <a:solidFill>
                  <a:srgbClr val="000000"/>
                </a:solidFill>
                <a:latin typeface="宋体" panose="02010600030101010101" pitchFamily="2" charset="-122"/>
                <a:sym typeface="+mn-ea"/>
              </a:rPr>
              <a:t>）煤是由什么组成的？</a:t>
            </a:r>
            <a:endParaRPr lang="zh-CN" altLang="en-US">
              <a:solidFill>
                <a:srgbClr val="000000"/>
              </a:solidFill>
              <a:latin typeface="宋体" panose="02010600030101010101" pitchFamily="2" charset="-122"/>
            </a:endParaRPr>
          </a:p>
          <a:p>
            <a:pPr marL="0" indent="0">
              <a:lnSpc>
                <a:spcPct val="150000"/>
              </a:lnSpc>
              <a:spcBef>
                <a:spcPct val="0"/>
              </a:spcBef>
              <a:buNone/>
            </a:pPr>
            <a:r>
              <a:rPr lang="zh-CN" altLang="en-US">
                <a:solidFill>
                  <a:srgbClr val="000000"/>
                </a:solidFill>
                <a:latin typeface="宋体" panose="02010600030101010101" pitchFamily="2" charset="-122"/>
                <a:sym typeface="+mn-ea"/>
              </a:rPr>
              <a:t>（</a:t>
            </a:r>
            <a:r>
              <a:rPr lang="en-US" altLang="zh-CN">
                <a:solidFill>
                  <a:srgbClr val="000000"/>
                </a:solidFill>
                <a:latin typeface="宋体" panose="02010600030101010101" pitchFamily="2" charset="-122"/>
                <a:sym typeface="+mn-ea"/>
              </a:rPr>
              <a:t>2</a:t>
            </a:r>
            <a:r>
              <a:rPr lang="zh-CN" altLang="en-US">
                <a:solidFill>
                  <a:srgbClr val="000000"/>
                </a:solidFill>
                <a:latin typeface="宋体" panose="02010600030101010101" pitchFamily="2" charset="-122"/>
                <a:sym typeface="+mn-ea"/>
              </a:rPr>
              <a:t>）煤的综合利用的主要途径有哪些？</a:t>
            </a:r>
            <a:r>
              <a:rPr lang="zh-CN" altLang="en-US">
                <a:solidFill>
                  <a:srgbClr val="000000"/>
                </a:solidFill>
                <a:sym typeface="+mn-ea"/>
              </a:rPr>
              <a:t>相应的产物又有哪些？</a:t>
            </a:r>
            <a:endParaRPr lang="zh-CN" altLang="en-US">
              <a:solidFill>
                <a:srgbClr val="000000"/>
              </a:solidFill>
              <a:latin typeface="宋体" panose="02010600030101010101" pitchFamily="2" charset="-122"/>
            </a:endParaRPr>
          </a:p>
          <a:p>
            <a:pPr marL="0" indent="0">
              <a:lnSpc>
                <a:spcPct val="150000"/>
              </a:lnSpc>
              <a:spcBef>
                <a:spcPct val="0"/>
              </a:spcBef>
              <a:buNone/>
            </a:pPr>
            <a:r>
              <a:rPr lang="zh-CN" altLang="en-US">
                <a:solidFill>
                  <a:srgbClr val="000000"/>
                </a:solidFill>
                <a:sym typeface="+mn-ea"/>
              </a:rPr>
              <a:t>（</a:t>
            </a:r>
            <a:r>
              <a:rPr lang="en-US" altLang="zh-CN">
                <a:solidFill>
                  <a:srgbClr val="000000"/>
                </a:solidFill>
                <a:sym typeface="+mn-ea"/>
              </a:rPr>
              <a:t>3</a:t>
            </a:r>
            <a:r>
              <a:rPr lang="zh-CN" altLang="en-US">
                <a:solidFill>
                  <a:srgbClr val="000000"/>
                </a:solidFill>
                <a:sym typeface="+mn-ea"/>
              </a:rPr>
              <a:t>）煤的干馏是物理变化还是化学变化？</a:t>
            </a:r>
            <a:endParaRPr lang="zh-CN" altLang="en-US"/>
          </a:p>
        </p:txBody>
      </p:sp>
      <p:sp>
        <p:nvSpPr>
          <p:cNvPr id="8200" name="矩形 266262"/>
          <p:cNvSpPr/>
          <p:nvPr/>
        </p:nvSpPr>
        <p:spPr>
          <a:xfrm>
            <a:off x="1811655" y="4301490"/>
            <a:ext cx="1920875" cy="579438"/>
          </a:xfrm>
          <a:prstGeom prst="rect">
            <a:avLst/>
          </a:prstGeom>
          <a:noFill/>
          <a:ln w="28575">
            <a:noFill/>
          </a:ln>
        </p:spPr>
        <p:txBody>
          <a:bodyPr anchor="ctr">
            <a:spAutoFit/>
          </a:bodyPr>
          <a:lstStyle/>
          <a:p>
            <a:pPr>
              <a:spcBef>
                <a:spcPct val="0"/>
              </a:spcBef>
            </a:pPr>
            <a:r>
              <a:rPr lang="zh-CN" altLang="en-US" sz="3200">
                <a:solidFill>
                  <a:srgbClr val="000000"/>
                </a:solidFill>
                <a:latin typeface="宋体" panose="02010600030101010101" pitchFamily="2" charset="-122"/>
              </a:rPr>
              <a:t>煤的气化 </a:t>
            </a:r>
          </a:p>
        </p:txBody>
      </p:sp>
      <p:sp>
        <p:nvSpPr>
          <p:cNvPr id="8201" name="矩形 266263"/>
          <p:cNvSpPr/>
          <p:nvPr/>
        </p:nvSpPr>
        <p:spPr>
          <a:xfrm>
            <a:off x="1911033" y="5286693"/>
            <a:ext cx="2716212" cy="579437"/>
          </a:xfrm>
          <a:prstGeom prst="rect">
            <a:avLst/>
          </a:prstGeom>
          <a:noFill/>
          <a:ln w="28575">
            <a:noFill/>
          </a:ln>
        </p:spPr>
        <p:txBody>
          <a:bodyPr anchor="ctr">
            <a:spAutoFit/>
          </a:bodyPr>
          <a:lstStyle/>
          <a:p>
            <a:pPr>
              <a:spcBef>
                <a:spcPct val="0"/>
              </a:spcBef>
            </a:pPr>
            <a:r>
              <a:rPr lang="zh-CN" altLang="en-US" sz="3200">
                <a:solidFill>
                  <a:srgbClr val="000000"/>
                </a:solidFill>
                <a:latin typeface="宋体" panose="02010600030101010101" pitchFamily="2" charset="-122"/>
              </a:rPr>
              <a:t>煤的液化 </a:t>
            </a:r>
          </a:p>
        </p:txBody>
      </p:sp>
      <p:sp>
        <p:nvSpPr>
          <p:cNvPr id="8202" name="左大括号 266264"/>
          <p:cNvSpPr/>
          <p:nvPr/>
        </p:nvSpPr>
        <p:spPr>
          <a:xfrm>
            <a:off x="1368743" y="3569018"/>
            <a:ext cx="442912" cy="2297112"/>
          </a:xfrm>
          <a:prstGeom prst="leftBrace">
            <a:avLst>
              <a:gd name="adj1" fmla="val 43195"/>
              <a:gd name="adj2" fmla="val 50000"/>
            </a:avLst>
          </a:prstGeom>
          <a:noFill/>
          <a:ln w="28575" cap="flat" cmpd="sng">
            <a:solidFill>
              <a:srgbClr val="000000"/>
            </a:solidFill>
            <a:prstDash val="solid"/>
            <a:headEnd type="none" w="med" len="med"/>
            <a:tailEnd type="none" w="med" len="med"/>
          </a:ln>
        </p:spPr>
        <p:txBody>
          <a:bodyPr/>
          <a:lstStyle/>
          <a:p>
            <a:endParaRPr lang="zh-CN" altLang="en-US"/>
          </a:p>
        </p:txBody>
      </p:sp>
      <p:sp>
        <p:nvSpPr>
          <p:cNvPr id="8203" name="文本框 266265"/>
          <p:cNvSpPr/>
          <p:nvPr/>
        </p:nvSpPr>
        <p:spPr>
          <a:xfrm>
            <a:off x="677228" y="3569018"/>
            <a:ext cx="671512" cy="2808287"/>
          </a:xfrm>
          <a:prstGeom prst="rect">
            <a:avLst/>
          </a:prstGeom>
          <a:noFill/>
          <a:ln w="28575">
            <a:noFill/>
          </a:ln>
        </p:spPr>
        <p:txBody>
          <a:bodyPr vert="eaVert">
            <a:spAutoFit/>
          </a:bodyPr>
          <a:lstStyle/>
          <a:p>
            <a:r>
              <a:rPr lang="zh-CN" altLang="en-US" sz="3200">
                <a:solidFill>
                  <a:srgbClr val="0000CC"/>
                </a:solidFill>
                <a:latin typeface="宋体" panose="02010600030101010101" pitchFamily="2" charset="-122"/>
              </a:rPr>
              <a:t>煤的综合利用</a:t>
            </a:r>
          </a:p>
        </p:txBody>
      </p:sp>
      <p:sp>
        <p:nvSpPr>
          <p:cNvPr id="8199" name="矩形 266261"/>
          <p:cNvSpPr/>
          <p:nvPr/>
        </p:nvSpPr>
        <p:spPr>
          <a:xfrm>
            <a:off x="1811338" y="3569335"/>
            <a:ext cx="2328862" cy="579438"/>
          </a:xfrm>
          <a:prstGeom prst="rect">
            <a:avLst/>
          </a:prstGeom>
          <a:noFill/>
          <a:ln w="28575">
            <a:noFill/>
          </a:ln>
        </p:spPr>
        <p:txBody>
          <a:bodyPr anchor="ctr">
            <a:spAutoFit/>
          </a:bodyPr>
          <a:lstStyle/>
          <a:p>
            <a:pPr>
              <a:spcBef>
                <a:spcPct val="0"/>
              </a:spcBef>
            </a:pPr>
            <a:r>
              <a:rPr lang="zh-CN" altLang="en-US" sz="3200">
                <a:solidFill>
                  <a:srgbClr val="000000"/>
                </a:solidFill>
                <a:latin typeface="宋体" panose="02010600030101010101" pitchFamily="2" charset="-122"/>
              </a:rPr>
              <a:t>煤的干馏</a:t>
            </a:r>
          </a:p>
        </p:txBody>
      </p:sp>
      <p:sp>
        <p:nvSpPr>
          <p:cNvPr id="4" name="文本框 3"/>
          <p:cNvSpPr txBox="1"/>
          <p:nvPr/>
        </p:nvSpPr>
        <p:spPr>
          <a:xfrm>
            <a:off x="4022725" y="3629025"/>
            <a:ext cx="6813550" cy="460375"/>
          </a:xfrm>
          <a:prstGeom prst="rect">
            <a:avLst/>
          </a:prstGeom>
          <a:noFill/>
        </p:spPr>
        <p:txBody>
          <a:bodyPr wrap="none" rtlCol="0" anchor="t">
            <a:spAutoFit/>
          </a:bodyPr>
          <a:lstStyle/>
          <a:p>
            <a:r>
              <a:rPr lang="zh-CN" altLang="zh-CN" sz="24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出炉煤气</a:t>
            </a:r>
            <a:r>
              <a:rPr lang="en-US" altLang="zh-CN" sz="24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焦炉气、粗氨水、粗苯</a:t>
            </a:r>
            <a:r>
              <a:rPr lang="en-US" altLang="zh-CN" sz="2400" b="1" kern="100" dirty="0">
                <a:latin typeface="Times New Roman" panose="02020603050405020304" pitchFamily="18" charset="0"/>
                <a:ea typeface="方正中等线简体" panose="03000509000000000000" pitchFamily="65" charset="-122"/>
                <a:cs typeface="Courier New" panose="02070309020205020404" pitchFamily="49" charset="0"/>
                <a:sym typeface="+mn-ea"/>
              </a:rPr>
              <a:t>)</a:t>
            </a:r>
            <a:r>
              <a:rPr lang="zh-CN" altLang="zh-CN" sz="24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，煤焦油，焦炭</a:t>
            </a:r>
            <a:endParaRPr lang="zh-CN" altLang="en-US" sz="2400" b="1"/>
          </a:p>
        </p:txBody>
      </p:sp>
      <p:graphicFrame>
        <p:nvGraphicFramePr>
          <p:cNvPr id="5" name="对象 4"/>
          <p:cNvGraphicFramePr>
            <a:graphicFrameLocks/>
          </p:cNvGraphicFramePr>
          <p:nvPr/>
        </p:nvGraphicFramePr>
        <p:xfrm>
          <a:off x="4297382" y="4146521"/>
          <a:ext cx="4318000" cy="889000"/>
        </p:xfrm>
        <a:graphic>
          <a:graphicData uri="http://schemas.openxmlformats.org/presentationml/2006/ole">
            <p:oleObj spid="_x0000_s1059" name="文档" r:id="rId3" imgW="4318123" imgH="888640" progId="">
              <p:embed/>
            </p:oleObj>
          </a:graphicData>
        </a:graphic>
      </p:graphicFrame>
      <p:sp>
        <p:nvSpPr>
          <p:cNvPr id="9" name="矩形 8"/>
          <p:cNvSpPr/>
          <p:nvPr/>
        </p:nvSpPr>
        <p:spPr>
          <a:xfrm>
            <a:off x="3867567" y="5035332"/>
            <a:ext cx="8226280" cy="1568450"/>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直接液化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800">
                <a:solidFill>
                  <a:srgbClr val="000000"/>
                </a:solidFill>
                <a:sym typeface="+mn-ea"/>
              </a:rPr>
              <a:t>煤与氢气作用生成液体燃料。</a:t>
            </a:r>
            <a:endParaRPr lang="zh-CN" altLang="en-US" sz="2800">
              <a:solidFill>
                <a:srgbClr val="000000"/>
              </a:solidFill>
            </a:endParaRPr>
          </a:p>
          <a:p>
            <a:pPr algn="just">
              <a:lnSpc>
                <a:spcPct val="150000"/>
              </a:lnSpc>
              <a:spcAft>
                <a:spcPts val="0"/>
              </a:spcAft>
            </a:pPr>
            <a:endParaRPr lang="en-US" altLang="zh-CN" sz="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间接液化</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en-US" sz="2400">
                <a:solidFill>
                  <a:srgbClr val="000000"/>
                </a:solidFill>
                <a:latin typeface="Times New Roman" panose="02020603050405020304" pitchFamily="18" charset="0"/>
                <a:sym typeface="+mn-ea"/>
              </a:rPr>
              <a:t>煤</a:t>
            </a:r>
            <a:r>
              <a:rPr lang="en-US" altLang="zh-CN" sz="2400">
                <a:solidFill>
                  <a:srgbClr val="000000"/>
                </a:solidFill>
                <a:latin typeface="Times New Roman" panose="02020603050405020304" pitchFamily="18" charset="0"/>
                <a:sym typeface="+mn-ea"/>
              </a:rPr>
              <a:t>→CO + H</a:t>
            </a:r>
            <a:r>
              <a:rPr lang="en-US" altLang="zh-CN" sz="2400" baseline="-25000">
                <a:solidFill>
                  <a:srgbClr val="000000"/>
                </a:solidFill>
                <a:latin typeface="Times New Roman" panose="02020603050405020304" pitchFamily="18" charset="0"/>
                <a:sym typeface="+mn-ea"/>
              </a:rPr>
              <a:t>2</a:t>
            </a:r>
            <a:r>
              <a:rPr lang="en-US" altLang="zh-CN" sz="2400">
                <a:solidFill>
                  <a:srgbClr val="000000"/>
                </a:solidFill>
                <a:latin typeface="Times New Roman" panose="02020603050405020304" pitchFamily="18" charset="0"/>
                <a:sym typeface="+mn-ea"/>
              </a:rPr>
              <a:t>→</a:t>
            </a:r>
            <a:r>
              <a:rPr lang="zh-CN" altLang="en-US" sz="2400">
                <a:solidFill>
                  <a:srgbClr val="000000"/>
                </a:solidFill>
                <a:latin typeface="Times New Roman" panose="02020603050405020304" pitchFamily="18" charset="0"/>
                <a:sym typeface="+mn-ea"/>
              </a:rPr>
              <a:t>甲醇（</a:t>
            </a:r>
            <a:r>
              <a:rPr lang="en-US" altLang="zh-CN" sz="2400">
                <a:solidFill>
                  <a:srgbClr val="000000"/>
                </a:solidFill>
                <a:latin typeface="Times New Roman" panose="02020603050405020304" pitchFamily="18" charset="0"/>
                <a:sym typeface="+mn-ea"/>
              </a:rPr>
              <a:t>CH</a:t>
            </a:r>
            <a:r>
              <a:rPr lang="en-US" altLang="zh-CN" sz="2400" baseline="-25000">
                <a:solidFill>
                  <a:srgbClr val="000000"/>
                </a:solidFill>
                <a:latin typeface="Times New Roman" panose="02020603050405020304" pitchFamily="18" charset="0"/>
                <a:sym typeface="+mn-ea"/>
              </a:rPr>
              <a:t>3</a:t>
            </a:r>
            <a:r>
              <a:rPr lang="en-US" altLang="zh-CN" sz="2400">
                <a:solidFill>
                  <a:srgbClr val="000000"/>
                </a:solidFill>
                <a:latin typeface="Times New Roman" panose="02020603050405020304" pitchFamily="18" charset="0"/>
                <a:sym typeface="+mn-ea"/>
              </a:rPr>
              <a:t>OH)</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03"/>
                                        </p:tgtEl>
                                        <p:attrNameLst>
                                          <p:attrName>style.visibility</p:attrName>
                                        </p:attrNameLst>
                                      </p:cBhvr>
                                      <p:to>
                                        <p:strVal val="visible"/>
                                      </p:to>
                                    </p:set>
                                    <p:anim calcmode="lin" valueType="num">
                                      <p:cBhvr additive="base">
                                        <p:cTn id="31" dur="500" fill="hold"/>
                                        <p:tgtEl>
                                          <p:spTgt spid="8203"/>
                                        </p:tgtEl>
                                        <p:attrNameLst>
                                          <p:attrName>ppt_x</p:attrName>
                                        </p:attrNameLst>
                                      </p:cBhvr>
                                      <p:tavLst>
                                        <p:tav tm="0">
                                          <p:val>
                                            <p:strVal val="#ppt_x"/>
                                          </p:val>
                                        </p:tav>
                                        <p:tav tm="100000">
                                          <p:val>
                                            <p:strVal val="#ppt_x"/>
                                          </p:val>
                                        </p:tav>
                                      </p:tavLst>
                                    </p:anim>
                                    <p:anim calcmode="lin" valueType="num">
                                      <p:cBhvr additive="base">
                                        <p:cTn id="32" dur="500" fill="hold"/>
                                        <p:tgtEl>
                                          <p:spTgt spid="820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02"/>
                                        </p:tgtEl>
                                        <p:attrNameLst>
                                          <p:attrName>style.visibility</p:attrName>
                                        </p:attrNameLst>
                                      </p:cBhvr>
                                      <p:to>
                                        <p:strVal val="visible"/>
                                      </p:to>
                                    </p:set>
                                    <p:anim calcmode="lin" valueType="num">
                                      <p:cBhvr additive="base">
                                        <p:cTn id="35" dur="500" fill="hold"/>
                                        <p:tgtEl>
                                          <p:spTgt spid="8202"/>
                                        </p:tgtEl>
                                        <p:attrNameLst>
                                          <p:attrName>ppt_x</p:attrName>
                                        </p:attrNameLst>
                                      </p:cBhvr>
                                      <p:tavLst>
                                        <p:tav tm="0">
                                          <p:val>
                                            <p:strVal val="#ppt_x"/>
                                          </p:val>
                                        </p:tav>
                                        <p:tav tm="100000">
                                          <p:val>
                                            <p:strVal val="#ppt_x"/>
                                          </p:val>
                                        </p:tav>
                                      </p:tavLst>
                                    </p:anim>
                                    <p:anim calcmode="lin" valueType="num">
                                      <p:cBhvr additive="base">
                                        <p:cTn id="36" dur="500" fill="hold"/>
                                        <p:tgtEl>
                                          <p:spTgt spid="820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9"/>
                                        </p:tgtEl>
                                        <p:attrNameLst>
                                          <p:attrName>style.visibility</p:attrName>
                                        </p:attrNameLst>
                                      </p:cBhvr>
                                      <p:to>
                                        <p:strVal val="visible"/>
                                      </p:to>
                                    </p:set>
                                    <p:anim calcmode="lin" valueType="num">
                                      <p:cBhvr additive="base">
                                        <p:cTn id="39" dur="500" fill="hold"/>
                                        <p:tgtEl>
                                          <p:spTgt spid="8199"/>
                                        </p:tgtEl>
                                        <p:attrNameLst>
                                          <p:attrName>ppt_x</p:attrName>
                                        </p:attrNameLst>
                                      </p:cBhvr>
                                      <p:tavLst>
                                        <p:tav tm="0">
                                          <p:val>
                                            <p:strVal val="#ppt_x"/>
                                          </p:val>
                                        </p:tav>
                                        <p:tav tm="100000">
                                          <p:val>
                                            <p:strVal val="#ppt_x"/>
                                          </p:val>
                                        </p:tav>
                                      </p:tavLst>
                                    </p:anim>
                                    <p:anim calcmode="lin" valueType="num">
                                      <p:cBhvr additive="base">
                                        <p:cTn id="40" dur="500" fill="hold"/>
                                        <p:tgtEl>
                                          <p:spTgt spid="819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ppt_x"/>
                                          </p:val>
                                        </p:tav>
                                        <p:tav tm="100000">
                                          <p:val>
                                            <p:strVal val="#ppt_x"/>
                                          </p:val>
                                        </p:tav>
                                      </p:tavLst>
                                    </p:anim>
                                    <p:anim calcmode="lin" valueType="num">
                                      <p:cBhvr additive="base">
                                        <p:cTn id="44" dur="500" fill="hold"/>
                                        <p:tgtEl>
                                          <p:spTgt spid="820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201"/>
                                        </p:tgtEl>
                                        <p:attrNameLst>
                                          <p:attrName>style.visibility</p:attrName>
                                        </p:attrNameLst>
                                      </p:cBhvr>
                                      <p:to>
                                        <p:strVal val="visible"/>
                                      </p:to>
                                    </p:set>
                                    <p:anim calcmode="lin" valueType="num">
                                      <p:cBhvr additive="base">
                                        <p:cTn id="47" dur="500" fill="hold"/>
                                        <p:tgtEl>
                                          <p:spTgt spid="8201"/>
                                        </p:tgtEl>
                                        <p:attrNameLst>
                                          <p:attrName>ppt_x</p:attrName>
                                        </p:attrNameLst>
                                      </p:cBhvr>
                                      <p:tavLst>
                                        <p:tav tm="0">
                                          <p:val>
                                            <p:strVal val="#ppt_x"/>
                                          </p:val>
                                        </p:tav>
                                        <p:tav tm="100000">
                                          <p:val>
                                            <p:strVal val="#ppt_x"/>
                                          </p:val>
                                        </p:tav>
                                      </p:tavLst>
                                    </p:anim>
                                    <p:anim calcmode="lin" valueType="num">
                                      <p:cBhvr additive="base">
                                        <p:cTn id="4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8200" grpId="0"/>
      <p:bldP spid="8200" grpId="1"/>
      <p:bldP spid="8201" grpId="0"/>
      <p:bldP spid="8201" grpId="1"/>
      <p:bldP spid="8202" grpId="0" animBg="1"/>
      <p:bldP spid="8202" grpId="1" animBg="1"/>
      <p:bldP spid="8203" grpId="0"/>
      <p:bldP spid="8203" grpId="1"/>
      <p:bldP spid="8199" grpId="0"/>
      <p:bldP spid="8199" grpId="1"/>
      <p:bldP spid="4" grpId="0"/>
      <p:bldP spid="4" grpId="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1215" y="1035587"/>
            <a:ext cx="11409887" cy="3969385"/>
          </a:xfrm>
          <a:prstGeom prst="rect">
            <a:avLst/>
          </a:prstGeom>
        </p:spPr>
        <p:txBody>
          <a:bodyPr>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把煤加强热使之分解的过程为煤的干馏</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提示　</a:t>
            </a:r>
            <a:r>
              <a:rPr lang="zh-CN" altLang="zh-CN" sz="2800" kern="1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必须隔绝空气加强热。</a:t>
            </a:r>
            <a:endParaRPr lang="zh-CN" altLang="zh-CN" sz="1050" kern="100" dirty="0" smtClean="0">
              <a:solidFill>
                <a:srgbClr val="C00000"/>
              </a:solidFill>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煤俗称煤炭，因此可看作碳元素形成的单质</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煤中含粗苯、煤焦油等物质，可通过蒸馏获取苯、甲苯等芳香烃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在一定条件下，煤可以和氢气直接反应生成液体燃料</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提示　</a:t>
            </a:r>
            <a:r>
              <a:rPr lang="zh-CN" altLang="zh-CN" sz="2800" kern="100" dirty="0"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煤与氢气可以生成液体燃料，该过程为煤的直接液化。</a:t>
            </a:r>
            <a:endParaRPr lang="zh-CN" altLang="zh-CN" sz="1050" kern="100" dirty="0">
              <a:solidFill>
                <a:srgbClr val="C00000"/>
              </a:solidFill>
              <a:effectLst/>
              <a:latin typeface="黑体" panose="02010609060101010101" pitchFamily="49" charset="-122"/>
              <a:ea typeface="黑体" panose="02010609060101010101" pitchFamily="49" charset="-122"/>
              <a:cs typeface="Courier New" panose="02070309020205020404" pitchFamily="49" charset="0"/>
            </a:endParaRPr>
          </a:p>
        </p:txBody>
      </p:sp>
      <p:grpSp>
        <p:nvGrpSpPr>
          <p:cNvPr id="12" name="组合 11"/>
          <p:cNvGrpSpPr/>
          <p:nvPr/>
        </p:nvGrpSpPr>
        <p:grpSpPr>
          <a:xfrm>
            <a:off x="565696" y="395333"/>
            <a:ext cx="1991830" cy="521970"/>
            <a:chOff x="525519" y="457940"/>
            <a:chExt cx="1992199" cy="522067"/>
          </a:xfrm>
        </p:grpSpPr>
        <p:sp>
          <p:nvSpPr>
            <p:cNvPr id="15" name="矩形 14"/>
            <p:cNvSpPr/>
            <p:nvPr/>
          </p:nvSpPr>
          <p:spPr>
            <a:xfrm>
              <a:off x="912141" y="457940"/>
              <a:ext cx="1605577" cy="522067"/>
            </a:xfrm>
            <a:prstGeom prst="rect">
              <a:avLst/>
            </a:prstGeom>
          </p:spPr>
          <p:txBody>
            <a:bodyPr wrap="none">
              <a:spAutoFit/>
            </a:bodyPr>
            <a:lstStyle/>
            <a:p>
              <a:pPr lvl="0" algn="ctr">
                <a:tabLst>
                  <a:tab pos="1890395" algn="l"/>
                </a:tabLst>
              </a:pPr>
              <a:r>
                <a:rPr lang="zh-CN" altLang="en-US" sz="2800" b="1" kern="100" dirty="0">
                  <a:latin typeface="宋体" panose="02010600030101010101" pitchFamily="2" charset="-122"/>
                  <a:cs typeface="Courier New" panose="02070309020205020404"/>
                </a:rPr>
                <a:t>判断正误</a:t>
              </a:r>
              <a:endParaRPr lang="zh-CN" altLang="en-US" sz="2800" b="1" kern="100" dirty="0">
                <a:latin typeface="隶书" panose="02010509060101010101" pitchFamily="49" charset="-122"/>
                <a:ea typeface="隶书" panose="02010509060101010101" pitchFamily="49" charset="-122"/>
                <a:cs typeface="Courier New" panose="02070309020205020404"/>
              </a:endParaRPr>
            </a:p>
          </p:txBody>
        </p:sp>
        <p:sp>
          <p:nvSpPr>
            <p:cNvPr id="16" name="矩形 15"/>
            <p:cNvSpPr/>
            <p:nvPr/>
          </p:nvSpPr>
          <p:spPr>
            <a:xfrm>
              <a:off x="525519" y="565939"/>
              <a:ext cx="346911" cy="346983"/>
            </a:xfrm>
            <a:prstGeom prst="rect">
              <a:avLst/>
            </a:prstGeom>
            <a:noFill/>
            <a:ln w="2857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pic>
          <p:nvPicPr>
            <p:cNvPr id="17" name="图片 1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563721" y="578567"/>
              <a:ext cx="286055" cy="325888"/>
            </a:xfrm>
            <a:prstGeom prst="rect">
              <a:avLst/>
            </a:prstGeom>
          </p:spPr>
        </p:pic>
      </p:grpSp>
      <p:sp>
        <p:nvSpPr>
          <p:cNvPr id="4" name="矩形 3"/>
          <p:cNvSpPr/>
          <p:nvPr/>
        </p:nvSpPr>
        <p:spPr>
          <a:xfrm>
            <a:off x="7093127" y="1099075"/>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 name="矩形 1"/>
          <p:cNvSpPr/>
          <p:nvPr/>
        </p:nvSpPr>
        <p:spPr>
          <a:xfrm>
            <a:off x="7798635" y="2408536"/>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11042586" y="3029352"/>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5" name="矩形 4"/>
          <p:cNvSpPr/>
          <p:nvPr/>
        </p:nvSpPr>
        <p:spPr>
          <a:xfrm>
            <a:off x="9225831" y="3700959"/>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blinds(horizontal)">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1215" y="585735"/>
            <a:ext cx="11409887" cy="737235"/>
          </a:xfrm>
          <a:prstGeom prst="rect">
            <a:avLst/>
          </a:prstGeom>
        </p:spPr>
        <p:txBody>
          <a:bodyPr wrap="square">
            <a:spAutoFit/>
          </a:bodyPr>
          <a:lstStyle/>
          <a:p>
            <a:pPr algn="just">
              <a:lnSpc>
                <a:spcPct val="150000"/>
              </a:lnSpc>
            </a:pP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天然气的综合利用</a:t>
            </a:r>
          </a:p>
        </p:txBody>
      </p:sp>
      <p:pic>
        <p:nvPicPr>
          <p:cNvPr id="21506" name="Picture 2" descr="a107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649573" y="1766762"/>
            <a:ext cx="8893172" cy="35342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5147530" y="1927540"/>
            <a:ext cx="792480" cy="521970"/>
          </a:xfrm>
          <a:prstGeom prst="rect">
            <a:avLst/>
          </a:prstGeom>
        </p:spPr>
        <p:txBody>
          <a:bodyPr wrap="none">
            <a:spAutoFit/>
          </a:bodyPr>
          <a:lstStyle/>
          <a:p>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CH</a:t>
            </a:r>
            <a:r>
              <a:rPr lang="en-US" altLang="zh-CN" sz="2800" kern="100" baseline="-250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en-US" baseline="-25000" dirty="0">
              <a:solidFill>
                <a:srgbClr val="C00000"/>
              </a:solidFill>
            </a:endParaRPr>
          </a:p>
        </p:txBody>
      </p:sp>
      <p:sp>
        <p:nvSpPr>
          <p:cNvPr id="6" name="矩形 5"/>
          <p:cNvSpPr/>
          <p:nvPr/>
        </p:nvSpPr>
        <p:spPr>
          <a:xfrm>
            <a:off x="6227450" y="2971081"/>
            <a:ext cx="1605280" cy="52197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化石燃料</a:t>
            </a:r>
            <a:endParaRPr lang="zh-CN" altLang="en-US" baseline="-25000" dirty="0">
              <a:solidFill>
                <a:srgbClr val="C00000"/>
              </a:solidFill>
            </a:endParaRPr>
          </a:p>
        </p:txBody>
      </p:sp>
      <p:sp>
        <p:nvSpPr>
          <p:cNvPr id="8" name="矩形 7"/>
          <p:cNvSpPr/>
          <p:nvPr/>
        </p:nvSpPr>
        <p:spPr>
          <a:xfrm>
            <a:off x="9368238" y="3350701"/>
            <a:ext cx="538480" cy="52197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氨</a:t>
            </a:r>
            <a:endParaRPr lang="zh-CN" altLang="en-US" baseline="-25000" dirty="0">
              <a:solidFill>
                <a:srgbClr val="C00000"/>
              </a:solidFill>
            </a:endParaRPr>
          </a:p>
        </p:txBody>
      </p:sp>
      <p:sp>
        <p:nvSpPr>
          <p:cNvPr id="9" name="矩形 8"/>
          <p:cNvSpPr/>
          <p:nvPr/>
        </p:nvSpPr>
        <p:spPr>
          <a:xfrm>
            <a:off x="9166534" y="4645760"/>
            <a:ext cx="894080" cy="521970"/>
          </a:xfrm>
          <a:prstGeom prst="rect">
            <a:avLst/>
          </a:prstGeom>
        </p:spPr>
        <p:txBody>
          <a:bodyPr wrap="none">
            <a:spAutoFit/>
          </a:bodyPr>
          <a:lstStyle/>
          <a:p>
            <a:r>
              <a:rPr lang="zh-CN" altLang="en-US"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甲醇</a:t>
            </a:r>
            <a:endParaRPr lang="zh-CN" altLang="en-US" baseline="-25000" dirty="0">
              <a:solidFill>
                <a:srgbClr val="C00000"/>
              </a:solidFill>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322563" descr="图片3"/>
          <p:cNvPicPr>
            <a:picLocks noChangeAspect="1"/>
          </p:cNvPicPr>
          <p:nvPr/>
        </p:nvPicPr>
        <p:blipFill>
          <a:blip r:embed="rId2" cstate="print"/>
          <a:stretch>
            <a:fillRect/>
          </a:stretch>
        </p:blipFill>
        <p:spPr>
          <a:xfrm>
            <a:off x="1112203" y="358458"/>
            <a:ext cx="2492375" cy="719137"/>
          </a:xfrm>
          <a:prstGeom prst="rect">
            <a:avLst/>
          </a:prstGeom>
          <a:noFill/>
          <a:ln w="9525">
            <a:noFill/>
          </a:ln>
        </p:spPr>
      </p:pic>
      <p:sp>
        <p:nvSpPr>
          <p:cNvPr id="13315" name="文本框 322564"/>
          <p:cNvSpPr/>
          <p:nvPr/>
        </p:nvSpPr>
        <p:spPr>
          <a:xfrm>
            <a:off x="2132013" y="2214563"/>
            <a:ext cx="8143875" cy="3046095"/>
          </a:xfrm>
          <a:prstGeom prst="rect">
            <a:avLst/>
          </a:prstGeom>
          <a:noFill/>
          <a:ln w="9525">
            <a:noFill/>
          </a:ln>
        </p:spPr>
        <p:txBody>
          <a:bodyPr>
            <a:spAutoFit/>
          </a:bodyPr>
          <a:lstStyle/>
          <a:p>
            <a:pPr>
              <a:lnSpc>
                <a:spcPct val="150000"/>
              </a:lnSpc>
              <a:spcBef>
                <a:spcPct val="0"/>
              </a:spcBef>
            </a:pPr>
            <a:r>
              <a:rPr lang="en-US" altLang="zh-CN" sz="3200">
                <a:solidFill>
                  <a:srgbClr val="000000"/>
                </a:solidFill>
                <a:latin typeface="宋体" panose="02010600030101010101" pitchFamily="2" charset="-122"/>
              </a:rPr>
              <a:t>1.</a:t>
            </a:r>
            <a:r>
              <a:rPr lang="zh-CN" altLang="en-US" sz="3200">
                <a:solidFill>
                  <a:srgbClr val="000000"/>
                </a:solidFill>
                <a:latin typeface="宋体" panose="02010600030101010101" pitchFamily="2" charset="-122"/>
              </a:rPr>
              <a:t>石油是由什么组成的？</a:t>
            </a:r>
          </a:p>
          <a:p>
            <a:pPr>
              <a:lnSpc>
                <a:spcPct val="150000"/>
              </a:lnSpc>
              <a:spcBef>
                <a:spcPct val="0"/>
              </a:spcBef>
            </a:pPr>
            <a:r>
              <a:rPr lang="en-US" altLang="zh-CN" sz="3200">
                <a:solidFill>
                  <a:srgbClr val="000000"/>
                </a:solidFill>
                <a:latin typeface="宋体" panose="02010600030101010101" pitchFamily="2" charset="-122"/>
              </a:rPr>
              <a:t>2. </a:t>
            </a:r>
            <a:r>
              <a:rPr lang="zh-CN" altLang="en-US" sz="3200">
                <a:solidFill>
                  <a:srgbClr val="000000"/>
                </a:solidFill>
                <a:latin typeface="宋体" panose="02010600030101010101" pitchFamily="2" charset="-122"/>
              </a:rPr>
              <a:t>石油的综合利用的主要途径有哪些？</a:t>
            </a:r>
          </a:p>
          <a:p>
            <a:pPr>
              <a:lnSpc>
                <a:spcPct val="150000"/>
              </a:lnSpc>
              <a:spcBef>
                <a:spcPct val="0"/>
              </a:spcBef>
            </a:pPr>
            <a:r>
              <a:rPr lang="en-US" altLang="zh-CN" sz="3200">
                <a:solidFill>
                  <a:srgbClr val="000000"/>
                </a:solidFill>
                <a:latin typeface="宋体" panose="02010600030101010101" pitchFamily="2" charset="-122"/>
              </a:rPr>
              <a:t>3. </a:t>
            </a:r>
            <a:r>
              <a:rPr lang="zh-CN" altLang="en-US" sz="3200">
                <a:solidFill>
                  <a:srgbClr val="000000"/>
                </a:solidFill>
                <a:latin typeface="宋体" panose="02010600030101010101" pitchFamily="2" charset="-122"/>
              </a:rPr>
              <a:t>石油分馏的概念，产物？</a:t>
            </a:r>
          </a:p>
          <a:p>
            <a:pPr>
              <a:lnSpc>
                <a:spcPct val="150000"/>
              </a:lnSpc>
              <a:spcBef>
                <a:spcPct val="0"/>
              </a:spcBef>
            </a:pPr>
            <a:r>
              <a:rPr lang="en-US" altLang="zh-CN" sz="3200">
                <a:solidFill>
                  <a:srgbClr val="000000"/>
                </a:solidFill>
                <a:latin typeface="宋体" panose="02010600030101010101" pitchFamily="2" charset="-122"/>
              </a:rPr>
              <a:t>4.</a:t>
            </a:r>
            <a:r>
              <a:rPr lang="zh-CN" altLang="en-US" sz="3200">
                <a:solidFill>
                  <a:srgbClr val="000000"/>
                </a:solidFill>
                <a:latin typeface="宋体" panose="02010600030101010101" pitchFamily="2" charset="-122"/>
              </a:rPr>
              <a:t>石油催化重整的概念？</a:t>
            </a:r>
          </a:p>
        </p:txBody>
      </p:sp>
      <p:sp>
        <p:nvSpPr>
          <p:cNvPr id="13316" name="文本框 322565"/>
          <p:cNvSpPr/>
          <p:nvPr/>
        </p:nvSpPr>
        <p:spPr>
          <a:xfrm>
            <a:off x="2101850" y="1395413"/>
            <a:ext cx="8143875" cy="829945"/>
          </a:xfrm>
          <a:prstGeom prst="rect">
            <a:avLst/>
          </a:prstGeom>
          <a:noFill/>
          <a:ln w="9525">
            <a:noFill/>
          </a:ln>
        </p:spPr>
        <p:txBody>
          <a:bodyPr>
            <a:spAutoFit/>
          </a:bodyPr>
          <a:lstStyle/>
          <a:p>
            <a:pPr>
              <a:lnSpc>
                <a:spcPct val="150000"/>
              </a:lnSpc>
              <a:spcBef>
                <a:spcPct val="0"/>
              </a:spcBef>
            </a:pPr>
            <a:r>
              <a:rPr lang="zh-CN" altLang="en-US" sz="3200">
                <a:solidFill>
                  <a:srgbClr val="000000"/>
                </a:solidFill>
              </a:rPr>
              <a:t>阅读课本，回答下列问题：</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274433"/>
          <p:cNvSpPr/>
          <p:nvPr/>
        </p:nvSpPr>
        <p:spPr>
          <a:xfrm>
            <a:off x="1134745" y="283845"/>
            <a:ext cx="6130925" cy="583565"/>
          </a:xfrm>
          <a:prstGeom prst="rect">
            <a:avLst/>
          </a:prstGeom>
          <a:noFill/>
          <a:ln w="9525">
            <a:noFill/>
          </a:ln>
        </p:spPr>
        <p:txBody>
          <a:bodyPr>
            <a:spAutoFit/>
          </a:bodyPr>
          <a:lstStyle/>
          <a:p>
            <a:pPr>
              <a:spcBef>
                <a:spcPct val="0"/>
              </a:spcBef>
            </a:pPr>
            <a:r>
              <a:rPr lang="en-US" altLang="zh-CN" sz="3200">
                <a:solidFill>
                  <a:srgbClr val="FF0000"/>
                </a:solidFill>
                <a:latin typeface="宋体" panose="02010600030101010101" pitchFamily="2" charset="-122"/>
              </a:rPr>
              <a:t>3.</a:t>
            </a:r>
            <a:r>
              <a:rPr lang="zh-CN" altLang="en-US" sz="3200">
                <a:solidFill>
                  <a:srgbClr val="FF0000"/>
                </a:solidFill>
                <a:latin typeface="宋体" panose="02010600030101010101" pitchFamily="2" charset="-122"/>
              </a:rPr>
              <a:t>石油的组成及其综合利用</a:t>
            </a:r>
          </a:p>
        </p:txBody>
      </p:sp>
      <p:sp>
        <p:nvSpPr>
          <p:cNvPr id="14339" name="文本框 274434"/>
          <p:cNvSpPr/>
          <p:nvPr/>
        </p:nvSpPr>
        <p:spPr>
          <a:xfrm>
            <a:off x="1719263" y="1144588"/>
            <a:ext cx="9207500" cy="583565"/>
          </a:xfrm>
          <a:prstGeom prst="rect">
            <a:avLst/>
          </a:prstGeom>
          <a:noFill/>
          <a:ln w="9525">
            <a:noFill/>
          </a:ln>
        </p:spPr>
        <p:txBody>
          <a:bodyPr>
            <a:spAutoFit/>
          </a:bodyPr>
          <a:lstStyle/>
          <a:p>
            <a:pPr>
              <a:spcBef>
                <a:spcPct val="20000"/>
              </a:spcBef>
            </a:pPr>
            <a:r>
              <a:rPr lang="zh-CN" altLang="en-US" sz="3200">
                <a:solidFill>
                  <a:srgbClr val="000000"/>
                </a:solidFill>
              </a:rPr>
              <a:t>石油是由多种碳氢化合物组成的混合物。</a:t>
            </a:r>
            <a:endParaRPr lang="zh-CN" altLang="en-US" sz="3200" b="0" u="sng">
              <a:solidFill>
                <a:srgbClr val="000000"/>
              </a:solidFill>
            </a:endParaRPr>
          </a:p>
        </p:txBody>
      </p:sp>
      <p:sp>
        <p:nvSpPr>
          <p:cNvPr id="14340" name="矩形 274436"/>
          <p:cNvSpPr/>
          <p:nvPr/>
        </p:nvSpPr>
        <p:spPr>
          <a:xfrm>
            <a:off x="3571875" y="2173288"/>
            <a:ext cx="4549775" cy="583565"/>
          </a:xfrm>
          <a:prstGeom prst="rect">
            <a:avLst/>
          </a:prstGeom>
          <a:noFill/>
          <a:ln w="9525">
            <a:noFill/>
          </a:ln>
        </p:spPr>
        <p:txBody>
          <a:bodyPr>
            <a:spAutoFit/>
          </a:bodyPr>
          <a:lstStyle/>
          <a:p>
            <a:pPr>
              <a:spcBef>
                <a:spcPct val="0"/>
              </a:spcBef>
            </a:pPr>
            <a:r>
              <a:rPr lang="zh-CN" altLang="en-US" sz="3200">
                <a:solidFill>
                  <a:srgbClr val="000000"/>
                </a:solidFill>
                <a:latin typeface="宋体" panose="02010600030101010101" pitchFamily="2" charset="-122"/>
              </a:rPr>
              <a:t>石油的分馏</a:t>
            </a:r>
          </a:p>
        </p:txBody>
      </p:sp>
      <p:sp>
        <p:nvSpPr>
          <p:cNvPr id="14341" name="矩形 274437"/>
          <p:cNvSpPr/>
          <p:nvPr/>
        </p:nvSpPr>
        <p:spPr>
          <a:xfrm>
            <a:off x="3543300" y="2994025"/>
            <a:ext cx="5076825" cy="583565"/>
          </a:xfrm>
          <a:prstGeom prst="rect">
            <a:avLst/>
          </a:prstGeom>
          <a:noFill/>
          <a:ln w="9525">
            <a:noFill/>
          </a:ln>
        </p:spPr>
        <p:txBody>
          <a:bodyPr>
            <a:spAutoFit/>
          </a:bodyPr>
          <a:lstStyle/>
          <a:p>
            <a:pPr>
              <a:spcBef>
                <a:spcPct val="0"/>
              </a:spcBef>
            </a:pPr>
            <a:r>
              <a:rPr lang="zh-CN" altLang="en-US" sz="3200">
                <a:solidFill>
                  <a:srgbClr val="000000"/>
                </a:solidFill>
                <a:latin typeface="宋体" panose="02010600030101010101" pitchFamily="2" charset="-122"/>
              </a:rPr>
              <a:t>石油的催化裂化</a:t>
            </a:r>
          </a:p>
        </p:txBody>
      </p:sp>
      <p:sp>
        <p:nvSpPr>
          <p:cNvPr id="14342" name="矩形 274438"/>
          <p:cNvSpPr/>
          <p:nvPr/>
        </p:nvSpPr>
        <p:spPr>
          <a:xfrm>
            <a:off x="3541713" y="3854450"/>
            <a:ext cx="4378325" cy="583565"/>
          </a:xfrm>
          <a:prstGeom prst="rect">
            <a:avLst/>
          </a:prstGeom>
          <a:noFill/>
          <a:ln w="9525">
            <a:noFill/>
          </a:ln>
        </p:spPr>
        <p:txBody>
          <a:bodyPr>
            <a:spAutoFit/>
          </a:bodyPr>
          <a:lstStyle/>
          <a:p>
            <a:pPr>
              <a:spcBef>
                <a:spcPct val="0"/>
              </a:spcBef>
            </a:pPr>
            <a:r>
              <a:rPr lang="zh-CN" altLang="en-US" sz="3200">
                <a:solidFill>
                  <a:srgbClr val="000000"/>
                </a:solidFill>
                <a:latin typeface="宋体" panose="02010600030101010101" pitchFamily="2" charset="-122"/>
              </a:rPr>
              <a:t>石油裂解（深度裂化）</a:t>
            </a:r>
          </a:p>
        </p:txBody>
      </p:sp>
      <p:sp>
        <p:nvSpPr>
          <p:cNvPr id="14343" name="矩形 274439"/>
          <p:cNvSpPr/>
          <p:nvPr/>
        </p:nvSpPr>
        <p:spPr>
          <a:xfrm>
            <a:off x="3540125" y="4684713"/>
            <a:ext cx="2947988" cy="583565"/>
          </a:xfrm>
          <a:prstGeom prst="rect">
            <a:avLst/>
          </a:prstGeom>
          <a:noFill/>
          <a:ln w="9525">
            <a:noFill/>
          </a:ln>
        </p:spPr>
        <p:txBody>
          <a:bodyPr>
            <a:spAutoFit/>
          </a:bodyPr>
          <a:lstStyle/>
          <a:p>
            <a:pPr>
              <a:spcBef>
                <a:spcPct val="0"/>
              </a:spcBef>
            </a:pPr>
            <a:r>
              <a:rPr lang="zh-CN" altLang="en-US" sz="3200">
                <a:solidFill>
                  <a:srgbClr val="000000"/>
                </a:solidFill>
                <a:latin typeface="宋体" panose="02010600030101010101" pitchFamily="2" charset="-122"/>
              </a:rPr>
              <a:t>石油催化重整</a:t>
            </a:r>
          </a:p>
        </p:txBody>
      </p:sp>
      <p:sp>
        <p:nvSpPr>
          <p:cNvPr id="14344" name="文本框 274441"/>
          <p:cNvSpPr/>
          <p:nvPr/>
        </p:nvSpPr>
        <p:spPr>
          <a:xfrm>
            <a:off x="2496820" y="2266950"/>
            <a:ext cx="675005" cy="3181350"/>
          </a:xfrm>
          <a:prstGeom prst="rect">
            <a:avLst/>
          </a:prstGeom>
          <a:noFill/>
          <a:ln w="28575">
            <a:noFill/>
          </a:ln>
        </p:spPr>
        <p:txBody>
          <a:bodyPr vert="eaVert">
            <a:spAutoFit/>
          </a:bodyPr>
          <a:lstStyle/>
          <a:p>
            <a:r>
              <a:rPr lang="zh-CN" altLang="en-US" sz="3200">
                <a:solidFill>
                  <a:srgbClr val="0000CC"/>
                </a:solidFill>
              </a:rPr>
              <a:t>石油的综合利用</a:t>
            </a:r>
          </a:p>
        </p:txBody>
      </p:sp>
      <p:sp>
        <p:nvSpPr>
          <p:cNvPr id="14345" name="左大括号 274442"/>
          <p:cNvSpPr/>
          <p:nvPr/>
        </p:nvSpPr>
        <p:spPr>
          <a:xfrm>
            <a:off x="3198813" y="2357438"/>
            <a:ext cx="330200" cy="2684462"/>
          </a:xfrm>
          <a:prstGeom prst="leftBrace">
            <a:avLst>
              <a:gd name="adj1" fmla="val 67710"/>
              <a:gd name="adj2" fmla="val 50000"/>
            </a:avLst>
          </a:prstGeom>
          <a:noFill/>
          <a:ln w="28575" cap="flat" cmpd="sng">
            <a:solidFill>
              <a:srgbClr val="000000"/>
            </a:solidFill>
            <a:prstDash val="solid"/>
            <a:headEnd type="none" w="med" len="med"/>
            <a:tailEnd type="none" w="med" len="med"/>
          </a:ln>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143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330753"/>
          <p:cNvSpPr/>
          <p:nvPr/>
        </p:nvSpPr>
        <p:spPr>
          <a:xfrm>
            <a:off x="6527800" y="5064125"/>
            <a:ext cx="4140200" cy="1512570"/>
          </a:xfrm>
          <a:prstGeom prst="rect">
            <a:avLst/>
          </a:prstGeom>
          <a:noFill/>
          <a:ln w="9525">
            <a:noFill/>
          </a:ln>
        </p:spPr>
        <p:txBody>
          <a:bodyPr>
            <a:spAutoFit/>
          </a:bodyPr>
          <a:lstStyle/>
          <a:p>
            <a:pPr>
              <a:lnSpc>
                <a:spcPct val="110000"/>
              </a:lnSpc>
              <a:spcBef>
                <a:spcPct val="0"/>
              </a:spcBef>
            </a:pPr>
            <a:r>
              <a:rPr lang="zh-CN" altLang="en-US" sz="2800">
                <a:solidFill>
                  <a:srgbClr val="000000"/>
                </a:solidFill>
              </a:rPr>
              <a:t>重柴油</a:t>
            </a:r>
          </a:p>
          <a:p>
            <a:pPr>
              <a:lnSpc>
                <a:spcPct val="110000"/>
              </a:lnSpc>
              <a:spcBef>
                <a:spcPct val="0"/>
              </a:spcBef>
            </a:pPr>
            <a:r>
              <a:rPr lang="zh-CN" altLang="en-US" sz="2800">
                <a:solidFill>
                  <a:srgbClr val="000000"/>
                </a:solidFill>
              </a:rPr>
              <a:t>润滑油</a:t>
            </a:r>
            <a:r>
              <a:rPr lang="en-US" altLang="zh-CN" sz="2800">
                <a:solidFill>
                  <a:srgbClr val="0033CC"/>
                </a:solidFill>
              </a:rPr>
              <a:t>(</a:t>
            </a:r>
            <a:r>
              <a:rPr lang="zh-CN" altLang="en-US" sz="2800">
                <a:solidFill>
                  <a:srgbClr val="0033CC"/>
                </a:solidFill>
              </a:rPr>
              <a:t>脱凡士林石蜡</a:t>
            </a:r>
            <a:r>
              <a:rPr lang="en-US" altLang="zh-CN" sz="2800">
                <a:solidFill>
                  <a:srgbClr val="0033CC"/>
                </a:solidFill>
              </a:rPr>
              <a:t>)</a:t>
            </a:r>
          </a:p>
          <a:p>
            <a:pPr>
              <a:lnSpc>
                <a:spcPct val="110000"/>
              </a:lnSpc>
              <a:spcBef>
                <a:spcPct val="0"/>
              </a:spcBef>
            </a:pPr>
            <a:r>
              <a:rPr lang="zh-CN" altLang="en-US" sz="2800">
                <a:solidFill>
                  <a:srgbClr val="000000"/>
                </a:solidFill>
              </a:rPr>
              <a:t>渣油</a:t>
            </a:r>
            <a:r>
              <a:rPr lang="en-US" altLang="zh-CN" sz="2800">
                <a:solidFill>
                  <a:srgbClr val="0033CC"/>
                </a:solidFill>
              </a:rPr>
              <a:t>(</a:t>
            </a:r>
            <a:r>
              <a:rPr lang="zh-CN" altLang="en-US" sz="2800">
                <a:solidFill>
                  <a:srgbClr val="0033CC"/>
                </a:solidFill>
              </a:rPr>
              <a:t>制沥青</a:t>
            </a:r>
            <a:r>
              <a:rPr lang="en-US" altLang="zh-CN" sz="2800">
                <a:solidFill>
                  <a:srgbClr val="0033CC"/>
                </a:solidFill>
              </a:rPr>
              <a:t>)</a:t>
            </a:r>
            <a:endParaRPr lang="en-US" altLang="zh-CN" sz="2800">
              <a:solidFill>
                <a:srgbClr val="000000"/>
              </a:solidFill>
            </a:endParaRPr>
          </a:p>
        </p:txBody>
      </p:sp>
      <p:sp>
        <p:nvSpPr>
          <p:cNvPr id="15363" name="左大括号 330754"/>
          <p:cNvSpPr/>
          <p:nvPr/>
        </p:nvSpPr>
        <p:spPr>
          <a:xfrm>
            <a:off x="5016500" y="2781300"/>
            <a:ext cx="431800" cy="2160588"/>
          </a:xfrm>
          <a:prstGeom prst="leftBrace">
            <a:avLst>
              <a:gd name="adj1" fmla="val 41674"/>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15364" name="左大括号 330755"/>
          <p:cNvSpPr/>
          <p:nvPr/>
        </p:nvSpPr>
        <p:spPr>
          <a:xfrm>
            <a:off x="6311900" y="5251450"/>
            <a:ext cx="223838" cy="1130300"/>
          </a:xfrm>
          <a:prstGeom prst="leftBrace">
            <a:avLst>
              <a:gd name="adj1" fmla="val 42056"/>
              <a:gd name="adj2" fmla="val 50000"/>
            </a:avLst>
          </a:prstGeom>
          <a:noFill/>
          <a:ln w="25400" cap="flat" cmpd="sng">
            <a:solidFill>
              <a:schemeClr val="tx1"/>
            </a:solidFill>
            <a:prstDash val="solid"/>
            <a:headEnd type="none" w="med" len="med"/>
            <a:tailEnd type="none" w="med" len="med"/>
          </a:ln>
        </p:spPr>
        <p:txBody>
          <a:bodyPr/>
          <a:lstStyle/>
          <a:p>
            <a:endParaRPr lang="zh-CN" altLang="en-US"/>
          </a:p>
        </p:txBody>
      </p:sp>
      <p:sp>
        <p:nvSpPr>
          <p:cNvPr id="15365" name="文本框 330756"/>
          <p:cNvSpPr/>
          <p:nvPr/>
        </p:nvSpPr>
        <p:spPr>
          <a:xfrm>
            <a:off x="1094423" y="862648"/>
            <a:ext cx="8945562" cy="1370965"/>
          </a:xfrm>
          <a:prstGeom prst="rect">
            <a:avLst/>
          </a:prstGeom>
          <a:noFill/>
          <a:ln w="9525">
            <a:noFill/>
          </a:ln>
        </p:spPr>
        <p:txBody>
          <a:bodyPr>
            <a:spAutoFit/>
          </a:bodyPr>
          <a:lstStyle/>
          <a:p>
            <a:pPr>
              <a:lnSpc>
                <a:spcPct val="130000"/>
              </a:lnSpc>
              <a:spcBef>
                <a:spcPct val="0"/>
              </a:spcBef>
            </a:pPr>
            <a:r>
              <a:rPr lang="en-US" altLang="zh-CN" sz="3200">
                <a:solidFill>
                  <a:srgbClr val="000000"/>
                </a:solidFill>
              </a:rPr>
              <a:t>    </a:t>
            </a:r>
            <a:r>
              <a:rPr lang="zh-CN" altLang="en-US" sz="3200">
                <a:solidFill>
                  <a:srgbClr val="000000"/>
                </a:solidFill>
              </a:rPr>
              <a:t>利用原油中各组分沸点的不同进行分离的过程叫做分馏，分馏产物叫</a:t>
            </a:r>
            <a:r>
              <a:rPr lang="zh-CN" altLang="en-US" sz="3200">
                <a:solidFill>
                  <a:srgbClr val="FF0000"/>
                </a:solidFill>
              </a:rPr>
              <a:t>馏分</a:t>
            </a:r>
            <a:r>
              <a:rPr lang="zh-CN" altLang="en-US" sz="3200">
                <a:solidFill>
                  <a:srgbClr val="0033CC"/>
                </a:solidFill>
              </a:rPr>
              <a:t>。</a:t>
            </a:r>
            <a:r>
              <a:rPr lang="en-US" altLang="zh-CN" sz="3200">
                <a:solidFill>
                  <a:srgbClr val="0033CC"/>
                </a:solidFill>
                <a:latin typeface="Times New Roman" panose="02020603050405020304" pitchFamily="18" charset="0"/>
                <a:ea typeface="华文中宋" panose="02010600040101010101" pitchFamily="2" charset="-122"/>
              </a:rPr>
              <a:t>(</a:t>
            </a:r>
            <a:r>
              <a:rPr lang="zh-CN" altLang="en-US" sz="3200">
                <a:solidFill>
                  <a:srgbClr val="0033CC"/>
                </a:solidFill>
              </a:rPr>
              <a:t>馏分属</a:t>
            </a:r>
            <a:r>
              <a:rPr lang="zh-CN" altLang="en-US" sz="3200">
                <a:solidFill>
                  <a:srgbClr val="FF3300"/>
                </a:solidFill>
              </a:rPr>
              <a:t>混合物</a:t>
            </a:r>
            <a:r>
              <a:rPr lang="en-US" altLang="zh-CN" sz="3200">
                <a:solidFill>
                  <a:srgbClr val="0033CC"/>
                </a:solidFill>
                <a:latin typeface="Times New Roman" panose="02020603050405020304" pitchFamily="18" charset="0"/>
              </a:rPr>
              <a:t>)</a:t>
            </a:r>
            <a:endParaRPr lang="en-US" altLang="zh-CN" sz="3200">
              <a:solidFill>
                <a:srgbClr val="000000"/>
              </a:solidFill>
              <a:latin typeface="Times New Roman" panose="02020603050405020304" pitchFamily="18" charset="0"/>
            </a:endParaRPr>
          </a:p>
        </p:txBody>
      </p:sp>
      <p:sp>
        <p:nvSpPr>
          <p:cNvPr id="15366" name="文本框 330757"/>
          <p:cNvSpPr/>
          <p:nvPr/>
        </p:nvSpPr>
        <p:spPr>
          <a:xfrm>
            <a:off x="5448300" y="2708275"/>
            <a:ext cx="4897438" cy="2306955"/>
          </a:xfrm>
          <a:prstGeom prst="rect">
            <a:avLst/>
          </a:prstGeom>
          <a:noFill/>
          <a:ln w="9525">
            <a:noFill/>
          </a:ln>
        </p:spPr>
        <p:txBody>
          <a:bodyPr>
            <a:spAutoFit/>
          </a:bodyPr>
          <a:lstStyle/>
          <a:p>
            <a:pPr>
              <a:spcBef>
                <a:spcPct val="0"/>
              </a:spcBef>
            </a:pPr>
            <a:r>
              <a:rPr lang="en-US" altLang="zh-CN" sz="3200">
                <a:solidFill>
                  <a:srgbClr val="000000"/>
                </a:solidFill>
                <a:latin typeface="Times New Roman" panose="02020603050405020304" pitchFamily="18" charset="0"/>
              </a:rPr>
              <a:t> </a:t>
            </a:r>
            <a:r>
              <a:rPr lang="zh-CN" altLang="en-US" sz="2800">
                <a:solidFill>
                  <a:srgbClr val="000000"/>
                </a:solidFill>
                <a:latin typeface="Times New Roman" panose="02020603050405020304" pitchFamily="18" charset="0"/>
              </a:rPr>
              <a:t>石油气</a:t>
            </a:r>
            <a:r>
              <a:rPr lang="en-US" altLang="zh-CN" sz="2800">
                <a:solidFill>
                  <a:srgbClr val="0033CC"/>
                </a:solidFill>
                <a:latin typeface="Times New Roman" panose="02020603050405020304" pitchFamily="18" charset="0"/>
              </a:rPr>
              <a:t>:C</a:t>
            </a:r>
            <a:r>
              <a:rPr lang="en-US" altLang="zh-CN" sz="2800" baseline="-25000">
                <a:solidFill>
                  <a:srgbClr val="0033CC"/>
                </a:solidFill>
                <a:latin typeface="Times New Roman" panose="02020603050405020304" pitchFamily="18" charset="0"/>
              </a:rPr>
              <a:t>4</a:t>
            </a:r>
            <a:r>
              <a:rPr lang="zh-CN" altLang="en-US" sz="2800">
                <a:solidFill>
                  <a:srgbClr val="0033CC"/>
                </a:solidFill>
                <a:latin typeface="Times New Roman" panose="02020603050405020304" pitchFamily="18" charset="0"/>
              </a:rPr>
              <a:t>以下</a:t>
            </a:r>
            <a:endParaRPr lang="zh-CN" altLang="en-US" sz="2800" baseline="-25000">
              <a:solidFill>
                <a:srgbClr val="0033CC"/>
              </a:solidFill>
              <a:latin typeface="Times New Roman" panose="02020603050405020304" pitchFamily="18" charset="0"/>
            </a:endParaRPr>
          </a:p>
          <a:p>
            <a:pPr>
              <a:spcBef>
                <a:spcPct val="0"/>
              </a:spcBef>
            </a:pPr>
            <a:r>
              <a:rPr lang="zh-CN" altLang="en-US" sz="2800">
                <a:solidFill>
                  <a:srgbClr val="000000"/>
                </a:solidFill>
                <a:latin typeface="Times New Roman" panose="02020603050405020304" pitchFamily="18" charset="0"/>
              </a:rPr>
              <a:t> 汽油</a:t>
            </a:r>
            <a:r>
              <a:rPr lang="en-US" altLang="zh-CN" sz="2800">
                <a:solidFill>
                  <a:srgbClr val="000000"/>
                </a:solidFill>
                <a:latin typeface="Times New Roman" panose="02020603050405020304" pitchFamily="18" charset="0"/>
              </a:rPr>
              <a:t>:</a:t>
            </a:r>
            <a:r>
              <a:rPr lang="en-US" altLang="zh-CN" sz="2800">
                <a:solidFill>
                  <a:srgbClr val="0033CC"/>
                </a:solidFill>
                <a:latin typeface="Times New Roman" panose="02020603050405020304" pitchFamily="18" charset="0"/>
              </a:rPr>
              <a:t> C</a:t>
            </a:r>
            <a:r>
              <a:rPr lang="en-US" altLang="zh-CN" sz="2800" baseline="-25000">
                <a:solidFill>
                  <a:srgbClr val="0033CC"/>
                </a:solidFill>
                <a:latin typeface="Times New Roman" panose="02020603050405020304" pitchFamily="18" charset="0"/>
              </a:rPr>
              <a:t>5</a:t>
            </a:r>
            <a:r>
              <a:rPr lang="zh-CN" altLang="en-US" sz="2800">
                <a:solidFill>
                  <a:srgbClr val="0033CC"/>
                </a:solidFill>
                <a:latin typeface="Times New Roman" panose="02020603050405020304" pitchFamily="18" charset="0"/>
              </a:rPr>
              <a:t>～</a:t>
            </a:r>
            <a:r>
              <a:rPr lang="en-US" altLang="zh-CN" sz="2800">
                <a:solidFill>
                  <a:srgbClr val="0033CC"/>
                </a:solidFill>
                <a:latin typeface="Times New Roman" panose="02020603050405020304" pitchFamily="18" charset="0"/>
              </a:rPr>
              <a:t>C</a:t>
            </a:r>
            <a:r>
              <a:rPr lang="en-US" altLang="zh-CN" sz="2800" baseline="-25000">
                <a:solidFill>
                  <a:srgbClr val="0033CC"/>
                </a:solidFill>
                <a:latin typeface="Times New Roman" panose="02020603050405020304" pitchFamily="18" charset="0"/>
              </a:rPr>
              <a:t>11</a:t>
            </a:r>
            <a:r>
              <a:rPr lang="en-US" altLang="zh-CN" sz="2800">
                <a:solidFill>
                  <a:srgbClr val="0033CC"/>
                </a:solidFill>
                <a:latin typeface="Times New Roman" panose="02020603050405020304" pitchFamily="18" charset="0"/>
              </a:rPr>
              <a:t>(</a:t>
            </a:r>
            <a:r>
              <a:rPr lang="zh-CN" altLang="en-US" sz="2800">
                <a:solidFill>
                  <a:srgbClr val="0033CC"/>
                </a:solidFill>
                <a:latin typeface="Times New Roman" panose="02020603050405020304" pitchFamily="18" charset="0"/>
              </a:rPr>
              <a:t>直馏汽油</a:t>
            </a:r>
            <a:r>
              <a:rPr lang="en-US" altLang="zh-CN" sz="2800">
                <a:solidFill>
                  <a:srgbClr val="0033CC"/>
                </a:solidFill>
                <a:latin typeface="Times New Roman" panose="02020603050405020304" pitchFamily="18" charset="0"/>
              </a:rPr>
              <a:t>)</a:t>
            </a:r>
          </a:p>
          <a:p>
            <a:pPr>
              <a:spcBef>
                <a:spcPct val="0"/>
              </a:spcBef>
            </a:pPr>
            <a:r>
              <a:rPr lang="en-US" altLang="zh-CN" sz="2800">
                <a:solidFill>
                  <a:srgbClr val="0033CC"/>
                </a:solidFill>
                <a:latin typeface="Times New Roman" panose="02020603050405020304" pitchFamily="18" charset="0"/>
              </a:rPr>
              <a:t> </a:t>
            </a:r>
            <a:r>
              <a:rPr lang="zh-CN" altLang="en-US" sz="2800">
                <a:solidFill>
                  <a:srgbClr val="000000"/>
                </a:solidFill>
                <a:latin typeface="Times New Roman" panose="02020603050405020304" pitchFamily="18" charset="0"/>
              </a:rPr>
              <a:t>煤油</a:t>
            </a:r>
            <a:r>
              <a:rPr lang="en-US" altLang="zh-CN" sz="2800">
                <a:solidFill>
                  <a:srgbClr val="000000"/>
                </a:solidFill>
                <a:latin typeface="Times New Roman" panose="02020603050405020304" pitchFamily="18" charset="0"/>
              </a:rPr>
              <a:t>:</a:t>
            </a:r>
            <a:r>
              <a:rPr lang="en-US" altLang="zh-CN" sz="2800">
                <a:solidFill>
                  <a:srgbClr val="0033CC"/>
                </a:solidFill>
                <a:latin typeface="Times New Roman" panose="02020603050405020304" pitchFamily="18" charset="0"/>
              </a:rPr>
              <a:t> C</a:t>
            </a:r>
            <a:r>
              <a:rPr lang="en-US" altLang="zh-CN" sz="2800" baseline="-25000">
                <a:solidFill>
                  <a:srgbClr val="0033CC"/>
                </a:solidFill>
                <a:latin typeface="Times New Roman" panose="02020603050405020304" pitchFamily="18" charset="0"/>
              </a:rPr>
              <a:t>11</a:t>
            </a:r>
            <a:r>
              <a:rPr lang="zh-CN" altLang="en-US" sz="2800">
                <a:solidFill>
                  <a:srgbClr val="0033CC"/>
                </a:solidFill>
                <a:latin typeface="Times New Roman" panose="02020603050405020304" pitchFamily="18" charset="0"/>
              </a:rPr>
              <a:t>～</a:t>
            </a:r>
            <a:r>
              <a:rPr lang="en-US" altLang="zh-CN" sz="2800">
                <a:solidFill>
                  <a:srgbClr val="0033CC"/>
                </a:solidFill>
                <a:latin typeface="Times New Roman" panose="02020603050405020304" pitchFamily="18" charset="0"/>
              </a:rPr>
              <a:t>C</a:t>
            </a:r>
            <a:r>
              <a:rPr lang="en-US" altLang="zh-CN" sz="2800" baseline="-25000">
                <a:solidFill>
                  <a:srgbClr val="0033CC"/>
                </a:solidFill>
                <a:latin typeface="Times New Roman" panose="02020603050405020304" pitchFamily="18" charset="0"/>
              </a:rPr>
              <a:t>16</a:t>
            </a:r>
            <a:r>
              <a:rPr lang="en-US" altLang="zh-CN" sz="2800">
                <a:solidFill>
                  <a:srgbClr val="0033CC"/>
                </a:solidFill>
                <a:latin typeface="Times New Roman" panose="02020603050405020304" pitchFamily="18" charset="0"/>
              </a:rPr>
              <a:t> </a:t>
            </a:r>
          </a:p>
          <a:p>
            <a:pPr>
              <a:spcBef>
                <a:spcPct val="0"/>
              </a:spcBef>
            </a:pPr>
            <a:r>
              <a:rPr lang="en-US" altLang="zh-CN" sz="2800">
                <a:solidFill>
                  <a:srgbClr val="000000"/>
                </a:solidFill>
                <a:latin typeface="Times New Roman" panose="02020603050405020304" pitchFamily="18" charset="0"/>
              </a:rPr>
              <a:t> </a:t>
            </a:r>
            <a:r>
              <a:rPr lang="zh-CN" altLang="en-US" sz="2800">
                <a:solidFill>
                  <a:srgbClr val="000000"/>
                </a:solidFill>
                <a:latin typeface="Times New Roman" panose="02020603050405020304" pitchFamily="18" charset="0"/>
              </a:rPr>
              <a:t>柴油</a:t>
            </a:r>
            <a:r>
              <a:rPr lang="en-US" altLang="zh-CN" sz="2800">
                <a:solidFill>
                  <a:srgbClr val="000000"/>
                </a:solidFill>
                <a:latin typeface="Times New Roman" panose="02020603050405020304" pitchFamily="18" charset="0"/>
              </a:rPr>
              <a:t>:</a:t>
            </a:r>
            <a:r>
              <a:rPr lang="en-US" altLang="zh-CN" sz="2800">
                <a:solidFill>
                  <a:srgbClr val="0033CC"/>
                </a:solidFill>
                <a:latin typeface="Times New Roman" panose="02020603050405020304" pitchFamily="18" charset="0"/>
              </a:rPr>
              <a:t> C</a:t>
            </a:r>
            <a:r>
              <a:rPr lang="en-US" altLang="zh-CN" sz="2800" baseline="-25000">
                <a:solidFill>
                  <a:srgbClr val="0033CC"/>
                </a:solidFill>
                <a:latin typeface="Times New Roman" panose="02020603050405020304" pitchFamily="18" charset="0"/>
              </a:rPr>
              <a:t>15</a:t>
            </a:r>
            <a:r>
              <a:rPr lang="zh-CN" altLang="en-US" sz="2800">
                <a:solidFill>
                  <a:srgbClr val="0033CC"/>
                </a:solidFill>
                <a:latin typeface="Times New Roman" panose="02020603050405020304" pitchFamily="18" charset="0"/>
              </a:rPr>
              <a:t>～</a:t>
            </a:r>
            <a:r>
              <a:rPr lang="en-US" altLang="zh-CN" sz="2800">
                <a:solidFill>
                  <a:srgbClr val="0033CC"/>
                </a:solidFill>
                <a:latin typeface="Times New Roman" panose="02020603050405020304" pitchFamily="18" charset="0"/>
              </a:rPr>
              <a:t>C</a:t>
            </a:r>
            <a:r>
              <a:rPr lang="en-US" altLang="zh-CN" sz="2800" baseline="-25000">
                <a:solidFill>
                  <a:srgbClr val="0033CC"/>
                </a:solidFill>
                <a:latin typeface="Times New Roman" panose="02020603050405020304" pitchFamily="18" charset="0"/>
              </a:rPr>
              <a:t>18</a:t>
            </a:r>
            <a:r>
              <a:rPr lang="en-US" altLang="zh-CN" sz="2800">
                <a:solidFill>
                  <a:srgbClr val="0033CC"/>
                </a:solidFill>
                <a:latin typeface="Times New Roman" panose="02020603050405020304" pitchFamily="18" charset="0"/>
              </a:rPr>
              <a:t> </a:t>
            </a:r>
          </a:p>
          <a:p>
            <a:pPr>
              <a:spcBef>
                <a:spcPct val="0"/>
              </a:spcBef>
            </a:pPr>
            <a:r>
              <a:rPr lang="en-US" altLang="zh-CN" sz="2800">
                <a:solidFill>
                  <a:srgbClr val="000000"/>
                </a:solidFill>
                <a:latin typeface="Times New Roman" panose="02020603050405020304" pitchFamily="18" charset="0"/>
              </a:rPr>
              <a:t> </a:t>
            </a:r>
            <a:r>
              <a:rPr lang="zh-CN" altLang="en-US" sz="2800">
                <a:solidFill>
                  <a:srgbClr val="000000"/>
                </a:solidFill>
                <a:latin typeface="Times New Roman" panose="02020603050405020304" pitchFamily="18" charset="0"/>
              </a:rPr>
              <a:t>重油</a:t>
            </a:r>
          </a:p>
        </p:txBody>
      </p:sp>
      <p:sp>
        <p:nvSpPr>
          <p:cNvPr id="15367" name="文本框 330758"/>
          <p:cNvSpPr/>
          <p:nvPr/>
        </p:nvSpPr>
        <p:spPr>
          <a:xfrm>
            <a:off x="1774825" y="3149600"/>
            <a:ext cx="3384550" cy="1383665"/>
          </a:xfrm>
          <a:prstGeom prst="rect">
            <a:avLst/>
          </a:prstGeom>
          <a:noFill/>
          <a:ln w="9525">
            <a:noFill/>
          </a:ln>
        </p:spPr>
        <p:txBody>
          <a:bodyPr>
            <a:spAutoFit/>
          </a:bodyPr>
          <a:lstStyle/>
          <a:p>
            <a:pPr>
              <a:spcBef>
                <a:spcPct val="0"/>
              </a:spcBef>
            </a:pPr>
            <a:r>
              <a:rPr lang="en-US" altLang="zh-CN" sz="2800">
                <a:solidFill>
                  <a:srgbClr val="0033CC"/>
                </a:solidFill>
              </a:rPr>
              <a:t>          </a:t>
            </a:r>
            <a:r>
              <a:rPr lang="zh-CN" altLang="en-US" sz="2800">
                <a:solidFill>
                  <a:srgbClr val="0033CC"/>
                </a:solidFill>
              </a:rPr>
              <a:t>常压  常压</a:t>
            </a:r>
          </a:p>
          <a:p>
            <a:pPr>
              <a:spcBef>
                <a:spcPct val="0"/>
              </a:spcBef>
            </a:pPr>
            <a:r>
              <a:rPr lang="zh-CN" altLang="en-US" sz="2800">
                <a:solidFill>
                  <a:srgbClr val="CC0000"/>
                </a:solidFill>
              </a:rPr>
              <a:t>石油 </a:t>
            </a:r>
            <a:r>
              <a:rPr lang="en-US" altLang="zh-CN" sz="2800">
                <a:solidFill>
                  <a:srgbClr val="0033CC"/>
                </a:solidFill>
              </a:rPr>
              <a:t>──→ ──→</a:t>
            </a:r>
          </a:p>
          <a:p>
            <a:pPr>
              <a:spcBef>
                <a:spcPct val="0"/>
              </a:spcBef>
            </a:pPr>
            <a:r>
              <a:rPr lang="en-US" altLang="zh-CN" sz="2800">
                <a:solidFill>
                  <a:srgbClr val="0033CC"/>
                </a:solidFill>
              </a:rPr>
              <a:t>        </a:t>
            </a:r>
            <a:r>
              <a:rPr lang="zh-CN" altLang="en-US" sz="2800">
                <a:solidFill>
                  <a:srgbClr val="0033CC"/>
                </a:solidFill>
              </a:rPr>
              <a:t>加热炉 分馏塔</a:t>
            </a:r>
            <a:endParaRPr lang="zh-CN" altLang="en-US" sz="2800">
              <a:solidFill>
                <a:srgbClr val="000000"/>
              </a:solidFill>
            </a:endParaRPr>
          </a:p>
        </p:txBody>
      </p:sp>
      <p:sp>
        <p:nvSpPr>
          <p:cNvPr id="15368" name="文本框 330759"/>
          <p:cNvSpPr/>
          <p:nvPr/>
        </p:nvSpPr>
        <p:spPr>
          <a:xfrm>
            <a:off x="1774825" y="5330825"/>
            <a:ext cx="2035175" cy="953135"/>
          </a:xfrm>
          <a:prstGeom prst="rect">
            <a:avLst/>
          </a:prstGeom>
          <a:noFill/>
          <a:ln w="9525">
            <a:noFill/>
          </a:ln>
        </p:spPr>
        <p:txBody>
          <a:bodyPr>
            <a:spAutoFit/>
          </a:bodyPr>
          <a:lstStyle/>
          <a:p>
            <a:pPr>
              <a:spcBef>
                <a:spcPct val="0"/>
              </a:spcBef>
            </a:pPr>
            <a:r>
              <a:rPr lang="zh-CN" altLang="en-US" sz="2800">
                <a:solidFill>
                  <a:srgbClr val="000000"/>
                </a:solidFill>
              </a:rPr>
              <a:t>重油</a:t>
            </a:r>
            <a:r>
              <a:rPr lang="en-US" altLang="zh-CN" sz="2800">
                <a:solidFill>
                  <a:srgbClr val="000000"/>
                </a:solidFill>
              </a:rPr>
              <a:t>: C</a:t>
            </a:r>
            <a:r>
              <a:rPr lang="en-US" altLang="zh-CN" sz="2800" baseline="-25000">
                <a:solidFill>
                  <a:srgbClr val="000000"/>
                </a:solidFill>
              </a:rPr>
              <a:t>20</a:t>
            </a:r>
            <a:r>
              <a:rPr lang="en-US" altLang="zh-CN" sz="2800">
                <a:solidFill>
                  <a:srgbClr val="000000"/>
                </a:solidFill>
              </a:rPr>
              <a:t> </a:t>
            </a:r>
            <a:r>
              <a:rPr lang="zh-CN" altLang="en-US" sz="2800">
                <a:solidFill>
                  <a:srgbClr val="000000"/>
                </a:solidFill>
              </a:rPr>
              <a:t>以上</a:t>
            </a:r>
          </a:p>
        </p:txBody>
      </p:sp>
      <p:sp>
        <p:nvSpPr>
          <p:cNvPr id="15369" name="文本框 330760"/>
          <p:cNvSpPr/>
          <p:nvPr/>
        </p:nvSpPr>
        <p:spPr>
          <a:xfrm>
            <a:off x="3719513" y="5114925"/>
            <a:ext cx="2951162" cy="1383665"/>
          </a:xfrm>
          <a:prstGeom prst="rect">
            <a:avLst/>
          </a:prstGeom>
          <a:noFill/>
          <a:ln w="9525">
            <a:noFill/>
          </a:ln>
        </p:spPr>
        <p:txBody>
          <a:bodyPr>
            <a:spAutoFit/>
          </a:bodyPr>
          <a:lstStyle/>
          <a:p>
            <a:pPr>
              <a:spcBef>
                <a:spcPct val="0"/>
              </a:spcBef>
            </a:pPr>
            <a:r>
              <a:rPr lang="en-US" altLang="zh-CN" sz="2800">
                <a:solidFill>
                  <a:srgbClr val="0033CC"/>
                </a:solidFill>
              </a:rPr>
              <a:t>  </a:t>
            </a:r>
            <a:r>
              <a:rPr lang="zh-CN" altLang="en-US" sz="2800">
                <a:solidFill>
                  <a:srgbClr val="660033"/>
                </a:solidFill>
              </a:rPr>
              <a:t>减压   减压</a:t>
            </a:r>
          </a:p>
          <a:p>
            <a:pPr>
              <a:spcBef>
                <a:spcPct val="0"/>
              </a:spcBef>
            </a:pPr>
            <a:r>
              <a:rPr lang="en-US" altLang="zh-CN" sz="2800">
                <a:solidFill>
                  <a:srgbClr val="660033"/>
                </a:solidFill>
              </a:rPr>
              <a:t>──→ ──→</a:t>
            </a:r>
          </a:p>
          <a:p>
            <a:pPr>
              <a:spcBef>
                <a:spcPct val="0"/>
              </a:spcBef>
            </a:pPr>
            <a:r>
              <a:rPr lang="zh-CN" altLang="en-US" sz="2800">
                <a:solidFill>
                  <a:srgbClr val="660033"/>
                </a:solidFill>
              </a:rPr>
              <a:t>加热炉 分馏塔</a:t>
            </a:r>
          </a:p>
        </p:txBody>
      </p:sp>
      <p:sp>
        <p:nvSpPr>
          <p:cNvPr id="15370" name="文本框 330761"/>
          <p:cNvSpPr/>
          <p:nvPr/>
        </p:nvSpPr>
        <p:spPr>
          <a:xfrm>
            <a:off x="630555" y="160338"/>
            <a:ext cx="3768725" cy="583565"/>
          </a:xfrm>
          <a:prstGeom prst="rect">
            <a:avLst/>
          </a:prstGeom>
          <a:noFill/>
          <a:ln w="9525">
            <a:noFill/>
          </a:ln>
        </p:spPr>
        <p:txBody>
          <a:bodyPr>
            <a:spAutoFit/>
          </a:bodyPr>
          <a:lstStyle/>
          <a:p>
            <a:pPr>
              <a:spcBef>
                <a:spcPct val="0"/>
              </a:spcBef>
            </a:pPr>
            <a:r>
              <a:rPr lang="zh-CN" altLang="en-US" sz="3200">
                <a:solidFill>
                  <a:srgbClr val="FF0000"/>
                </a:solidFill>
              </a:rPr>
              <a:t>（</a:t>
            </a:r>
            <a:r>
              <a:rPr lang="en-US" altLang="zh-CN" sz="3200">
                <a:solidFill>
                  <a:srgbClr val="FF0000"/>
                </a:solidFill>
              </a:rPr>
              <a:t>1</a:t>
            </a:r>
            <a:r>
              <a:rPr lang="zh-CN" altLang="en-US" sz="3200">
                <a:solidFill>
                  <a:srgbClr val="FF0000"/>
                </a:solidFill>
              </a:rPr>
              <a:t>）石油的分馏：</a:t>
            </a:r>
          </a:p>
        </p:txBody>
      </p:sp>
      <p:sp>
        <p:nvSpPr>
          <p:cNvPr id="15371" name="文本框 330763"/>
          <p:cNvSpPr/>
          <p:nvPr/>
        </p:nvSpPr>
        <p:spPr>
          <a:xfrm>
            <a:off x="3947478" y="129858"/>
            <a:ext cx="3240087" cy="645160"/>
          </a:xfrm>
          <a:prstGeom prst="rect">
            <a:avLst/>
          </a:prstGeom>
          <a:noFill/>
          <a:ln w="28575">
            <a:noFill/>
          </a:ln>
        </p:spPr>
        <p:txBody>
          <a:bodyPr>
            <a:spAutoFit/>
          </a:bodyPr>
          <a:lstStyle/>
          <a:p>
            <a:r>
              <a:rPr lang="zh-CN" altLang="en-US" sz="3600">
                <a:solidFill>
                  <a:srgbClr val="E327D6"/>
                </a:solidFill>
              </a:rPr>
              <a:t>（物理变化）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linds(horizontal)">
                                      <p:cBhvr>
                                        <p:cTn id="7" dur="500" fill="hold"/>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fade">
                                      <p:cBhvr>
                                        <p:cTn id="12" dur="1000" fill="hold"/>
                                        <p:tgtEl>
                                          <p:spTgt spid="15371"/>
                                        </p:tgtEl>
                                      </p:cBhvr>
                                    </p:animEffect>
                                    <p:anim calcmode="lin" valueType="num">
                                      <p:cBhvr>
                                        <p:cTn id="13" dur="1000" fill="hold"/>
                                        <p:tgtEl>
                                          <p:spTgt spid="15371"/>
                                        </p:tgtEl>
                                        <p:attrNameLst>
                                          <p:attrName>ppt_x</p:attrName>
                                        </p:attrNameLst>
                                      </p:cBhvr>
                                      <p:tavLst>
                                        <p:tav tm="0">
                                          <p:val>
                                            <p:strVal val="#ppt_x"/>
                                          </p:val>
                                        </p:tav>
                                        <p:tav tm="100000">
                                          <p:val>
                                            <p:strVal val="#ppt_x"/>
                                          </p:val>
                                        </p:tav>
                                      </p:tavLst>
                                    </p:anim>
                                    <p:anim calcmode="lin" valueType="num">
                                      <p:cBhvr>
                                        <p:cTn id="14" dur="1000" fill="hold"/>
                                        <p:tgtEl>
                                          <p:spTgt spid="1537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hammer.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3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36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36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36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3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5369"/>
                                        </p:tgtEl>
                                        <p:attrNameLst>
                                          <p:attrName>style.visibility</p:attrName>
                                        </p:attrNameLst>
                                      </p:cBhvr>
                                      <p:to>
                                        <p:strVal val="visible"/>
                                      </p:to>
                                    </p:set>
                                    <p:animEffect transition="in" filter="box(out)">
                                      <p:cBhvr>
                                        <p:cTn id="51" dur="500" fill="hold"/>
                                        <p:tgtEl>
                                          <p:spTgt spid="1536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5364"/>
                                        </p:tgtEl>
                                        <p:attrNameLst>
                                          <p:attrName>style.visibility</p:attrName>
                                        </p:attrNameLst>
                                      </p:cBhvr>
                                      <p:to>
                                        <p:strVal val="visible"/>
                                      </p:to>
                                    </p:set>
                                    <p:animEffect transition="in" filter="blinds(horizontal)">
                                      <p:cBhvr>
                                        <p:cTn id="56" dur="500" fill="hold"/>
                                        <p:tgtEl>
                                          <p:spTgt spid="1536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5362">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uiExpand="1" build="p" animBg="1"/>
      <p:bldP spid="15365" grpId="0" build="p" animBg="1"/>
      <p:bldP spid="15366" grpId="0" uiExpand="1" build="p" animBg="1"/>
      <p:bldP spid="15367" grpId="0" animBg="1"/>
      <p:bldP spid="15368" grpId="0" animBg="1"/>
      <p:bldP spid="15369" grpId="0" animBg="1"/>
      <p:bldP spid="153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570" y="-72390"/>
            <a:ext cx="10515600" cy="1325563"/>
          </a:xfrm>
        </p:spPr>
        <p:txBody>
          <a:bodyPr/>
          <a:lstStyle/>
          <a:p>
            <a:r>
              <a:rPr lang="zh-CN" altLang="en-US" sz="3200">
                <a:sym typeface="+mn-ea"/>
              </a:rPr>
              <a:t>一</a:t>
            </a:r>
            <a:r>
              <a:rPr lang="en-US" altLang="zh-CN" sz="3200">
                <a:sym typeface="+mn-ea"/>
              </a:rPr>
              <a:t>. </a:t>
            </a:r>
            <a:r>
              <a:rPr lang="zh-CN" altLang="en-US" sz="3200">
                <a:sym typeface="+mn-ea"/>
              </a:rPr>
              <a:t>金属矿物的开发利用</a:t>
            </a:r>
            <a:endParaRPr lang="zh-CN" altLang="en-US" sz="3200"/>
          </a:p>
        </p:txBody>
      </p:sp>
      <p:sp>
        <p:nvSpPr>
          <p:cNvPr id="3" name="内容占位符 2"/>
          <p:cNvSpPr>
            <a:spLocks noGrp="1"/>
          </p:cNvSpPr>
          <p:nvPr>
            <p:ph idx="1"/>
          </p:nvPr>
        </p:nvSpPr>
        <p:spPr>
          <a:xfrm>
            <a:off x="659173" y="950595"/>
            <a:ext cx="10515600" cy="747395"/>
          </a:xfrm>
        </p:spPr>
        <p:txBody>
          <a:bodyPr/>
          <a:lstStyle/>
          <a:p>
            <a:pPr marL="0" indent="0">
              <a:buNone/>
            </a:pPr>
            <a:r>
              <a:rPr lang="en-US" altLang="zh-CN"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sym typeface="+mn-ea"/>
              </a:rPr>
              <a:t>1.</a:t>
            </a:r>
            <a:r>
              <a:rPr lang="zh-CN" altLang="zh-CN"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sym typeface="+mn-ea"/>
              </a:rPr>
              <a:t>金属元素在自然界中的存在形</a:t>
            </a:r>
            <a:r>
              <a:rPr lang="zh-CN" altLang="zh-CN" b="1" kern="100" dirty="0" smtClean="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sym typeface="+mn-ea"/>
              </a:rPr>
              <a:t>态</a:t>
            </a:r>
            <a:endParaRPr lang="zh-CN" altLang="en-US" b="1" dirty="0"/>
          </a:p>
        </p:txBody>
      </p:sp>
      <p:pic>
        <p:nvPicPr>
          <p:cNvPr id="1028" name="Picture 4" descr="535拆"/>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73839" y="1499290"/>
            <a:ext cx="8483785" cy="1315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矩形 9"/>
          <p:cNvSpPr/>
          <p:nvPr/>
        </p:nvSpPr>
        <p:spPr>
          <a:xfrm>
            <a:off x="4576296" y="1499300"/>
            <a:ext cx="1255395" cy="521970"/>
          </a:xfrm>
          <a:prstGeom prst="rect">
            <a:avLst/>
          </a:prstGeom>
        </p:spPr>
        <p:txBody>
          <a:bodyPr wrap="none">
            <a:spAutoFit/>
          </a:bodyPr>
          <a:lstStyle/>
          <a:p>
            <a:r>
              <a:rPr lang="zh-CN" altLang="en-US"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游离态</a:t>
            </a:r>
          </a:p>
        </p:txBody>
      </p:sp>
      <p:sp>
        <p:nvSpPr>
          <p:cNvPr id="12" name="矩形 11"/>
          <p:cNvSpPr/>
          <p:nvPr/>
        </p:nvSpPr>
        <p:spPr>
          <a:xfrm>
            <a:off x="4576296" y="2221275"/>
            <a:ext cx="1255395" cy="521970"/>
          </a:xfrm>
          <a:prstGeom prst="rect">
            <a:avLst/>
          </a:prstGeom>
        </p:spPr>
        <p:txBody>
          <a:bodyPr wrap="none">
            <a:spAutoFit/>
          </a:bodyPr>
          <a:lstStyle/>
          <a:p>
            <a:r>
              <a:rPr lang="zh-CN" altLang="en-US"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化合态</a:t>
            </a:r>
            <a:endParaRPr lang="zh-CN" altLang="en-US" b="1" dirty="0">
              <a:solidFill>
                <a:srgbClr val="C00000"/>
              </a:solidFill>
            </a:endParaRPr>
          </a:p>
        </p:txBody>
      </p:sp>
      <p:sp>
        <p:nvSpPr>
          <p:cNvPr id="11" name="矩形 10"/>
          <p:cNvSpPr/>
          <p:nvPr/>
        </p:nvSpPr>
        <p:spPr>
          <a:xfrm>
            <a:off x="7667431" y="1498030"/>
            <a:ext cx="1255395" cy="521970"/>
          </a:xfrm>
          <a:prstGeom prst="rect">
            <a:avLst/>
          </a:prstGeom>
        </p:spPr>
        <p:txBody>
          <a:bodyPr wrap="none">
            <a:spAutoFit/>
          </a:bodyPr>
          <a:lstStyle/>
          <a:p>
            <a:r>
              <a:rPr lang="zh-CN" altLang="en-US" sz="2800" b="1"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金、铂</a:t>
            </a:r>
            <a:endParaRPr lang="zh-CN" altLang="en-US" b="1" dirty="0">
              <a:solidFill>
                <a:srgbClr val="C00000"/>
              </a:solidFill>
            </a:endParaRPr>
          </a:p>
        </p:txBody>
      </p:sp>
      <p:sp>
        <p:nvSpPr>
          <p:cNvPr id="4" name="文本框 3"/>
          <p:cNvSpPr txBox="1"/>
          <p:nvPr/>
        </p:nvSpPr>
        <p:spPr>
          <a:xfrm>
            <a:off x="688636" y="2700168"/>
            <a:ext cx="1879600" cy="737235"/>
          </a:xfrm>
          <a:prstGeom prst="rect">
            <a:avLst/>
          </a:prstGeom>
          <a:noFill/>
        </p:spPr>
        <p:txBody>
          <a:bodyPr wrap="none" rtlCol="0" anchor="t">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sym typeface="+mn-ea"/>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sym typeface="+mn-ea"/>
              </a:rPr>
              <a:t>金属冶炼</a:t>
            </a:r>
            <a:endParaRPr lang="zh-CN" altLang="en-US" sz="2800" b="1" dirty="0"/>
          </a:p>
        </p:txBody>
      </p:sp>
      <p:sp>
        <p:nvSpPr>
          <p:cNvPr id="5" name="文本框 4"/>
          <p:cNvSpPr txBox="1"/>
          <p:nvPr/>
        </p:nvSpPr>
        <p:spPr>
          <a:xfrm>
            <a:off x="647626" y="3333750"/>
            <a:ext cx="10595610" cy="1383665"/>
          </a:xfrm>
          <a:prstGeom prst="rect">
            <a:avLst/>
          </a:prstGeom>
          <a:noFill/>
        </p:spPr>
        <p:txBody>
          <a:bodyPr wrap="none" rtlCol="0" anchor="t">
            <a:spAutoFit/>
          </a:bodyPr>
          <a:lstStyle/>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）定义</a:t>
            </a:r>
          </a:p>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 利用</a:t>
            </a:r>
            <a:r>
              <a:rPr lang="zh-CN" altLang="zh-CN" sz="2800" b="1" kern="100" dirty="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氧化还原反应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，将金属矿物中的金属从其化合物中</a:t>
            </a:r>
            <a:r>
              <a:rPr lang="zh-CN" altLang="zh-CN" sz="2800" b="1" kern="100" dirty="0">
                <a:solidFill>
                  <a:srgbClr val="0066FF"/>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还原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出来，</a:t>
            </a:r>
          </a:p>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得到金属单质</a:t>
            </a:r>
          </a:p>
        </p:txBody>
      </p:sp>
      <p:sp>
        <p:nvSpPr>
          <p:cNvPr id="6" name="文本框 5"/>
          <p:cNvSpPr txBox="1"/>
          <p:nvPr/>
        </p:nvSpPr>
        <p:spPr>
          <a:xfrm>
            <a:off x="624088" y="4749689"/>
            <a:ext cx="4864793" cy="1015663"/>
          </a:xfrm>
          <a:prstGeom prst="rect">
            <a:avLst/>
          </a:prstGeom>
          <a:noFill/>
        </p:spPr>
        <p:txBody>
          <a:bodyPr wrap="none" rtlCol="0" anchor="t">
            <a:spAutoFit/>
          </a:bodyPr>
          <a:lstStyle/>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zh-CN" sz="2800" b="1" kern="100" dirty="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本质</a:t>
            </a:r>
            <a:endPar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endParaRPr>
          </a:p>
          <a:p>
            <a:r>
              <a:rPr lang="en-US" altLang="zh-CN" sz="3200" b="1" kern="100" dirty="0" err="1">
                <a:latin typeface="Arial" pitchFamily="34" charset="0"/>
                <a:ea typeface="黑体" pitchFamily="49" charset="-122"/>
                <a:cs typeface="Arial" pitchFamily="34" charset="0"/>
                <a:sym typeface="+mn-ea"/>
              </a:rPr>
              <a:t>                 </a:t>
            </a:r>
            <a:r>
              <a:rPr lang="en-US" altLang="zh-CN" sz="3200" b="1" kern="100" dirty="0" err="1">
                <a:solidFill>
                  <a:srgbClr val="FF0000"/>
                </a:solidFill>
                <a:latin typeface="Arial" pitchFamily="34" charset="0"/>
                <a:ea typeface="黑体" pitchFamily="49" charset="-122"/>
                <a:cs typeface="Arial" pitchFamily="34" charset="0"/>
                <a:sym typeface="+mn-ea"/>
              </a:rPr>
              <a:t>M</a:t>
            </a:r>
            <a:r>
              <a:rPr lang="en-US" altLang="zh-CN" sz="3200" b="1" i="1" kern="100" baseline="30000" dirty="0" err="1">
                <a:solidFill>
                  <a:srgbClr val="FF0000"/>
                </a:solidFill>
                <a:latin typeface="Arial" pitchFamily="34" charset="0"/>
                <a:ea typeface="黑体" pitchFamily="49" charset="-122"/>
                <a:cs typeface="Arial" pitchFamily="34" charset="0"/>
                <a:sym typeface="+mn-ea"/>
              </a:rPr>
              <a:t>n</a:t>
            </a:r>
            <a:r>
              <a:rPr lang="zh-CN" altLang="zh-CN" sz="3200" b="1" kern="100" baseline="30000" dirty="0">
                <a:solidFill>
                  <a:srgbClr val="FF0000"/>
                </a:solidFill>
                <a:latin typeface="Arial" pitchFamily="34" charset="0"/>
                <a:ea typeface="黑体" pitchFamily="49" charset="-122"/>
                <a:cs typeface="Arial" pitchFamily="34" charset="0"/>
                <a:sym typeface="+mn-ea"/>
              </a:rPr>
              <a:t>＋</a:t>
            </a:r>
            <a:r>
              <a:rPr lang="zh-CN" altLang="zh-CN" sz="3200" b="1" kern="100" dirty="0">
                <a:solidFill>
                  <a:srgbClr val="FF0000"/>
                </a:solidFill>
                <a:latin typeface="Arial" pitchFamily="34" charset="0"/>
                <a:ea typeface="黑体" pitchFamily="49" charset="-122"/>
                <a:cs typeface="Arial" pitchFamily="34" charset="0"/>
                <a:sym typeface="+mn-ea"/>
              </a:rPr>
              <a:t>＋ </a:t>
            </a:r>
            <a:r>
              <a:rPr lang="en-US" altLang="zh-CN" sz="3200" b="1" i="1" kern="100" dirty="0" smtClean="0">
                <a:solidFill>
                  <a:srgbClr val="FF0000"/>
                </a:solidFill>
                <a:latin typeface="Arial" pitchFamily="34" charset="0"/>
                <a:ea typeface="黑体" pitchFamily="49" charset="-122"/>
                <a:cs typeface="Arial" pitchFamily="34" charset="0"/>
                <a:sym typeface="+mn-ea"/>
              </a:rPr>
              <a:t>n</a:t>
            </a:r>
            <a:r>
              <a:rPr lang="en-US" altLang="zh-CN" sz="3200" b="1" kern="100" dirty="0" smtClean="0">
                <a:solidFill>
                  <a:srgbClr val="FF0000"/>
                </a:solidFill>
                <a:latin typeface="Arial" pitchFamily="34" charset="0"/>
                <a:ea typeface="黑体" pitchFamily="49" charset="-122"/>
                <a:cs typeface="Arial" pitchFamily="34" charset="0"/>
                <a:sym typeface="+mn-ea"/>
              </a:rPr>
              <a:t>e</a:t>
            </a:r>
            <a:r>
              <a:rPr lang="zh-CN" altLang="zh-CN" sz="3200" b="1" kern="100" baseline="30000" dirty="0">
                <a:solidFill>
                  <a:srgbClr val="FF0000"/>
                </a:solidFill>
                <a:latin typeface="Arial" pitchFamily="34" charset="0"/>
                <a:ea typeface="黑体" pitchFamily="49" charset="-122"/>
                <a:cs typeface="Arial" pitchFamily="34" charset="0"/>
                <a:sym typeface="+mn-ea"/>
              </a:rPr>
              <a:t>－</a:t>
            </a:r>
            <a:r>
              <a:rPr lang="en-US" altLang="zh-CN" sz="3200" b="1" kern="100" spc="-80" dirty="0">
                <a:solidFill>
                  <a:srgbClr val="FF0000"/>
                </a:solidFill>
                <a:latin typeface="Arial" pitchFamily="34" charset="0"/>
                <a:ea typeface="黑体" pitchFamily="49" charset="-122"/>
                <a:cs typeface="Arial" pitchFamily="34" charset="0"/>
                <a:sym typeface="+mn-ea"/>
              </a:rPr>
              <a:t>=</a:t>
            </a:r>
            <a:r>
              <a:rPr lang="en-US" altLang="zh-CN" sz="3200" b="1" kern="100" dirty="0">
                <a:solidFill>
                  <a:srgbClr val="FF0000"/>
                </a:solidFill>
                <a:latin typeface="Arial" pitchFamily="34" charset="0"/>
                <a:ea typeface="黑体" pitchFamily="49" charset="-122"/>
                <a:cs typeface="Arial" pitchFamily="34" charset="0"/>
                <a:sym typeface="+mn-ea"/>
              </a:rPr>
              <a:t>M</a:t>
            </a:r>
            <a:endParaRPr lang="zh-CN" altLang="zh-CN" sz="3200" b="1" kern="100" dirty="0" smtClean="0">
              <a:solidFill>
                <a:srgbClr val="FF0000"/>
              </a:solidFill>
              <a:latin typeface="Arial" pitchFamily="34" charset="0"/>
              <a:ea typeface="黑体" pitchFamily="49" charset="-122"/>
              <a:cs typeface="Arial"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314371"/>
          <p:cNvSpPr/>
          <p:nvPr/>
        </p:nvSpPr>
        <p:spPr>
          <a:xfrm>
            <a:off x="949643" y="307658"/>
            <a:ext cx="4405312" cy="583565"/>
          </a:xfrm>
          <a:prstGeom prst="rect">
            <a:avLst/>
          </a:prstGeom>
          <a:noFill/>
          <a:ln w="9525">
            <a:noFill/>
          </a:ln>
        </p:spPr>
        <p:txBody>
          <a:bodyPr>
            <a:spAutoFit/>
          </a:bodyPr>
          <a:lstStyle/>
          <a:p>
            <a:pPr>
              <a:spcBef>
                <a:spcPct val="0"/>
              </a:spcBef>
            </a:pPr>
            <a:r>
              <a:rPr lang="zh-CN" altLang="en-US" sz="3200">
                <a:solidFill>
                  <a:srgbClr val="FF0000"/>
                </a:solidFill>
                <a:latin typeface="宋体" panose="02010600030101010101" pitchFamily="2" charset="-122"/>
              </a:rPr>
              <a:t>（</a:t>
            </a:r>
            <a:r>
              <a:rPr lang="en-US" altLang="zh-CN" sz="3200">
                <a:solidFill>
                  <a:srgbClr val="FF0000"/>
                </a:solidFill>
                <a:latin typeface="宋体" panose="02010600030101010101" pitchFamily="2" charset="-122"/>
              </a:rPr>
              <a:t>2</a:t>
            </a:r>
            <a:r>
              <a:rPr lang="zh-CN" altLang="en-US" sz="3200">
                <a:solidFill>
                  <a:srgbClr val="FF0000"/>
                </a:solidFill>
                <a:latin typeface="宋体" panose="02010600030101010101" pitchFamily="2" charset="-122"/>
              </a:rPr>
              <a:t>）石油的催化裂化</a:t>
            </a:r>
          </a:p>
        </p:txBody>
      </p:sp>
      <p:sp>
        <p:nvSpPr>
          <p:cNvPr id="17411" name="矩形 314372"/>
          <p:cNvSpPr/>
          <p:nvPr/>
        </p:nvSpPr>
        <p:spPr>
          <a:xfrm>
            <a:off x="3649028" y="1003935"/>
            <a:ext cx="6418262" cy="1073785"/>
          </a:xfrm>
          <a:prstGeom prst="rect">
            <a:avLst/>
          </a:prstGeom>
          <a:noFill/>
          <a:ln w="12700">
            <a:noFill/>
          </a:ln>
        </p:spPr>
        <p:txBody>
          <a:bodyPr lIns="90488" tIns="44450" rIns="90488" bIns="44450">
            <a:spAutoFit/>
          </a:bodyPr>
          <a:lstStyle/>
          <a:p>
            <a:pPr>
              <a:spcBef>
                <a:spcPct val="0"/>
              </a:spcBef>
            </a:pPr>
            <a:r>
              <a:rPr lang="zh-CN" altLang="en-US" sz="3200">
                <a:solidFill>
                  <a:srgbClr val="000000"/>
                </a:solidFill>
                <a:latin typeface="宋体" panose="02010600030101010101" pitchFamily="2" charset="-122"/>
              </a:rPr>
              <a:t>提高轻质液体燃料（特别是汽油）的质量和产量。</a:t>
            </a:r>
          </a:p>
        </p:txBody>
      </p:sp>
      <p:sp>
        <p:nvSpPr>
          <p:cNvPr id="17412" name="矩形 314373"/>
          <p:cNvSpPr/>
          <p:nvPr/>
        </p:nvSpPr>
        <p:spPr>
          <a:xfrm>
            <a:off x="949960" y="1101408"/>
            <a:ext cx="2805113" cy="583565"/>
          </a:xfrm>
          <a:prstGeom prst="rect">
            <a:avLst/>
          </a:prstGeom>
          <a:noFill/>
          <a:ln w="9525">
            <a:noFill/>
          </a:ln>
        </p:spPr>
        <p:txBody>
          <a:bodyPr>
            <a:spAutoFit/>
          </a:bodyPr>
          <a:lstStyle/>
          <a:p>
            <a:pPr>
              <a:spcBef>
                <a:spcPct val="0"/>
              </a:spcBef>
            </a:pPr>
            <a:r>
              <a:rPr lang="zh-CN" altLang="en-US" sz="3200">
                <a:solidFill>
                  <a:srgbClr val="0000CC"/>
                </a:solidFill>
                <a:latin typeface="宋体" panose="02010600030101010101" pitchFamily="2" charset="-122"/>
              </a:rPr>
              <a:t>裂化的目的：</a:t>
            </a:r>
          </a:p>
        </p:txBody>
      </p:sp>
      <p:sp>
        <p:nvSpPr>
          <p:cNvPr id="17413" name="文本框 314374"/>
          <p:cNvSpPr/>
          <p:nvPr/>
        </p:nvSpPr>
        <p:spPr>
          <a:xfrm>
            <a:off x="1088073" y="2218055"/>
            <a:ext cx="2667000" cy="583565"/>
          </a:xfrm>
          <a:prstGeom prst="rect">
            <a:avLst/>
          </a:prstGeom>
          <a:noFill/>
          <a:ln w="9525">
            <a:noFill/>
          </a:ln>
        </p:spPr>
        <p:txBody>
          <a:bodyPr>
            <a:spAutoFit/>
          </a:bodyPr>
          <a:lstStyle/>
          <a:p>
            <a:pPr>
              <a:spcBef>
                <a:spcPct val="0"/>
              </a:spcBef>
            </a:pPr>
            <a:r>
              <a:rPr lang="zh-CN" altLang="en-US" sz="3200">
                <a:solidFill>
                  <a:srgbClr val="0000CC"/>
                </a:solidFill>
                <a:latin typeface="宋体" panose="02010600030101010101" pitchFamily="2" charset="-122"/>
              </a:rPr>
              <a:t>裂化的原理：</a:t>
            </a:r>
          </a:p>
        </p:txBody>
      </p:sp>
      <p:sp>
        <p:nvSpPr>
          <p:cNvPr id="17414" name="矩形 314375"/>
          <p:cNvSpPr/>
          <p:nvPr/>
        </p:nvSpPr>
        <p:spPr>
          <a:xfrm>
            <a:off x="949643" y="2077403"/>
            <a:ext cx="8945562" cy="1565910"/>
          </a:xfrm>
          <a:prstGeom prst="rect">
            <a:avLst/>
          </a:prstGeom>
          <a:noFill/>
          <a:ln w="12700">
            <a:noFill/>
          </a:ln>
        </p:spPr>
        <p:txBody>
          <a:bodyPr lIns="90488" tIns="44450" rIns="90488" bIns="44450">
            <a:spAutoFit/>
          </a:bodyPr>
          <a:lstStyle/>
          <a:p>
            <a:pPr>
              <a:lnSpc>
                <a:spcPct val="150000"/>
              </a:lnSpc>
              <a:spcBef>
                <a:spcPct val="0"/>
              </a:spcBef>
            </a:pPr>
            <a:r>
              <a:rPr lang="en-US" altLang="zh-CN" sz="3200">
                <a:solidFill>
                  <a:srgbClr val="000000"/>
                </a:solidFill>
                <a:latin typeface="宋体" panose="02010600030101010101" pitchFamily="2" charset="-122"/>
              </a:rPr>
              <a:t>            </a:t>
            </a:r>
            <a:r>
              <a:rPr lang="zh-CN" altLang="en-US" sz="3200">
                <a:solidFill>
                  <a:srgbClr val="000000"/>
                </a:solidFill>
                <a:latin typeface="宋体" panose="02010600030101010101" pitchFamily="2" charset="-122"/>
              </a:rPr>
              <a:t>在催化剂的作用下将含碳原子多的重油（烃）断裂成含碳原子较少的烃的过程。 </a:t>
            </a:r>
          </a:p>
        </p:txBody>
      </p:sp>
      <p:grpSp>
        <p:nvGrpSpPr>
          <p:cNvPr id="17415" name="组合 314389"/>
          <p:cNvGrpSpPr/>
          <p:nvPr/>
        </p:nvGrpSpPr>
        <p:grpSpPr>
          <a:xfrm>
            <a:off x="1946275" y="3797300"/>
            <a:ext cx="7515225" cy="892175"/>
            <a:chOff x="554" y="3332"/>
            <a:chExt cx="3634" cy="562"/>
          </a:xfrm>
        </p:grpSpPr>
        <p:sp>
          <p:nvSpPr>
            <p:cNvPr id="17416" name="文本框 314377"/>
            <p:cNvSpPr/>
            <p:nvPr/>
          </p:nvSpPr>
          <p:spPr>
            <a:xfrm>
              <a:off x="554" y="3487"/>
              <a:ext cx="3634" cy="368"/>
            </a:xfrm>
            <a:prstGeom prst="rect">
              <a:avLst/>
            </a:prstGeom>
            <a:noFill/>
            <a:ln w="9525">
              <a:noFill/>
            </a:ln>
          </p:spPr>
          <p:txBody>
            <a:bodyPr>
              <a:spAutoFit/>
            </a:bodyPr>
            <a:lstStyle/>
            <a:p>
              <a:pPr>
                <a:spcBef>
                  <a:spcPct val="0"/>
                </a:spcBef>
              </a:pPr>
              <a:r>
                <a:rPr lang="zh-CN" altLang="en-US" sz="3200">
                  <a:solidFill>
                    <a:srgbClr val="CC0000"/>
                  </a:solidFill>
                  <a:latin typeface="Times New Roman" panose="02020603050405020304" pitchFamily="18" charset="0"/>
                </a:rPr>
                <a:t>例如：</a:t>
              </a:r>
              <a:r>
                <a:rPr lang="en-US" altLang="zh-CN" sz="3200">
                  <a:solidFill>
                    <a:srgbClr val="000000"/>
                  </a:solidFill>
                  <a:latin typeface="Times New Roman" panose="02020603050405020304" pitchFamily="18" charset="0"/>
                </a:rPr>
                <a:t>C</a:t>
              </a:r>
              <a:r>
                <a:rPr lang="en-US" altLang="zh-CN" sz="3200" baseline="-25000">
                  <a:solidFill>
                    <a:srgbClr val="000000"/>
                  </a:solidFill>
                  <a:latin typeface="Times New Roman" panose="02020603050405020304" pitchFamily="18" charset="0"/>
                </a:rPr>
                <a:t>16</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34                                    </a:t>
              </a:r>
              <a:r>
                <a:rPr lang="en-US" altLang="zh-CN" sz="3200">
                  <a:solidFill>
                    <a:srgbClr val="000000"/>
                  </a:solidFill>
                  <a:latin typeface="Times New Roman" panose="02020603050405020304" pitchFamily="18" charset="0"/>
                </a:rPr>
                <a:t>C</a:t>
              </a:r>
              <a:r>
                <a:rPr lang="en-US" altLang="zh-CN" sz="3200" baseline="-25000">
                  <a:solidFill>
                    <a:srgbClr val="000000"/>
                  </a:solidFill>
                  <a:latin typeface="Times New Roman" panose="02020603050405020304" pitchFamily="18" charset="0"/>
                </a:rPr>
                <a:t>8</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18 </a:t>
              </a: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8</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16</a:t>
              </a:r>
            </a:p>
          </p:txBody>
        </p:sp>
        <p:grpSp>
          <p:nvGrpSpPr>
            <p:cNvPr id="17417" name="组合 314380"/>
            <p:cNvGrpSpPr/>
            <p:nvPr/>
          </p:nvGrpSpPr>
          <p:grpSpPr>
            <a:xfrm>
              <a:off x="1750" y="3332"/>
              <a:ext cx="1151" cy="562"/>
              <a:chOff x="1691" y="3264"/>
              <a:chExt cx="1151" cy="562"/>
            </a:xfrm>
          </p:grpSpPr>
          <p:sp>
            <p:nvSpPr>
              <p:cNvPr id="17418" name="文本框 314379"/>
              <p:cNvSpPr/>
              <p:nvPr/>
            </p:nvSpPr>
            <p:spPr>
              <a:xfrm>
                <a:off x="1691" y="3264"/>
                <a:ext cx="1151" cy="562"/>
              </a:xfrm>
              <a:prstGeom prst="rect">
                <a:avLst/>
              </a:prstGeom>
              <a:noFill/>
              <a:ln w="28575">
                <a:noFill/>
              </a:ln>
            </p:spPr>
            <p:txBody>
              <a:bodyPr>
                <a:spAutoFit/>
              </a:bodyPr>
              <a:lstStyle/>
              <a:p>
                <a:pPr algn="ctr"/>
                <a:r>
                  <a:rPr lang="zh-CN" altLang="en-US" sz="2400">
                    <a:solidFill>
                      <a:srgbClr val="000000"/>
                    </a:solidFill>
                  </a:rPr>
                  <a:t>催化剂</a:t>
                </a:r>
              </a:p>
              <a:p>
                <a:pPr algn="ctr"/>
                <a:r>
                  <a:rPr lang="zh-CN" altLang="en-US" sz="2800">
                    <a:solidFill>
                      <a:srgbClr val="000000"/>
                    </a:solidFill>
                  </a:rPr>
                  <a:t>加热、加压</a:t>
                </a:r>
              </a:p>
            </p:txBody>
          </p:sp>
          <p:cxnSp>
            <p:nvCxnSpPr>
              <p:cNvPr id="17419" name="直接连接符 314378"/>
              <p:cNvCxnSpPr/>
              <p:nvPr/>
            </p:nvCxnSpPr>
            <p:spPr>
              <a:xfrm flipV="1">
                <a:off x="1710" y="3574"/>
                <a:ext cx="1124" cy="1"/>
              </a:xfrm>
              <a:prstGeom prst="line">
                <a:avLst/>
              </a:prstGeom>
              <a:ln w="28575" cap="flat" cmpd="sng">
                <a:solidFill>
                  <a:srgbClr val="0000FF"/>
                </a:solidFill>
                <a:prstDash val="solid"/>
                <a:headEnd type="none" w="med" len="med"/>
                <a:tailEnd type="stealth" w="med" len="lg"/>
              </a:ln>
            </p:spPr>
          </p:cxnSp>
        </p:grpSp>
      </p:grpSp>
      <p:grpSp>
        <p:nvGrpSpPr>
          <p:cNvPr id="17420" name="组合 314390"/>
          <p:cNvGrpSpPr/>
          <p:nvPr/>
        </p:nvGrpSpPr>
        <p:grpSpPr>
          <a:xfrm>
            <a:off x="1712913" y="5216525"/>
            <a:ext cx="7599362" cy="830263"/>
            <a:chOff x="304" y="1692"/>
            <a:chExt cx="4290" cy="523"/>
          </a:xfrm>
        </p:grpSpPr>
        <p:sp>
          <p:nvSpPr>
            <p:cNvPr id="17421" name="文本框 314391"/>
            <p:cNvSpPr/>
            <p:nvPr/>
          </p:nvSpPr>
          <p:spPr>
            <a:xfrm>
              <a:off x="304" y="1836"/>
              <a:ext cx="4290" cy="368"/>
            </a:xfrm>
            <a:prstGeom prst="rect">
              <a:avLst/>
            </a:prstGeom>
            <a:noFill/>
            <a:ln w="9525">
              <a:noFill/>
            </a:ln>
          </p:spPr>
          <p:txBody>
            <a:bodyPr>
              <a:spAutoFit/>
            </a:bodyPr>
            <a:lstStyle/>
            <a:p>
              <a:pPr>
                <a:spcBef>
                  <a:spcPct val="0"/>
                </a:spcBef>
              </a:pP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8</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18                             </a:t>
              </a:r>
              <a:r>
                <a:rPr lang="en-US" altLang="zh-CN" sz="3200">
                  <a:solidFill>
                    <a:srgbClr val="000000"/>
                  </a:solidFill>
                  <a:latin typeface="Times New Roman" panose="02020603050405020304" pitchFamily="18" charset="0"/>
                </a:rPr>
                <a:t>C</a:t>
              </a:r>
              <a:r>
                <a:rPr lang="en-US" altLang="zh-CN" sz="3200" baseline="-25000">
                  <a:solidFill>
                    <a:srgbClr val="000000"/>
                  </a:solidFill>
                  <a:latin typeface="Times New Roman" panose="02020603050405020304" pitchFamily="18" charset="0"/>
                </a:rPr>
                <a:t>4</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10</a:t>
              </a: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4</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8</a:t>
              </a:r>
            </a:p>
          </p:txBody>
        </p:sp>
        <p:grpSp>
          <p:nvGrpSpPr>
            <p:cNvPr id="17422" name="组合 314392"/>
            <p:cNvGrpSpPr/>
            <p:nvPr/>
          </p:nvGrpSpPr>
          <p:grpSpPr>
            <a:xfrm>
              <a:off x="1582" y="1692"/>
              <a:ext cx="1151" cy="523"/>
              <a:chOff x="1691" y="3264"/>
              <a:chExt cx="1151" cy="523"/>
            </a:xfrm>
          </p:grpSpPr>
          <p:sp>
            <p:nvSpPr>
              <p:cNvPr id="17423" name="文本框 314393"/>
              <p:cNvSpPr/>
              <p:nvPr/>
            </p:nvSpPr>
            <p:spPr>
              <a:xfrm>
                <a:off x="1691" y="3264"/>
                <a:ext cx="1151" cy="523"/>
              </a:xfrm>
              <a:prstGeom prst="rect">
                <a:avLst/>
              </a:prstGeom>
              <a:noFill/>
              <a:ln w="28575">
                <a:noFill/>
              </a:ln>
            </p:spPr>
            <p:txBody>
              <a:bodyPr>
                <a:spAutoFit/>
              </a:bodyPr>
              <a:lstStyle/>
              <a:p>
                <a:pPr algn="ctr"/>
                <a:r>
                  <a:rPr lang="zh-CN" altLang="en-US" sz="2400">
                    <a:solidFill>
                      <a:srgbClr val="000000"/>
                    </a:solidFill>
                  </a:rPr>
                  <a:t>催化剂</a:t>
                </a:r>
              </a:p>
              <a:p>
                <a:pPr algn="ctr"/>
                <a:r>
                  <a:rPr lang="zh-CN" altLang="en-US" sz="2400">
                    <a:solidFill>
                      <a:srgbClr val="000000"/>
                    </a:solidFill>
                  </a:rPr>
                  <a:t>加热、加压</a:t>
                </a:r>
              </a:p>
            </p:txBody>
          </p:sp>
          <p:cxnSp>
            <p:nvCxnSpPr>
              <p:cNvPr id="17424" name="直接连接符 314394"/>
              <p:cNvCxnSpPr/>
              <p:nvPr/>
            </p:nvCxnSpPr>
            <p:spPr>
              <a:xfrm flipV="1">
                <a:off x="1710" y="3574"/>
                <a:ext cx="1124" cy="1"/>
              </a:xfrm>
              <a:prstGeom prst="line">
                <a:avLst/>
              </a:prstGeom>
              <a:ln w="28575" cap="flat" cmpd="sng">
                <a:solidFill>
                  <a:srgbClr val="0000FF"/>
                </a:solidFill>
                <a:prstDash val="solid"/>
                <a:headEnd type="none" w="med" len="med"/>
                <a:tailEnd type="stealth" w="med" len="lg"/>
              </a:ln>
            </p:spPr>
          </p:cxnSp>
        </p:grpSp>
      </p:grpSp>
      <p:sp>
        <p:nvSpPr>
          <p:cNvPr id="17425" name="文本框 314395"/>
          <p:cNvSpPr/>
          <p:nvPr/>
        </p:nvSpPr>
        <p:spPr>
          <a:xfrm>
            <a:off x="2887663" y="6086475"/>
            <a:ext cx="6080125" cy="521970"/>
          </a:xfrm>
          <a:prstGeom prst="rect">
            <a:avLst/>
          </a:prstGeom>
          <a:noFill/>
          <a:ln w="28575">
            <a:noFill/>
          </a:ln>
        </p:spPr>
        <p:txBody>
          <a:bodyPr>
            <a:spAutoFit/>
          </a:bodyPr>
          <a:lstStyle/>
          <a:p>
            <a:r>
              <a:rPr lang="en-US" altLang="zh-CN" sz="2800"/>
              <a:t>    </a:t>
            </a:r>
            <a:r>
              <a:rPr lang="zh-CN" altLang="en-US" sz="2800"/>
              <a:t>辛烷                       丁烷      丁烯</a:t>
            </a:r>
          </a:p>
        </p:txBody>
      </p:sp>
      <p:sp>
        <p:nvSpPr>
          <p:cNvPr id="17426" name="文本框 314396"/>
          <p:cNvSpPr/>
          <p:nvPr/>
        </p:nvSpPr>
        <p:spPr>
          <a:xfrm>
            <a:off x="2863850" y="4773613"/>
            <a:ext cx="6510338" cy="521970"/>
          </a:xfrm>
          <a:prstGeom prst="rect">
            <a:avLst/>
          </a:prstGeom>
          <a:noFill/>
          <a:ln w="28575">
            <a:noFill/>
          </a:ln>
        </p:spPr>
        <p:txBody>
          <a:bodyPr>
            <a:spAutoFit/>
          </a:bodyPr>
          <a:lstStyle/>
          <a:p>
            <a:r>
              <a:rPr lang="en-US" altLang="zh-CN" sz="2800"/>
              <a:t>    </a:t>
            </a:r>
            <a:r>
              <a:rPr lang="zh-CN" altLang="en-US" sz="2800">
                <a:latin typeface="宋体" panose="02010600030101010101" pitchFamily="2" charset="-122"/>
              </a:rPr>
              <a:t>十六烷            辛烷      辛烯</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7426">
                                            <p:txEl>
                                              <p:pRg st="0" end="0"/>
                                            </p:txEl>
                                          </p:spTgt>
                                        </p:tgtEl>
                                        <p:attrNameLst>
                                          <p:attrName>style.visibility</p:attrName>
                                        </p:attrNameLst>
                                      </p:cBhvr>
                                      <p:to>
                                        <p:strVal val="visible"/>
                                      </p:to>
                                    </p:set>
                                    <p:animEffect transition="in" filter="blinds(horizontal)">
                                      <p:cBhvr>
                                        <p:cTn id="19" dur="500" fill="hold"/>
                                        <p:tgtEl>
                                          <p:spTgt spid="1742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4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7425">
                                            <p:txEl>
                                              <p:pRg st="0" end="0"/>
                                            </p:txEl>
                                          </p:spTgt>
                                        </p:tgtEl>
                                        <p:attrNameLst>
                                          <p:attrName>style.visibility</p:attrName>
                                        </p:attrNameLst>
                                      </p:cBhvr>
                                      <p:to>
                                        <p:strVal val="visible"/>
                                      </p:to>
                                    </p:set>
                                    <p:animEffect transition="in" filter="blinds(horizontal)">
                                      <p:cBhvr>
                                        <p:cTn id="28" dur="500" fill="hold"/>
                                        <p:tgtEl>
                                          <p:spTgt spid="174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94940"/>
          <p:cNvSpPr/>
          <p:nvPr/>
        </p:nvSpPr>
        <p:spPr>
          <a:xfrm>
            <a:off x="8745538" y="5567363"/>
            <a:ext cx="1922462" cy="583565"/>
          </a:xfrm>
          <a:prstGeom prst="rect">
            <a:avLst/>
          </a:prstGeom>
          <a:solidFill>
            <a:schemeClr val="bg1"/>
          </a:solidFill>
          <a:ln w="28575">
            <a:noFill/>
          </a:ln>
        </p:spPr>
        <p:txBody>
          <a:bodyPr>
            <a:spAutoFit/>
          </a:bodyPr>
          <a:lstStyle/>
          <a:p>
            <a:endParaRPr lang="zh-CN" altLang="zh-CN" sz="3200"/>
          </a:p>
        </p:txBody>
      </p:sp>
      <p:sp>
        <p:nvSpPr>
          <p:cNvPr id="18435" name="矩形 294913"/>
          <p:cNvSpPr/>
          <p:nvPr/>
        </p:nvSpPr>
        <p:spPr>
          <a:xfrm>
            <a:off x="1808163" y="847725"/>
            <a:ext cx="4510087" cy="827405"/>
          </a:xfrm>
          <a:prstGeom prst="rect">
            <a:avLst/>
          </a:prstGeom>
          <a:noFill/>
          <a:ln w="12700">
            <a:noFill/>
          </a:ln>
        </p:spPr>
        <p:txBody>
          <a:bodyPr lIns="90488" tIns="44450" rIns="90488" bIns="44450">
            <a:spAutoFit/>
          </a:bodyPr>
          <a:lstStyle/>
          <a:p>
            <a:pPr>
              <a:lnSpc>
                <a:spcPct val="150000"/>
              </a:lnSpc>
              <a:spcBef>
                <a:spcPct val="0"/>
              </a:spcBef>
            </a:pPr>
            <a:r>
              <a:rPr lang="zh-CN" altLang="en-US" sz="3200">
                <a:solidFill>
                  <a:srgbClr val="0000CC"/>
                </a:solidFill>
                <a:latin typeface="新宋体" panose="02010609030101010101" charset="-122"/>
                <a:ea typeface="新宋体" panose="02010609030101010101" charset="-122"/>
              </a:rPr>
              <a:t>裂解的目的：</a:t>
            </a:r>
            <a:r>
              <a:rPr lang="zh-CN" altLang="en-US" sz="3200">
                <a:solidFill>
                  <a:srgbClr val="000000"/>
                </a:solidFill>
                <a:latin typeface="新宋体" panose="02010609030101010101" charset="-122"/>
                <a:ea typeface="新宋体" panose="02010609030101010101" charset="-122"/>
              </a:rPr>
              <a:t>  </a:t>
            </a:r>
          </a:p>
        </p:txBody>
      </p:sp>
      <p:sp>
        <p:nvSpPr>
          <p:cNvPr id="18436" name="矩形 294914"/>
          <p:cNvSpPr/>
          <p:nvPr/>
        </p:nvSpPr>
        <p:spPr>
          <a:xfrm>
            <a:off x="1778000" y="347663"/>
            <a:ext cx="5327650" cy="583565"/>
          </a:xfrm>
          <a:prstGeom prst="rect">
            <a:avLst/>
          </a:prstGeom>
          <a:noFill/>
          <a:ln w="9525">
            <a:noFill/>
          </a:ln>
        </p:spPr>
        <p:txBody>
          <a:bodyPr>
            <a:spAutoFit/>
          </a:bodyPr>
          <a:lstStyle/>
          <a:p>
            <a:pPr>
              <a:spcBef>
                <a:spcPct val="0"/>
              </a:spcBef>
            </a:pPr>
            <a:r>
              <a:rPr lang="zh-CN" altLang="en-US" sz="3200">
                <a:solidFill>
                  <a:srgbClr val="FF0000"/>
                </a:solidFill>
                <a:latin typeface="宋体" panose="02010600030101010101" pitchFamily="2" charset="-122"/>
              </a:rPr>
              <a:t>（</a:t>
            </a:r>
            <a:r>
              <a:rPr lang="en-US" altLang="zh-CN" sz="3200">
                <a:solidFill>
                  <a:srgbClr val="FF0000"/>
                </a:solidFill>
                <a:latin typeface="宋体" panose="02010600030101010101" pitchFamily="2" charset="-122"/>
              </a:rPr>
              <a:t>3</a:t>
            </a:r>
            <a:r>
              <a:rPr lang="zh-CN" altLang="en-US" sz="3200">
                <a:solidFill>
                  <a:srgbClr val="FF0000"/>
                </a:solidFill>
                <a:latin typeface="宋体" panose="02010600030101010101" pitchFamily="2" charset="-122"/>
              </a:rPr>
              <a:t>）石油裂解（深度裂化）</a:t>
            </a:r>
          </a:p>
        </p:txBody>
      </p:sp>
      <p:grpSp>
        <p:nvGrpSpPr>
          <p:cNvPr id="18437" name="组合 294927"/>
          <p:cNvGrpSpPr/>
          <p:nvPr/>
        </p:nvGrpSpPr>
        <p:grpSpPr>
          <a:xfrm>
            <a:off x="3043238" y="3606800"/>
            <a:ext cx="6313487" cy="829769"/>
            <a:chOff x="1096" y="2347"/>
            <a:chExt cx="3785" cy="507"/>
          </a:xfrm>
        </p:grpSpPr>
        <p:sp>
          <p:nvSpPr>
            <p:cNvPr id="18438" name="文本框 294919"/>
            <p:cNvSpPr/>
            <p:nvPr/>
          </p:nvSpPr>
          <p:spPr>
            <a:xfrm>
              <a:off x="1096" y="2497"/>
              <a:ext cx="3785" cy="357"/>
            </a:xfrm>
            <a:prstGeom prst="rect">
              <a:avLst/>
            </a:prstGeom>
            <a:noFill/>
            <a:ln w="9525">
              <a:noFill/>
            </a:ln>
          </p:spPr>
          <p:txBody>
            <a:bodyPr>
              <a:spAutoFit/>
            </a:bodyPr>
            <a:lstStyle/>
            <a:p>
              <a:pPr>
                <a:spcBef>
                  <a:spcPct val="0"/>
                </a:spcBef>
              </a:pPr>
              <a:r>
                <a:rPr lang="en-US" altLang="zh-CN" sz="3200">
                  <a:solidFill>
                    <a:srgbClr val="000000"/>
                  </a:solidFill>
                  <a:latin typeface="Times New Roman" panose="02020603050405020304" pitchFamily="18" charset="0"/>
                </a:rPr>
                <a:t>C</a:t>
              </a:r>
              <a:r>
                <a:rPr lang="en-US" altLang="zh-CN" sz="3200" baseline="-25000">
                  <a:solidFill>
                    <a:srgbClr val="000000"/>
                  </a:solidFill>
                  <a:latin typeface="Times New Roman" panose="02020603050405020304" pitchFamily="18" charset="0"/>
                </a:rPr>
                <a:t>4</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10                             </a:t>
              </a:r>
              <a:r>
                <a:rPr lang="en-US" altLang="zh-CN" sz="3200">
                  <a:solidFill>
                    <a:srgbClr val="000000"/>
                  </a:solidFill>
                  <a:latin typeface="Times New Roman" panose="02020603050405020304" pitchFamily="18" charset="0"/>
                </a:rPr>
                <a:t>CH</a:t>
              </a:r>
              <a:r>
                <a:rPr lang="en-US" altLang="zh-CN" sz="3200" baseline="-25000">
                  <a:solidFill>
                    <a:srgbClr val="000000"/>
                  </a:solidFill>
                  <a:latin typeface="Times New Roman" panose="02020603050405020304" pitchFamily="18" charset="0"/>
                </a:rPr>
                <a:t>4 </a:t>
              </a: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3</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6</a:t>
              </a:r>
            </a:p>
          </p:txBody>
        </p:sp>
        <p:grpSp>
          <p:nvGrpSpPr>
            <p:cNvPr id="18439" name="组合 294920"/>
            <p:cNvGrpSpPr/>
            <p:nvPr/>
          </p:nvGrpSpPr>
          <p:grpSpPr>
            <a:xfrm>
              <a:off x="1660" y="2347"/>
              <a:ext cx="1151" cy="507"/>
              <a:chOff x="1691" y="3264"/>
              <a:chExt cx="1151" cy="507"/>
            </a:xfrm>
          </p:grpSpPr>
          <p:sp>
            <p:nvSpPr>
              <p:cNvPr id="18440" name="文本框 294921"/>
              <p:cNvSpPr/>
              <p:nvPr/>
            </p:nvSpPr>
            <p:spPr>
              <a:xfrm>
                <a:off x="1691" y="3264"/>
                <a:ext cx="1151" cy="507"/>
              </a:xfrm>
              <a:prstGeom prst="rect">
                <a:avLst/>
              </a:prstGeom>
              <a:noFill/>
              <a:ln w="28575">
                <a:noFill/>
              </a:ln>
            </p:spPr>
            <p:txBody>
              <a:bodyPr>
                <a:spAutoFit/>
              </a:bodyPr>
              <a:lstStyle/>
              <a:p>
                <a:pPr algn="ctr"/>
                <a:r>
                  <a:rPr lang="zh-CN" altLang="en-US" sz="2400">
                    <a:solidFill>
                      <a:srgbClr val="000000"/>
                    </a:solidFill>
                  </a:rPr>
                  <a:t>催化剂</a:t>
                </a:r>
              </a:p>
              <a:p>
                <a:pPr algn="ctr"/>
                <a:r>
                  <a:rPr lang="zh-CN" altLang="en-US" sz="2400">
                    <a:solidFill>
                      <a:srgbClr val="000000"/>
                    </a:solidFill>
                  </a:rPr>
                  <a:t>加热、加压</a:t>
                </a:r>
              </a:p>
            </p:txBody>
          </p:sp>
          <p:cxnSp>
            <p:nvCxnSpPr>
              <p:cNvPr id="18441" name="直接连接符 294922"/>
              <p:cNvCxnSpPr/>
              <p:nvPr/>
            </p:nvCxnSpPr>
            <p:spPr>
              <a:xfrm flipV="1">
                <a:off x="1710" y="3574"/>
                <a:ext cx="1124" cy="1"/>
              </a:xfrm>
              <a:prstGeom prst="line">
                <a:avLst/>
              </a:prstGeom>
              <a:ln w="28575" cap="flat" cmpd="sng">
                <a:solidFill>
                  <a:srgbClr val="0000FF"/>
                </a:solidFill>
                <a:prstDash val="solid"/>
                <a:headEnd type="none" w="med" len="med"/>
                <a:tailEnd type="stealth" w="med" len="lg"/>
              </a:ln>
            </p:spPr>
          </p:cxnSp>
        </p:grpSp>
      </p:grpSp>
      <p:grpSp>
        <p:nvGrpSpPr>
          <p:cNvPr id="18442" name="组合 294926"/>
          <p:cNvGrpSpPr/>
          <p:nvPr/>
        </p:nvGrpSpPr>
        <p:grpSpPr>
          <a:xfrm>
            <a:off x="1746250" y="2451100"/>
            <a:ext cx="7599363" cy="830263"/>
            <a:chOff x="304" y="1692"/>
            <a:chExt cx="4290" cy="523"/>
          </a:xfrm>
        </p:grpSpPr>
        <p:sp>
          <p:nvSpPr>
            <p:cNvPr id="18443" name="文本框 294918"/>
            <p:cNvSpPr/>
            <p:nvPr/>
          </p:nvSpPr>
          <p:spPr>
            <a:xfrm>
              <a:off x="304" y="1836"/>
              <a:ext cx="4290" cy="368"/>
            </a:xfrm>
            <a:prstGeom prst="rect">
              <a:avLst/>
            </a:prstGeom>
            <a:noFill/>
            <a:ln w="9525">
              <a:noFill/>
            </a:ln>
          </p:spPr>
          <p:txBody>
            <a:bodyPr>
              <a:spAutoFit/>
            </a:bodyPr>
            <a:lstStyle/>
            <a:p>
              <a:pPr>
                <a:spcBef>
                  <a:spcPct val="0"/>
                </a:spcBef>
              </a:pP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4</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10                              </a:t>
              </a:r>
              <a:r>
                <a:rPr lang="en-US" altLang="zh-CN" sz="3200">
                  <a:solidFill>
                    <a:srgbClr val="000000"/>
                  </a:solidFill>
                  <a:latin typeface="Times New Roman" panose="02020603050405020304" pitchFamily="18" charset="0"/>
                </a:rPr>
                <a:t>C</a:t>
              </a:r>
              <a:r>
                <a:rPr lang="en-US" altLang="zh-CN" sz="3200" baseline="-25000">
                  <a:solidFill>
                    <a:srgbClr val="000000"/>
                  </a:solidFill>
                  <a:latin typeface="Times New Roman" panose="02020603050405020304" pitchFamily="18" charset="0"/>
                </a:rPr>
                <a:t>2</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4 </a:t>
              </a:r>
              <a:r>
                <a:rPr lang="en-US" altLang="zh-CN" sz="3200">
                  <a:solidFill>
                    <a:srgbClr val="000000"/>
                  </a:solidFill>
                  <a:latin typeface="Times New Roman" panose="02020603050405020304" pitchFamily="18" charset="0"/>
                </a:rPr>
                <a:t>+ C</a:t>
              </a:r>
              <a:r>
                <a:rPr lang="en-US" altLang="zh-CN" sz="3200" baseline="-25000">
                  <a:solidFill>
                    <a:srgbClr val="000000"/>
                  </a:solidFill>
                  <a:latin typeface="Times New Roman" panose="02020603050405020304" pitchFamily="18" charset="0"/>
                </a:rPr>
                <a:t>2</a:t>
              </a:r>
              <a:r>
                <a:rPr lang="en-US" altLang="zh-CN" sz="3200">
                  <a:solidFill>
                    <a:srgbClr val="000000"/>
                  </a:solidFill>
                  <a:latin typeface="Times New Roman" panose="02020603050405020304" pitchFamily="18" charset="0"/>
                </a:rPr>
                <a:t>H</a:t>
              </a:r>
              <a:r>
                <a:rPr lang="en-US" altLang="zh-CN" sz="3200" baseline="-25000">
                  <a:solidFill>
                    <a:srgbClr val="000000"/>
                  </a:solidFill>
                  <a:latin typeface="Times New Roman" panose="02020603050405020304" pitchFamily="18" charset="0"/>
                </a:rPr>
                <a:t>6</a:t>
              </a:r>
            </a:p>
          </p:txBody>
        </p:sp>
        <p:grpSp>
          <p:nvGrpSpPr>
            <p:cNvPr id="18444" name="组合 294923"/>
            <p:cNvGrpSpPr/>
            <p:nvPr/>
          </p:nvGrpSpPr>
          <p:grpSpPr>
            <a:xfrm>
              <a:off x="1582" y="1692"/>
              <a:ext cx="1151" cy="523"/>
              <a:chOff x="1691" y="3264"/>
              <a:chExt cx="1151" cy="523"/>
            </a:xfrm>
          </p:grpSpPr>
          <p:sp>
            <p:nvSpPr>
              <p:cNvPr id="18445" name="文本框 294924"/>
              <p:cNvSpPr/>
              <p:nvPr/>
            </p:nvSpPr>
            <p:spPr>
              <a:xfrm>
                <a:off x="1691" y="3264"/>
                <a:ext cx="1151" cy="523"/>
              </a:xfrm>
              <a:prstGeom prst="rect">
                <a:avLst/>
              </a:prstGeom>
              <a:noFill/>
              <a:ln w="28575">
                <a:noFill/>
              </a:ln>
            </p:spPr>
            <p:txBody>
              <a:bodyPr>
                <a:spAutoFit/>
              </a:bodyPr>
              <a:lstStyle/>
              <a:p>
                <a:pPr algn="ctr"/>
                <a:r>
                  <a:rPr lang="zh-CN" altLang="en-US" sz="2400">
                    <a:solidFill>
                      <a:srgbClr val="000000"/>
                    </a:solidFill>
                  </a:rPr>
                  <a:t>催化剂</a:t>
                </a:r>
              </a:p>
              <a:p>
                <a:pPr algn="ctr"/>
                <a:r>
                  <a:rPr lang="zh-CN" altLang="en-US" sz="2400">
                    <a:solidFill>
                      <a:srgbClr val="000000"/>
                    </a:solidFill>
                  </a:rPr>
                  <a:t>加热、加压</a:t>
                </a:r>
              </a:p>
            </p:txBody>
          </p:sp>
          <p:cxnSp>
            <p:nvCxnSpPr>
              <p:cNvPr id="18446" name="直接连接符 294925"/>
              <p:cNvCxnSpPr/>
              <p:nvPr/>
            </p:nvCxnSpPr>
            <p:spPr>
              <a:xfrm flipV="1">
                <a:off x="1710" y="3574"/>
                <a:ext cx="1124" cy="1"/>
              </a:xfrm>
              <a:prstGeom prst="line">
                <a:avLst/>
              </a:prstGeom>
              <a:ln w="28575" cap="flat" cmpd="sng">
                <a:solidFill>
                  <a:srgbClr val="0000FF"/>
                </a:solidFill>
                <a:prstDash val="solid"/>
                <a:headEnd type="none" w="med" len="med"/>
                <a:tailEnd type="stealth" w="med" len="lg"/>
              </a:ln>
            </p:spPr>
          </p:cxnSp>
        </p:grpSp>
      </p:grpSp>
      <p:sp>
        <p:nvSpPr>
          <p:cNvPr id="18447" name="矩形 294928"/>
          <p:cNvSpPr/>
          <p:nvPr/>
        </p:nvSpPr>
        <p:spPr>
          <a:xfrm>
            <a:off x="1708150" y="1504950"/>
            <a:ext cx="8623300" cy="829945"/>
          </a:xfrm>
          <a:prstGeom prst="rect">
            <a:avLst/>
          </a:prstGeom>
          <a:noFill/>
          <a:ln w="28575">
            <a:noFill/>
          </a:ln>
        </p:spPr>
        <p:txBody>
          <a:bodyPr>
            <a:spAutoFit/>
          </a:bodyPr>
          <a:lstStyle/>
          <a:p>
            <a:pPr>
              <a:lnSpc>
                <a:spcPct val="150000"/>
              </a:lnSpc>
              <a:spcBef>
                <a:spcPct val="0"/>
              </a:spcBef>
            </a:pPr>
            <a:r>
              <a:rPr lang="zh-CN" altLang="en-US" sz="3200">
                <a:solidFill>
                  <a:srgbClr val="000000"/>
                </a:solidFill>
              </a:rPr>
              <a:t>获得乙烯、丙烯、甲烷等重要化工基本原料。</a:t>
            </a:r>
          </a:p>
        </p:txBody>
      </p:sp>
      <p:sp>
        <p:nvSpPr>
          <p:cNvPr id="18448" name="左大括号 294934"/>
          <p:cNvSpPr/>
          <p:nvPr/>
        </p:nvSpPr>
        <p:spPr>
          <a:xfrm>
            <a:off x="2249488" y="2965450"/>
            <a:ext cx="606425" cy="1184275"/>
          </a:xfrm>
          <a:prstGeom prst="leftBrace">
            <a:avLst>
              <a:gd name="adj1" fmla="val 16264"/>
              <a:gd name="adj2" fmla="val 50000"/>
            </a:avLst>
          </a:prstGeom>
          <a:noFill/>
          <a:ln w="50800" cap="flat" cmpd="sng">
            <a:solidFill>
              <a:srgbClr val="FF00FF"/>
            </a:solidFill>
            <a:prstDash val="solid"/>
            <a:headEnd type="none" w="med" len="med"/>
            <a:tailEnd type="none" w="med" len="med"/>
          </a:ln>
        </p:spPr>
        <p:txBody>
          <a:bodyPr/>
          <a:lstStyle/>
          <a:p>
            <a:endParaRPr lang="zh-CN" altLang="en-US"/>
          </a:p>
        </p:txBody>
      </p:sp>
      <p:sp>
        <p:nvSpPr>
          <p:cNvPr id="18449" name="矩形 294938"/>
          <p:cNvSpPr/>
          <p:nvPr/>
        </p:nvSpPr>
        <p:spPr>
          <a:xfrm>
            <a:off x="1878013" y="4914900"/>
            <a:ext cx="4335462" cy="583565"/>
          </a:xfrm>
          <a:prstGeom prst="rect">
            <a:avLst/>
          </a:prstGeom>
          <a:noFill/>
          <a:ln w="9525">
            <a:noFill/>
          </a:ln>
        </p:spPr>
        <p:txBody>
          <a:bodyPr>
            <a:spAutoFit/>
          </a:bodyPr>
          <a:lstStyle/>
          <a:p>
            <a:pPr>
              <a:spcBef>
                <a:spcPct val="0"/>
              </a:spcBef>
            </a:pPr>
            <a:r>
              <a:rPr lang="zh-CN" altLang="en-US" sz="3200">
                <a:solidFill>
                  <a:srgbClr val="FF0000"/>
                </a:solidFill>
                <a:latin typeface="宋体" panose="02010600030101010101" pitchFamily="2" charset="-122"/>
              </a:rPr>
              <a:t>（</a:t>
            </a:r>
            <a:r>
              <a:rPr lang="en-US" altLang="zh-CN" sz="3200">
                <a:solidFill>
                  <a:srgbClr val="FF0000"/>
                </a:solidFill>
                <a:latin typeface="宋体" panose="02010600030101010101" pitchFamily="2" charset="-122"/>
              </a:rPr>
              <a:t>4</a:t>
            </a:r>
            <a:r>
              <a:rPr lang="zh-CN" altLang="en-US" sz="3200">
                <a:solidFill>
                  <a:srgbClr val="FF0000"/>
                </a:solidFill>
                <a:latin typeface="宋体" panose="02010600030101010101" pitchFamily="2" charset="-122"/>
              </a:rPr>
              <a:t>）石油催化重整</a:t>
            </a:r>
          </a:p>
        </p:txBody>
      </p:sp>
      <p:sp>
        <p:nvSpPr>
          <p:cNvPr id="18450" name="矩形 294939"/>
          <p:cNvSpPr/>
          <p:nvPr/>
        </p:nvSpPr>
        <p:spPr>
          <a:xfrm>
            <a:off x="1816100" y="5578475"/>
            <a:ext cx="8851900" cy="583565"/>
          </a:xfrm>
          <a:prstGeom prst="rect">
            <a:avLst/>
          </a:prstGeom>
          <a:noFill/>
          <a:ln w="9525">
            <a:noFill/>
          </a:ln>
        </p:spPr>
        <p:txBody>
          <a:bodyPr>
            <a:spAutoFit/>
          </a:bodyPr>
          <a:lstStyle/>
          <a:p>
            <a:pPr>
              <a:spcBef>
                <a:spcPct val="0"/>
              </a:spcBef>
            </a:pPr>
            <a:r>
              <a:rPr lang="en-US" altLang="en-US" sz="3200">
                <a:solidFill>
                  <a:srgbClr val="000000"/>
                </a:solidFill>
                <a:latin typeface="宋体" panose="02010600030101010101" pitchFamily="2" charset="-122"/>
              </a:rPr>
              <a:t>通</a:t>
            </a:r>
            <a:r>
              <a:rPr lang="zh-CN" altLang="en-US" sz="3200">
                <a:solidFill>
                  <a:srgbClr val="000000"/>
                </a:solidFill>
                <a:latin typeface="宋体" panose="02010600030101010101" pitchFamily="2" charset="-122"/>
              </a:rPr>
              <a:t>过结构的重新调整，使链状烃转化为环状烃。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8448"/>
                                        </p:tgtEl>
                                        <p:attrNameLst>
                                          <p:attrName>style.visibility</p:attrName>
                                        </p:attrNameLst>
                                      </p:cBhvr>
                                      <p:to>
                                        <p:strVal val="visible"/>
                                      </p:to>
                                    </p:set>
                                    <p:animEffect transition="in" filter="blinds(horizontal)">
                                      <p:cBhvr>
                                        <p:cTn id="11" dur="500" fill="hold"/>
                                        <p:tgtEl>
                                          <p:spTgt spid="1844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44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4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animBg="1"/>
      <p:bldP spid="18449" grpId="0" animBg="1"/>
      <p:bldP spid="184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1215" y="1405611"/>
            <a:ext cx="11409887" cy="4615815"/>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石油的分馏为物理变化，获取的各种产品为混合物</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石油的裂化和裂解原理相同，目的也相同</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裂化汽油不能用作提取溴的萃取剂</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个碳原子的烷烃，经催化裂解后，只能生成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种气态烃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石油在加热和催化剂的作用下，可通过结构重整，获取苯、甲苯等环状烃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许多性能优异的合成高分子材料的原始原料为煤、石油和天然气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2" name="组合 11"/>
          <p:cNvGrpSpPr/>
          <p:nvPr/>
        </p:nvGrpSpPr>
        <p:grpSpPr>
          <a:xfrm>
            <a:off x="565696" y="765356"/>
            <a:ext cx="1991830" cy="521970"/>
            <a:chOff x="525519" y="457940"/>
            <a:chExt cx="1992199" cy="522067"/>
          </a:xfrm>
        </p:grpSpPr>
        <p:sp>
          <p:nvSpPr>
            <p:cNvPr id="15" name="矩形 14"/>
            <p:cNvSpPr/>
            <p:nvPr/>
          </p:nvSpPr>
          <p:spPr>
            <a:xfrm>
              <a:off x="912141" y="457940"/>
              <a:ext cx="1605577" cy="522067"/>
            </a:xfrm>
            <a:prstGeom prst="rect">
              <a:avLst/>
            </a:prstGeom>
          </p:spPr>
          <p:txBody>
            <a:bodyPr wrap="none">
              <a:spAutoFit/>
            </a:bodyPr>
            <a:lstStyle/>
            <a:p>
              <a:pPr algn="ctr">
                <a:tabLst>
                  <a:tab pos="1890395" algn="l"/>
                </a:tabLst>
              </a:pPr>
              <a:r>
                <a:rPr lang="zh-CN" altLang="en-US" sz="2800" b="1" kern="100" dirty="0">
                  <a:solidFill>
                    <a:prstClr val="black"/>
                  </a:solidFill>
                  <a:latin typeface="宋体" panose="02010600030101010101" pitchFamily="2" charset="-122"/>
                  <a:cs typeface="Courier New" panose="02070309020205020404"/>
                </a:rPr>
                <a:t>判断正误</a:t>
              </a:r>
              <a:endParaRPr lang="zh-CN" altLang="en-US" sz="2800" b="1" kern="100" dirty="0">
                <a:solidFill>
                  <a:prstClr val="black"/>
                </a:solidFill>
                <a:latin typeface="隶书" panose="02010509060101010101" pitchFamily="49" charset="-122"/>
                <a:ea typeface="隶书" panose="02010509060101010101" pitchFamily="49" charset="-122"/>
                <a:cs typeface="Courier New" panose="02070309020205020404"/>
              </a:endParaRPr>
            </a:p>
          </p:txBody>
        </p:sp>
        <p:sp>
          <p:nvSpPr>
            <p:cNvPr id="16" name="矩形 15"/>
            <p:cNvSpPr/>
            <p:nvPr/>
          </p:nvSpPr>
          <p:spPr>
            <a:xfrm>
              <a:off x="525519" y="565939"/>
              <a:ext cx="346911" cy="346983"/>
            </a:xfrm>
            <a:prstGeom prst="rect">
              <a:avLst/>
            </a:prstGeom>
            <a:noFill/>
            <a:ln w="28575">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pic>
          <p:nvPicPr>
            <p:cNvPr id="17" name="图片 1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563721" y="578567"/>
              <a:ext cx="286055" cy="325888"/>
            </a:xfrm>
            <a:prstGeom prst="rect">
              <a:avLst/>
            </a:prstGeom>
          </p:spPr>
        </p:pic>
      </p:grpSp>
      <p:sp>
        <p:nvSpPr>
          <p:cNvPr id="4" name="矩形 3"/>
          <p:cNvSpPr/>
          <p:nvPr/>
        </p:nvSpPr>
        <p:spPr>
          <a:xfrm>
            <a:off x="8880296" y="1498001"/>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2" name="矩形 1"/>
          <p:cNvSpPr/>
          <p:nvPr/>
        </p:nvSpPr>
        <p:spPr>
          <a:xfrm>
            <a:off x="7453100" y="2120557"/>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3" name="矩形 2"/>
          <p:cNvSpPr/>
          <p:nvPr/>
        </p:nvSpPr>
        <p:spPr>
          <a:xfrm>
            <a:off x="6387103" y="2786267"/>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5" name="矩形 4"/>
          <p:cNvSpPr/>
          <p:nvPr/>
        </p:nvSpPr>
        <p:spPr>
          <a:xfrm>
            <a:off x="9937271" y="3391408"/>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6" name="矩形 5"/>
          <p:cNvSpPr/>
          <p:nvPr/>
        </p:nvSpPr>
        <p:spPr>
          <a:xfrm>
            <a:off x="1333553" y="4686970"/>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7" name="矩形 6"/>
          <p:cNvSpPr/>
          <p:nvPr/>
        </p:nvSpPr>
        <p:spPr>
          <a:xfrm>
            <a:off x="11025698" y="5320484"/>
            <a:ext cx="640715" cy="645160"/>
          </a:xfrm>
          <a:prstGeom prst="rect">
            <a:avLst/>
          </a:prstGeom>
        </p:spPr>
        <p:txBody>
          <a:bodyPr wrap="none">
            <a:spAutoFit/>
          </a:body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p:nvPr/>
        </p:nvSpPr>
        <p:spPr>
          <a:xfrm>
            <a:off x="1021257" y="539541"/>
            <a:ext cx="1619157" cy="521970"/>
          </a:xfrm>
          <a:prstGeom prst="rect">
            <a:avLst/>
          </a:prstGeom>
          <a:noFill/>
        </p:spPr>
        <p:txBody>
          <a:bodyPr wrap="square" rtlCol="0">
            <a:spAutoFit/>
          </a:bodyPr>
          <a:lstStyle/>
          <a:p>
            <a:pPr algn="just">
              <a:tabLst>
                <a:tab pos="2610485" algn="l"/>
              </a:tabLst>
            </a:pPr>
            <a:r>
              <a:rPr lang="zh-CN" altLang="en-US" sz="2800" b="1" dirty="0" smtClean="0">
                <a:solidFill>
                  <a:srgbClr val="0070C0"/>
                </a:solidFill>
                <a:latin typeface="微软雅黑" panose="020B0503020204020204" charset="-122"/>
                <a:ea typeface="微软雅黑" panose="020B0503020204020204" charset="-122"/>
              </a:rPr>
              <a:t>归纳总结</a:t>
            </a:r>
            <a:endParaRPr lang="zh-CN" altLang="zh-CN" sz="2800" b="1" dirty="0">
              <a:solidFill>
                <a:srgbClr val="0070C0"/>
              </a:solidFill>
              <a:latin typeface="微软雅黑" panose="020B0503020204020204" charset="-122"/>
              <a:ea typeface="微软雅黑" panose="020B0503020204020204" charset="-122"/>
            </a:endParaRPr>
          </a:p>
        </p:txBody>
      </p:sp>
      <p:sp>
        <p:nvSpPr>
          <p:cNvPr id="14" name="任意多边形: 形状 2"/>
          <p:cNvSpPr/>
          <p:nvPr/>
        </p:nvSpPr>
        <p:spPr>
          <a:xfrm>
            <a:off x="552569" y="608165"/>
            <a:ext cx="371651" cy="385876"/>
          </a:xfrm>
          <a:custGeom>
            <a:avLst/>
            <a:gdLst>
              <a:gd name="connsiteX0" fmla="*/ 155274 w 432037"/>
              <a:gd name="connsiteY0" fmla="*/ 0 h 448573"/>
              <a:gd name="connsiteX1" fmla="*/ 432037 w 432037"/>
              <a:gd name="connsiteY1" fmla="*/ 0 h 448573"/>
              <a:gd name="connsiteX2" fmla="*/ 276764 w 432037"/>
              <a:gd name="connsiteY2" fmla="*/ 448571 h 448573"/>
              <a:gd name="connsiteX3" fmla="*/ 310553 w 432037"/>
              <a:gd name="connsiteY3" fmla="*/ 448571 h 448573"/>
              <a:gd name="connsiteX4" fmla="*/ 310552 w 432037"/>
              <a:gd name="connsiteY4" fmla="*/ 448573 h 448573"/>
              <a:gd name="connsiteX5" fmla="*/ 0 w 432037"/>
              <a:gd name="connsiteY5" fmla="*/ 448573 h 44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37" h="448573">
                <a:moveTo>
                  <a:pt x="155274" y="0"/>
                </a:moveTo>
                <a:lnTo>
                  <a:pt x="432037" y="0"/>
                </a:lnTo>
                <a:lnTo>
                  <a:pt x="276764" y="448571"/>
                </a:lnTo>
                <a:lnTo>
                  <a:pt x="310553" y="448571"/>
                </a:lnTo>
                <a:lnTo>
                  <a:pt x="310552" y="448573"/>
                </a:lnTo>
                <a:lnTo>
                  <a:pt x="0" y="448573"/>
                </a:lnTo>
                <a:close/>
              </a:path>
            </a:pathLst>
          </a:custGeom>
          <a:solidFill>
            <a:srgbClr val="00CCFF"/>
          </a:solidFill>
          <a:ln w="12700" cap="flat" cmpd="sng" algn="ctr">
            <a:noFill/>
            <a:prstDash val="solid"/>
            <a:miter lim="800000"/>
          </a:ln>
          <a:effectLst/>
        </p:spPr>
        <p:txBody>
          <a:bodyPr rot="0" spcFirstLastPara="0" vertOverflow="overflow" horzOverflow="overflow" vert="horz" wrap="square" lIns="91423" tIns="45711" rIns="91423" bIns="45711"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schemeClr val="tx1">
                  <a:lumMod val="65000"/>
                  <a:lumOff val="35000"/>
                </a:schemeClr>
              </a:solidFill>
              <a:effectLst/>
              <a:uLnTx/>
              <a:uFillTx/>
              <a:ea typeface="微软雅黑" panose="020B0503020204020204" charset="-122"/>
            </a:endParaRPr>
          </a:p>
        </p:txBody>
      </p:sp>
      <p:sp>
        <p:nvSpPr>
          <p:cNvPr id="15" name="任意多边形: 形状 3"/>
          <p:cNvSpPr/>
          <p:nvPr/>
        </p:nvSpPr>
        <p:spPr>
          <a:xfrm>
            <a:off x="850267" y="608165"/>
            <a:ext cx="196029" cy="385876"/>
          </a:xfrm>
          <a:custGeom>
            <a:avLst/>
            <a:gdLst>
              <a:gd name="connsiteX0" fmla="*/ 155274 w 227880"/>
              <a:gd name="connsiteY0" fmla="*/ 0 h 448573"/>
              <a:gd name="connsiteX1" fmla="*/ 227880 w 227880"/>
              <a:gd name="connsiteY1" fmla="*/ 0 h 448573"/>
              <a:gd name="connsiteX2" fmla="*/ 72606 w 227880"/>
              <a:gd name="connsiteY2" fmla="*/ 448573 h 448573"/>
              <a:gd name="connsiteX3" fmla="*/ 0 w 227880"/>
              <a:gd name="connsiteY3" fmla="*/ 448573 h 448573"/>
            </a:gdLst>
            <a:ahLst/>
            <a:cxnLst>
              <a:cxn ang="0">
                <a:pos x="connsiteX0" y="connsiteY0"/>
              </a:cxn>
              <a:cxn ang="0">
                <a:pos x="connsiteX1" y="connsiteY1"/>
              </a:cxn>
              <a:cxn ang="0">
                <a:pos x="connsiteX2" y="connsiteY2"/>
              </a:cxn>
              <a:cxn ang="0">
                <a:pos x="connsiteX3" y="connsiteY3"/>
              </a:cxn>
            </a:cxnLst>
            <a:rect l="l" t="t" r="r" b="b"/>
            <a:pathLst>
              <a:path w="227880" h="448573">
                <a:moveTo>
                  <a:pt x="155274" y="0"/>
                </a:moveTo>
                <a:lnTo>
                  <a:pt x="227880" y="0"/>
                </a:lnTo>
                <a:lnTo>
                  <a:pt x="72606" y="448573"/>
                </a:lnTo>
                <a:lnTo>
                  <a:pt x="0" y="448573"/>
                </a:lnTo>
                <a:close/>
              </a:path>
            </a:pathLst>
          </a:custGeom>
          <a:solidFill>
            <a:srgbClr val="0070C0"/>
          </a:solidFill>
          <a:ln w="12700" cap="flat" cmpd="sng" algn="ctr">
            <a:noFill/>
            <a:prstDash val="solid"/>
            <a:miter lim="800000"/>
          </a:ln>
          <a:effectLst/>
        </p:spPr>
        <p:txBody>
          <a:bodyPr rot="0" spcFirstLastPara="0" vertOverflow="overflow" horzOverflow="overflow" vert="horz" wrap="square" lIns="91423" tIns="45711" rIns="91423" bIns="45711"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smtClean="0">
              <a:ln>
                <a:noFill/>
              </a:ln>
              <a:solidFill>
                <a:schemeClr val="tx1">
                  <a:lumMod val="65000"/>
                  <a:lumOff val="35000"/>
                </a:schemeClr>
              </a:solidFill>
              <a:effectLst/>
              <a:uLnTx/>
              <a:uFillTx/>
              <a:ea typeface="微软雅黑" panose="020B0503020204020204" charset="-122"/>
            </a:endParaRPr>
          </a:p>
        </p:txBody>
      </p:sp>
      <p:pic>
        <p:nvPicPr>
          <p:cNvPr id="9218" name="Picture 2" descr="56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240606" y="1946885"/>
            <a:ext cx="7711104" cy="2346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61620" y="115570"/>
            <a:ext cx="3574415" cy="521970"/>
          </a:xfrm>
          <a:prstGeom prst="rect">
            <a:avLst/>
          </a:prstGeom>
          <a:noFill/>
        </p:spPr>
        <p:txBody>
          <a:bodyPr wrap="none" rtlCol="0" anchor="t">
            <a:spAutoFit/>
          </a:bodyPr>
          <a:lstStyle/>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zh-CN" sz="2800" b="1" kern="100" dirty="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金属冶炼的方法</a:t>
            </a:r>
            <a:r>
              <a:rPr lang="en-US" altLang="zh-CN" sz="2800" b="1" kern="100" dirty="0" err="1">
                <a:solidFill>
                  <a:schemeClr val="tx1"/>
                </a:solidFill>
                <a:latin typeface="Times New Roman" panose="02020603050405020304" pitchFamily="18" charset="0"/>
                <a:ea typeface="方正中等线简体" panose="03000509000000000000" pitchFamily="65" charset="-122"/>
                <a:cs typeface="Courier New" panose="02070309020205020404" pitchFamily="49" charset="0"/>
                <a:sym typeface="+mn-ea"/>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sym typeface="+mn-ea"/>
              </a:rPr>
              <a:t>   </a:t>
            </a:r>
            <a:endParaRPr lang="zh-CN" altLang="zh-CN" sz="2800"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5" name="文本框 4"/>
          <p:cNvSpPr txBox="1"/>
          <p:nvPr/>
        </p:nvSpPr>
        <p:spPr>
          <a:xfrm>
            <a:off x="818626" y="766636"/>
            <a:ext cx="2420856" cy="523220"/>
          </a:xfrm>
          <a:prstGeom prst="rect">
            <a:avLst/>
          </a:prstGeom>
          <a:noFill/>
        </p:spPr>
        <p:txBody>
          <a:bodyPr wrap="none" rtlCol="0" anchor="t">
            <a:spAutoFit/>
          </a:bodyPr>
          <a:lstStyle/>
          <a:p>
            <a:pPr fontAlgn="base">
              <a:spcBef>
                <a:spcPct val="50000"/>
              </a:spcBef>
            </a:pPr>
            <a:r>
              <a:rPr lang="zh-CN" altLang="en-US" sz="2800" dirty="0">
                <a:solidFill>
                  <a:srgbClr val="000000"/>
                </a:solidFill>
                <a:latin typeface="Calibri" panose="020F0502020204030204" charset="0"/>
                <a:sym typeface="+mn-ea"/>
              </a:rPr>
              <a:t>①</a:t>
            </a:r>
            <a:r>
              <a:rPr lang="zh-CN" altLang="en-US" sz="2800" dirty="0">
                <a:solidFill>
                  <a:srgbClr val="000000"/>
                </a:solidFill>
                <a:sym typeface="+mn-ea"/>
              </a:rPr>
              <a:t>热分解</a:t>
            </a:r>
            <a:r>
              <a:rPr lang="zh-CN" altLang="en-US" sz="2800" dirty="0" smtClean="0">
                <a:solidFill>
                  <a:srgbClr val="000000"/>
                </a:solidFill>
                <a:sym typeface="+mn-ea"/>
              </a:rPr>
              <a:t>法： </a:t>
            </a:r>
            <a:endParaRPr lang="zh-CN" altLang="en-US" sz="2800" dirty="0"/>
          </a:p>
        </p:txBody>
      </p:sp>
      <p:sp>
        <p:nvSpPr>
          <p:cNvPr id="7" name="文本框 6"/>
          <p:cNvSpPr txBox="1"/>
          <p:nvPr/>
        </p:nvSpPr>
        <p:spPr>
          <a:xfrm>
            <a:off x="2994666" y="788152"/>
            <a:ext cx="4536819" cy="461665"/>
          </a:xfrm>
          <a:prstGeom prst="rect">
            <a:avLst/>
          </a:prstGeom>
          <a:noFill/>
        </p:spPr>
        <p:txBody>
          <a:bodyPr wrap="none" rtlCol="0" anchor="t">
            <a:spAutoFit/>
          </a:bodyPr>
          <a:lstStyle/>
          <a:p>
            <a:r>
              <a:rPr lang="zh-CN" altLang="en-US" sz="2400" b="1" dirty="0" smtClean="0">
                <a:sym typeface="+mn-ea"/>
              </a:rPr>
              <a:t>适</a:t>
            </a:r>
            <a:r>
              <a:rPr lang="zh-CN" altLang="en-US" sz="2400" b="1" dirty="0">
                <a:sym typeface="+mn-ea"/>
              </a:rPr>
              <a:t>合一些</a:t>
            </a:r>
            <a:r>
              <a:rPr lang="zh-CN" altLang="en-US" sz="2400" b="1" dirty="0">
                <a:solidFill>
                  <a:srgbClr val="FF0000"/>
                </a:solidFill>
                <a:sym typeface="+mn-ea"/>
              </a:rPr>
              <a:t>不活泼金属，如</a:t>
            </a:r>
            <a:r>
              <a:rPr lang="en-US" altLang="zh-CN" sz="2400" b="1" dirty="0">
                <a:solidFill>
                  <a:srgbClr val="FF0000"/>
                </a:solidFill>
                <a:sym typeface="+mn-ea"/>
              </a:rPr>
              <a:t>Hg</a:t>
            </a:r>
            <a:r>
              <a:rPr lang="zh-CN" altLang="en-US" sz="2400" b="1" dirty="0">
                <a:solidFill>
                  <a:srgbClr val="FF0000"/>
                </a:solidFill>
                <a:sym typeface="+mn-ea"/>
              </a:rPr>
              <a:t>和</a:t>
            </a:r>
            <a:r>
              <a:rPr lang="en-US" altLang="zh-CN" sz="2400" b="1" dirty="0" smtClean="0">
                <a:solidFill>
                  <a:srgbClr val="FF0000"/>
                </a:solidFill>
                <a:sym typeface="+mn-ea"/>
              </a:rPr>
              <a:t>Ag</a:t>
            </a:r>
            <a:endParaRPr lang="zh-CN" altLang="en-US" sz="2400" b="1" dirty="0"/>
          </a:p>
        </p:txBody>
      </p:sp>
      <p:grpSp>
        <p:nvGrpSpPr>
          <p:cNvPr id="10245" name="组合 11268"/>
          <p:cNvGrpSpPr/>
          <p:nvPr/>
        </p:nvGrpSpPr>
        <p:grpSpPr>
          <a:xfrm>
            <a:off x="1276668" y="1447483"/>
            <a:ext cx="5373687" cy="754062"/>
            <a:chOff x="0" y="0"/>
            <a:chExt cx="2249" cy="475"/>
          </a:xfrm>
        </p:grpSpPr>
        <p:sp>
          <p:nvSpPr>
            <p:cNvPr id="10246" name="文本框 11269"/>
            <p:cNvSpPr/>
            <p:nvPr/>
          </p:nvSpPr>
          <p:spPr>
            <a:xfrm>
              <a:off x="0" y="110"/>
              <a:ext cx="2249" cy="365"/>
            </a:xfrm>
            <a:prstGeom prst="rect">
              <a:avLst/>
            </a:prstGeom>
            <a:noFill/>
            <a:ln w="9525">
              <a:noFill/>
            </a:ln>
          </p:spPr>
          <p:txBody>
            <a:bodyPr>
              <a:spAutoFit/>
            </a:bodyPr>
            <a:lstStyle/>
            <a:p>
              <a:pPr fontAlgn="base">
                <a:spcBef>
                  <a:spcPct val="50000"/>
                </a:spcBef>
              </a:pPr>
              <a:r>
                <a:rPr lang="zh-CN" altLang="en-US" sz="3200">
                  <a:solidFill>
                    <a:srgbClr val="000000"/>
                  </a:solidFill>
                  <a:latin typeface="Times New Roman" panose="02020603050405020304" pitchFamily="18" charset="0"/>
                </a:rPr>
                <a:t>2HgO                 2Hg＋O</a:t>
              </a:r>
              <a:r>
                <a:rPr lang="zh-CN" altLang="en-US" sz="3200" baseline="-25000">
                  <a:solidFill>
                    <a:srgbClr val="000000"/>
                  </a:solidFill>
                  <a:latin typeface="Times New Roman" panose="02020603050405020304" pitchFamily="18" charset="0"/>
                </a:rPr>
                <a:t>2</a:t>
              </a:r>
              <a:r>
                <a:rPr lang="zh-CN" altLang="en-US" sz="3200">
                  <a:solidFill>
                    <a:srgbClr val="000000"/>
                  </a:solidFill>
                  <a:latin typeface="Times New Roman" panose="02020603050405020304" pitchFamily="18" charset="0"/>
                </a:rPr>
                <a:t>↑</a:t>
              </a:r>
              <a:endParaRPr lang="zh-CN" altLang="en-US" sz="3200">
                <a:solidFill>
                  <a:srgbClr val="000000"/>
                </a:solidFill>
                <a:latin typeface="Times New Roman" panose="02020603050405020304" pitchFamily="18" charset="0"/>
                <a:ea typeface="Times New Roman" panose="02020603050405020304" pitchFamily="18" charset="0"/>
              </a:endParaRPr>
            </a:p>
          </p:txBody>
        </p:sp>
        <p:sp>
          <p:nvSpPr>
            <p:cNvPr id="10247" name="文本框 11270"/>
            <p:cNvSpPr/>
            <p:nvPr/>
          </p:nvSpPr>
          <p:spPr>
            <a:xfrm>
              <a:off x="531" y="0"/>
              <a:ext cx="590" cy="327"/>
            </a:xfrm>
            <a:prstGeom prst="rect">
              <a:avLst/>
            </a:prstGeom>
            <a:noFill/>
            <a:ln w="9525">
              <a:noFill/>
            </a:ln>
          </p:spPr>
          <p:txBody>
            <a:bodyPr>
              <a:spAutoFit/>
            </a:bodyPr>
            <a:lstStyle/>
            <a:p>
              <a:pPr fontAlgn="base">
                <a:spcBef>
                  <a:spcPct val="50000"/>
                </a:spcBef>
              </a:pPr>
              <a:r>
                <a:rPr lang="zh-CN" altLang="en-US" sz="2800">
                  <a:solidFill>
                    <a:srgbClr val="000000"/>
                  </a:solidFill>
                </a:rPr>
                <a:t>  加热</a:t>
              </a:r>
            </a:p>
          </p:txBody>
        </p:sp>
        <p:cxnSp>
          <p:nvCxnSpPr>
            <p:cNvPr id="10248" name="直接连接符 11271"/>
            <p:cNvCxnSpPr/>
            <p:nvPr/>
          </p:nvCxnSpPr>
          <p:spPr>
            <a:xfrm>
              <a:off x="528" y="260"/>
              <a:ext cx="590" cy="0"/>
            </a:xfrm>
            <a:prstGeom prst="line">
              <a:avLst/>
            </a:prstGeom>
            <a:ln w="34925" cap="flat" cmpd="sng">
              <a:solidFill>
                <a:srgbClr val="0000FF"/>
              </a:solidFill>
              <a:prstDash val="solid"/>
              <a:headEnd type="none" w="med" len="med"/>
              <a:tailEnd type="none" w="med" len="med"/>
            </a:ln>
          </p:spPr>
        </p:cxnSp>
        <p:cxnSp>
          <p:nvCxnSpPr>
            <p:cNvPr id="10249" name="直接连接符 11272"/>
            <p:cNvCxnSpPr/>
            <p:nvPr/>
          </p:nvCxnSpPr>
          <p:spPr>
            <a:xfrm>
              <a:off x="528" y="322"/>
              <a:ext cx="590" cy="0"/>
            </a:xfrm>
            <a:prstGeom prst="line">
              <a:avLst/>
            </a:prstGeom>
            <a:ln w="34925" cap="flat" cmpd="sng">
              <a:solidFill>
                <a:srgbClr val="0000FF"/>
              </a:solidFill>
              <a:prstDash val="solid"/>
              <a:headEnd type="none" w="med" len="med"/>
              <a:tailEnd type="none" w="med" len="med"/>
            </a:ln>
          </p:spPr>
        </p:cxnSp>
      </p:grpSp>
      <p:grpSp>
        <p:nvGrpSpPr>
          <p:cNvPr id="10250" name="组合 11273"/>
          <p:cNvGrpSpPr/>
          <p:nvPr/>
        </p:nvGrpSpPr>
        <p:grpSpPr>
          <a:xfrm>
            <a:off x="1295327" y="2252785"/>
            <a:ext cx="5581650" cy="796925"/>
            <a:chOff x="54" y="0"/>
            <a:chExt cx="2314" cy="501"/>
          </a:xfrm>
        </p:grpSpPr>
        <p:sp>
          <p:nvSpPr>
            <p:cNvPr id="10251" name="文本框 11274"/>
            <p:cNvSpPr/>
            <p:nvPr/>
          </p:nvSpPr>
          <p:spPr>
            <a:xfrm>
              <a:off x="54" y="136"/>
              <a:ext cx="2314" cy="365"/>
            </a:xfrm>
            <a:prstGeom prst="rect">
              <a:avLst/>
            </a:prstGeom>
            <a:noFill/>
            <a:ln w="9525">
              <a:noFill/>
            </a:ln>
          </p:spPr>
          <p:txBody>
            <a:bodyPr>
              <a:spAutoFit/>
            </a:bodyPr>
            <a:lstStyle/>
            <a:p>
              <a:pPr fontAlgn="base">
                <a:spcBef>
                  <a:spcPct val="50000"/>
                </a:spcBef>
              </a:pPr>
              <a:r>
                <a:rPr lang="zh-CN" altLang="en-US" sz="3200" dirty="0" smtClean="0">
                  <a:solidFill>
                    <a:srgbClr val="000000"/>
                  </a:solidFill>
                  <a:latin typeface="Times New Roman" panose="02020603050405020304" pitchFamily="18" charset="0"/>
                </a:rPr>
                <a:t>2Ag</a:t>
              </a:r>
              <a:r>
                <a:rPr lang="zh-CN" altLang="en-US" sz="3200" baseline="-25000" dirty="0" smtClean="0">
                  <a:solidFill>
                    <a:srgbClr val="000000"/>
                  </a:solidFill>
                  <a:latin typeface="Times New Roman" panose="02020603050405020304" pitchFamily="18" charset="0"/>
                </a:rPr>
                <a:t>2</a:t>
              </a:r>
              <a:r>
                <a:rPr lang="zh-CN" altLang="en-US" sz="3200" dirty="0" smtClean="0">
                  <a:solidFill>
                    <a:srgbClr val="000000"/>
                  </a:solidFill>
                  <a:latin typeface="Times New Roman" panose="02020603050405020304" pitchFamily="18" charset="0"/>
                </a:rPr>
                <a:t>O               </a:t>
              </a:r>
              <a:r>
                <a:rPr lang="zh-CN" altLang="en-US" sz="3200" dirty="0">
                  <a:solidFill>
                    <a:srgbClr val="000000"/>
                  </a:solidFill>
                  <a:latin typeface="Times New Roman" panose="02020603050405020304" pitchFamily="18" charset="0"/>
                </a:rPr>
                <a:t>4Ag＋O</a:t>
              </a:r>
              <a:r>
                <a:rPr lang="zh-CN" altLang="en-US" sz="3200" baseline="-25000" dirty="0">
                  <a:solidFill>
                    <a:srgbClr val="000000"/>
                  </a:solidFill>
                  <a:latin typeface="Times New Roman" panose="02020603050405020304" pitchFamily="18" charset="0"/>
                </a:rPr>
                <a:t>2 </a:t>
              </a:r>
              <a:r>
                <a:rPr lang="zh-CN" altLang="en-US" sz="3200" dirty="0">
                  <a:solidFill>
                    <a:srgbClr val="000000"/>
                  </a:solidFill>
                  <a:latin typeface="Times New Roman" panose="02020603050405020304" pitchFamily="18" charset="0"/>
                </a:rPr>
                <a:t>↑</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sp>
          <p:nvSpPr>
            <p:cNvPr id="10252" name="文本框 11275"/>
            <p:cNvSpPr/>
            <p:nvPr/>
          </p:nvSpPr>
          <p:spPr>
            <a:xfrm>
              <a:off x="666" y="0"/>
              <a:ext cx="646" cy="327"/>
            </a:xfrm>
            <a:prstGeom prst="rect">
              <a:avLst/>
            </a:prstGeom>
            <a:noFill/>
            <a:ln w="9525">
              <a:noFill/>
            </a:ln>
          </p:spPr>
          <p:txBody>
            <a:bodyPr>
              <a:spAutoFit/>
            </a:bodyPr>
            <a:lstStyle/>
            <a:p>
              <a:pPr fontAlgn="base">
                <a:spcBef>
                  <a:spcPct val="50000"/>
                </a:spcBef>
              </a:pPr>
              <a:r>
                <a:rPr lang="zh-CN" altLang="en-US" sz="2800">
                  <a:solidFill>
                    <a:srgbClr val="000000"/>
                  </a:solidFill>
                  <a:latin typeface="Times New Roman" panose="02020603050405020304" pitchFamily="18" charset="0"/>
                </a:rPr>
                <a:t>加热</a:t>
              </a:r>
            </a:p>
          </p:txBody>
        </p:sp>
        <p:cxnSp>
          <p:nvCxnSpPr>
            <p:cNvPr id="10253" name="直接连接符 11276"/>
            <p:cNvCxnSpPr/>
            <p:nvPr/>
          </p:nvCxnSpPr>
          <p:spPr>
            <a:xfrm>
              <a:off x="611" y="287"/>
              <a:ext cx="544" cy="0"/>
            </a:xfrm>
            <a:prstGeom prst="line">
              <a:avLst/>
            </a:prstGeom>
            <a:ln w="34925" cap="flat" cmpd="sng">
              <a:solidFill>
                <a:srgbClr val="0000FF"/>
              </a:solidFill>
              <a:prstDash val="solid"/>
              <a:headEnd type="none" w="med" len="med"/>
              <a:tailEnd type="none" w="med" len="med"/>
            </a:ln>
          </p:spPr>
        </p:cxnSp>
        <p:cxnSp>
          <p:nvCxnSpPr>
            <p:cNvPr id="10254" name="直接连接符 11277"/>
            <p:cNvCxnSpPr/>
            <p:nvPr/>
          </p:nvCxnSpPr>
          <p:spPr>
            <a:xfrm>
              <a:off x="611" y="343"/>
              <a:ext cx="544" cy="0"/>
            </a:xfrm>
            <a:prstGeom prst="line">
              <a:avLst/>
            </a:prstGeom>
            <a:ln w="31750" cap="flat" cmpd="sng">
              <a:solidFill>
                <a:srgbClr val="0000FF"/>
              </a:solidFill>
              <a:prstDash val="solid"/>
              <a:headEnd type="none" w="med" len="med"/>
              <a:tailEnd type="none" w="med" len="med"/>
            </a:ln>
          </p:spPr>
        </p:cxnSp>
      </p:grpSp>
      <p:sp>
        <p:nvSpPr>
          <p:cNvPr id="15" name="文本框 3"/>
          <p:cNvSpPr txBox="1"/>
          <p:nvPr/>
        </p:nvSpPr>
        <p:spPr>
          <a:xfrm>
            <a:off x="866627" y="3251734"/>
            <a:ext cx="1620957" cy="523220"/>
          </a:xfrm>
          <a:prstGeom prst="rect">
            <a:avLst/>
          </a:prstGeom>
          <a:noFill/>
        </p:spPr>
        <p:txBody>
          <a:bodyPr wrap="none" rtlCol="0" anchor="t">
            <a:spAutoFit/>
          </a:bodyPr>
          <a:lstStyle/>
          <a:p>
            <a:pPr fontAlgn="base">
              <a:spcBef>
                <a:spcPct val="50000"/>
              </a:spcBef>
            </a:pPr>
            <a:r>
              <a:rPr lang="zh-CN" altLang="en-US" sz="2800" dirty="0">
                <a:solidFill>
                  <a:srgbClr val="000000"/>
                </a:solidFill>
                <a:latin typeface="Calibri" panose="020F0502020204030204" charset="0"/>
                <a:sym typeface="+mn-ea"/>
              </a:rPr>
              <a:t>②</a:t>
            </a:r>
            <a:r>
              <a:rPr lang="zh-CN" altLang="en-US" sz="2800" dirty="0">
                <a:solidFill>
                  <a:srgbClr val="000000"/>
                </a:solidFill>
                <a:sym typeface="+mn-ea"/>
              </a:rPr>
              <a:t>电解法</a:t>
            </a:r>
            <a:endParaRPr lang="zh-CN" altLang="en-US" sz="2800" dirty="0"/>
          </a:p>
        </p:txBody>
      </p:sp>
      <p:sp>
        <p:nvSpPr>
          <p:cNvPr id="16" name="文本框 4"/>
          <p:cNvSpPr txBox="1"/>
          <p:nvPr/>
        </p:nvSpPr>
        <p:spPr>
          <a:xfrm>
            <a:off x="2511537" y="3184979"/>
            <a:ext cx="9236710" cy="645160"/>
          </a:xfrm>
          <a:prstGeom prst="rect">
            <a:avLst/>
          </a:prstGeom>
          <a:noFill/>
        </p:spPr>
        <p:txBody>
          <a:bodyPr wrap="none" rtlCol="0" anchor="t">
            <a:spAutoFit/>
          </a:bodyPr>
          <a:lstStyle/>
          <a:p>
            <a:pPr fontAlgn="base">
              <a:lnSpc>
                <a:spcPct val="150000"/>
              </a:lnSpc>
            </a:pPr>
            <a:r>
              <a:rPr lang="zh-CN" altLang="en-US" sz="2400" b="1" dirty="0">
                <a:solidFill>
                  <a:srgbClr val="000000"/>
                </a:solidFill>
                <a:sym typeface="+mn-ea"/>
              </a:rPr>
              <a:t>适合一些</a:t>
            </a:r>
            <a:r>
              <a:rPr lang="zh-CN" altLang="en-US" sz="2400" b="1" dirty="0">
                <a:solidFill>
                  <a:srgbClr val="FF0000"/>
                </a:solidFill>
                <a:sym typeface="+mn-ea"/>
              </a:rPr>
              <a:t>非常活泼的金属</a:t>
            </a:r>
            <a:r>
              <a:rPr lang="zh-CN" altLang="en-US" sz="2400" b="1" dirty="0">
                <a:solidFill>
                  <a:srgbClr val="0033CC"/>
                </a:solidFill>
                <a:sym typeface="+mn-ea"/>
              </a:rPr>
              <a:t>（</a:t>
            </a:r>
            <a:r>
              <a:rPr lang="zh-CN" altLang="en-US" sz="2400" b="1" dirty="0">
                <a:solidFill>
                  <a:srgbClr val="FF0000"/>
                </a:solidFill>
                <a:sym typeface="+mn-ea"/>
              </a:rPr>
              <a:t>金属活动性顺序表中</a:t>
            </a:r>
            <a:r>
              <a:rPr lang="en-US" altLang="zh-CN" sz="2400" b="1" dirty="0">
                <a:solidFill>
                  <a:srgbClr val="FF0000"/>
                </a:solidFill>
                <a:sym typeface="+mn-ea"/>
              </a:rPr>
              <a:t>Al</a:t>
            </a:r>
            <a:r>
              <a:rPr lang="zh-CN" altLang="en-US" sz="2400" b="1" dirty="0">
                <a:solidFill>
                  <a:srgbClr val="FF0000"/>
                </a:solidFill>
                <a:sym typeface="+mn-ea"/>
              </a:rPr>
              <a:t>及</a:t>
            </a:r>
            <a:r>
              <a:rPr lang="en-US" altLang="zh-CN" sz="2400" b="1" dirty="0">
                <a:solidFill>
                  <a:srgbClr val="FF0000"/>
                </a:solidFill>
                <a:sym typeface="+mn-ea"/>
              </a:rPr>
              <a:t>Al</a:t>
            </a:r>
            <a:r>
              <a:rPr lang="zh-CN" altLang="en-US" sz="2400" b="1" dirty="0">
                <a:solidFill>
                  <a:srgbClr val="FF0000"/>
                </a:solidFill>
                <a:sym typeface="+mn-ea"/>
              </a:rPr>
              <a:t>之前的金属</a:t>
            </a:r>
            <a:r>
              <a:rPr lang="zh-CN" altLang="en-US" sz="2400" b="1" dirty="0">
                <a:solidFill>
                  <a:srgbClr val="0033CC"/>
                </a:solidFill>
                <a:sym typeface="+mn-ea"/>
              </a:rPr>
              <a:t>）</a:t>
            </a:r>
            <a:endParaRPr lang="zh-CN" altLang="en-US" sz="2400" b="1" dirty="0"/>
          </a:p>
        </p:txBody>
      </p:sp>
      <p:grpSp>
        <p:nvGrpSpPr>
          <p:cNvPr id="17" name="组合 12290"/>
          <p:cNvGrpSpPr/>
          <p:nvPr/>
        </p:nvGrpSpPr>
        <p:grpSpPr>
          <a:xfrm>
            <a:off x="1452672" y="3846001"/>
            <a:ext cx="9165512" cy="2250738"/>
            <a:chOff x="250" y="0"/>
            <a:chExt cx="3617" cy="1401"/>
          </a:xfrm>
        </p:grpSpPr>
        <p:sp>
          <p:nvSpPr>
            <p:cNvPr id="18" name="文本框 12291"/>
            <p:cNvSpPr/>
            <p:nvPr/>
          </p:nvSpPr>
          <p:spPr>
            <a:xfrm>
              <a:off x="259" y="546"/>
              <a:ext cx="3608" cy="364"/>
            </a:xfrm>
            <a:prstGeom prst="rect">
              <a:avLst/>
            </a:prstGeom>
            <a:noFill/>
            <a:ln w="9525">
              <a:noFill/>
            </a:ln>
          </p:spPr>
          <p:txBody>
            <a:bodyPr>
              <a:spAutoFit/>
            </a:bodyPr>
            <a:lstStyle/>
            <a:p>
              <a:pPr fontAlgn="base">
                <a:spcBef>
                  <a:spcPct val="50000"/>
                </a:spcBef>
              </a:pPr>
              <a:r>
                <a:rPr lang="zh-CN" altLang="en-US" sz="3200" dirty="0">
                  <a:solidFill>
                    <a:srgbClr val="000000"/>
                  </a:solidFill>
                  <a:latin typeface="Times New Roman" panose="02020603050405020304" pitchFamily="18" charset="0"/>
                </a:rPr>
                <a:t>MgCl</a:t>
              </a:r>
              <a:r>
                <a:rPr lang="zh-CN" altLang="en-US" sz="3200" baseline="-25000" dirty="0">
                  <a:solidFill>
                    <a:srgbClr val="000000"/>
                  </a:solidFill>
                  <a:latin typeface="Times New Roman" panose="02020603050405020304" pitchFamily="18" charset="0"/>
                </a:rPr>
                <a:t>2</a:t>
              </a:r>
              <a:r>
                <a:rPr lang="zh-CN" altLang="en-US" sz="3200" dirty="0">
                  <a:solidFill>
                    <a:srgbClr val="000000"/>
                  </a:solidFill>
                  <a:latin typeface="Times New Roman" panose="02020603050405020304" pitchFamily="18" charset="0"/>
                </a:rPr>
                <a:t>(熔融)                   </a:t>
              </a:r>
              <a:r>
                <a:rPr lang="zh-CN" altLang="en-US" sz="3200" dirty="0" smtClean="0">
                  <a:solidFill>
                    <a:srgbClr val="000000"/>
                  </a:solidFill>
                  <a:latin typeface="Times New Roman" panose="02020603050405020304" pitchFamily="18" charset="0"/>
                </a:rPr>
                <a:t>Mg</a:t>
              </a:r>
              <a:r>
                <a:rPr lang="zh-CN" altLang="en-US" sz="3200" dirty="0">
                  <a:solidFill>
                    <a:srgbClr val="000000"/>
                  </a:solidFill>
                  <a:latin typeface="Times New Roman" panose="02020603050405020304" pitchFamily="18" charset="0"/>
                </a:rPr>
                <a:t>＋Cl</a:t>
              </a:r>
              <a:r>
                <a:rPr lang="zh-CN" altLang="en-US" sz="3200" baseline="-25000" dirty="0">
                  <a:solidFill>
                    <a:srgbClr val="000000"/>
                  </a:solidFill>
                  <a:latin typeface="Times New Roman" panose="02020603050405020304" pitchFamily="18" charset="0"/>
                </a:rPr>
                <a:t>2</a:t>
              </a:r>
              <a:r>
                <a:rPr lang="zh-CN" altLang="en-US" sz="3200" dirty="0">
                  <a:solidFill>
                    <a:srgbClr val="000000"/>
                  </a:solidFill>
                  <a:latin typeface="Times New Roman" panose="02020603050405020304" pitchFamily="18" charset="0"/>
                </a:rPr>
                <a:t>↑</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sp>
          <p:nvSpPr>
            <p:cNvPr id="19" name="文本框 12292"/>
            <p:cNvSpPr/>
            <p:nvPr/>
          </p:nvSpPr>
          <p:spPr>
            <a:xfrm>
              <a:off x="1334" y="436"/>
              <a:ext cx="636" cy="247"/>
            </a:xfrm>
            <a:prstGeom prst="rect">
              <a:avLst/>
            </a:prstGeom>
            <a:noFill/>
            <a:ln w="9525">
              <a:noFill/>
            </a:ln>
          </p:spPr>
          <p:txBody>
            <a:bodyPr>
              <a:spAutoFit/>
            </a:bodyPr>
            <a:lstStyle/>
            <a:p>
              <a:pPr fontAlgn="base">
                <a:spcBef>
                  <a:spcPct val="50000"/>
                </a:spcBef>
              </a:pPr>
              <a:r>
                <a:rPr lang="zh-CN" altLang="en-US" dirty="0">
                  <a:solidFill>
                    <a:srgbClr val="0000FF"/>
                  </a:solidFill>
                </a:rPr>
                <a:t>电解</a:t>
              </a:r>
            </a:p>
          </p:txBody>
        </p:sp>
        <p:cxnSp>
          <p:nvCxnSpPr>
            <p:cNvPr id="20" name="直接连接符 12293"/>
            <p:cNvCxnSpPr/>
            <p:nvPr/>
          </p:nvCxnSpPr>
          <p:spPr>
            <a:xfrm>
              <a:off x="1214" y="698"/>
              <a:ext cx="589" cy="0"/>
            </a:xfrm>
            <a:prstGeom prst="line">
              <a:avLst/>
            </a:prstGeom>
            <a:ln w="34925" cap="flat" cmpd="sng">
              <a:solidFill>
                <a:srgbClr val="0000FF"/>
              </a:solidFill>
              <a:prstDash val="solid"/>
              <a:headEnd type="none" w="med" len="med"/>
              <a:tailEnd type="none" w="med" len="med"/>
            </a:ln>
          </p:spPr>
        </p:cxnSp>
        <p:cxnSp>
          <p:nvCxnSpPr>
            <p:cNvPr id="21" name="直接连接符 12294"/>
            <p:cNvCxnSpPr/>
            <p:nvPr/>
          </p:nvCxnSpPr>
          <p:spPr>
            <a:xfrm>
              <a:off x="1214" y="743"/>
              <a:ext cx="589" cy="0"/>
            </a:xfrm>
            <a:prstGeom prst="line">
              <a:avLst/>
            </a:prstGeom>
            <a:ln w="34925" cap="flat" cmpd="sng">
              <a:solidFill>
                <a:srgbClr val="0000FF"/>
              </a:solidFill>
              <a:prstDash val="solid"/>
              <a:headEnd type="none" w="med" len="med"/>
              <a:tailEnd type="none" w="med" len="med"/>
            </a:ln>
          </p:spPr>
        </p:cxnSp>
        <p:sp>
          <p:nvSpPr>
            <p:cNvPr id="22" name="文本框 12295"/>
            <p:cNvSpPr/>
            <p:nvPr/>
          </p:nvSpPr>
          <p:spPr>
            <a:xfrm>
              <a:off x="250" y="115"/>
              <a:ext cx="2915" cy="364"/>
            </a:xfrm>
            <a:prstGeom prst="rect">
              <a:avLst/>
            </a:prstGeom>
            <a:noFill/>
            <a:ln w="9525">
              <a:noFill/>
            </a:ln>
          </p:spPr>
          <p:txBody>
            <a:bodyPr>
              <a:spAutoFit/>
            </a:bodyPr>
            <a:lstStyle/>
            <a:p>
              <a:pPr fontAlgn="base">
                <a:spcBef>
                  <a:spcPct val="50000"/>
                </a:spcBef>
              </a:pPr>
              <a:r>
                <a:rPr lang="zh-CN" altLang="en-US" sz="3200" dirty="0">
                  <a:solidFill>
                    <a:srgbClr val="000000"/>
                  </a:solidFill>
                  <a:latin typeface="Times New Roman" panose="02020603050405020304" pitchFamily="18" charset="0"/>
                </a:rPr>
                <a:t>2NaCl(熔融</a:t>
              </a:r>
              <a:r>
                <a:rPr lang="zh-CN" altLang="en-US" sz="3200" dirty="0" smtClean="0">
                  <a:solidFill>
                    <a:srgbClr val="000000"/>
                  </a:solidFill>
                  <a:latin typeface="Times New Roman" panose="02020603050405020304" pitchFamily="18" charset="0"/>
                </a:rPr>
                <a:t>)                  </a:t>
              </a:r>
              <a:r>
                <a:rPr lang="zh-CN" altLang="en-US" sz="3200" dirty="0">
                  <a:solidFill>
                    <a:srgbClr val="000000"/>
                  </a:solidFill>
                  <a:latin typeface="Times New Roman" panose="02020603050405020304" pitchFamily="18" charset="0"/>
                </a:rPr>
                <a:t>2Na＋Cl</a:t>
              </a:r>
              <a:r>
                <a:rPr lang="zh-CN" altLang="en-US" sz="3200" baseline="-25000" dirty="0">
                  <a:solidFill>
                    <a:srgbClr val="000000"/>
                  </a:solidFill>
                  <a:latin typeface="Times New Roman" panose="02020603050405020304" pitchFamily="18" charset="0"/>
                </a:rPr>
                <a:t>2</a:t>
              </a:r>
              <a:r>
                <a:rPr lang="zh-CN" altLang="en-US" sz="3200" dirty="0">
                  <a:solidFill>
                    <a:srgbClr val="000000"/>
                  </a:solidFill>
                  <a:latin typeface="Times New Roman" panose="02020603050405020304" pitchFamily="18" charset="0"/>
                </a:rPr>
                <a:t>↑</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sp>
          <p:nvSpPr>
            <p:cNvPr id="23" name="文本框 12296"/>
            <p:cNvSpPr/>
            <p:nvPr/>
          </p:nvSpPr>
          <p:spPr>
            <a:xfrm>
              <a:off x="1353" y="0"/>
              <a:ext cx="625" cy="247"/>
            </a:xfrm>
            <a:prstGeom prst="rect">
              <a:avLst/>
            </a:prstGeom>
            <a:noFill/>
            <a:ln w="9525">
              <a:noFill/>
            </a:ln>
          </p:spPr>
          <p:txBody>
            <a:bodyPr>
              <a:spAutoFit/>
            </a:bodyPr>
            <a:lstStyle/>
            <a:p>
              <a:pPr fontAlgn="base">
                <a:spcBef>
                  <a:spcPct val="50000"/>
                </a:spcBef>
              </a:pPr>
              <a:r>
                <a:rPr lang="zh-CN" altLang="en-US" dirty="0">
                  <a:solidFill>
                    <a:srgbClr val="0000FF"/>
                  </a:solidFill>
                </a:rPr>
                <a:t>电解</a:t>
              </a:r>
            </a:p>
          </p:txBody>
        </p:sp>
        <p:cxnSp>
          <p:nvCxnSpPr>
            <p:cNvPr id="24" name="直接连接符 12297"/>
            <p:cNvCxnSpPr/>
            <p:nvPr/>
          </p:nvCxnSpPr>
          <p:spPr>
            <a:xfrm>
              <a:off x="1252" y="262"/>
              <a:ext cx="579" cy="0"/>
            </a:xfrm>
            <a:prstGeom prst="line">
              <a:avLst/>
            </a:prstGeom>
            <a:ln w="34925" cap="flat" cmpd="sng">
              <a:solidFill>
                <a:srgbClr val="0000FF"/>
              </a:solidFill>
              <a:prstDash val="solid"/>
              <a:headEnd type="none" w="med" len="med"/>
              <a:tailEnd type="none" w="med" len="med"/>
            </a:ln>
          </p:spPr>
        </p:cxnSp>
        <p:cxnSp>
          <p:nvCxnSpPr>
            <p:cNvPr id="25" name="直接连接符 12298"/>
            <p:cNvCxnSpPr/>
            <p:nvPr/>
          </p:nvCxnSpPr>
          <p:spPr>
            <a:xfrm>
              <a:off x="1252" y="307"/>
              <a:ext cx="579" cy="0"/>
            </a:xfrm>
            <a:prstGeom prst="line">
              <a:avLst/>
            </a:prstGeom>
            <a:ln w="34925" cap="flat" cmpd="sng">
              <a:solidFill>
                <a:srgbClr val="0000FF"/>
              </a:solidFill>
              <a:prstDash val="solid"/>
              <a:headEnd type="none" w="med" len="med"/>
              <a:tailEnd type="none" w="med" len="med"/>
            </a:ln>
          </p:spPr>
        </p:cxnSp>
        <p:sp>
          <p:nvSpPr>
            <p:cNvPr id="26" name="文本框 12299"/>
            <p:cNvSpPr/>
            <p:nvPr/>
          </p:nvSpPr>
          <p:spPr>
            <a:xfrm>
              <a:off x="275" y="987"/>
              <a:ext cx="3187" cy="361"/>
            </a:xfrm>
            <a:prstGeom prst="rect">
              <a:avLst/>
            </a:prstGeom>
            <a:noFill/>
            <a:ln w="9525">
              <a:noFill/>
            </a:ln>
          </p:spPr>
          <p:txBody>
            <a:bodyPr>
              <a:spAutoFit/>
            </a:bodyPr>
            <a:lstStyle/>
            <a:p>
              <a:pPr fontAlgn="base">
                <a:spcBef>
                  <a:spcPct val="50000"/>
                </a:spcBef>
              </a:pPr>
              <a:r>
                <a:rPr lang="zh-CN" altLang="en-US" sz="3200" dirty="0">
                  <a:solidFill>
                    <a:srgbClr val="000000"/>
                  </a:solidFill>
                  <a:latin typeface="Times New Roman" panose="02020603050405020304" pitchFamily="18" charset="0"/>
                </a:rPr>
                <a:t>2Al</a:t>
              </a:r>
              <a:r>
                <a:rPr lang="zh-CN" altLang="en-US" sz="3200" baseline="-25000" dirty="0">
                  <a:solidFill>
                    <a:srgbClr val="000000"/>
                  </a:solidFill>
                  <a:latin typeface="Times New Roman" panose="02020603050405020304" pitchFamily="18" charset="0"/>
                </a:rPr>
                <a:t>2</a:t>
              </a:r>
              <a:r>
                <a:rPr lang="zh-CN" altLang="en-US" sz="3200" dirty="0">
                  <a:solidFill>
                    <a:srgbClr val="000000"/>
                  </a:solidFill>
                  <a:latin typeface="Times New Roman" panose="02020603050405020304" pitchFamily="18" charset="0"/>
                </a:rPr>
                <a:t>O</a:t>
              </a:r>
              <a:r>
                <a:rPr lang="zh-CN" altLang="en-US" sz="3200" baseline="-25000" dirty="0">
                  <a:solidFill>
                    <a:srgbClr val="000000"/>
                  </a:solidFill>
                  <a:latin typeface="Times New Roman" panose="02020603050405020304" pitchFamily="18" charset="0"/>
                </a:rPr>
                <a:t>3</a:t>
              </a:r>
              <a:r>
                <a:rPr lang="zh-CN" altLang="en-US" sz="3200" dirty="0">
                  <a:solidFill>
                    <a:srgbClr val="000000"/>
                  </a:solidFill>
                  <a:latin typeface="Times New Roman" panose="02020603050405020304" pitchFamily="18" charset="0"/>
                </a:rPr>
                <a:t>(熔融)                   </a:t>
              </a:r>
              <a:r>
                <a:rPr lang="zh-CN" altLang="en-US" sz="3200" dirty="0" smtClean="0">
                  <a:solidFill>
                    <a:srgbClr val="000000"/>
                  </a:solidFill>
                  <a:latin typeface="Times New Roman" panose="02020603050405020304" pitchFamily="18" charset="0"/>
                </a:rPr>
                <a:t>4Al</a:t>
              </a:r>
              <a:r>
                <a:rPr lang="zh-CN" altLang="en-US" sz="3200" dirty="0">
                  <a:solidFill>
                    <a:srgbClr val="000000"/>
                  </a:solidFill>
                  <a:latin typeface="Times New Roman" panose="02020603050405020304" pitchFamily="18" charset="0"/>
                </a:rPr>
                <a:t>＋3O</a:t>
              </a:r>
              <a:r>
                <a:rPr lang="zh-CN" altLang="en-US" sz="3200" baseline="-25000" dirty="0">
                  <a:solidFill>
                    <a:srgbClr val="000000"/>
                  </a:solidFill>
                  <a:latin typeface="Times New Roman" panose="02020603050405020304" pitchFamily="18" charset="0"/>
                </a:rPr>
                <a:t>2</a:t>
              </a:r>
              <a:r>
                <a:rPr lang="zh-CN" altLang="en-US" sz="3200" dirty="0">
                  <a:solidFill>
                    <a:srgbClr val="000000"/>
                  </a:solidFill>
                  <a:latin typeface="Times New Roman" panose="02020603050405020304" pitchFamily="18" charset="0"/>
                </a:rPr>
                <a:t>↑</a:t>
              </a:r>
              <a:endParaRPr lang="zh-CN" altLang="en-US" sz="3200" dirty="0">
                <a:solidFill>
                  <a:srgbClr val="000000"/>
                </a:solidFill>
                <a:latin typeface="Times New Roman" panose="02020603050405020304" pitchFamily="18" charset="0"/>
                <a:ea typeface="Times New Roman" panose="02020603050405020304" pitchFamily="18" charset="0"/>
              </a:endParaRPr>
            </a:p>
          </p:txBody>
        </p:sp>
        <p:sp>
          <p:nvSpPr>
            <p:cNvPr id="27" name="文本框 12300"/>
            <p:cNvSpPr/>
            <p:nvPr/>
          </p:nvSpPr>
          <p:spPr>
            <a:xfrm>
              <a:off x="1365" y="841"/>
              <a:ext cx="488" cy="247"/>
            </a:xfrm>
            <a:prstGeom prst="rect">
              <a:avLst/>
            </a:prstGeom>
            <a:noFill/>
            <a:ln w="9525">
              <a:noFill/>
            </a:ln>
          </p:spPr>
          <p:txBody>
            <a:bodyPr>
              <a:spAutoFit/>
            </a:bodyPr>
            <a:lstStyle/>
            <a:p>
              <a:pPr fontAlgn="base">
                <a:spcBef>
                  <a:spcPct val="50000"/>
                </a:spcBef>
              </a:pPr>
              <a:r>
                <a:rPr lang="zh-CN" altLang="en-US" dirty="0">
                  <a:solidFill>
                    <a:srgbClr val="0000FF"/>
                  </a:solidFill>
                </a:rPr>
                <a:t>电解</a:t>
              </a:r>
            </a:p>
          </p:txBody>
        </p:sp>
        <p:cxnSp>
          <p:nvCxnSpPr>
            <p:cNvPr id="28" name="直接连接符 12301"/>
            <p:cNvCxnSpPr/>
            <p:nvPr/>
          </p:nvCxnSpPr>
          <p:spPr>
            <a:xfrm>
              <a:off x="1284" y="1109"/>
              <a:ext cx="620" cy="0"/>
            </a:xfrm>
            <a:prstGeom prst="line">
              <a:avLst/>
            </a:prstGeom>
            <a:ln w="34925" cap="flat" cmpd="sng">
              <a:solidFill>
                <a:srgbClr val="0000FF"/>
              </a:solidFill>
              <a:prstDash val="solid"/>
              <a:headEnd type="none" w="med" len="med"/>
              <a:tailEnd type="none" w="med" len="med"/>
            </a:ln>
          </p:spPr>
        </p:cxnSp>
        <p:cxnSp>
          <p:nvCxnSpPr>
            <p:cNvPr id="29" name="直接连接符 12302"/>
            <p:cNvCxnSpPr/>
            <p:nvPr/>
          </p:nvCxnSpPr>
          <p:spPr>
            <a:xfrm>
              <a:off x="1284" y="1154"/>
              <a:ext cx="620" cy="0"/>
            </a:xfrm>
            <a:prstGeom prst="line">
              <a:avLst/>
            </a:prstGeom>
            <a:ln w="34925" cap="flat" cmpd="sng">
              <a:solidFill>
                <a:srgbClr val="0000FF"/>
              </a:solidFill>
              <a:prstDash val="solid"/>
              <a:headEnd type="none" w="med" len="med"/>
              <a:tailEnd type="none" w="med" len="med"/>
            </a:ln>
          </p:spPr>
        </p:cxnSp>
        <p:sp>
          <p:nvSpPr>
            <p:cNvPr id="30" name="文本框 12303"/>
            <p:cNvSpPr/>
            <p:nvPr/>
          </p:nvSpPr>
          <p:spPr>
            <a:xfrm>
              <a:off x="1359" y="1154"/>
              <a:ext cx="671" cy="247"/>
            </a:xfrm>
            <a:prstGeom prst="rect">
              <a:avLst/>
            </a:prstGeom>
            <a:noFill/>
            <a:ln w="9525">
              <a:noFill/>
            </a:ln>
          </p:spPr>
          <p:txBody>
            <a:bodyPr>
              <a:spAutoFit/>
            </a:bodyPr>
            <a:lstStyle/>
            <a:p>
              <a:pPr fontAlgn="base">
                <a:spcBef>
                  <a:spcPct val="50000"/>
                </a:spcBef>
              </a:pPr>
              <a:r>
                <a:rPr lang="zh-CN" altLang="en-US">
                  <a:solidFill>
                    <a:srgbClr val="FF0000"/>
                  </a:solidFill>
                </a:rPr>
                <a:t>冰晶石</a:t>
              </a:r>
            </a:p>
          </p:txBody>
        </p:sp>
      </p:grpSp>
      <p:sp>
        <p:nvSpPr>
          <p:cNvPr id="31" name="文本框 6"/>
          <p:cNvSpPr txBox="1"/>
          <p:nvPr/>
        </p:nvSpPr>
        <p:spPr>
          <a:xfrm>
            <a:off x="1494233" y="6158873"/>
            <a:ext cx="7414260" cy="460375"/>
          </a:xfrm>
          <a:prstGeom prst="rect">
            <a:avLst/>
          </a:prstGeom>
          <a:noFill/>
        </p:spPr>
        <p:txBody>
          <a:bodyPr wrap="square" rtlCol="0">
            <a:spAutoFit/>
          </a:bodyPr>
          <a:lstStyle/>
          <a:p>
            <a:r>
              <a:rPr lang="zh-CN" altLang="en-US" sz="2400" b="1" dirty="0">
                <a:solidFill>
                  <a:srgbClr val="0000FF"/>
                </a:solidFill>
              </a:rPr>
              <a:t>冰晶石作用：助熔剂，降低</a:t>
            </a:r>
            <a:r>
              <a:rPr lang="en-US" altLang="zh-CN" sz="2400" b="1" dirty="0">
                <a:solidFill>
                  <a:srgbClr val="0000FF"/>
                </a:solidFill>
              </a:rPr>
              <a:t>Al</a:t>
            </a:r>
            <a:r>
              <a:rPr lang="en-US" altLang="zh-CN" sz="2400" b="1" baseline="-25000" dirty="0">
                <a:solidFill>
                  <a:srgbClr val="0000FF"/>
                </a:solidFill>
              </a:rPr>
              <a:t>2</a:t>
            </a:r>
            <a:r>
              <a:rPr lang="en-US" altLang="zh-CN" sz="2400" b="1" dirty="0">
                <a:solidFill>
                  <a:srgbClr val="0000FF"/>
                </a:solidFill>
              </a:rPr>
              <a:t>O</a:t>
            </a:r>
            <a:r>
              <a:rPr lang="en-US" altLang="zh-CN" sz="2400" b="1" baseline="-25000" dirty="0">
                <a:solidFill>
                  <a:srgbClr val="0000FF"/>
                </a:solidFill>
              </a:rPr>
              <a:t>3</a:t>
            </a:r>
            <a:r>
              <a:rPr lang="zh-CN" altLang="en-US" sz="2400" b="1" dirty="0">
                <a:solidFill>
                  <a:srgbClr val="0000FF"/>
                </a:solidFill>
              </a:rPr>
              <a:t>熔化的温度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5" grpId="0"/>
      <p:bldP spid="16" grpId="0"/>
      <p:bldP spid="31" grpId="0"/>
      <p:bldP spid="3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8645" y="739775"/>
            <a:ext cx="10515600" cy="1319530"/>
          </a:xfrm>
        </p:spPr>
        <p:txBody>
          <a:bodyPr/>
          <a:lstStyle/>
          <a:p>
            <a:pPr marL="0" indent="0">
              <a:buNone/>
            </a:pPr>
            <a:r>
              <a:rPr lang="zh-CN" altLang="en-US" dirty="0">
                <a:latin typeface="微软雅黑" panose="020B0503020204020204" charset="-122"/>
                <a:ea typeface="微软雅黑" panose="020B0503020204020204" charset="-122"/>
              </a:rPr>
              <a:t>③热还原</a:t>
            </a:r>
            <a:r>
              <a:rPr lang="zh-CN" altLang="en-US" dirty="0" smtClean="0">
                <a:latin typeface="微软雅黑" panose="020B0503020204020204" charset="-122"/>
                <a:ea typeface="微软雅黑" panose="020B0503020204020204" charset="-122"/>
              </a:rPr>
              <a:t>法：</a:t>
            </a:r>
            <a:r>
              <a:rPr lang="zh-CN" altLang="en-US" dirty="0" smtClean="0">
                <a:sym typeface="+mn-ea"/>
              </a:rPr>
              <a:t>金</a:t>
            </a:r>
            <a:r>
              <a:rPr lang="zh-CN" altLang="en-US" dirty="0">
                <a:sym typeface="+mn-ea"/>
              </a:rPr>
              <a:t>属活动性顺序表中活动性介于</a:t>
            </a:r>
            <a:r>
              <a:rPr lang="en-US" altLang="zh-CN" dirty="0">
                <a:solidFill>
                  <a:srgbClr val="0033CC"/>
                </a:solidFill>
                <a:sym typeface="+mn-ea"/>
              </a:rPr>
              <a:t>Zn</a:t>
            </a:r>
            <a:r>
              <a:rPr lang="zh-CN" altLang="en-US" dirty="0">
                <a:solidFill>
                  <a:srgbClr val="0033CC"/>
                </a:solidFill>
                <a:sym typeface="+mn-ea"/>
              </a:rPr>
              <a:t>与</a:t>
            </a:r>
            <a:r>
              <a:rPr lang="en-US" altLang="zh-CN" dirty="0">
                <a:solidFill>
                  <a:srgbClr val="0033CC"/>
                </a:solidFill>
                <a:sym typeface="+mn-ea"/>
              </a:rPr>
              <a:t>Cu</a:t>
            </a:r>
            <a:r>
              <a:rPr lang="zh-CN" altLang="en-US" dirty="0">
                <a:solidFill>
                  <a:srgbClr val="0033CC"/>
                </a:solidFill>
                <a:sym typeface="+mn-ea"/>
              </a:rPr>
              <a:t>之间的金</a:t>
            </a:r>
            <a:r>
              <a:rPr lang="zh-CN" altLang="en-US" dirty="0" smtClean="0">
                <a:solidFill>
                  <a:srgbClr val="0033CC"/>
                </a:solidFill>
                <a:sym typeface="+mn-ea"/>
              </a:rPr>
              <a:t>属</a:t>
            </a:r>
            <a:endParaRPr lang="zh-CN" altLang="en-US" dirty="0">
              <a:latin typeface="微软雅黑" panose="020B0503020204020204" charset="-122"/>
              <a:ea typeface="微软雅黑" panose="020B0503020204020204" charset="-122"/>
            </a:endParaRPr>
          </a:p>
          <a:p>
            <a:pPr marL="0" indent="0">
              <a:buNone/>
            </a:pPr>
            <a:r>
              <a:rPr lang="zh-CN" altLang="en-US" dirty="0" smtClean="0">
                <a:latin typeface="微软雅黑" panose="020B0503020204020204" charset="-122"/>
                <a:ea typeface="微软雅黑" panose="020B0503020204020204" charset="-122"/>
              </a:rPr>
              <a:t>还</a:t>
            </a:r>
            <a:r>
              <a:rPr lang="zh-CN" altLang="en-US" dirty="0">
                <a:latin typeface="微软雅黑" panose="020B0503020204020204" charset="-122"/>
                <a:ea typeface="微软雅黑" panose="020B0503020204020204" charset="-122"/>
              </a:rPr>
              <a:t>原剂（</a:t>
            </a:r>
            <a:r>
              <a:rPr lang="zh-CN" altLang="en-US" dirty="0">
                <a:solidFill>
                  <a:srgbClr val="000000"/>
                </a:solidFill>
                <a:sym typeface="+mn-ea"/>
              </a:rPr>
              <a:t>焦炭、</a:t>
            </a:r>
            <a:r>
              <a:rPr lang="en-US" altLang="zh-CN" dirty="0">
                <a:solidFill>
                  <a:srgbClr val="000000"/>
                </a:solidFill>
                <a:sym typeface="+mn-ea"/>
              </a:rPr>
              <a:t>CO</a:t>
            </a:r>
            <a:r>
              <a:rPr lang="zh-CN" altLang="en-US" dirty="0">
                <a:solidFill>
                  <a:srgbClr val="000000"/>
                </a:solidFill>
                <a:sym typeface="+mn-ea"/>
              </a:rPr>
              <a:t>、</a:t>
            </a:r>
            <a:r>
              <a:rPr lang="en-US" altLang="zh-CN" dirty="0">
                <a:solidFill>
                  <a:srgbClr val="000000"/>
                </a:solidFill>
                <a:sym typeface="+mn-ea"/>
              </a:rPr>
              <a:t>H</a:t>
            </a:r>
            <a:r>
              <a:rPr lang="en-US" altLang="zh-CN" baseline="-25000" dirty="0">
                <a:solidFill>
                  <a:srgbClr val="000000"/>
                </a:solidFill>
                <a:sym typeface="+mn-ea"/>
              </a:rPr>
              <a:t>2 </a:t>
            </a:r>
            <a:r>
              <a:rPr lang="zh-CN" altLang="en-US" dirty="0">
                <a:solidFill>
                  <a:srgbClr val="000000"/>
                </a:solidFill>
                <a:sym typeface="+mn-ea"/>
              </a:rPr>
              <a:t>、</a:t>
            </a:r>
            <a:r>
              <a:rPr lang="en-US" altLang="zh-CN" b="1" dirty="0">
                <a:solidFill>
                  <a:srgbClr val="FF0000"/>
                </a:solidFill>
                <a:sym typeface="+mn-ea"/>
              </a:rPr>
              <a:t>Al</a:t>
            </a:r>
            <a:r>
              <a:rPr lang="zh-CN" altLang="en-US" dirty="0">
                <a:solidFill>
                  <a:srgbClr val="000000"/>
                </a:solidFill>
                <a:sym typeface="+mn-ea"/>
              </a:rPr>
              <a:t>等</a:t>
            </a:r>
            <a:r>
              <a:rPr lang="zh-CN" altLang="en-US" dirty="0">
                <a:latin typeface="微软雅黑" panose="020B0503020204020204" charset="-122"/>
                <a:ea typeface="微软雅黑" panose="020B0503020204020204" charset="-122"/>
              </a:rPr>
              <a:t>）</a:t>
            </a:r>
          </a:p>
        </p:txBody>
      </p:sp>
      <p:sp>
        <p:nvSpPr>
          <p:cNvPr id="6" name="文本框 5"/>
          <p:cNvSpPr txBox="1"/>
          <p:nvPr/>
        </p:nvSpPr>
        <p:spPr>
          <a:xfrm>
            <a:off x="261620" y="217805"/>
            <a:ext cx="3574415" cy="521970"/>
          </a:xfrm>
          <a:prstGeom prst="rect">
            <a:avLst/>
          </a:prstGeom>
          <a:noFill/>
        </p:spPr>
        <p:txBody>
          <a:bodyPr wrap="none" rtlCol="0" anchor="t">
            <a:spAutoFit/>
          </a:bodyPr>
          <a:lstStyle/>
          <a:p>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zh-CN" sz="2800" b="1" kern="100" dirty="0">
                <a:solidFill>
                  <a:schemeClr val="tx1"/>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金属冶炼的方法</a:t>
            </a:r>
            <a:r>
              <a:rPr lang="en-US" altLang="zh-CN" sz="2800" b="1" kern="100" dirty="0" err="1">
                <a:solidFill>
                  <a:schemeClr val="tx1"/>
                </a:solidFill>
                <a:latin typeface="Times New Roman" panose="02020603050405020304" pitchFamily="18" charset="0"/>
                <a:ea typeface="方正中等线简体" panose="03000509000000000000" pitchFamily="65" charset="-122"/>
                <a:cs typeface="Courier New" panose="02070309020205020404" pitchFamily="49" charset="0"/>
                <a:sym typeface="+mn-ea"/>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sym typeface="+mn-ea"/>
              </a:rPr>
              <a:t>   </a:t>
            </a:r>
            <a:endParaRPr lang="zh-CN" altLang="zh-CN" sz="2800" kern="100" dirty="0" smtClean="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endParaRPr>
          </a:p>
        </p:txBody>
      </p:sp>
      <p:sp>
        <p:nvSpPr>
          <p:cNvPr id="4" name="文本框 3"/>
          <p:cNvSpPr txBox="1"/>
          <p:nvPr/>
        </p:nvSpPr>
        <p:spPr>
          <a:xfrm>
            <a:off x="621400" y="1920314"/>
            <a:ext cx="10879453" cy="954107"/>
          </a:xfrm>
          <a:prstGeom prst="rect">
            <a:avLst/>
          </a:prstGeom>
          <a:noFill/>
        </p:spPr>
        <p:txBody>
          <a:bodyPr wrap="none" rtlCol="0" anchor="t">
            <a:spAutoFit/>
          </a:bodyPr>
          <a:lstStyle/>
          <a:p>
            <a:r>
              <a:rPr lang="zh-CN" altLang="en-US" sz="2800" dirty="0">
                <a:solidFill>
                  <a:srgbClr val="FF0000"/>
                </a:solidFill>
                <a:sym typeface="+mn-ea"/>
              </a:rPr>
              <a:t>铝热反应</a:t>
            </a:r>
            <a:r>
              <a:rPr lang="zh-CN" altLang="en-US" sz="2800" dirty="0">
                <a:solidFill>
                  <a:srgbClr val="000000"/>
                </a:solidFill>
                <a:sym typeface="+mn-ea"/>
              </a:rPr>
              <a:t>：铝粉与某些金属氧化物（如</a:t>
            </a:r>
            <a:r>
              <a:rPr lang="en-US" altLang="zh-CN" sz="2800" dirty="0">
                <a:solidFill>
                  <a:srgbClr val="000000"/>
                </a:solidFill>
                <a:sym typeface="+mn-ea"/>
              </a:rPr>
              <a:t>Fe</a:t>
            </a:r>
            <a:r>
              <a:rPr lang="en-US" altLang="zh-CN" sz="2800" baseline="-25000" dirty="0">
                <a:solidFill>
                  <a:srgbClr val="000000"/>
                </a:solidFill>
                <a:sym typeface="+mn-ea"/>
              </a:rPr>
              <a:t>2</a:t>
            </a:r>
            <a:r>
              <a:rPr lang="en-US" altLang="zh-CN" sz="2800" dirty="0">
                <a:solidFill>
                  <a:srgbClr val="000000"/>
                </a:solidFill>
                <a:sym typeface="+mn-ea"/>
              </a:rPr>
              <a:t>O</a:t>
            </a:r>
            <a:r>
              <a:rPr lang="en-US" altLang="zh-CN" sz="2800" baseline="-25000" dirty="0">
                <a:solidFill>
                  <a:srgbClr val="000000"/>
                </a:solidFill>
                <a:sym typeface="+mn-ea"/>
              </a:rPr>
              <a:t>3</a:t>
            </a:r>
            <a:r>
              <a:rPr lang="zh-CN" altLang="en-US" sz="2800" baseline="-25000" dirty="0">
                <a:solidFill>
                  <a:srgbClr val="000000"/>
                </a:solidFill>
                <a:sym typeface="+mn-ea"/>
              </a:rPr>
              <a:t>、</a:t>
            </a:r>
            <a:r>
              <a:rPr lang="en-US" altLang="zh-CN" sz="2800" dirty="0">
                <a:solidFill>
                  <a:srgbClr val="000000"/>
                </a:solidFill>
                <a:sym typeface="+mn-ea"/>
              </a:rPr>
              <a:t>MnO</a:t>
            </a:r>
            <a:r>
              <a:rPr lang="en-US" altLang="zh-CN" sz="2800" baseline="-25000" dirty="0">
                <a:solidFill>
                  <a:srgbClr val="000000"/>
                </a:solidFill>
                <a:sym typeface="+mn-ea"/>
              </a:rPr>
              <a:t>2</a:t>
            </a:r>
            <a:r>
              <a:rPr lang="zh-CN" altLang="en-US" sz="2800" baseline="-25000" dirty="0">
                <a:solidFill>
                  <a:srgbClr val="000000"/>
                </a:solidFill>
                <a:sym typeface="+mn-ea"/>
              </a:rPr>
              <a:t>、</a:t>
            </a:r>
            <a:r>
              <a:rPr lang="en-US" altLang="zh-CN" sz="2800" dirty="0">
                <a:solidFill>
                  <a:srgbClr val="000000"/>
                </a:solidFill>
                <a:sym typeface="+mn-ea"/>
              </a:rPr>
              <a:t>Cr</a:t>
            </a:r>
            <a:r>
              <a:rPr lang="en-US" altLang="zh-CN" sz="2800" baseline="-25000" dirty="0">
                <a:solidFill>
                  <a:srgbClr val="000000"/>
                </a:solidFill>
                <a:sym typeface="+mn-ea"/>
              </a:rPr>
              <a:t>2</a:t>
            </a:r>
            <a:r>
              <a:rPr lang="en-US" altLang="zh-CN" sz="2800" dirty="0">
                <a:solidFill>
                  <a:srgbClr val="000000"/>
                </a:solidFill>
                <a:sym typeface="+mn-ea"/>
              </a:rPr>
              <a:t>O</a:t>
            </a:r>
            <a:r>
              <a:rPr lang="en-US" altLang="zh-CN" sz="2800" baseline="-25000" dirty="0">
                <a:solidFill>
                  <a:srgbClr val="000000"/>
                </a:solidFill>
                <a:sym typeface="+mn-ea"/>
              </a:rPr>
              <a:t>3</a:t>
            </a:r>
            <a:r>
              <a:rPr lang="zh-CN" altLang="en-US" sz="2800" baseline="-25000" dirty="0">
                <a:solidFill>
                  <a:srgbClr val="000000"/>
                </a:solidFill>
                <a:sym typeface="+mn-ea"/>
              </a:rPr>
              <a:t>、</a:t>
            </a:r>
            <a:r>
              <a:rPr lang="en-US" altLang="zh-CN" sz="2800" dirty="0">
                <a:solidFill>
                  <a:srgbClr val="000000"/>
                </a:solidFill>
                <a:sym typeface="+mn-ea"/>
              </a:rPr>
              <a:t>V</a:t>
            </a:r>
            <a:r>
              <a:rPr lang="en-US" altLang="zh-CN" sz="2800" baseline="-25000" dirty="0">
                <a:solidFill>
                  <a:srgbClr val="000000"/>
                </a:solidFill>
                <a:sym typeface="+mn-ea"/>
              </a:rPr>
              <a:t>2</a:t>
            </a:r>
            <a:r>
              <a:rPr lang="en-US" altLang="zh-CN" sz="2800" dirty="0">
                <a:solidFill>
                  <a:srgbClr val="000000"/>
                </a:solidFill>
                <a:sym typeface="+mn-ea"/>
              </a:rPr>
              <a:t>O</a:t>
            </a:r>
            <a:r>
              <a:rPr lang="en-US" altLang="zh-CN" sz="2800" baseline="-25000" dirty="0">
                <a:solidFill>
                  <a:srgbClr val="000000"/>
                </a:solidFill>
                <a:sym typeface="+mn-ea"/>
              </a:rPr>
              <a:t>5</a:t>
            </a:r>
            <a:r>
              <a:rPr lang="zh-CN" altLang="en-US" sz="2800" dirty="0">
                <a:solidFill>
                  <a:srgbClr val="000000"/>
                </a:solidFill>
                <a:sym typeface="+mn-ea"/>
              </a:rPr>
              <a:t>等）</a:t>
            </a:r>
          </a:p>
          <a:p>
            <a:r>
              <a:rPr lang="zh-CN" altLang="en-US" sz="2800" dirty="0">
                <a:solidFill>
                  <a:srgbClr val="000000"/>
                </a:solidFill>
                <a:sym typeface="+mn-ea"/>
              </a:rPr>
              <a:t>的混合物在</a:t>
            </a:r>
            <a:r>
              <a:rPr lang="zh-CN" altLang="en-US" sz="2800" b="1" dirty="0">
                <a:solidFill>
                  <a:srgbClr val="FF0000"/>
                </a:solidFill>
                <a:sym typeface="+mn-ea"/>
              </a:rPr>
              <a:t>高温</a:t>
            </a:r>
            <a:r>
              <a:rPr lang="zh-CN" altLang="en-US" sz="2800" dirty="0">
                <a:solidFill>
                  <a:srgbClr val="000000"/>
                </a:solidFill>
                <a:sym typeface="+mn-ea"/>
              </a:rPr>
              <a:t>下进行的反应。</a:t>
            </a:r>
            <a:endParaRPr lang="zh-CN" altLang="en-US" sz="2800" dirty="0"/>
          </a:p>
        </p:txBody>
      </p:sp>
      <p:graphicFrame>
        <p:nvGraphicFramePr>
          <p:cNvPr id="5" name="对象 4"/>
          <p:cNvGraphicFramePr>
            <a:graphicFrameLocks/>
          </p:cNvGraphicFramePr>
          <p:nvPr/>
        </p:nvGraphicFramePr>
        <p:xfrm>
          <a:off x="1614959" y="3139744"/>
          <a:ext cx="5889625" cy="917575"/>
        </p:xfrm>
        <a:graphic>
          <a:graphicData uri="http://schemas.openxmlformats.org/presentationml/2006/ole">
            <p:oleObj spid="_x0000_s4160" name="文档" r:id="rId3" imgW="5889402" imgH="916910" progId="">
              <p:embed/>
            </p:oleObj>
          </a:graphicData>
        </a:graphic>
      </p:graphicFrame>
      <p:grpSp>
        <p:nvGrpSpPr>
          <p:cNvPr id="17411" name="组合 19458"/>
          <p:cNvGrpSpPr/>
          <p:nvPr/>
        </p:nvGrpSpPr>
        <p:grpSpPr>
          <a:xfrm>
            <a:off x="1506436" y="5052100"/>
            <a:ext cx="6295603" cy="727134"/>
            <a:chOff x="86" y="-20"/>
            <a:chExt cx="2703" cy="413"/>
          </a:xfrm>
        </p:grpSpPr>
        <p:sp>
          <p:nvSpPr>
            <p:cNvPr id="17412" name="文本框 19459"/>
            <p:cNvSpPr/>
            <p:nvPr/>
          </p:nvSpPr>
          <p:spPr>
            <a:xfrm>
              <a:off x="86" y="62"/>
              <a:ext cx="2703" cy="331"/>
            </a:xfrm>
            <a:prstGeom prst="rect">
              <a:avLst/>
            </a:prstGeom>
            <a:noFill/>
            <a:ln w="9525">
              <a:noFill/>
            </a:ln>
          </p:spPr>
          <p:txBody>
            <a:bodyPr>
              <a:spAutoFit/>
            </a:bodyPr>
            <a:lstStyle/>
            <a:p>
              <a:pPr fontAlgn="base">
                <a:spcBef>
                  <a:spcPct val="50000"/>
                </a:spcBef>
              </a:pPr>
              <a:r>
                <a:rPr lang="en-US" altLang="zh-CN" sz="3200">
                  <a:solidFill>
                    <a:srgbClr val="000000"/>
                  </a:solidFill>
                </a:rPr>
                <a:t>3MnO</a:t>
              </a:r>
              <a:r>
                <a:rPr lang="en-US" altLang="zh-CN" sz="3200" baseline="-25000">
                  <a:solidFill>
                    <a:srgbClr val="000000"/>
                  </a:solidFill>
                </a:rPr>
                <a:t>2 </a:t>
              </a:r>
              <a:r>
                <a:rPr lang="en-US" altLang="zh-CN" sz="3200">
                  <a:solidFill>
                    <a:srgbClr val="000000"/>
                  </a:solidFill>
                </a:rPr>
                <a:t>+ 4Al =  3Mn + 2Al</a:t>
              </a:r>
              <a:r>
                <a:rPr lang="en-US" altLang="zh-CN" sz="3200" baseline="-25000">
                  <a:solidFill>
                    <a:srgbClr val="000000"/>
                  </a:solidFill>
                </a:rPr>
                <a:t>2</a:t>
              </a:r>
              <a:r>
                <a:rPr lang="en-US" altLang="zh-CN" sz="3200">
                  <a:solidFill>
                    <a:srgbClr val="000000"/>
                  </a:solidFill>
                </a:rPr>
                <a:t>O</a:t>
              </a:r>
              <a:r>
                <a:rPr lang="en-US" altLang="zh-CN" sz="3200" baseline="-25000">
                  <a:solidFill>
                    <a:srgbClr val="000000"/>
                  </a:solidFill>
                </a:rPr>
                <a:t>3</a:t>
              </a:r>
            </a:p>
          </p:txBody>
        </p:sp>
        <p:sp>
          <p:nvSpPr>
            <p:cNvPr id="17413" name="文本框 19460"/>
            <p:cNvSpPr/>
            <p:nvPr/>
          </p:nvSpPr>
          <p:spPr>
            <a:xfrm>
              <a:off x="988" y="-20"/>
              <a:ext cx="550" cy="209"/>
            </a:xfrm>
            <a:prstGeom prst="rect">
              <a:avLst/>
            </a:prstGeom>
            <a:noFill/>
            <a:ln w="9525">
              <a:noFill/>
            </a:ln>
          </p:spPr>
          <p:txBody>
            <a:bodyPr>
              <a:spAutoFit/>
            </a:bodyPr>
            <a:lstStyle/>
            <a:p>
              <a:pPr fontAlgn="base">
                <a:spcBef>
                  <a:spcPct val="50000"/>
                </a:spcBef>
              </a:pPr>
              <a:r>
                <a:rPr lang="zh-CN" altLang="en-US" dirty="0">
                  <a:solidFill>
                    <a:srgbClr val="000000"/>
                  </a:solidFill>
                </a:rPr>
                <a:t>高温</a:t>
              </a:r>
            </a:p>
          </p:txBody>
        </p:sp>
      </p:grpSp>
      <p:grpSp>
        <p:nvGrpSpPr>
          <p:cNvPr id="17414" name="组合 19461"/>
          <p:cNvGrpSpPr/>
          <p:nvPr/>
        </p:nvGrpSpPr>
        <p:grpSpPr>
          <a:xfrm>
            <a:off x="1507753" y="4056881"/>
            <a:ext cx="6298779" cy="768959"/>
            <a:chOff x="0" y="0"/>
            <a:chExt cx="2769" cy="441"/>
          </a:xfrm>
        </p:grpSpPr>
        <p:sp>
          <p:nvSpPr>
            <p:cNvPr id="17415" name="文本框 19462"/>
            <p:cNvSpPr/>
            <p:nvPr/>
          </p:nvSpPr>
          <p:spPr>
            <a:xfrm>
              <a:off x="0" y="106"/>
              <a:ext cx="2769" cy="335"/>
            </a:xfrm>
            <a:prstGeom prst="rect">
              <a:avLst/>
            </a:prstGeom>
            <a:noFill/>
            <a:ln w="9525">
              <a:noFill/>
            </a:ln>
          </p:spPr>
          <p:txBody>
            <a:bodyPr>
              <a:spAutoFit/>
            </a:bodyPr>
            <a:lstStyle/>
            <a:p>
              <a:pPr fontAlgn="base">
                <a:spcBef>
                  <a:spcPct val="50000"/>
                </a:spcBef>
              </a:pPr>
              <a:r>
                <a:rPr lang="en-US" altLang="zh-CN" sz="3200" dirty="0">
                  <a:solidFill>
                    <a:srgbClr val="000000"/>
                  </a:solidFill>
                </a:rPr>
                <a:t>Cr</a:t>
              </a:r>
              <a:r>
                <a:rPr lang="en-US" altLang="zh-CN" sz="3200" baseline="-25000" dirty="0">
                  <a:solidFill>
                    <a:srgbClr val="000000"/>
                  </a:solidFill>
                </a:rPr>
                <a:t>2</a:t>
              </a:r>
              <a:r>
                <a:rPr lang="en-US" altLang="zh-CN" sz="3200" dirty="0">
                  <a:solidFill>
                    <a:srgbClr val="000000"/>
                  </a:solidFill>
                </a:rPr>
                <a:t>O</a:t>
              </a:r>
              <a:r>
                <a:rPr lang="en-US" altLang="zh-CN" sz="3200" baseline="-25000" dirty="0">
                  <a:solidFill>
                    <a:srgbClr val="000000"/>
                  </a:solidFill>
                </a:rPr>
                <a:t>3 </a:t>
              </a:r>
              <a:r>
                <a:rPr lang="en-US" altLang="zh-CN" sz="3200" dirty="0">
                  <a:solidFill>
                    <a:srgbClr val="000000"/>
                  </a:solidFill>
                </a:rPr>
                <a:t>+ 2Al =  2Cr + Al</a:t>
              </a:r>
              <a:r>
                <a:rPr lang="en-US" altLang="zh-CN" sz="3200" baseline="-25000" dirty="0">
                  <a:solidFill>
                    <a:srgbClr val="000000"/>
                  </a:solidFill>
                </a:rPr>
                <a:t>2</a:t>
              </a:r>
              <a:r>
                <a:rPr lang="en-US" altLang="zh-CN" sz="3200" dirty="0">
                  <a:solidFill>
                    <a:srgbClr val="000000"/>
                  </a:solidFill>
                </a:rPr>
                <a:t>O</a:t>
              </a:r>
              <a:r>
                <a:rPr lang="en-US" altLang="zh-CN" sz="3200" baseline="-25000" dirty="0">
                  <a:solidFill>
                    <a:srgbClr val="000000"/>
                  </a:solidFill>
                </a:rPr>
                <a:t>3</a:t>
              </a:r>
            </a:p>
          </p:txBody>
        </p:sp>
        <p:sp>
          <p:nvSpPr>
            <p:cNvPr id="17416" name="文本框 19463"/>
            <p:cNvSpPr/>
            <p:nvPr/>
          </p:nvSpPr>
          <p:spPr>
            <a:xfrm>
              <a:off x="769" y="0"/>
              <a:ext cx="720" cy="211"/>
            </a:xfrm>
            <a:prstGeom prst="rect">
              <a:avLst/>
            </a:prstGeom>
            <a:noFill/>
            <a:ln w="9525">
              <a:noFill/>
            </a:ln>
          </p:spPr>
          <p:txBody>
            <a:bodyPr>
              <a:spAutoFit/>
            </a:bodyPr>
            <a:lstStyle/>
            <a:p>
              <a:pPr fontAlgn="base">
                <a:spcBef>
                  <a:spcPct val="50000"/>
                </a:spcBef>
              </a:pPr>
              <a:r>
                <a:rPr lang="zh-CN" altLang="en-US" dirty="0">
                  <a:solidFill>
                    <a:srgbClr val="000000"/>
                  </a:solidFill>
                </a:rPr>
                <a:t>高温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additive="base">
                                        <p:cTn id="17" dur="500" fill="hold"/>
                                        <p:tgtEl>
                                          <p:spTgt spid="17414"/>
                                        </p:tgtEl>
                                        <p:attrNameLst>
                                          <p:attrName>ppt_x</p:attrName>
                                        </p:attrNameLst>
                                      </p:cBhvr>
                                      <p:tavLst>
                                        <p:tav tm="0">
                                          <p:val>
                                            <p:strVal val="#ppt_x"/>
                                          </p:val>
                                        </p:tav>
                                        <p:tav tm="100000">
                                          <p:val>
                                            <p:strVal val="#ppt_x"/>
                                          </p:val>
                                        </p:tav>
                                      </p:tavLst>
                                    </p:anim>
                                    <p:anim calcmode="lin" valueType="num">
                                      <p:cBhvr additive="base">
                                        <p:cTn id="18" dur="500" fill="hold"/>
                                        <p:tgtEl>
                                          <p:spTgt spid="174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1"/>
                                        </p:tgtEl>
                                        <p:attrNameLst>
                                          <p:attrName>style.visibility</p:attrName>
                                        </p:attrNameLst>
                                      </p:cBhvr>
                                      <p:to>
                                        <p:strVal val="visible"/>
                                      </p:to>
                                    </p:set>
                                    <p:anim calcmode="lin" valueType="num">
                                      <p:cBhvr additive="base">
                                        <p:cTn id="21" dur="500" fill="hold"/>
                                        <p:tgtEl>
                                          <p:spTgt spid="17411"/>
                                        </p:tgtEl>
                                        <p:attrNameLst>
                                          <p:attrName>ppt_x</p:attrName>
                                        </p:attrNameLst>
                                      </p:cBhvr>
                                      <p:tavLst>
                                        <p:tav tm="0">
                                          <p:val>
                                            <p:strVal val="#ppt_x"/>
                                          </p:val>
                                        </p:tav>
                                        <p:tav tm="100000">
                                          <p:val>
                                            <p:strVal val="#ppt_x"/>
                                          </p:val>
                                        </p:tav>
                                      </p:tavLst>
                                    </p:anim>
                                    <p:anim calcmode="lin" valueType="num">
                                      <p:cBhvr additive="base">
                                        <p:cTn id="22"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6"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8433"/>
          <p:cNvPicPr>
            <a:picLocks noChangeAspect="1"/>
          </p:cNvPicPr>
          <p:nvPr/>
        </p:nvPicPr>
        <p:blipFill>
          <a:blip r:embed="rId2" cstate="print"/>
          <a:stretch>
            <a:fillRect/>
          </a:stretch>
        </p:blipFill>
        <p:spPr>
          <a:xfrm>
            <a:off x="497814" y="1237726"/>
            <a:ext cx="4370387" cy="3695700"/>
          </a:xfrm>
          <a:prstGeom prst="rect">
            <a:avLst/>
          </a:prstGeom>
          <a:noFill/>
          <a:ln w="9525">
            <a:noFill/>
          </a:ln>
        </p:spPr>
      </p:pic>
      <p:sp>
        <p:nvSpPr>
          <p:cNvPr id="16387" name="文本框 18434"/>
          <p:cNvSpPr/>
          <p:nvPr/>
        </p:nvSpPr>
        <p:spPr>
          <a:xfrm>
            <a:off x="351764" y="365125"/>
            <a:ext cx="3683000" cy="583565"/>
          </a:xfrm>
          <a:prstGeom prst="rect">
            <a:avLst/>
          </a:prstGeom>
          <a:noFill/>
          <a:ln w="9525">
            <a:noFill/>
          </a:ln>
        </p:spPr>
        <p:txBody>
          <a:bodyPr>
            <a:spAutoFit/>
          </a:bodyPr>
          <a:lstStyle/>
          <a:p>
            <a:pPr fontAlgn="base">
              <a:spcBef>
                <a:spcPct val="50000"/>
              </a:spcBef>
            </a:pPr>
            <a:r>
              <a:rPr lang="zh-CN" altLang="en-US" sz="3200"/>
              <a:t>铝热反应装置</a:t>
            </a:r>
          </a:p>
        </p:txBody>
      </p:sp>
      <p:grpSp>
        <p:nvGrpSpPr>
          <p:cNvPr id="16388" name="组合 18435"/>
          <p:cNvGrpSpPr/>
          <p:nvPr/>
        </p:nvGrpSpPr>
        <p:grpSpPr>
          <a:xfrm>
            <a:off x="6370170" y="2368994"/>
            <a:ext cx="5375398" cy="787400"/>
            <a:chOff x="0" y="0"/>
            <a:chExt cx="3121" cy="496"/>
          </a:xfrm>
        </p:grpSpPr>
        <p:sp>
          <p:nvSpPr>
            <p:cNvPr id="16389" name="文本框 18436"/>
            <p:cNvSpPr/>
            <p:nvPr/>
          </p:nvSpPr>
          <p:spPr>
            <a:xfrm>
              <a:off x="0" y="128"/>
              <a:ext cx="3121" cy="368"/>
            </a:xfrm>
            <a:prstGeom prst="rect">
              <a:avLst/>
            </a:prstGeom>
            <a:solidFill>
              <a:srgbClr val="CCFFFF">
                <a:alpha val="0"/>
              </a:srgbClr>
            </a:solidFill>
            <a:ln w="9525">
              <a:noFill/>
            </a:ln>
          </p:spPr>
          <p:txBody>
            <a:bodyPr wrap="square">
              <a:spAutoFit/>
            </a:bodyPr>
            <a:lstStyle/>
            <a:p>
              <a:pPr fontAlgn="base">
                <a:spcBef>
                  <a:spcPct val="50000"/>
                </a:spcBef>
              </a:pPr>
              <a:r>
                <a:rPr lang="en-US" altLang="zh-CN" sz="3200" dirty="0">
                  <a:solidFill>
                    <a:srgbClr val="000000"/>
                  </a:solidFill>
                  <a:latin typeface="Times New Roman" panose="02020603050405020304" pitchFamily="18" charset="0"/>
                </a:rPr>
                <a:t>Fe</a:t>
              </a:r>
              <a:r>
                <a:rPr lang="en-US" altLang="zh-CN" sz="3200" baseline="-25000" dirty="0">
                  <a:solidFill>
                    <a:srgbClr val="000000"/>
                  </a:solidFill>
                  <a:latin typeface="Times New Roman" panose="02020603050405020304" pitchFamily="18" charset="0"/>
                </a:rPr>
                <a:t>2</a:t>
              </a:r>
              <a:r>
                <a:rPr lang="en-US" altLang="zh-CN" sz="3200" dirty="0">
                  <a:solidFill>
                    <a:srgbClr val="000000"/>
                  </a:solidFill>
                  <a:latin typeface="Times New Roman" panose="02020603050405020304" pitchFamily="18" charset="0"/>
                </a:rPr>
                <a:t>O</a:t>
              </a:r>
              <a:r>
                <a:rPr lang="en-US" altLang="zh-CN" sz="3200" baseline="-25000" dirty="0">
                  <a:solidFill>
                    <a:srgbClr val="000000"/>
                  </a:solidFill>
                  <a:latin typeface="Times New Roman" panose="02020603050405020304" pitchFamily="18" charset="0"/>
                </a:rPr>
                <a:t>3 </a:t>
              </a:r>
              <a:r>
                <a:rPr lang="en-US" altLang="zh-CN" sz="3200" dirty="0">
                  <a:solidFill>
                    <a:srgbClr val="000000"/>
                  </a:solidFill>
                  <a:latin typeface="Times New Roman" panose="02020603050405020304" pitchFamily="18" charset="0"/>
                </a:rPr>
                <a:t>+2Al ==== 2Fe + Al</a:t>
              </a:r>
              <a:r>
                <a:rPr lang="en-US" altLang="zh-CN" sz="3200" baseline="-25000" dirty="0">
                  <a:solidFill>
                    <a:srgbClr val="000000"/>
                  </a:solidFill>
                  <a:latin typeface="Times New Roman" panose="02020603050405020304" pitchFamily="18" charset="0"/>
                </a:rPr>
                <a:t>2</a:t>
              </a:r>
              <a:r>
                <a:rPr lang="en-US" altLang="zh-CN" sz="3200" dirty="0">
                  <a:solidFill>
                    <a:srgbClr val="000000"/>
                  </a:solidFill>
                  <a:latin typeface="Times New Roman" panose="02020603050405020304" pitchFamily="18" charset="0"/>
                </a:rPr>
                <a:t>O</a:t>
              </a:r>
              <a:r>
                <a:rPr lang="en-US" altLang="zh-CN" sz="3200" baseline="-25000" dirty="0">
                  <a:solidFill>
                    <a:srgbClr val="000000"/>
                  </a:solidFill>
                  <a:latin typeface="Times New Roman" panose="02020603050405020304" pitchFamily="18" charset="0"/>
                </a:rPr>
                <a:t>3</a:t>
              </a:r>
            </a:p>
          </p:txBody>
        </p:sp>
        <p:sp>
          <p:nvSpPr>
            <p:cNvPr id="16390" name="文本框 18437"/>
            <p:cNvSpPr/>
            <p:nvPr/>
          </p:nvSpPr>
          <p:spPr>
            <a:xfrm>
              <a:off x="1071" y="0"/>
              <a:ext cx="704" cy="329"/>
            </a:xfrm>
            <a:prstGeom prst="rect">
              <a:avLst/>
            </a:prstGeom>
            <a:solidFill>
              <a:srgbClr val="CCFFFF">
                <a:alpha val="0"/>
              </a:srgbClr>
            </a:solidFill>
            <a:ln w="9525">
              <a:noFill/>
            </a:ln>
          </p:spPr>
          <p:txBody>
            <a:bodyPr>
              <a:spAutoFit/>
            </a:bodyPr>
            <a:lstStyle/>
            <a:p>
              <a:pPr fontAlgn="base">
                <a:spcBef>
                  <a:spcPct val="50000"/>
                </a:spcBef>
              </a:pPr>
              <a:r>
                <a:rPr lang="zh-CN" altLang="en-US" sz="2800" dirty="0">
                  <a:solidFill>
                    <a:srgbClr val="0000FF"/>
                  </a:solidFill>
                  <a:latin typeface="Times New Roman" panose="02020603050405020304" pitchFamily="18" charset="0"/>
                </a:rPr>
                <a:t>   高温</a:t>
              </a:r>
            </a:p>
          </p:txBody>
        </p:sp>
      </p:grpSp>
      <p:sp>
        <p:nvSpPr>
          <p:cNvPr id="16391" name="椭圆形标注 18438"/>
          <p:cNvSpPr/>
          <p:nvPr/>
        </p:nvSpPr>
        <p:spPr>
          <a:xfrm>
            <a:off x="2763176" y="3390916"/>
            <a:ext cx="2157413" cy="809625"/>
          </a:xfrm>
          <a:prstGeom prst="wedgeEllipseCallout">
            <a:avLst>
              <a:gd name="adj1" fmla="val 24546"/>
              <a:gd name="adj2" fmla="val 113551"/>
            </a:avLst>
          </a:prstGeom>
          <a:solidFill>
            <a:srgbClr val="CCFFFF">
              <a:alpha val="0"/>
            </a:srgbClr>
          </a:solidFill>
          <a:ln w="28575" cap="flat" cmpd="sng">
            <a:solidFill>
              <a:srgbClr val="FF0000"/>
            </a:solidFill>
            <a:prstDash val="solid"/>
            <a:miter/>
            <a:headEnd type="none" w="med" len="med"/>
            <a:tailEnd type="none" w="med" len="med"/>
          </a:ln>
        </p:spPr>
        <p:txBody>
          <a:bodyPr/>
          <a:lstStyle/>
          <a:p>
            <a:pPr algn="ctr" fontAlgn="base"/>
            <a:endParaRPr lang="zh-CN" altLang="en-US" sz="2800" b="0">
              <a:solidFill>
                <a:srgbClr val="0033CC"/>
              </a:solidFill>
              <a:latin typeface="Times New Roman" panose="02020603050405020304" pitchFamily="18" charset="0"/>
            </a:endParaRPr>
          </a:p>
        </p:txBody>
      </p:sp>
      <p:sp>
        <p:nvSpPr>
          <p:cNvPr id="16392" name="文本框 18439"/>
          <p:cNvSpPr/>
          <p:nvPr/>
        </p:nvSpPr>
        <p:spPr>
          <a:xfrm>
            <a:off x="3751803" y="4768850"/>
            <a:ext cx="1336526" cy="521970"/>
          </a:xfrm>
          <a:prstGeom prst="rect">
            <a:avLst/>
          </a:prstGeom>
          <a:solidFill>
            <a:srgbClr val="CCFFFF">
              <a:alpha val="0"/>
            </a:srgbClr>
          </a:solidFill>
          <a:ln w="28575" cap="flat" cmpd="sng">
            <a:solidFill>
              <a:srgbClr val="FF0000"/>
            </a:solidFill>
            <a:prstDash val="solid"/>
            <a:miter/>
            <a:headEnd type="none" w="med" len="med"/>
            <a:tailEnd type="none" w="med" len="med"/>
          </a:ln>
        </p:spPr>
        <p:txBody>
          <a:bodyPr wrap="square">
            <a:spAutoFit/>
          </a:bodyPr>
          <a:lstStyle/>
          <a:p>
            <a:pPr fontAlgn="base"/>
            <a:r>
              <a:rPr lang="zh-CN" altLang="en-US" sz="2800">
                <a:latin typeface="Times New Roman" panose="02020603050405020304" pitchFamily="18" charset="0"/>
              </a:rPr>
              <a:t>铝热剂</a:t>
            </a:r>
          </a:p>
        </p:txBody>
      </p:sp>
      <p:sp>
        <p:nvSpPr>
          <p:cNvPr id="16393" name="矩形 18440"/>
          <p:cNvSpPr/>
          <p:nvPr/>
        </p:nvSpPr>
        <p:spPr>
          <a:xfrm>
            <a:off x="6045798" y="404140"/>
            <a:ext cx="5550947" cy="1384995"/>
          </a:xfrm>
          <a:prstGeom prst="rect">
            <a:avLst/>
          </a:prstGeom>
          <a:noFill/>
          <a:ln w="9525">
            <a:noFill/>
          </a:ln>
        </p:spPr>
        <p:txBody>
          <a:bodyPr wrap="square">
            <a:spAutoFit/>
          </a:bodyPr>
          <a:lstStyle/>
          <a:p>
            <a:pPr fontAlgn="base"/>
            <a:r>
              <a:rPr lang="zh-CN" altLang="en-US" sz="2800" b="1" dirty="0">
                <a:latin typeface="Times New Roman" panose="02020603050405020304" pitchFamily="18" charset="0"/>
              </a:rPr>
              <a:t>反应现象</a:t>
            </a:r>
            <a:r>
              <a:rPr lang="zh-CN" altLang="en-US" sz="2800" dirty="0">
                <a:latin typeface="Times New Roman" panose="02020603050405020304" pitchFamily="18" charset="0"/>
              </a:rPr>
              <a:t>：</a:t>
            </a:r>
            <a:r>
              <a:rPr lang="zh-CN" altLang="en-US" sz="2800" dirty="0">
                <a:solidFill>
                  <a:srgbClr val="000000"/>
                </a:solidFill>
                <a:latin typeface="Times New Roman" panose="02020603050405020304" pitchFamily="18" charset="0"/>
              </a:rPr>
              <a:t>镁条剧烈燃烧，放出大量的热，发出强光，纸漏斗的下部被烧穿，有熔融物落入蒸发皿。</a:t>
            </a:r>
          </a:p>
        </p:txBody>
      </p:sp>
      <p:cxnSp>
        <p:nvCxnSpPr>
          <p:cNvPr id="16394" name="直接连接符 18441"/>
          <p:cNvCxnSpPr/>
          <p:nvPr/>
        </p:nvCxnSpPr>
        <p:spPr>
          <a:xfrm flipV="1">
            <a:off x="3493426" y="1797050"/>
            <a:ext cx="466725" cy="534988"/>
          </a:xfrm>
          <a:prstGeom prst="line">
            <a:avLst/>
          </a:prstGeom>
          <a:ln w="34925" cap="flat" cmpd="sng">
            <a:solidFill>
              <a:schemeClr val="tx1"/>
            </a:solidFill>
            <a:prstDash val="solid"/>
            <a:headEnd type="none" w="med" len="med"/>
            <a:tailEnd type="triangle" w="med" len="med"/>
          </a:ln>
        </p:spPr>
      </p:cxnSp>
      <p:sp>
        <p:nvSpPr>
          <p:cNvPr id="16395" name="文本框 18442"/>
          <p:cNvSpPr/>
          <p:nvPr/>
        </p:nvSpPr>
        <p:spPr>
          <a:xfrm>
            <a:off x="3953801" y="1220788"/>
            <a:ext cx="1690688" cy="521970"/>
          </a:xfrm>
          <a:prstGeom prst="rect">
            <a:avLst/>
          </a:prstGeom>
          <a:solidFill>
            <a:srgbClr val="CCFFFF">
              <a:alpha val="0"/>
            </a:srgbClr>
          </a:solidFill>
          <a:ln w="28575" cap="flat" cmpd="sng">
            <a:solidFill>
              <a:schemeClr val="tx1"/>
            </a:solidFill>
            <a:prstDash val="solid"/>
            <a:miter/>
            <a:headEnd type="none" w="med" len="med"/>
            <a:tailEnd type="none" w="med" len="med"/>
          </a:ln>
        </p:spPr>
        <p:txBody>
          <a:bodyPr>
            <a:spAutoFit/>
          </a:bodyPr>
          <a:lstStyle/>
          <a:p>
            <a:pPr fontAlgn="base"/>
            <a:r>
              <a:rPr lang="zh-CN" altLang="en-US" sz="2800">
                <a:solidFill>
                  <a:srgbClr val="0033CC"/>
                </a:solidFill>
                <a:latin typeface="Times New Roman" panose="02020603050405020304" pitchFamily="18" charset="0"/>
              </a:rPr>
              <a:t>引燃物质</a:t>
            </a:r>
            <a:endParaRPr lang="zh-CN" altLang="en-US" sz="2800">
              <a:solidFill>
                <a:srgbClr val="000000"/>
              </a:solidFill>
              <a:latin typeface="Times New Roman" panose="02020603050405020304" pitchFamily="18" charset="0"/>
            </a:endParaRPr>
          </a:p>
        </p:txBody>
      </p:sp>
      <p:cxnSp>
        <p:nvCxnSpPr>
          <p:cNvPr id="16396" name="直接连接符 18443"/>
          <p:cNvCxnSpPr/>
          <p:nvPr/>
        </p:nvCxnSpPr>
        <p:spPr>
          <a:xfrm flipV="1">
            <a:off x="3826801" y="2822575"/>
            <a:ext cx="393700" cy="409575"/>
          </a:xfrm>
          <a:prstGeom prst="line">
            <a:avLst/>
          </a:prstGeom>
          <a:ln w="34925" cap="flat" cmpd="sng">
            <a:solidFill>
              <a:schemeClr val="tx1"/>
            </a:solidFill>
            <a:prstDash val="solid"/>
            <a:headEnd type="none" w="med" len="med"/>
            <a:tailEnd type="triangle" w="med" len="med"/>
          </a:ln>
        </p:spPr>
      </p:cxnSp>
      <p:sp>
        <p:nvSpPr>
          <p:cNvPr id="16397" name="文本框 18444"/>
          <p:cNvSpPr/>
          <p:nvPr/>
        </p:nvSpPr>
        <p:spPr>
          <a:xfrm>
            <a:off x="3964914" y="2257425"/>
            <a:ext cx="1690687" cy="521970"/>
          </a:xfrm>
          <a:prstGeom prst="rect">
            <a:avLst/>
          </a:prstGeom>
          <a:solidFill>
            <a:srgbClr val="CCFFFF">
              <a:alpha val="0"/>
            </a:srgbClr>
          </a:solidFill>
          <a:ln w="28575" cap="flat" cmpd="sng">
            <a:solidFill>
              <a:schemeClr val="tx1"/>
            </a:solidFill>
            <a:prstDash val="solid"/>
            <a:miter/>
            <a:headEnd type="none" w="med" len="med"/>
            <a:tailEnd type="none" w="med" len="med"/>
          </a:ln>
        </p:spPr>
        <p:txBody>
          <a:bodyPr>
            <a:spAutoFit/>
          </a:bodyPr>
          <a:lstStyle/>
          <a:p>
            <a:pPr fontAlgn="base"/>
            <a:r>
              <a:rPr lang="zh-CN" altLang="en-US" sz="2800">
                <a:solidFill>
                  <a:srgbClr val="0033CC"/>
                </a:solidFill>
                <a:latin typeface="Times New Roman" panose="02020603050405020304" pitchFamily="18" charset="0"/>
              </a:rPr>
              <a:t>助燃物质</a:t>
            </a:r>
            <a:endParaRPr lang="zh-CN" altLang="en-US" sz="2800">
              <a:solidFill>
                <a:srgbClr val="000000"/>
              </a:solidFill>
              <a:latin typeface="Times New Roman" panose="02020603050405020304" pitchFamily="18" charset="0"/>
            </a:endParaRPr>
          </a:p>
        </p:txBody>
      </p:sp>
      <p:sp>
        <p:nvSpPr>
          <p:cNvPr id="14" name="矩形 2"/>
          <p:cNvSpPr/>
          <p:nvPr/>
        </p:nvSpPr>
        <p:spPr>
          <a:xfrm>
            <a:off x="525551" y="5357835"/>
            <a:ext cx="6731330" cy="1126462"/>
          </a:xfrm>
          <a:prstGeom prst="rect">
            <a:avLst/>
          </a:prstGeom>
          <a:noFill/>
          <a:ln w="9525">
            <a:noFill/>
          </a:ln>
        </p:spPr>
        <p:txBody>
          <a:bodyPr wrap="none">
            <a:spAutoFit/>
          </a:bodyPr>
          <a:lstStyle/>
          <a:p>
            <a:pPr>
              <a:lnSpc>
                <a:spcPct val="120000"/>
              </a:lnSpc>
            </a:pPr>
            <a:r>
              <a:rPr lang="zh-CN" altLang="en-US" sz="2800" b="1" dirty="0">
                <a:solidFill>
                  <a:srgbClr val="0000FF"/>
                </a:solidFill>
                <a:latin typeface="Arial" pitchFamily="34" charset="0"/>
                <a:ea typeface="黑体" pitchFamily="49" charset="-122"/>
                <a:cs typeface="Arial" pitchFamily="34" charset="0"/>
              </a:rPr>
              <a:t>铝热反应</a:t>
            </a:r>
            <a:r>
              <a:rPr lang="zh-CN" altLang="en-US" b="1" dirty="0">
                <a:solidFill>
                  <a:srgbClr val="0000FF"/>
                </a:solidFill>
                <a:latin typeface="Arial" pitchFamily="34" charset="0"/>
                <a:ea typeface="黑体" pitchFamily="49" charset="-122"/>
                <a:cs typeface="Arial" pitchFamily="34" charset="0"/>
              </a:rPr>
              <a:t>：</a:t>
            </a:r>
            <a:endParaRPr lang="en-US" altLang="zh-CN" b="1" dirty="0">
              <a:solidFill>
                <a:srgbClr val="0000FF"/>
              </a:solidFill>
              <a:latin typeface="Arial" pitchFamily="34" charset="0"/>
              <a:ea typeface="黑体" pitchFamily="49" charset="-122"/>
              <a:cs typeface="Arial" pitchFamily="34" charset="0"/>
            </a:endParaRPr>
          </a:p>
          <a:p>
            <a:pPr>
              <a:lnSpc>
                <a:spcPct val="120000"/>
              </a:lnSpc>
            </a:pPr>
            <a:r>
              <a:rPr lang="zh-CN" altLang="en-US" sz="2800" b="1" dirty="0">
                <a:solidFill>
                  <a:srgbClr val="0000FF"/>
                </a:solidFill>
                <a:latin typeface="Arial" pitchFamily="34" charset="0"/>
                <a:ea typeface="黑体" pitchFamily="49" charset="-122"/>
                <a:cs typeface="Arial" pitchFamily="34" charset="0"/>
              </a:rPr>
              <a:t>铝</a:t>
            </a:r>
            <a:r>
              <a:rPr lang="en-US" altLang="zh-CN" sz="2800" b="1" dirty="0">
                <a:solidFill>
                  <a:srgbClr val="0000FF"/>
                </a:solidFill>
                <a:latin typeface="Arial" pitchFamily="34" charset="0"/>
                <a:ea typeface="黑体" pitchFamily="49" charset="-122"/>
                <a:cs typeface="Arial" pitchFamily="34" charset="0"/>
              </a:rPr>
              <a:t>+ </a:t>
            </a:r>
            <a:r>
              <a:rPr lang="zh-CN" altLang="en-US" sz="2800" b="1" dirty="0">
                <a:solidFill>
                  <a:srgbClr val="0000FF"/>
                </a:solidFill>
                <a:latin typeface="Arial" pitchFamily="34" charset="0"/>
                <a:ea typeface="黑体" pitchFamily="49" charset="-122"/>
                <a:cs typeface="Arial" pitchFamily="34" charset="0"/>
              </a:rPr>
              <a:t>金属氧化物  </a:t>
            </a:r>
            <a:r>
              <a:rPr lang="en-US" altLang="zh-CN" sz="2800" b="1" dirty="0">
                <a:solidFill>
                  <a:srgbClr val="0000FF"/>
                </a:solidFill>
                <a:latin typeface="Arial" pitchFamily="34" charset="0"/>
                <a:ea typeface="黑体" pitchFamily="49" charset="-122"/>
                <a:cs typeface="Arial" pitchFamily="34" charset="0"/>
              </a:rPr>
              <a:t>= </a:t>
            </a:r>
            <a:r>
              <a:rPr lang="zh-CN" altLang="en-US" sz="2800" b="1" dirty="0">
                <a:solidFill>
                  <a:srgbClr val="0000FF"/>
                </a:solidFill>
                <a:latin typeface="Arial" pitchFamily="34" charset="0"/>
                <a:ea typeface="黑体" pitchFamily="49" charset="-122"/>
                <a:cs typeface="Arial" pitchFamily="34" charset="0"/>
              </a:rPr>
              <a:t> </a:t>
            </a:r>
            <a:r>
              <a:rPr lang="en-US" altLang="zh-CN" sz="2800" b="1" dirty="0">
                <a:solidFill>
                  <a:srgbClr val="0000FF"/>
                </a:solidFill>
                <a:latin typeface="Arial" pitchFamily="34" charset="0"/>
                <a:ea typeface="黑体" pitchFamily="49" charset="-122"/>
                <a:cs typeface="Arial" pitchFamily="34" charset="0"/>
              </a:rPr>
              <a:t>Fe/Cr/V/Mn  + </a:t>
            </a:r>
            <a:r>
              <a:rPr lang="zh-CN" altLang="en-US" sz="2800" b="1" dirty="0">
                <a:solidFill>
                  <a:srgbClr val="0000FF"/>
                </a:solidFill>
                <a:latin typeface="Arial" pitchFamily="34" charset="0"/>
                <a:ea typeface="黑体" pitchFamily="49" charset="-122"/>
                <a:cs typeface="Arial" pitchFamily="34" charset="0"/>
              </a:rPr>
              <a:t>氧化铝</a:t>
            </a:r>
          </a:p>
        </p:txBody>
      </p:sp>
      <p:sp>
        <p:nvSpPr>
          <p:cNvPr id="15" name="TextBox 14"/>
          <p:cNvSpPr txBox="1"/>
          <p:nvPr/>
        </p:nvSpPr>
        <p:spPr>
          <a:xfrm>
            <a:off x="5946925" y="3782322"/>
            <a:ext cx="6245075" cy="1383665"/>
          </a:xfrm>
          <a:prstGeom prst="rect">
            <a:avLst/>
          </a:prstGeom>
          <a:noFill/>
          <a:ln w="9525">
            <a:noFill/>
          </a:ln>
        </p:spPr>
        <p:txBody>
          <a:bodyPr wrap="square">
            <a:spAutoFit/>
          </a:bodyPr>
          <a:lstStyle/>
          <a:p>
            <a:r>
              <a:rPr lang="zh-CN" altLang="en-US" sz="2800" b="1" dirty="0">
                <a:latin typeface="Arial" panose="020B0604020202020204" pitchFamily="34" charset="0"/>
              </a:rPr>
              <a:t>铝热反应的应用</a:t>
            </a:r>
            <a:endParaRPr lang="en-US" altLang="zh-CN" sz="2800" b="1" dirty="0">
              <a:latin typeface="Arial" panose="020B0604020202020204" pitchFamily="34" charset="0"/>
            </a:endParaRPr>
          </a:p>
          <a:p>
            <a:r>
              <a:rPr lang="en-US" altLang="zh-CN" sz="2800" b="1" dirty="0">
                <a:latin typeface="Arial" panose="020B0604020202020204" pitchFamily="34" charset="0"/>
              </a:rPr>
              <a:t>1.</a:t>
            </a:r>
            <a:r>
              <a:rPr lang="zh-CN" altLang="en-US" sz="2800" b="1" dirty="0">
                <a:latin typeface="Arial" panose="020B0604020202020204" pitchFamily="34" charset="0"/>
              </a:rPr>
              <a:t>焊接钢轨</a:t>
            </a:r>
            <a:endParaRPr lang="en-US" altLang="zh-CN" sz="2800" b="1" dirty="0">
              <a:latin typeface="Arial" panose="020B0604020202020204" pitchFamily="34" charset="0"/>
            </a:endParaRPr>
          </a:p>
          <a:p>
            <a:r>
              <a:rPr lang="en-US" altLang="zh-CN" sz="2800" b="1" dirty="0">
                <a:latin typeface="Arial" panose="020B0604020202020204" pitchFamily="34" charset="0"/>
              </a:rPr>
              <a:t>2.</a:t>
            </a:r>
            <a:r>
              <a:rPr lang="zh-CN" altLang="en-US" sz="2800" b="1" dirty="0">
                <a:latin typeface="Arial" panose="020B0604020202020204" pitchFamily="34" charset="0"/>
              </a:rPr>
              <a:t>冶炼高熔点的</a:t>
            </a:r>
            <a:r>
              <a:rPr lang="zh-CN" altLang="en-US" sz="2800" b="1" dirty="0">
                <a:solidFill>
                  <a:srgbClr val="FF0000"/>
                </a:solidFill>
                <a:latin typeface="Arial" panose="020B0604020202020204" pitchFamily="34" charset="0"/>
              </a:rPr>
              <a:t>金属</a:t>
            </a:r>
            <a:r>
              <a:rPr lang="zh-CN" altLang="en-US" sz="2800" b="1" dirty="0">
                <a:latin typeface="Arial" panose="020B0604020202020204" pitchFamily="34" charset="0"/>
              </a:rPr>
              <a:t>（还原性比铝弱）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6394"/>
                                        </p:tgtEl>
                                        <p:attrNameLst>
                                          <p:attrName>style.visibility</p:attrName>
                                        </p:attrNameLst>
                                      </p:cBhvr>
                                      <p:to>
                                        <p:strVal val="visible"/>
                                      </p:to>
                                    </p:set>
                                    <p:animEffect transition="in" filter="blinds(horizontal)">
                                      <p:cBhvr>
                                        <p:cTn id="19" dur="500" fill="hold"/>
                                        <p:tgtEl>
                                          <p:spTgt spid="1639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3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396"/>
                                        </p:tgtEl>
                                        <p:attrNameLst>
                                          <p:attrName>style.visibility</p:attrName>
                                        </p:attrNameLst>
                                      </p:cBhvr>
                                      <p:to>
                                        <p:strVal val="visible"/>
                                      </p:to>
                                    </p:set>
                                    <p:animEffect transition="in" filter="blinds(horizontal)">
                                      <p:cBhvr>
                                        <p:cTn id="28" dur="500" fill="hold"/>
                                        <p:tgtEl>
                                          <p:spTgt spid="1639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9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39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bldLvl="0" animBg="1"/>
      <p:bldP spid="16392" grpId="0" bldLvl="0" animBg="1"/>
      <p:bldP spid="16393" grpId="0" animBg="1"/>
      <p:bldP spid="16395" grpId="0" bldLvl="0" animBg="1"/>
      <p:bldP spid="16397" grpId="0" bldLvl="0" animBg="1"/>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14337"/>
          <p:cNvSpPr/>
          <p:nvPr/>
        </p:nvSpPr>
        <p:spPr>
          <a:xfrm>
            <a:off x="2273618" y="1946275"/>
            <a:ext cx="5753100" cy="583565"/>
          </a:xfrm>
          <a:prstGeom prst="rect">
            <a:avLst/>
          </a:prstGeom>
          <a:noFill/>
          <a:ln w="9525">
            <a:noFill/>
          </a:ln>
        </p:spPr>
        <p:txBody>
          <a:bodyPr>
            <a:spAutoFit/>
          </a:bodyPr>
          <a:lstStyle/>
          <a:p>
            <a:pPr fontAlgn="base">
              <a:spcBef>
                <a:spcPct val="50000"/>
              </a:spcBef>
            </a:pPr>
            <a:r>
              <a:rPr lang="en-US" altLang="zh-CN" sz="3200">
                <a:solidFill>
                  <a:srgbClr val="000000"/>
                </a:solidFill>
                <a:latin typeface="Times New Roman" panose="02020603050405020304" pitchFamily="18" charset="0"/>
              </a:rPr>
              <a:t>Fe + CuSO</a:t>
            </a:r>
            <a:r>
              <a:rPr lang="en-US" altLang="zh-CN" sz="3200" baseline="-25000">
                <a:solidFill>
                  <a:srgbClr val="000000"/>
                </a:solidFill>
                <a:latin typeface="Times New Roman" panose="02020603050405020304" pitchFamily="18" charset="0"/>
              </a:rPr>
              <a:t>4</a:t>
            </a:r>
            <a:r>
              <a:rPr lang="en-US" altLang="zh-CN" sz="3200">
                <a:solidFill>
                  <a:srgbClr val="000000"/>
                </a:solidFill>
                <a:latin typeface="Times New Roman" panose="02020603050405020304" pitchFamily="18" charset="0"/>
              </a:rPr>
              <a:t> = Cu + FeSO</a:t>
            </a:r>
            <a:r>
              <a:rPr lang="en-US" altLang="zh-CN" sz="3200" baseline="-25000">
                <a:solidFill>
                  <a:srgbClr val="000000"/>
                </a:solidFill>
                <a:latin typeface="Times New Roman" panose="02020603050405020304" pitchFamily="18" charset="0"/>
              </a:rPr>
              <a:t>4</a:t>
            </a:r>
          </a:p>
        </p:txBody>
      </p:sp>
      <p:grpSp>
        <p:nvGrpSpPr>
          <p:cNvPr id="13315" name="组合 14338"/>
          <p:cNvGrpSpPr/>
          <p:nvPr/>
        </p:nvGrpSpPr>
        <p:grpSpPr>
          <a:xfrm>
            <a:off x="2356041" y="3452330"/>
            <a:ext cx="6199188" cy="857104"/>
            <a:chOff x="0" y="0"/>
            <a:chExt cx="3648" cy="566"/>
          </a:xfrm>
        </p:grpSpPr>
        <p:sp>
          <p:nvSpPr>
            <p:cNvPr id="13316" name="文本框 14339"/>
            <p:cNvSpPr/>
            <p:nvPr/>
          </p:nvSpPr>
          <p:spPr>
            <a:xfrm>
              <a:off x="0" y="181"/>
              <a:ext cx="3648" cy="385"/>
            </a:xfrm>
            <a:prstGeom prst="rect">
              <a:avLst/>
            </a:prstGeom>
            <a:noFill/>
            <a:ln w="9525">
              <a:noFill/>
            </a:ln>
          </p:spPr>
          <p:txBody>
            <a:bodyPr>
              <a:spAutoFit/>
            </a:bodyPr>
            <a:lstStyle/>
            <a:p>
              <a:pPr fontAlgn="base">
                <a:spcBef>
                  <a:spcPct val="50000"/>
                </a:spcBef>
              </a:pPr>
              <a:r>
                <a:rPr lang="en-US" altLang="zh-CN" sz="3200" dirty="0">
                  <a:solidFill>
                    <a:srgbClr val="000000"/>
                  </a:solidFill>
                  <a:latin typeface="Times New Roman" panose="02020603050405020304" pitchFamily="18" charset="0"/>
                </a:rPr>
                <a:t>Cu</a:t>
              </a:r>
              <a:r>
                <a:rPr lang="en-US" altLang="zh-CN" sz="3200" baseline="-25000" dirty="0">
                  <a:solidFill>
                    <a:srgbClr val="000000"/>
                  </a:solidFill>
                  <a:latin typeface="Times New Roman" panose="02020603050405020304" pitchFamily="18" charset="0"/>
                </a:rPr>
                <a:t>2</a:t>
              </a:r>
              <a:r>
                <a:rPr lang="en-US" altLang="zh-CN" sz="3200" dirty="0">
                  <a:solidFill>
                    <a:srgbClr val="000000"/>
                  </a:solidFill>
                  <a:latin typeface="Times New Roman" panose="02020603050405020304" pitchFamily="18" charset="0"/>
                </a:rPr>
                <a:t>S + O</a:t>
              </a:r>
              <a:r>
                <a:rPr lang="en-US" altLang="zh-CN" sz="3200" baseline="-25000" dirty="0">
                  <a:solidFill>
                    <a:srgbClr val="000000"/>
                  </a:solidFill>
                  <a:latin typeface="Times New Roman" panose="02020603050405020304" pitchFamily="18" charset="0"/>
                </a:rPr>
                <a:t>2</a:t>
              </a:r>
              <a:r>
                <a:rPr lang="en-US" altLang="zh-CN" sz="3200" dirty="0">
                  <a:solidFill>
                    <a:srgbClr val="000000"/>
                  </a:solidFill>
                  <a:latin typeface="Times New Roman" panose="02020603050405020304" pitchFamily="18" charset="0"/>
                </a:rPr>
                <a:t> ====  2Cu + </a:t>
              </a:r>
              <a:r>
                <a:rPr lang="en-US" altLang="zh-CN" sz="3200" dirty="0" smtClean="0">
                  <a:solidFill>
                    <a:srgbClr val="000000"/>
                  </a:solidFill>
                  <a:latin typeface="Times New Roman" panose="02020603050405020304" pitchFamily="18" charset="0"/>
                </a:rPr>
                <a:t>SO</a:t>
              </a:r>
              <a:r>
                <a:rPr lang="en-US" altLang="zh-CN" sz="3200" baseline="-25000" dirty="0" smtClean="0">
                  <a:solidFill>
                    <a:srgbClr val="000000"/>
                  </a:solidFill>
                  <a:latin typeface="Times New Roman" panose="02020603050405020304" pitchFamily="18" charset="0"/>
                </a:rPr>
                <a:t>2</a:t>
              </a:r>
              <a:r>
                <a:rPr lang="en-US" altLang="zh-CN" sz="3200" dirty="0" smtClean="0">
                  <a:solidFill>
                    <a:srgbClr val="000000"/>
                  </a:solidFill>
                  <a:latin typeface="Times New Roman" panose="02020603050405020304" pitchFamily="18" charset="0"/>
                </a:rPr>
                <a:t>     </a:t>
              </a:r>
              <a:endParaRPr lang="en-US" altLang="zh-CN" sz="3200" dirty="0">
                <a:solidFill>
                  <a:srgbClr val="000000"/>
                </a:solidFill>
                <a:latin typeface="Times New Roman" panose="02020603050405020304" pitchFamily="18" charset="0"/>
              </a:endParaRPr>
            </a:p>
          </p:txBody>
        </p:sp>
        <p:sp>
          <p:nvSpPr>
            <p:cNvPr id="13317" name="文本框 14340"/>
            <p:cNvSpPr/>
            <p:nvPr/>
          </p:nvSpPr>
          <p:spPr>
            <a:xfrm>
              <a:off x="1003" y="0"/>
              <a:ext cx="720" cy="385"/>
            </a:xfrm>
            <a:prstGeom prst="rect">
              <a:avLst/>
            </a:prstGeom>
            <a:noFill/>
            <a:ln w="9525">
              <a:noFill/>
            </a:ln>
          </p:spPr>
          <p:txBody>
            <a:bodyPr>
              <a:spAutoFit/>
            </a:bodyPr>
            <a:lstStyle/>
            <a:p>
              <a:pPr fontAlgn="base">
                <a:spcBef>
                  <a:spcPct val="50000"/>
                </a:spcBef>
              </a:pPr>
              <a:r>
                <a:rPr lang="zh-CN" altLang="en-US" sz="3200">
                  <a:solidFill>
                    <a:srgbClr val="000000"/>
                  </a:solidFill>
                  <a:latin typeface="Times New Roman" panose="02020603050405020304" pitchFamily="18" charset="0"/>
                </a:rPr>
                <a:t> 高温</a:t>
              </a:r>
            </a:p>
          </p:txBody>
        </p:sp>
      </p:grpSp>
      <p:sp>
        <p:nvSpPr>
          <p:cNvPr id="13318" name="文本框 14341"/>
          <p:cNvSpPr/>
          <p:nvPr/>
        </p:nvSpPr>
        <p:spPr>
          <a:xfrm>
            <a:off x="1299976" y="2781300"/>
            <a:ext cx="3065463" cy="460375"/>
          </a:xfrm>
          <a:prstGeom prst="rect">
            <a:avLst/>
          </a:prstGeom>
          <a:noFill/>
          <a:ln w="9525">
            <a:noFill/>
          </a:ln>
        </p:spPr>
        <p:txBody>
          <a:bodyPr>
            <a:spAutoFit/>
          </a:bodyPr>
          <a:lstStyle/>
          <a:p>
            <a:pPr fontAlgn="base">
              <a:spcBef>
                <a:spcPct val="50000"/>
              </a:spcBef>
            </a:pPr>
            <a:r>
              <a:rPr lang="zh-CN" altLang="en-US" sz="2400" dirty="0">
                <a:solidFill>
                  <a:srgbClr val="FF0000"/>
                </a:solidFill>
                <a:latin typeface="Arial" panose="020B0604020202020204" pitchFamily="34" charset="0"/>
              </a:rPr>
              <a:t>火法炼铜</a:t>
            </a:r>
          </a:p>
        </p:txBody>
      </p:sp>
      <p:sp>
        <p:nvSpPr>
          <p:cNvPr id="13319" name="矩形 14342"/>
          <p:cNvSpPr/>
          <p:nvPr/>
        </p:nvSpPr>
        <p:spPr>
          <a:xfrm>
            <a:off x="167640" y="263525"/>
            <a:ext cx="6330950" cy="435610"/>
          </a:xfrm>
          <a:prstGeom prst="rect">
            <a:avLst/>
          </a:prstGeom>
          <a:noFill/>
          <a:ln w="9525">
            <a:noFill/>
          </a:ln>
        </p:spPr>
        <p:txBody>
          <a:bodyPr wrap="square">
            <a:spAutoFit/>
          </a:bodyPr>
          <a:lstStyle/>
          <a:p>
            <a:pPr algn="ctr" fontAlgn="base">
              <a:lnSpc>
                <a:spcPct val="80000"/>
              </a:lnSpc>
              <a:spcBef>
                <a:spcPct val="50000"/>
              </a:spcBef>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金属冶炼的</a:t>
            </a:r>
            <a:r>
              <a:rPr lang="zh-CN" altLang="en-US" sz="2800">
                <a:solidFill>
                  <a:srgbClr val="000000"/>
                </a:solidFill>
              </a:rPr>
              <a:t>其他方法</a:t>
            </a:r>
            <a:endParaRPr lang="en-US" altLang="zh-CN" sz="2800">
              <a:solidFill>
                <a:srgbClr val="000000"/>
              </a:solidFill>
            </a:endParaRPr>
          </a:p>
        </p:txBody>
      </p:sp>
      <p:sp>
        <p:nvSpPr>
          <p:cNvPr id="13321" name="文本框 14344"/>
          <p:cNvSpPr/>
          <p:nvPr/>
        </p:nvSpPr>
        <p:spPr>
          <a:xfrm>
            <a:off x="354013" y="1025385"/>
            <a:ext cx="10894360" cy="646331"/>
          </a:xfrm>
          <a:prstGeom prst="rect">
            <a:avLst/>
          </a:prstGeom>
          <a:noFill/>
          <a:ln w="9525">
            <a:noFill/>
          </a:ln>
        </p:spPr>
        <p:txBody>
          <a:bodyPr wrap="square">
            <a:spAutoFit/>
          </a:bodyPr>
          <a:lstStyle/>
          <a:p>
            <a:pPr marL="914400" lvl="2" indent="0" eaLnBrk="1" hangingPunct="1">
              <a:lnSpc>
                <a:spcPct val="150000"/>
              </a:lnSpc>
            </a:pPr>
            <a:r>
              <a:rPr lang="zh-CN" altLang="en-US" sz="2400" dirty="0">
                <a:solidFill>
                  <a:srgbClr val="FF0000"/>
                </a:solidFill>
              </a:rPr>
              <a:t>湿法冶金</a:t>
            </a:r>
            <a:r>
              <a:rPr lang="en-US" altLang="zh-CN" sz="2400" dirty="0">
                <a:solidFill>
                  <a:srgbClr val="000000"/>
                </a:solidFill>
                <a:latin typeface="宋体" panose="02010600030101010101" pitchFamily="2" charset="-122"/>
              </a:rPr>
              <a:t>—</a:t>
            </a:r>
            <a:r>
              <a:rPr lang="zh-CN" altLang="en-US" sz="2400" dirty="0">
                <a:solidFill>
                  <a:srgbClr val="000000"/>
                </a:solidFill>
              </a:rPr>
              <a:t>用活泼金属把不活泼的金属从它的盐溶液中置换出来。</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4515" y="416560"/>
            <a:ext cx="5475605" cy="583565"/>
          </a:xfrm>
          <a:prstGeom prst="rect">
            <a:avLst/>
          </a:prstGeom>
          <a:noFill/>
        </p:spPr>
        <p:txBody>
          <a:bodyPr wrap="none" rtlCol="0" anchor="t">
            <a:spAutoFit/>
          </a:bodyPr>
          <a:lstStyle/>
          <a:p>
            <a:r>
              <a:rPr lang="zh-CN" altLang="zh-CN" sz="3200" b="1" kern="100" dirty="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sym typeface="+mn-ea"/>
              </a:rPr>
              <a:t>金属活泼性</a:t>
            </a:r>
            <a:r>
              <a:rPr lang="zh-CN" altLang="zh-CN" sz="3200" kern="100" dirty="0">
                <a:latin typeface="Times New Roman" panose="02020603050405020304" pitchFamily="18" charset="0"/>
                <a:ea typeface="方正中等线简体" panose="03000509000000000000" pitchFamily="65" charset="-122"/>
                <a:cs typeface="Times New Roman" panose="02020603050405020304" pitchFamily="18" charset="0"/>
                <a:sym typeface="+mn-ea"/>
              </a:rPr>
              <a:t>与冶炼方法的关系</a:t>
            </a:r>
            <a:endParaRPr lang="zh-CN" altLang="en-US" sz="3200"/>
          </a:p>
        </p:txBody>
      </p:sp>
      <p:pic>
        <p:nvPicPr>
          <p:cNvPr id="5" name="Picture 2" descr="535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2774" y="1224707"/>
            <a:ext cx="9711414" cy="1512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文本框 22533"/>
          <p:cNvSpPr/>
          <p:nvPr/>
        </p:nvSpPr>
        <p:spPr>
          <a:xfrm>
            <a:off x="7786053" y="3451543"/>
            <a:ext cx="914400" cy="579437"/>
          </a:xfrm>
          <a:prstGeom prst="rect">
            <a:avLst/>
          </a:prstGeom>
          <a:noFill/>
          <a:ln w="9525">
            <a:noFill/>
          </a:ln>
        </p:spPr>
        <p:txBody>
          <a:bodyPr>
            <a:spAutoFit/>
          </a:bodyPr>
          <a:lstStyle/>
          <a:p>
            <a:pPr fontAlgn="base">
              <a:spcBef>
                <a:spcPct val="50000"/>
              </a:spcBef>
            </a:pPr>
            <a:r>
              <a:rPr lang="zh-CN" altLang="en-US" sz="3200">
                <a:latin typeface="Times New Roman" panose="02020603050405020304" pitchFamily="18" charset="0"/>
              </a:rPr>
              <a:t>弱</a:t>
            </a:r>
            <a:endParaRPr lang="zh-HK" altLang="en-US" sz="3200">
              <a:latin typeface="Times New Roman" panose="02020603050405020304" pitchFamily="18" charset="0"/>
            </a:endParaRPr>
          </a:p>
        </p:txBody>
      </p:sp>
      <p:sp>
        <p:nvSpPr>
          <p:cNvPr id="7" name="右箭头 22530"/>
          <p:cNvSpPr/>
          <p:nvPr/>
        </p:nvSpPr>
        <p:spPr>
          <a:xfrm>
            <a:off x="1842770" y="3667760"/>
            <a:ext cx="5943600" cy="228600"/>
          </a:xfrm>
          <a:prstGeom prst="rightArrow">
            <a:avLst>
              <a:gd name="adj1" fmla="val 50000"/>
              <a:gd name="adj2" fmla="val 650000"/>
            </a:avLst>
          </a:prstGeom>
          <a:solidFill>
            <a:schemeClr val="accent1"/>
          </a:solidFill>
          <a:ln w="9525" cap="flat" cmpd="sng">
            <a:solidFill>
              <a:srgbClr val="FF0000"/>
            </a:solidFill>
            <a:prstDash val="solid"/>
            <a:miter/>
            <a:headEnd type="none" w="med" len="med"/>
            <a:tailEnd type="none" w="med" len="med"/>
          </a:ln>
        </p:spPr>
        <p:txBody>
          <a:bodyPr/>
          <a:lstStyle/>
          <a:p>
            <a:pPr algn="ctr"/>
            <a:endParaRPr lang="zh-CN" altLang="en-US"/>
          </a:p>
        </p:txBody>
      </p:sp>
      <p:sp>
        <p:nvSpPr>
          <p:cNvPr id="8" name="文本框 22531"/>
          <p:cNvSpPr/>
          <p:nvPr/>
        </p:nvSpPr>
        <p:spPr>
          <a:xfrm>
            <a:off x="3144520" y="3047365"/>
            <a:ext cx="2895600" cy="579438"/>
          </a:xfrm>
          <a:prstGeom prst="rect">
            <a:avLst/>
          </a:prstGeom>
          <a:noFill/>
          <a:ln w="9525">
            <a:noFill/>
          </a:ln>
        </p:spPr>
        <p:txBody>
          <a:bodyPr>
            <a:spAutoFit/>
          </a:bodyPr>
          <a:lstStyle/>
          <a:p>
            <a:pPr fontAlgn="base">
              <a:spcBef>
                <a:spcPct val="50000"/>
              </a:spcBef>
            </a:pPr>
            <a:r>
              <a:rPr lang="zh-CN" altLang="en-US" sz="3200">
                <a:latin typeface="Times New Roman" panose="02020603050405020304" pitchFamily="18" charset="0"/>
              </a:rPr>
              <a:t>单质的还原性</a:t>
            </a:r>
            <a:endParaRPr lang="zh-HK" altLang="en-US" sz="3200">
              <a:latin typeface="Times New Roman" panose="02020603050405020304" pitchFamily="18" charset="0"/>
            </a:endParaRPr>
          </a:p>
        </p:txBody>
      </p:sp>
      <p:sp>
        <p:nvSpPr>
          <p:cNvPr id="9" name="文本框 22532"/>
          <p:cNvSpPr/>
          <p:nvPr/>
        </p:nvSpPr>
        <p:spPr>
          <a:xfrm>
            <a:off x="1227138" y="3451225"/>
            <a:ext cx="914400" cy="579438"/>
          </a:xfrm>
          <a:prstGeom prst="rect">
            <a:avLst/>
          </a:prstGeom>
          <a:noFill/>
          <a:ln w="9525">
            <a:noFill/>
          </a:ln>
        </p:spPr>
        <p:txBody>
          <a:bodyPr>
            <a:spAutoFit/>
          </a:bodyPr>
          <a:lstStyle/>
          <a:p>
            <a:pPr fontAlgn="base">
              <a:spcBef>
                <a:spcPct val="50000"/>
              </a:spcBef>
            </a:pPr>
            <a:r>
              <a:rPr lang="zh-CN" altLang="en-US" sz="3200">
                <a:latin typeface="Times New Roman" panose="02020603050405020304" pitchFamily="18" charset="0"/>
              </a:rPr>
              <a:t>强</a:t>
            </a:r>
            <a:endParaRPr lang="zh-HK" altLang="en-US" sz="32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09108" y="747304"/>
            <a:ext cx="10515600" cy="4351338"/>
          </a:xfrm>
        </p:spPr>
        <p:txBody>
          <a:bodyPr/>
          <a:lstStyle/>
          <a:p>
            <a:pPr marL="0" indent="0">
              <a:buNone/>
            </a:pPr>
            <a:r>
              <a:rPr lang="zh-CN" altLang="en-US" dirty="0" smtClean="0"/>
              <a:t>练习：人</a:t>
            </a:r>
            <a:r>
              <a:rPr lang="zh-CN" altLang="en-US" dirty="0"/>
              <a:t>类使用金属的历史，按照从早到晚的顺序是（　　）</a:t>
            </a:r>
          </a:p>
          <a:p>
            <a:endParaRPr lang="zh-CN" altLang="en-US" dirty="0"/>
          </a:p>
          <a:p>
            <a:pPr marL="0" indent="0">
              <a:buNone/>
            </a:pPr>
            <a:r>
              <a:rPr lang="zh-CN" altLang="en-US" dirty="0"/>
              <a:t>A．铁→铜→铝</a:t>
            </a:r>
          </a:p>
          <a:p>
            <a:pPr marL="0" indent="0">
              <a:buNone/>
            </a:pPr>
            <a:r>
              <a:rPr lang="zh-CN" altLang="en-US" dirty="0"/>
              <a:t>B．铝→铜→铁</a:t>
            </a:r>
          </a:p>
          <a:p>
            <a:pPr marL="0" indent="0">
              <a:buNone/>
            </a:pPr>
            <a:r>
              <a:rPr lang="zh-CN" altLang="en-US" dirty="0"/>
              <a:t>C．铜→铁→铝</a:t>
            </a:r>
          </a:p>
          <a:p>
            <a:pPr marL="0" indent="0">
              <a:buNone/>
            </a:pPr>
            <a:r>
              <a:rPr lang="zh-CN" altLang="en-US" dirty="0"/>
              <a:t>D．铜→铝→铁</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zh-CN" altLang="en-US" sz="3200" b="1"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zh-CN" altLang="en-US" sz="3200" b="1"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2526</Words>
  <Application>Microsoft Office PowerPoint</Application>
  <PresentationFormat>自定义</PresentationFormat>
  <Paragraphs>262</Paragraphs>
  <Slides>33</Slides>
  <Notes>1</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33</vt:i4>
      </vt:variant>
    </vt:vector>
  </HeadingPairs>
  <TitlesOfParts>
    <vt:vector size="38" baseType="lpstr">
      <vt:lpstr>Office 主题</vt:lpstr>
      <vt:lpstr>默认设计模板</vt:lpstr>
      <vt:lpstr>Office 主题​​</vt:lpstr>
      <vt:lpstr>1_Office 主题​​</vt:lpstr>
      <vt:lpstr>文档</vt:lpstr>
      <vt:lpstr>自然资源的开发利用</vt:lpstr>
      <vt:lpstr>幻灯片 2</vt:lpstr>
      <vt:lpstr>一. 金属矿物的开发利用</vt:lpstr>
      <vt:lpstr>幻灯片 4</vt:lpstr>
      <vt:lpstr>幻灯片 5</vt:lpstr>
      <vt:lpstr>幻灯片 6</vt:lpstr>
      <vt:lpstr>幻灯片 7</vt:lpstr>
      <vt:lpstr>幻灯片 8</vt:lpstr>
      <vt:lpstr>幻灯片 9</vt:lpstr>
      <vt:lpstr>二.海水资源的开发利用</vt:lpstr>
      <vt:lpstr>幻灯片 11</vt:lpstr>
      <vt:lpstr>幻灯片 12</vt:lpstr>
      <vt:lpstr>蒸馏在日常生活中的应用</vt:lpstr>
      <vt:lpstr>幻灯片 14</vt:lpstr>
      <vt:lpstr>幻灯片 15</vt:lpstr>
      <vt:lpstr>2.海水提溴（101页，空气吹出法）</vt:lpstr>
      <vt:lpstr>幻灯片 17</vt:lpstr>
      <vt:lpstr>幻灯片 18</vt:lpstr>
      <vt:lpstr>幻灯片 19</vt:lpstr>
      <vt:lpstr>幻灯片 20</vt:lpstr>
      <vt:lpstr>幻灯片 21</vt:lpstr>
      <vt:lpstr>幻灯片 22</vt:lpstr>
      <vt:lpstr>幻灯片 23</vt:lpstr>
      <vt:lpstr>三. 煤ˎ石油ˎ天然气的综合利用 </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自然资源的开发利用</dc:title>
  <dc:creator>Administrator</dc:creator>
  <cp:lastModifiedBy>Administrator</cp:lastModifiedBy>
  <cp:revision>132</cp:revision>
  <dcterms:created xsi:type="dcterms:W3CDTF">2021-05-13T06:48:00Z</dcterms:created>
  <dcterms:modified xsi:type="dcterms:W3CDTF">2021-06-01T06:30:22Z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