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72" r:id="rId5"/>
    <p:sldId id="273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7A3AE-7FD8-4BFC-88C6-31418EE837F7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F3C66-0A0F-455D-8E80-5846C504A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885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round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fld id="{4F037426-4AA1-4BA4-AF0E-9CA0A0101F09}" type="slidenum">
              <a:rPr lang="en-US" altLang="zh-CN" sz="1200">
                <a:latin typeface="Arial" pitchFamily="34" charset="0"/>
              </a:rPr>
              <a:t>8</a:t>
            </a:fld>
            <a:endParaRPr lang="en-US" altLang="zh-CN" sz="1200"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Grp="1" noRot="1" noChangeAspec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round/>
          </a:ln>
        </p:spPr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eaLnBrk="1" hangingPunct="1"/>
            <a:r>
              <a:rPr lang="zh-CN" altLang="en-US"/>
              <a:t>本资料来自于资源最齐全的２１世纪教育网</a:t>
            </a:r>
            <a:r>
              <a:rPr lang="en-US" altLang="zh-CN"/>
              <a:t>www.21cnjy.com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round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fld id="{775B05D5-C9E9-4F13-A5BC-B1374609E13D}" type="slidenum">
              <a:rPr lang="en-US" altLang="zh-CN" sz="1200">
                <a:latin typeface="Arial" pitchFamily="34" charset="0"/>
              </a:rPr>
              <a:t>9</a:t>
            </a:fld>
            <a:endParaRPr lang="en-US" altLang="zh-CN" sz="1200"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Grp="1" noRot="1" noChangeAspec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round/>
          </a:ln>
        </p:spPr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eaLnBrk="1" hangingPunct="1"/>
            <a:r>
              <a:rPr lang="zh-CN" altLang="en-US"/>
              <a:t>本资料来自于资源最齐全的２１世纪教育网</a:t>
            </a:r>
            <a:r>
              <a:rPr lang="en-US" altLang="zh-CN"/>
              <a:t>www.21cnjy.com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139DB3F-4FD9-4AA6-A5B5-4B1DE1F24B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6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1916832"/>
            <a:ext cx="6781801" cy="2133600"/>
          </a:xfrm>
        </p:spPr>
        <p:txBody>
          <a:bodyPr/>
          <a:lstStyle/>
          <a:p>
            <a:r>
              <a:rPr lang="en-US" altLang="zh-CN" b="0" dirty="0">
                <a:latin typeface="黑体" pitchFamily="2" charset="-122"/>
                <a:ea typeface="黑体" pitchFamily="2" charset="-122"/>
              </a:rPr>
              <a:t>8.</a:t>
            </a:r>
            <a:r>
              <a:rPr lang="zh-CN" altLang="en-US" b="0" dirty="0">
                <a:latin typeface="黑体" pitchFamily="2" charset="-122"/>
                <a:ea typeface="黑体" pitchFamily="2" charset="-122"/>
              </a:rPr>
              <a:t>电容器的电容</a:t>
            </a:r>
          </a:p>
        </p:txBody>
      </p:sp>
    </p:spTree>
    <p:extLst>
      <p:ext uri="{BB962C8B-B14F-4D97-AF65-F5344CB8AC3E}">
        <p14:creationId xmlns:p14="http://schemas.microsoft.com/office/powerpoint/2010/main" val="19894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557338"/>
            <a:ext cx="2419350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628775"/>
            <a:ext cx="3240087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54868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实验探究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207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79388" y="476250"/>
            <a:ext cx="5256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zh-CN" altLang="en-US" sz="3200">
                <a:latin typeface="Times New Roman" pitchFamily="18" charset="0"/>
                <a:ea typeface="黑体" pitchFamily="49" charset="-122"/>
              </a:rPr>
              <a:t>三、平行板电容器的电容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9552" y="2564904"/>
            <a:ext cx="115093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500" b="1" dirty="0">
                <a:solidFill>
                  <a:srgbClr val="FF0000"/>
                </a:solidFill>
              </a:rPr>
              <a:t>说明：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94643" y="2636912"/>
            <a:ext cx="65706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l-GR" altLang="zh-CN" sz="2500" b="1" dirty="0">
                <a:solidFill>
                  <a:srgbClr val="0000FF"/>
                </a:solidFill>
              </a:rPr>
              <a:t>ε</a:t>
            </a:r>
            <a:r>
              <a:rPr lang="en-US" altLang="zh-CN" sz="2500" b="1" dirty="0">
                <a:solidFill>
                  <a:srgbClr val="0000FF"/>
                </a:solidFill>
              </a:rPr>
              <a:t> ——</a:t>
            </a:r>
            <a:r>
              <a:rPr lang="zh-CN" altLang="en-US" sz="2500" b="1" dirty="0">
                <a:solidFill>
                  <a:srgbClr val="0000FF"/>
                </a:solidFill>
              </a:rPr>
              <a:t>介电常数，与两板之间的绝缘物质有关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9537" y="4005064"/>
            <a:ext cx="33496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500" b="1" dirty="0">
                <a:solidFill>
                  <a:srgbClr val="0000FF"/>
                </a:solidFill>
              </a:rPr>
              <a:t>s ——</a:t>
            </a:r>
            <a:r>
              <a:rPr lang="zh-CN" altLang="en-US" sz="2500" b="1" dirty="0">
                <a:solidFill>
                  <a:srgbClr val="0000FF"/>
                </a:solidFill>
              </a:rPr>
              <a:t>两板的正对面积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458913" y="5475288"/>
            <a:ext cx="336708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500" b="1">
                <a:solidFill>
                  <a:srgbClr val="0000FF"/>
                </a:solidFill>
              </a:rPr>
              <a:t>d ——</a:t>
            </a:r>
            <a:r>
              <a:rPr lang="zh-CN" altLang="en-US" sz="2500" b="1">
                <a:solidFill>
                  <a:srgbClr val="0000FF"/>
                </a:solidFill>
              </a:rPr>
              <a:t>两板之间的距离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96677" y="4725144"/>
            <a:ext cx="6858074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500" b="1" dirty="0">
                <a:solidFill>
                  <a:srgbClr val="0000FF"/>
                </a:solidFill>
              </a:rPr>
              <a:t>k ——</a:t>
            </a:r>
            <a:r>
              <a:rPr lang="zh-CN" altLang="en-US" sz="2500" b="1" dirty="0">
                <a:solidFill>
                  <a:srgbClr val="0000FF"/>
                </a:solidFill>
              </a:rPr>
              <a:t>静电力</a:t>
            </a:r>
            <a:r>
              <a:rPr lang="zh-CN" altLang="en-US" sz="2500" b="1" dirty="0" smtClean="0">
                <a:solidFill>
                  <a:srgbClr val="0000FF"/>
                </a:solidFill>
              </a:rPr>
              <a:t>常量  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k=9.0</a:t>
            </a:r>
            <a:r>
              <a:rPr lang="en-US" altLang="en-US" sz="2400" dirty="0" smtClean="0">
                <a:latin typeface="黑体" pitchFamily="49" charset="-122"/>
                <a:ea typeface="黑体" pitchFamily="49" charset="-122"/>
              </a:rPr>
              <a:t>×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10</a:t>
            </a:r>
            <a:r>
              <a:rPr lang="en-US" altLang="zh-CN" sz="2400" baseline="30000" dirty="0" smtClean="0">
                <a:latin typeface="黑体" pitchFamily="49" charset="-122"/>
                <a:ea typeface="黑体" pitchFamily="49" charset="-122"/>
              </a:rPr>
              <a:t>9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N</a:t>
            </a:r>
            <a:r>
              <a:rPr lang="en-US" altLang="en-US" sz="2400" dirty="0" smtClean="0">
                <a:latin typeface="华文楷体" pitchFamily="2" charset="-122"/>
                <a:ea typeface="黑体" pitchFamily="49" charset="-122"/>
              </a:rPr>
              <a:t>·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m</a:t>
            </a:r>
            <a:r>
              <a:rPr lang="en-US" altLang="zh-CN" sz="2400" baseline="30000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/C</a:t>
            </a:r>
            <a:r>
              <a:rPr lang="en-US" altLang="zh-CN" sz="2400" baseline="30000" dirty="0" smtClean="0">
                <a:latin typeface="黑体" pitchFamily="49" charset="-122"/>
                <a:ea typeface="黑体" pitchFamily="49" charset="-122"/>
              </a:rPr>
              <a:t>2</a:t>
            </a:r>
            <a:endParaRPr lang="en-US" altLang="zh-CN" sz="2400" baseline="300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30350" y="3212976"/>
            <a:ext cx="312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CN" sz="2800" dirty="0">
                <a:latin typeface="黑体" pitchFamily="49" charset="-122"/>
                <a:ea typeface="黑体" pitchFamily="49" charset="-122"/>
              </a:rPr>
              <a:t>ε</a:t>
            </a:r>
            <a:r>
              <a:rPr lang="en-US" altLang="zh-CN" sz="2800" baseline="-25000" dirty="0">
                <a:latin typeface="黑体" pitchFamily="49" charset="-122"/>
                <a:ea typeface="黑体" pitchFamily="49" charset="-122"/>
              </a:rPr>
              <a:t>r</a:t>
            </a:r>
            <a:r>
              <a:rPr lang="en-US" altLang="zh-CN" sz="2400" dirty="0">
                <a:latin typeface="宋体" pitchFamily="2" charset="-122"/>
                <a:ea typeface="黑体" pitchFamily="49" charset="-122"/>
              </a:rPr>
              <a:t>——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相对介电常数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9657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068638"/>
            <a:ext cx="3168650" cy="306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429000"/>
            <a:ext cx="2663825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900113" y="1773238"/>
            <a:ext cx="143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zh-CN" altLang="en-US" sz="32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按构造</a:t>
            </a:r>
          </a:p>
        </p:txBody>
      </p:sp>
      <p:sp>
        <p:nvSpPr>
          <p:cNvPr id="20487" name="AutoShape 7"/>
          <p:cNvSpPr>
            <a:spLocks/>
          </p:cNvSpPr>
          <p:nvPr/>
        </p:nvSpPr>
        <p:spPr bwMode="auto">
          <a:xfrm>
            <a:off x="2339975" y="1414463"/>
            <a:ext cx="144463" cy="1279525"/>
          </a:xfrm>
          <a:prstGeom prst="leftBrace">
            <a:avLst>
              <a:gd name="adj1" fmla="val 8053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3255963" y="1125538"/>
            <a:ext cx="2395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484438" y="1346200"/>
            <a:ext cx="587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固定电容器：</a:t>
            </a:r>
            <a:r>
              <a:rPr kumimoji="1" lang="en-US" altLang="zh-CN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C</a:t>
            </a:r>
            <a:r>
              <a:rPr kumimoji="1" lang="zh-CN" altLang="en-US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不变（符号为   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</a:rPr>
              <a:t>  </a:t>
            </a:r>
            <a:r>
              <a:rPr kumimoji="1" lang="zh-CN" altLang="en-US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 ）</a:t>
            </a:r>
          </a:p>
        </p:txBody>
      </p:sp>
      <p:pic>
        <p:nvPicPr>
          <p:cNvPr id="20490" name="Picture 10" descr="swgjia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270000"/>
            <a:ext cx="8874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424113" y="2435225"/>
            <a:ext cx="6251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kumimoji="1" lang="en-US" altLang="zh-CN" sz="2400" b="1">
                <a:solidFill>
                  <a:srgbClr val="FFFF00"/>
                </a:solidFill>
                <a:latin typeface="Times New Roman" pitchFamily="18" charset="0"/>
              </a:rPr>
              <a:t> </a:t>
            </a:r>
            <a:r>
              <a:rPr kumimoji="1" lang="zh-CN" altLang="en-US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可变电容器：</a:t>
            </a:r>
            <a:r>
              <a:rPr kumimoji="1" lang="en-US" altLang="zh-CN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C</a:t>
            </a:r>
            <a:r>
              <a:rPr kumimoji="1" lang="zh-CN" altLang="en-US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可改变（符号为   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隶书" pitchFamily="49" charset="-122"/>
              </a:rPr>
              <a:t> </a:t>
            </a:r>
            <a:r>
              <a:rPr kumimoji="1" lang="zh-CN" altLang="en-US" sz="2800" b="1">
                <a:solidFill>
                  <a:schemeClr val="accent2"/>
                </a:solidFill>
                <a:latin typeface="隶书" pitchFamily="49" charset="-122"/>
                <a:ea typeface="隶书" pitchFamily="49" charset="-122"/>
              </a:rPr>
              <a:t> ）</a:t>
            </a:r>
            <a:endParaRPr kumimoji="1" lang="zh-CN" altLang="en-US" sz="2800">
              <a:solidFill>
                <a:schemeClr val="accent2"/>
              </a:solidFill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20493" name="Group 13"/>
          <p:cNvGrpSpPr>
            <a:grpSpLocks/>
          </p:cNvGrpSpPr>
          <p:nvPr/>
        </p:nvGrpSpPr>
        <p:grpSpPr bwMode="auto">
          <a:xfrm>
            <a:off x="7596188" y="2522538"/>
            <a:ext cx="431800" cy="431800"/>
            <a:chOff x="943" y="1933"/>
            <a:chExt cx="102" cy="200"/>
          </a:xfrm>
        </p:grpSpPr>
        <p:sp>
          <p:nvSpPr>
            <p:cNvPr id="16396" name="Line 14"/>
            <p:cNvSpPr>
              <a:spLocks noChangeAspect="1" noChangeShapeType="1"/>
            </p:cNvSpPr>
            <p:nvPr/>
          </p:nvSpPr>
          <p:spPr bwMode="auto">
            <a:xfrm>
              <a:off x="994" y="1933"/>
              <a:ext cx="0" cy="20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7" name="AutoShape 15"/>
            <p:cNvSpPr>
              <a:spLocks noChangeArrowheads="1"/>
            </p:cNvSpPr>
            <p:nvPr/>
          </p:nvSpPr>
          <p:spPr bwMode="auto">
            <a:xfrm rot="5400000">
              <a:off x="975" y="1979"/>
              <a:ext cx="38" cy="102"/>
            </a:xfrm>
            <a:prstGeom prst="bracketPair">
              <a:avLst>
                <a:gd name="adj" fmla="val 0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8" name="Line 16"/>
            <p:cNvSpPr>
              <a:spLocks noChangeShapeType="1"/>
            </p:cNvSpPr>
            <p:nvPr/>
          </p:nvSpPr>
          <p:spPr bwMode="auto">
            <a:xfrm flipV="1">
              <a:off x="956" y="1956"/>
              <a:ext cx="89" cy="12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stealth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395" name="Text Box 17"/>
          <p:cNvSpPr txBox="1">
            <a:spLocks noChangeArrowheads="1"/>
          </p:cNvSpPr>
          <p:nvPr/>
        </p:nvSpPr>
        <p:spPr bwMode="auto">
          <a:xfrm>
            <a:off x="303213" y="473075"/>
            <a:ext cx="33321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zh-CN" altLang="en-US" sz="3200">
                <a:latin typeface="黑体" pitchFamily="49" charset="-122"/>
                <a:ea typeface="黑体" pitchFamily="49" charset="-122"/>
              </a:rPr>
              <a:t>四、常用电容器</a:t>
            </a:r>
          </a:p>
        </p:txBody>
      </p:sp>
    </p:spTree>
    <p:extLst>
      <p:ext uri="{BB962C8B-B14F-4D97-AF65-F5344CB8AC3E}">
        <p14:creationId xmlns:p14="http://schemas.microsoft.com/office/powerpoint/2010/main" val="251912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 animBg="1"/>
      <p:bldP spid="20489" grpId="0"/>
      <p:bldP spid="204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body" sz="half" idx="1"/>
          </p:nvPr>
        </p:nvSpPr>
        <p:spPr>
          <a:xfrm>
            <a:off x="574675" y="885825"/>
            <a:ext cx="7993063" cy="8651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3600" b="1" smtClean="0">
                <a:solidFill>
                  <a:srgbClr val="FF0000"/>
                </a:solidFill>
                <a:latin typeface="宋体" pitchFamily="2" charset="-122"/>
              </a:rPr>
              <a:t>平行板电容器充电后的两种动态变化：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566738" y="2508250"/>
            <a:ext cx="3427412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400" b="1"/>
              <a:t> </a:t>
            </a:r>
            <a:r>
              <a:rPr lang="zh-CN" altLang="en-US" sz="3600" b="1">
                <a:solidFill>
                  <a:srgbClr val="0000FF"/>
                </a:solidFill>
              </a:rPr>
              <a:t>⑴电容器始终连接在电源上，两极间的电压</a:t>
            </a:r>
            <a:r>
              <a:rPr lang="en-US" altLang="zh-CN" sz="3600" b="1">
                <a:solidFill>
                  <a:srgbClr val="0000FF"/>
                </a:solidFill>
              </a:rPr>
              <a:t>U</a:t>
            </a:r>
            <a:r>
              <a:rPr lang="zh-CN" altLang="en-US" sz="3600" b="1">
                <a:solidFill>
                  <a:srgbClr val="0000FF"/>
                </a:solidFill>
              </a:rPr>
              <a:t>保持不变。       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4500563" y="2492375"/>
            <a:ext cx="410368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0000FF"/>
                </a:solidFill>
                <a:latin typeface="宋体" pitchFamily="2" charset="-122"/>
              </a:rPr>
              <a:t>⑵电容器充电后，切断与电源的连接，电容器的带电荷量</a:t>
            </a:r>
            <a:r>
              <a:rPr lang="en-US" altLang="zh-CN" sz="3600" b="1">
                <a:solidFill>
                  <a:srgbClr val="0000FF"/>
                </a:solidFill>
                <a:latin typeface="宋体" pitchFamily="2" charset="-122"/>
              </a:rPr>
              <a:t>Q</a:t>
            </a:r>
            <a:r>
              <a:rPr lang="zh-CN" altLang="en-US" sz="3600" b="1">
                <a:solidFill>
                  <a:srgbClr val="0000FF"/>
                </a:solidFill>
                <a:latin typeface="宋体" pitchFamily="2" charset="-122"/>
              </a:rPr>
              <a:t>保持不变。</a:t>
            </a:r>
          </a:p>
        </p:txBody>
      </p:sp>
    </p:spTree>
    <p:extLst>
      <p:ext uri="{BB962C8B-B14F-4D97-AF65-F5344CB8AC3E}">
        <p14:creationId xmlns:p14="http://schemas.microsoft.com/office/powerpoint/2010/main" val="113253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/>
      <p:bldP spid="72707" grpId="0"/>
      <p:bldP spid="727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9676" y="2636912"/>
            <a:ext cx="6370556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A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．保持</a:t>
            </a: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S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接通，减小两极板间的距离，则两极板间电场的电场强度减小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B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．保持</a:t>
            </a: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S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接通，在两极板间插入一块介质，则极板上的电荷量增大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C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．断开</a:t>
            </a: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S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，减小两极板间的距离，则两极板间的电势差减小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D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．断开</a:t>
            </a:r>
            <a:r>
              <a:rPr lang="en-US" altLang="zh-CN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S</a:t>
            </a:r>
            <a:r>
              <a:rPr lang="zh-CN" altLang="en-US" sz="2800" dirty="0"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，在两极板间插入一块介质，则两极板间的电势差增大</a:t>
            </a:r>
          </a:p>
        </p:txBody>
      </p:sp>
      <p:sp>
        <p:nvSpPr>
          <p:cNvPr id="43012" name="Rectang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22250" y="698128"/>
            <a:ext cx="8310190" cy="2074862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130000"/>
              </a:lnSpc>
              <a:spcBef>
                <a:spcPct val="0"/>
              </a:spcBef>
              <a:buSzPct val="50000"/>
              <a:defRPr/>
            </a:pPr>
            <a:r>
              <a:rPr lang="zh-CN" altLang="en-US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例、</a:t>
            </a:r>
            <a:r>
              <a:rPr lang="zh-CN" altLang="en-US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两块大小、形状完全相同的金属平板平行放置，构成一平行板电容器，与它相连接的电路如图所示．接通开关</a:t>
            </a:r>
            <a:r>
              <a:rPr lang="en-US" altLang="zh-CN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S</a:t>
            </a:r>
            <a:r>
              <a:rPr lang="zh-CN" altLang="en-US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，电源即给电容器</a:t>
            </a:r>
            <a:r>
              <a:rPr lang="zh-CN" altLang="en-US" sz="28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充电．</a:t>
            </a:r>
            <a:r>
              <a:rPr lang="zh-CN" altLang="en-US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则</a:t>
            </a:r>
            <a:r>
              <a:rPr lang="en-US" altLang="zh-CN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(</a:t>
            </a:r>
            <a:r>
              <a:rPr lang="zh-CN" altLang="en-US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　　</a:t>
            </a:r>
            <a:r>
              <a:rPr lang="en-US" altLang="zh-CN" sz="2800" kern="1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)</a:t>
            </a:r>
            <a:endParaRPr lang="zh-CN" altLang="en-US" sz="2800" kern="1200" dirty="0">
              <a:solidFill>
                <a:schemeClr val="tx1"/>
              </a:solidFill>
              <a:latin typeface="Franklin Gothic Book" panose="020B0503020102020204"/>
              <a:ea typeface="黑体" panose="02010609060101010101" pitchFamily="49" charset="-122"/>
            </a:endParaRPr>
          </a:p>
        </p:txBody>
      </p:sp>
      <p:pic>
        <p:nvPicPr>
          <p:cNvPr id="19460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403" y="3356992"/>
            <a:ext cx="2374900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20272" y="1996592"/>
            <a:ext cx="800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BC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096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 smtClean="0"/>
              <a:t>电容器的动态分析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讨论</a:t>
            </a:r>
            <a:r>
              <a:rPr lang="zh-CN" altLang="en-US" dirty="0"/>
              <a:t>两种情况</a:t>
            </a:r>
            <a:r>
              <a:rPr lang="zh-CN" altLang="en-US" dirty="0" smtClean="0"/>
              <a:t>下改变</a:t>
            </a:r>
            <a:r>
              <a:rPr lang="en-US" altLang="zh-CN" dirty="0" smtClean="0"/>
              <a:t>d</a:t>
            </a:r>
            <a:r>
              <a:rPr lang="zh-CN" altLang="en-US" dirty="0" smtClean="0"/>
              <a:t>和正对面积时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Q</a:t>
            </a:r>
            <a:r>
              <a:rPr lang="zh-CN" altLang="en-US" dirty="0"/>
              <a:t>、</a:t>
            </a:r>
            <a:r>
              <a:rPr lang="en-US" altLang="zh-CN" dirty="0"/>
              <a:t>U</a:t>
            </a:r>
            <a:r>
              <a:rPr lang="zh-CN" altLang="en-US" dirty="0"/>
              <a:t>、</a:t>
            </a:r>
            <a:r>
              <a:rPr lang="en-US" altLang="zh-CN" dirty="0"/>
              <a:t>C</a:t>
            </a:r>
            <a:r>
              <a:rPr lang="zh-CN" altLang="en-US" dirty="0"/>
              <a:t>、</a:t>
            </a:r>
            <a:r>
              <a:rPr lang="en-US" altLang="zh-CN" dirty="0"/>
              <a:t>E</a:t>
            </a:r>
            <a:r>
              <a:rPr lang="zh-CN" altLang="en-US" dirty="0"/>
              <a:t>如何变化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）在两板之间取一点，该点电势如何变化？在该点放一粒油滴，油滴如何运动？油滴固定不动时电势能如何变化？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）两个极板分别接地时，结论如何？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53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sz="3200" b="1" dirty="0">
                <a:solidFill>
                  <a:schemeClr val="accent2"/>
                </a:solidFill>
                <a:ea typeface="黑体" pitchFamily="2" charset="-122"/>
              </a:rPr>
              <a:t>一、电容器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9750" y="1412875"/>
            <a:ext cx="8208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dirty="0">
                <a:latin typeface="黑体" pitchFamily="2" charset="-122"/>
                <a:ea typeface="黑体" pitchFamily="2" charset="-122"/>
              </a:rPr>
              <a:t>1</a:t>
            </a:r>
            <a:r>
              <a:rPr kumimoji="1" lang="zh-CN" altLang="en-US" sz="3200" dirty="0" smtClean="0">
                <a:latin typeface="黑体" pitchFamily="2" charset="-122"/>
                <a:ea typeface="黑体" pitchFamily="2" charset="-122"/>
              </a:rPr>
              <a:t>、构造：</a:t>
            </a:r>
            <a:r>
              <a:rPr kumimoji="1" lang="zh-CN" altLang="en-US" sz="3200" dirty="0">
                <a:latin typeface="黑体" pitchFamily="2" charset="-122"/>
                <a:ea typeface="黑体" pitchFamily="2" charset="-122"/>
              </a:rPr>
              <a:t>两个彼此绝缘又相距很近的导体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68313" y="2349500"/>
            <a:ext cx="8280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dirty="0">
                <a:latin typeface="黑体" pitchFamily="2" charset="-122"/>
                <a:ea typeface="黑体" pitchFamily="2" charset="-122"/>
              </a:rPr>
              <a:t>2</a:t>
            </a:r>
            <a:r>
              <a:rPr kumimoji="1" lang="zh-CN" altLang="en-US" sz="3200" dirty="0">
                <a:latin typeface="黑体" pitchFamily="2" charset="-122"/>
                <a:ea typeface="黑体" pitchFamily="2" charset="-122"/>
              </a:rPr>
              <a:t>、平行板电容器：两个相距很近的平行金属板中间夹上一层绝缘物质（电介质</a:t>
            </a:r>
            <a:r>
              <a:rPr kumimoji="1" lang="en-US" altLang="zh-CN" sz="3200" dirty="0">
                <a:latin typeface="黑体" pitchFamily="2" charset="-122"/>
                <a:ea typeface="黑体" pitchFamily="2" charset="-122"/>
              </a:rPr>
              <a:t>-</a:t>
            </a:r>
            <a:r>
              <a:rPr kumimoji="1" lang="zh-CN" altLang="en-US" sz="3200" dirty="0">
                <a:latin typeface="黑体" pitchFamily="2" charset="-122"/>
                <a:ea typeface="黑体" pitchFamily="2" charset="-122"/>
              </a:rPr>
              <a:t>空气也是一种电介质）。</a:t>
            </a:r>
          </a:p>
        </p:txBody>
      </p:sp>
    </p:spTree>
    <p:extLst>
      <p:ext uri="{BB962C8B-B14F-4D97-AF65-F5344CB8AC3E}">
        <p14:creationId xmlns:p14="http://schemas.microsoft.com/office/powerpoint/2010/main" val="313617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40489" y="83569"/>
            <a:ext cx="4835525" cy="692696"/>
          </a:xfrm>
        </p:spPr>
        <p:txBody>
          <a:bodyPr/>
          <a:lstStyle/>
          <a:p>
            <a:pPr algn="l"/>
            <a:r>
              <a:rPr lang="en-US" altLang="zh-CN" sz="3200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、充电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和放电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10701" y="764704"/>
            <a:ext cx="835305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）充电：使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电容器的两个极板上带上等量异种电荷的</a:t>
            </a:r>
            <a:r>
              <a:rPr lang="zh-CN" altLang="en-US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过程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。</a:t>
            </a:r>
            <a:endParaRPr kumimoji="1" lang="zh-CN" altLang="en-US" sz="3200" dirty="0">
              <a:solidFill>
                <a:schemeClr val="tx2"/>
              </a:solidFill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F73882-5452-4634-94A8-67590BDACF70}"/>
              </a:ext>
            </a:extLst>
          </p:cNvPr>
          <p:cNvGrpSpPr/>
          <p:nvPr/>
        </p:nvGrpSpPr>
        <p:grpSpPr>
          <a:xfrm>
            <a:off x="3952101" y="2961730"/>
            <a:ext cx="1028700" cy="0"/>
            <a:chOff x="2576462" y="687363"/>
            <a:chExt cx="1028131" cy="0"/>
          </a:xfrm>
        </p:grpSpPr>
        <p:cxnSp>
          <p:nvCxnSpPr>
            <p:cNvPr id="11" name="直接连接符 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D34DAC-55D5-4C46-9041-370C9AC6EE7C}"/>
                </a:ext>
              </a:extLst>
            </p:cNvPr>
            <p:cNvCxnSpPr/>
            <p:nvPr/>
          </p:nvCxnSpPr>
          <p:spPr bwMode="auto">
            <a:xfrm flipH="1">
              <a:off x="2576462" y="687363"/>
              <a:ext cx="532222" cy="0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18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85691A-3F86-4989-B3F8-C1E196EFB540}"/>
                </a:ext>
              </a:extLst>
            </p:cNvPr>
            <p:cNvCxnSpPr/>
            <p:nvPr/>
          </p:nvCxnSpPr>
          <p:spPr bwMode="auto">
            <a:xfrm flipH="1">
              <a:off x="3064593" y="687363"/>
              <a:ext cx="540000" cy="0"/>
            </a:xfrm>
            <a:prstGeom prst="line">
              <a:avLst/>
            </a:prstGeom>
            <a:noFill/>
            <a:ln w="28575" algn="ctr">
              <a:solidFill>
                <a:srgbClr val="EBEDEE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组合 5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27CD43-D49A-4696-81A1-7C4831C8C4C0}"/>
              </a:ext>
            </a:extLst>
          </p:cNvPr>
          <p:cNvGrpSpPr/>
          <p:nvPr/>
        </p:nvGrpSpPr>
        <p:grpSpPr>
          <a:xfrm>
            <a:off x="2918639" y="2421980"/>
            <a:ext cx="3116262" cy="2327275"/>
            <a:chOff x="944055" y="994841"/>
            <a:chExt cx="3116824" cy="2327848"/>
          </a:xfrm>
        </p:grpSpPr>
        <p:grpSp>
          <p:nvGrpSpPr>
            <p:cNvPr id="14" name="组合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B0E2F2-9AD4-4F51-9F7E-33778FDEBAFE}"/>
                </a:ext>
              </a:extLst>
            </p:cNvPr>
            <p:cNvGrpSpPr/>
            <p:nvPr/>
          </p:nvGrpSpPr>
          <p:grpSpPr>
            <a:xfrm>
              <a:off x="3398241" y="2310185"/>
              <a:ext cx="662638" cy="238315"/>
              <a:chOff x="3684996" y="2276040"/>
              <a:chExt cx="662638" cy="278569"/>
            </a:xfrm>
          </p:grpSpPr>
          <p:cxnSp>
            <p:nvCxnSpPr>
              <p:cNvPr id="38" name="直接连接符 11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3A6B19F-7207-42E1-A659-C02C12E406F5}"/>
                  </a:ext>
                </a:extLst>
              </p:cNvPr>
              <p:cNvCxnSpPr/>
              <p:nvPr/>
            </p:nvCxnSpPr>
            <p:spPr bwMode="auto">
              <a:xfrm flipH="1">
                <a:off x="3684996" y="2554609"/>
                <a:ext cx="662638" cy="0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直接连接符 11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9D9B18-E157-44EB-BD15-812293F9D6BD}"/>
                  </a:ext>
                </a:extLst>
              </p:cNvPr>
              <p:cNvCxnSpPr/>
              <p:nvPr/>
            </p:nvCxnSpPr>
            <p:spPr bwMode="auto">
              <a:xfrm flipH="1">
                <a:off x="3684996" y="2276040"/>
                <a:ext cx="662638" cy="0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" name="直接连接符 13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1E478D-6069-4B0B-B081-D2F706D8C183}"/>
                </a:ext>
              </a:extLst>
            </p:cNvPr>
            <p:cNvCxnSpPr/>
            <p:nvPr/>
          </p:nvCxnSpPr>
          <p:spPr bwMode="auto">
            <a:xfrm flipH="1" flipV="1">
              <a:off x="3729560" y="1509713"/>
              <a:ext cx="0" cy="80047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直接连接符 13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396451-6F75-40C3-BBD5-0FBB4085E6FE}"/>
                </a:ext>
              </a:extLst>
            </p:cNvPr>
            <p:cNvCxnSpPr/>
            <p:nvPr/>
          </p:nvCxnSpPr>
          <p:spPr bwMode="auto">
            <a:xfrm flipH="1" flipV="1">
              <a:off x="3729560" y="2543876"/>
              <a:ext cx="0" cy="7788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直接连接符 14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32C29B-DD64-4FD0-9E85-FD3C88C2DEBB}"/>
                </a:ext>
              </a:extLst>
            </p:cNvPr>
            <p:cNvCxnSpPr/>
            <p:nvPr/>
          </p:nvCxnSpPr>
          <p:spPr bwMode="auto">
            <a:xfrm>
              <a:off x="2086425" y="3303638"/>
              <a:ext cx="1634018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直接连接符 14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0B0F06A-300D-4980-81B4-E64A15BA2CA3}"/>
                </a:ext>
              </a:extLst>
            </p:cNvPr>
            <p:cNvCxnSpPr>
              <a:stCxn id="25" idx="6"/>
            </p:cNvCxnSpPr>
            <p:nvPr/>
          </p:nvCxnSpPr>
          <p:spPr bwMode="auto">
            <a:xfrm flipV="1">
              <a:off x="2548396" y="1527850"/>
              <a:ext cx="1197310" cy="476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9" name="组合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A3B9D9-ADF1-4465-905E-661C43F19C85}"/>
                </a:ext>
              </a:extLst>
            </p:cNvPr>
            <p:cNvGrpSpPr/>
            <p:nvPr/>
          </p:nvGrpSpPr>
          <p:grpSpPr>
            <a:xfrm>
              <a:off x="1140531" y="1285025"/>
              <a:ext cx="0" cy="2037663"/>
              <a:chOff x="1692412" y="1289580"/>
              <a:chExt cx="0" cy="2037663"/>
            </a:xfrm>
          </p:grpSpPr>
          <p:cxnSp>
            <p:nvCxnSpPr>
              <p:cNvPr id="36" name="直接连接符 13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5FCEE9-56E0-4EE8-A88E-5F4568BA8BCB}"/>
                  </a:ext>
                </a:extLst>
              </p:cNvPr>
              <p:cNvCxnSpPr/>
              <p:nvPr/>
            </p:nvCxnSpPr>
            <p:spPr bwMode="auto">
              <a:xfrm flipH="1" flipV="1">
                <a:off x="1692412" y="2389657"/>
                <a:ext cx="0" cy="937586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直接连接符 12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92631F-7CC0-4DDE-9F42-7912E4D82359}"/>
                  </a:ext>
                </a:extLst>
              </p:cNvPr>
              <p:cNvCxnSpPr/>
              <p:nvPr/>
            </p:nvCxnSpPr>
            <p:spPr bwMode="auto">
              <a:xfrm flipH="1" flipV="1">
                <a:off x="1692412" y="1289580"/>
                <a:ext cx="0" cy="937586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0" name="Line 5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E65959-A2DE-49D5-BEB9-B025F6B4BA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 flipH="1">
              <a:off x="1136143" y="2259257"/>
              <a:ext cx="0" cy="209550"/>
            </a:xfrm>
            <a:prstGeom prst="line">
              <a:avLst/>
            </a:prstGeom>
            <a:noFill/>
            <a:ln w="85725">
              <a:solidFill>
                <a:srgbClr val="339933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21" name="Line 5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DFF050A-430D-493E-B019-D077F1B9D6E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 flipH="1">
              <a:off x="1137730" y="2030657"/>
              <a:ext cx="0" cy="387350"/>
            </a:xfrm>
            <a:prstGeom prst="line">
              <a:avLst/>
            </a:prstGeom>
            <a:noFill/>
            <a:ln w="57150">
              <a:solidFill>
                <a:srgbClr val="FF0066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22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26F50A-8C78-4138-BA13-07DDCDCEDD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0796" y="1693817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23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1B4BDE-A215-4074-A96A-6FA6245335A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61428" y="1251026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24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326A254-194C-42F9-B0C8-69B8D9155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429" y="1499003"/>
              <a:ext cx="73025" cy="730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25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4E5174-5944-40A5-BDE9-BF4D1BDD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5371" y="1496099"/>
              <a:ext cx="73025" cy="73025"/>
            </a:xfrm>
            <a:prstGeom prst="ellipse">
              <a:avLst/>
            </a:prstGeom>
            <a:solidFill>
              <a:srgbClr val="DCDFE2"/>
            </a:solidFill>
            <a:ln w="19050">
              <a:solidFill>
                <a:srgbClr val="000000"/>
              </a:solidFill>
              <a:round/>
            </a:ln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cxnSp>
          <p:nvCxnSpPr>
            <p:cNvPr id="26" name="直接连接符 13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BC1414E-617A-4A5F-B9A0-F24E9A66991D}"/>
                </a:ext>
              </a:extLst>
            </p:cNvPr>
            <p:cNvCxnSpPr/>
            <p:nvPr/>
          </p:nvCxnSpPr>
          <p:spPr bwMode="auto">
            <a:xfrm rot="5400000" flipH="1" flipV="1">
              <a:off x="1604936" y="835986"/>
              <a:ext cx="0" cy="937586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接连接符 13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23D0421-999C-4E3E-B4DB-16C9B50A8188}"/>
                </a:ext>
              </a:extLst>
            </p:cNvPr>
            <p:cNvCxnSpPr/>
            <p:nvPr/>
          </p:nvCxnSpPr>
          <p:spPr bwMode="auto">
            <a:xfrm flipH="1" flipV="1">
              <a:off x="2099061" y="1765064"/>
              <a:ext cx="0" cy="1557624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接连接符 14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66E1DB-1F29-45AD-B24D-48810DFD8752}"/>
                </a:ext>
              </a:extLst>
            </p:cNvPr>
            <p:cNvCxnSpPr/>
            <p:nvPr/>
          </p:nvCxnSpPr>
          <p:spPr bwMode="auto">
            <a:xfrm>
              <a:off x="1145667" y="3302646"/>
              <a:ext cx="952274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9" name="组合 4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130AA46-A28A-49BB-B33C-FD284512979A}"/>
                </a:ext>
              </a:extLst>
            </p:cNvPr>
            <p:cNvGrpSpPr/>
            <p:nvPr/>
          </p:nvGrpSpPr>
          <p:grpSpPr>
            <a:xfrm>
              <a:off x="2923905" y="1340000"/>
              <a:ext cx="374688" cy="374688"/>
              <a:chOff x="2923905" y="1340000"/>
              <a:chExt cx="374688" cy="374688"/>
            </a:xfrm>
          </p:grpSpPr>
          <p:sp>
            <p:nvSpPr>
              <p:cNvPr id="32" name="椭圆 3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3E415A3-9CCF-42C9-9791-B5AA06C83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3905" y="1340000"/>
                <a:ext cx="374688" cy="374688"/>
              </a:xfrm>
              <a:prstGeom prst="ellipse">
                <a:avLst/>
              </a:prstGeom>
              <a:solidFill>
                <a:srgbClr val="EAEDEE"/>
              </a:solidFill>
              <a:ln w="34925" algn="ctr">
                <a:solidFill>
                  <a:srgbClr val="000000"/>
                </a:solidFill>
                <a:round/>
              </a:ln>
            </p:spPr>
            <p:txBody>
              <a:bodyPr lIns="0" tIns="0" rIns="0" bIns="0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pSp>
            <p:nvGrpSpPr>
              <p:cNvPr id="33" name="组合 4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C7B99FA-0069-4E53-8EA1-F8D6724BCD16}"/>
                  </a:ext>
                </a:extLst>
              </p:cNvPr>
              <p:cNvGrpSpPr/>
              <p:nvPr/>
            </p:nvGrpSpPr>
            <p:grpSpPr>
              <a:xfrm>
                <a:off x="3036684" y="1460427"/>
                <a:ext cx="149131" cy="133835"/>
                <a:chOff x="3036683" y="1468597"/>
                <a:chExt cx="149131" cy="133835"/>
              </a:xfrm>
            </p:grpSpPr>
            <p:cxnSp>
              <p:nvCxnSpPr>
                <p:cNvPr id="34" name="直接连接符 40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93B91F-87E6-4765-9B5A-4CC5560609A0}"/>
                    </a:ext>
                  </a:extLst>
                </p:cNvPr>
                <p:cNvCxnSpPr/>
                <p:nvPr/>
              </p:nvCxnSpPr>
              <p:spPr bwMode="auto">
                <a:xfrm>
                  <a:off x="3036683" y="1468597"/>
                  <a:ext cx="149131" cy="133835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5" name="直接连接符 170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0FF9AB3-C32E-4BE9-8829-1B2002BA69A8}"/>
                    </a:ext>
                  </a:extLst>
                </p:cNvPr>
                <p:cNvCxnSpPr/>
                <p:nvPr/>
              </p:nvCxnSpPr>
              <p:spPr bwMode="auto">
                <a:xfrm flipH="1">
                  <a:off x="3036683" y="1468597"/>
                  <a:ext cx="149131" cy="133835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30" name="文本框 5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5B2AFE-9077-4752-9F6D-E9913D7D1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3325" y="994841"/>
              <a:ext cx="3339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粗倩简体" panose="03000509000000000000" pitchFamily="65" charset="-122"/>
                  <a:ea typeface="方正粗倩简体" panose="03000509000000000000" pitchFamily="65" charset="-122"/>
                </a:rPr>
                <a:t>充</a:t>
              </a:r>
            </a:p>
          </p:txBody>
        </p:sp>
        <p:sp>
          <p:nvSpPr>
            <p:cNvPr id="31" name="文本框 18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8D35E0-D4F1-4331-B501-45AED8CA0D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9428" y="1663770"/>
              <a:ext cx="3339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粗倩简体" panose="03000509000000000000" pitchFamily="65" charset="-122"/>
                  <a:ea typeface="方正粗倩简体" panose="03000509000000000000" pitchFamily="65" charset="-122"/>
                </a:rPr>
                <a:t>放</a:t>
              </a:r>
            </a:p>
          </p:txBody>
        </p:sp>
      </p:grpSp>
      <p:grpSp>
        <p:nvGrpSpPr>
          <p:cNvPr id="40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E0F8FC-7A11-4027-8AAA-6086E1631EEA}"/>
              </a:ext>
            </a:extLst>
          </p:cNvPr>
          <p:cNvGrpSpPr/>
          <p:nvPr/>
        </p:nvGrpSpPr>
        <p:grpSpPr>
          <a:xfrm>
            <a:off x="5631676" y="3588792"/>
            <a:ext cx="144463" cy="144463"/>
            <a:chOff x="6189709" y="1679803"/>
            <a:chExt cx="144000" cy="144000"/>
          </a:xfrm>
        </p:grpSpPr>
        <p:sp>
          <p:nvSpPr>
            <p:cNvPr id="41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413A4B-3A53-48F1-9463-12E2C1785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42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ECD83E-31C8-4EEE-ABCD-51D558A68A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43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6E2BCC7-DC32-4610-9C8B-3C67B81A92E4}"/>
              </a:ext>
            </a:extLst>
          </p:cNvPr>
          <p:cNvGrpSpPr/>
          <p:nvPr/>
        </p:nvGrpSpPr>
        <p:grpSpPr>
          <a:xfrm>
            <a:off x="5631676" y="3274467"/>
            <a:ext cx="144463" cy="144463"/>
            <a:chOff x="6189709" y="1679803"/>
            <a:chExt cx="144000" cy="144000"/>
          </a:xfrm>
        </p:grpSpPr>
        <p:sp>
          <p:nvSpPr>
            <p:cNvPr id="44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CDC0E5-51D9-4F0F-8029-44CD0AF46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45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0D4122-F0DF-4CC4-BFE7-77F0F4ED68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46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2BFF2D-D3F7-487F-ABFA-3E3C52A45DB0}"/>
              </a:ext>
            </a:extLst>
          </p:cNvPr>
          <p:cNvGrpSpPr/>
          <p:nvPr/>
        </p:nvGrpSpPr>
        <p:grpSpPr>
          <a:xfrm>
            <a:off x="5614214" y="2876005"/>
            <a:ext cx="144462" cy="144462"/>
            <a:chOff x="6189709" y="1679803"/>
            <a:chExt cx="144000" cy="144000"/>
          </a:xfrm>
        </p:grpSpPr>
        <p:sp>
          <p:nvSpPr>
            <p:cNvPr id="47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F83AD0-47B7-489C-9635-C1AEB273E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48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D15A08-66B2-4CD2-A33F-FE841A873E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49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3ACA0A-B13E-4C60-8F8B-7CDC6406A78E}"/>
              </a:ext>
            </a:extLst>
          </p:cNvPr>
          <p:cNvGrpSpPr/>
          <p:nvPr/>
        </p:nvGrpSpPr>
        <p:grpSpPr>
          <a:xfrm>
            <a:off x="5223689" y="2879180"/>
            <a:ext cx="144462" cy="144462"/>
            <a:chOff x="6189709" y="1679803"/>
            <a:chExt cx="144000" cy="144000"/>
          </a:xfrm>
        </p:grpSpPr>
        <p:sp>
          <p:nvSpPr>
            <p:cNvPr id="50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8021052-9A0D-42EF-A01D-00F49D653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51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E00F48-1554-45D4-A301-CFEA502608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52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B7F6999-5D08-458C-9F0D-6903D4A5B587}"/>
              </a:ext>
            </a:extLst>
          </p:cNvPr>
          <p:cNvGrpSpPr/>
          <p:nvPr/>
        </p:nvGrpSpPr>
        <p:grpSpPr>
          <a:xfrm>
            <a:off x="4837926" y="2893467"/>
            <a:ext cx="144463" cy="144463"/>
            <a:chOff x="6189709" y="1679803"/>
            <a:chExt cx="144000" cy="144000"/>
          </a:xfrm>
        </p:grpSpPr>
        <p:sp>
          <p:nvSpPr>
            <p:cNvPr id="53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04DFE9-D11B-4098-BFB4-A58A6B779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54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27E80A-7CB7-48F1-9958-8746AABC20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55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501612-2FFB-4B00-9FC6-1917F4B3F208}"/>
              </a:ext>
            </a:extLst>
          </p:cNvPr>
          <p:cNvGrpSpPr/>
          <p:nvPr/>
        </p:nvGrpSpPr>
        <p:grpSpPr>
          <a:xfrm>
            <a:off x="4450576" y="2893467"/>
            <a:ext cx="144463" cy="144463"/>
            <a:chOff x="6189709" y="1679803"/>
            <a:chExt cx="144000" cy="144000"/>
          </a:xfrm>
        </p:grpSpPr>
        <p:sp>
          <p:nvSpPr>
            <p:cNvPr id="56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F9111A-03B8-4E9E-9800-A9B623D97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57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210ADD5-0865-4786-8C38-F1EC0E1C66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58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28AF38-3BE2-4749-B35A-E47AF0762E28}"/>
              </a:ext>
            </a:extLst>
          </p:cNvPr>
          <p:cNvGrpSpPr/>
          <p:nvPr/>
        </p:nvGrpSpPr>
        <p:grpSpPr>
          <a:xfrm>
            <a:off x="4007664" y="2660105"/>
            <a:ext cx="144462" cy="144462"/>
            <a:chOff x="6189709" y="1679803"/>
            <a:chExt cx="144000" cy="144000"/>
          </a:xfrm>
        </p:grpSpPr>
        <p:sp>
          <p:nvSpPr>
            <p:cNvPr id="59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367AF7-3BC4-4DDC-B31D-EC27F2D2F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60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06E89C-E595-4ED2-8636-C5A25A5226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61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BD82E0-CA1C-46AE-8EE5-4BC18C7F48A7}"/>
              </a:ext>
            </a:extLst>
          </p:cNvPr>
          <p:cNvGrpSpPr/>
          <p:nvPr/>
        </p:nvGrpSpPr>
        <p:grpSpPr>
          <a:xfrm>
            <a:off x="3486964" y="2660105"/>
            <a:ext cx="144462" cy="144462"/>
            <a:chOff x="6189709" y="1679803"/>
            <a:chExt cx="144000" cy="144000"/>
          </a:xfrm>
        </p:grpSpPr>
        <p:sp>
          <p:nvSpPr>
            <p:cNvPr id="62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12EA8C-A2CD-433C-B1BE-F39652EF8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63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B3C04B-8C14-4CE9-932B-0FEBC27A6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64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DBCE7F9-D850-4FAC-A0F4-3DB06FD6CB97}"/>
              </a:ext>
            </a:extLst>
          </p:cNvPr>
          <p:cNvGrpSpPr/>
          <p:nvPr/>
        </p:nvGrpSpPr>
        <p:grpSpPr>
          <a:xfrm>
            <a:off x="3047226" y="2690267"/>
            <a:ext cx="144463" cy="144463"/>
            <a:chOff x="6189709" y="1679803"/>
            <a:chExt cx="144000" cy="144000"/>
          </a:xfrm>
        </p:grpSpPr>
        <p:sp>
          <p:nvSpPr>
            <p:cNvPr id="65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344B4A-B33E-47E9-8694-BA17657B6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66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F2F97B-603E-405C-8A23-7F186EEEE5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67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069B61-F9A8-484C-A560-8389D34B2C30}"/>
              </a:ext>
            </a:extLst>
          </p:cNvPr>
          <p:cNvGrpSpPr/>
          <p:nvPr/>
        </p:nvGrpSpPr>
        <p:grpSpPr>
          <a:xfrm>
            <a:off x="3036114" y="3072855"/>
            <a:ext cx="144462" cy="144462"/>
            <a:chOff x="6189709" y="1679803"/>
            <a:chExt cx="144000" cy="144000"/>
          </a:xfrm>
        </p:grpSpPr>
        <p:sp>
          <p:nvSpPr>
            <p:cNvPr id="68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DC287B5-3BC1-4253-9A82-B142CAAD9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69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570B5E-E826-4159-9D55-7719322AE5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70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D298F3-1CD1-41F7-AF43-67D3E55C1E53}"/>
              </a:ext>
            </a:extLst>
          </p:cNvPr>
          <p:cNvGrpSpPr/>
          <p:nvPr/>
        </p:nvGrpSpPr>
        <p:grpSpPr>
          <a:xfrm>
            <a:off x="3047226" y="3906292"/>
            <a:ext cx="144463" cy="144463"/>
            <a:chOff x="6189709" y="1679803"/>
            <a:chExt cx="144000" cy="144000"/>
          </a:xfrm>
        </p:grpSpPr>
        <p:sp>
          <p:nvSpPr>
            <p:cNvPr id="71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6FEF38-1695-4253-8F56-05BCD8618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72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3C5ECA-D42E-4934-9C98-48D84D2CF3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73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59E1AB-3694-4696-9062-A447D149463F}"/>
              </a:ext>
            </a:extLst>
          </p:cNvPr>
          <p:cNvGrpSpPr/>
          <p:nvPr/>
        </p:nvGrpSpPr>
        <p:grpSpPr>
          <a:xfrm>
            <a:off x="3047226" y="4193630"/>
            <a:ext cx="144463" cy="144462"/>
            <a:chOff x="6189709" y="1679803"/>
            <a:chExt cx="144000" cy="144000"/>
          </a:xfrm>
        </p:grpSpPr>
        <p:sp>
          <p:nvSpPr>
            <p:cNvPr id="74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D63FB2-DDCA-415F-B690-BFCFB1C9D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75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FDF849-A018-488A-8374-E14688CD7E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76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370A39-80B2-4BE5-8BD4-5874410C3D96}"/>
              </a:ext>
            </a:extLst>
          </p:cNvPr>
          <p:cNvGrpSpPr/>
          <p:nvPr/>
        </p:nvGrpSpPr>
        <p:grpSpPr>
          <a:xfrm>
            <a:off x="3182164" y="4669880"/>
            <a:ext cx="144462" cy="144462"/>
            <a:chOff x="6189709" y="1679803"/>
            <a:chExt cx="144000" cy="144000"/>
          </a:xfrm>
        </p:grpSpPr>
        <p:sp>
          <p:nvSpPr>
            <p:cNvPr id="77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94AB97F-F4D9-405A-9A24-25DFB2CDA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78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996FA7-9EA2-4704-BDAD-AC05BCE89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79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3895E0-A3EF-43BB-8289-C5C7CB7619FA}"/>
              </a:ext>
            </a:extLst>
          </p:cNvPr>
          <p:cNvGrpSpPr/>
          <p:nvPr/>
        </p:nvGrpSpPr>
        <p:grpSpPr>
          <a:xfrm>
            <a:off x="3748901" y="4673055"/>
            <a:ext cx="144463" cy="144462"/>
            <a:chOff x="6189709" y="1679803"/>
            <a:chExt cx="144000" cy="144000"/>
          </a:xfrm>
        </p:grpSpPr>
        <p:sp>
          <p:nvSpPr>
            <p:cNvPr id="80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1A4B948-C669-4838-8F59-7DBE9C22D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81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6FD9CF-6925-4D57-8170-B581F78169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82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8EF22B-A822-40B7-A5BB-62D42D758D31}"/>
              </a:ext>
            </a:extLst>
          </p:cNvPr>
          <p:cNvGrpSpPr/>
          <p:nvPr/>
        </p:nvGrpSpPr>
        <p:grpSpPr>
          <a:xfrm>
            <a:off x="4264839" y="4666705"/>
            <a:ext cx="144462" cy="144462"/>
            <a:chOff x="6189709" y="1679803"/>
            <a:chExt cx="144000" cy="144000"/>
          </a:xfrm>
        </p:grpSpPr>
        <p:sp>
          <p:nvSpPr>
            <p:cNvPr id="83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68A1A63-36CA-48EA-8F7E-707688D40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84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6241C8-6DD1-4308-81B7-9A8C1209B5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85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A00BCB-1445-4CCC-9CB3-FAEEB9D69B38}"/>
              </a:ext>
            </a:extLst>
          </p:cNvPr>
          <p:cNvGrpSpPr/>
          <p:nvPr/>
        </p:nvGrpSpPr>
        <p:grpSpPr>
          <a:xfrm>
            <a:off x="4783951" y="4666705"/>
            <a:ext cx="144463" cy="144462"/>
            <a:chOff x="6189709" y="1679803"/>
            <a:chExt cx="144000" cy="144000"/>
          </a:xfrm>
        </p:grpSpPr>
        <p:sp>
          <p:nvSpPr>
            <p:cNvPr id="86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3D53C4-970A-4EBE-8158-0C9C8651C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87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44B095-5B30-4A3B-85CE-6879E9F639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88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7FEA843-48D9-46E0-89A0-9ABAE8E6AAE5}"/>
              </a:ext>
            </a:extLst>
          </p:cNvPr>
          <p:cNvGrpSpPr/>
          <p:nvPr/>
        </p:nvGrpSpPr>
        <p:grpSpPr>
          <a:xfrm>
            <a:off x="5239564" y="4657180"/>
            <a:ext cx="144462" cy="144462"/>
            <a:chOff x="6189709" y="1679803"/>
            <a:chExt cx="144000" cy="144000"/>
          </a:xfrm>
        </p:grpSpPr>
        <p:sp>
          <p:nvSpPr>
            <p:cNvPr id="89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3C3A57-D3C8-4CFE-B41F-22693EFC2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90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C1D631A-25AE-410A-9CBF-3DE184210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91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9B33CF-B119-4064-BC3D-8CFB5F8A42EE}"/>
              </a:ext>
            </a:extLst>
          </p:cNvPr>
          <p:cNvGrpSpPr/>
          <p:nvPr/>
        </p:nvGrpSpPr>
        <p:grpSpPr>
          <a:xfrm>
            <a:off x="5631676" y="4244430"/>
            <a:ext cx="144463" cy="144462"/>
            <a:chOff x="6189709" y="1679803"/>
            <a:chExt cx="144000" cy="144000"/>
          </a:xfrm>
        </p:grpSpPr>
        <p:sp>
          <p:nvSpPr>
            <p:cNvPr id="92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B56F42-328C-4C41-A163-42E146EF4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93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1C4215-15B6-4088-AEF5-78CE91A977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94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3E03CB-CD71-436C-A063-AE2BA0AA0A0C}"/>
              </a:ext>
            </a:extLst>
          </p:cNvPr>
          <p:cNvGrpSpPr/>
          <p:nvPr/>
        </p:nvGrpSpPr>
        <p:grpSpPr>
          <a:xfrm>
            <a:off x="5623739" y="4639717"/>
            <a:ext cx="144462" cy="144463"/>
            <a:chOff x="6189709" y="1679803"/>
            <a:chExt cx="144000" cy="144000"/>
          </a:xfrm>
        </p:grpSpPr>
        <p:sp>
          <p:nvSpPr>
            <p:cNvPr id="95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29E174-734C-4C3C-A009-B4E417102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96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8AC818-C779-458E-AA59-7D6D163CF7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97" name="组合 9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0CF48BD-92A2-4DA7-AC2C-3DF333E60FEE}"/>
              </a:ext>
            </a:extLst>
          </p:cNvPr>
          <p:cNvGrpSpPr/>
          <p:nvPr/>
        </p:nvGrpSpPr>
        <p:grpSpPr>
          <a:xfrm>
            <a:off x="5380851" y="3701505"/>
            <a:ext cx="661988" cy="323850"/>
            <a:chOff x="3397216" y="2284572"/>
            <a:chExt cx="661823" cy="322716"/>
          </a:xfrm>
        </p:grpSpPr>
        <p:grpSp>
          <p:nvGrpSpPr>
            <p:cNvPr id="98" name="组合 63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D4996C-F118-4A99-B418-A53BCF294336}"/>
                </a:ext>
              </a:extLst>
            </p:cNvPr>
            <p:cNvGrpSpPr/>
            <p:nvPr/>
          </p:nvGrpSpPr>
          <p:grpSpPr>
            <a:xfrm>
              <a:off x="3397216" y="2284572"/>
              <a:ext cx="73159" cy="322716"/>
              <a:chOff x="4797870" y="2103659"/>
              <a:chExt cx="73159" cy="322716"/>
            </a:xfrm>
          </p:grpSpPr>
          <p:pic>
            <p:nvPicPr>
              <p:cNvPr id="123" name="图片 66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75D58F-A9BA-48E8-9C48-DCEB4204A1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4" name="图片 66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392205-88D3-459E-9D3E-6A1AC341294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5" name="直接箭头连接符 66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40A9AD-A2A6-4F88-87A1-B026FAE861D6}"/>
                  </a:ext>
                </a:extLst>
              </p:cNvPr>
              <p:cNvCxnSpPr>
                <a:cxnSpLocks noChangeShapeType="1"/>
                <a:stCxn id="124" idx="2"/>
                <a:endCxn id="123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9" name="组合 6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CC2A3E1-AACF-4DE6-B8D2-E4A781DE1448}"/>
                </a:ext>
              </a:extLst>
            </p:cNvPr>
            <p:cNvGrpSpPr/>
            <p:nvPr/>
          </p:nvGrpSpPr>
          <p:grpSpPr>
            <a:xfrm>
              <a:off x="3495327" y="2284572"/>
              <a:ext cx="73159" cy="322716"/>
              <a:chOff x="4797870" y="2103659"/>
              <a:chExt cx="73159" cy="322716"/>
            </a:xfrm>
          </p:grpSpPr>
          <p:pic>
            <p:nvPicPr>
              <p:cNvPr id="120" name="图片 65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B88DA3-8C5D-474E-A28F-154E5F839C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1" name="图片 65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9DF460-0A71-4B83-9328-77A9D99E4A3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2" name="直接箭头连接符 65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2398E9-30B9-44CD-9D7F-A1B4CC03EE8C}"/>
                  </a:ext>
                </a:extLst>
              </p:cNvPr>
              <p:cNvCxnSpPr>
                <a:cxnSpLocks noChangeShapeType="1"/>
                <a:stCxn id="121" idx="2"/>
                <a:endCxn id="120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0" name="组合 63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72679B-C367-4278-BFA0-EDCFC23B816C}"/>
                </a:ext>
              </a:extLst>
            </p:cNvPr>
            <p:cNvGrpSpPr/>
            <p:nvPr/>
          </p:nvGrpSpPr>
          <p:grpSpPr>
            <a:xfrm>
              <a:off x="3593438" y="2284572"/>
              <a:ext cx="73159" cy="322716"/>
              <a:chOff x="4797870" y="2103659"/>
              <a:chExt cx="73159" cy="322716"/>
            </a:xfrm>
          </p:grpSpPr>
          <p:pic>
            <p:nvPicPr>
              <p:cNvPr id="117" name="图片 65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EC93A9-7F32-4955-9DFA-0EE63CAAE0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" name="图片 65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0AB42F-98C2-4614-A48B-D8B75A422F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9" name="直接箭头连接符 65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CE5CAF-550A-420C-9BFC-1C33BAAF841F}"/>
                  </a:ext>
                </a:extLst>
              </p:cNvPr>
              <p:cNvCxnSpPr>
                <a:cxnSpLocks noChangeShapeType="1"/>
                <a:stCxn id="118" idx="2"/>
                <a:endCxn id="117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1" name="组合 63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C5D419-F656-4AB6-AA39-E295144F80FF}"/>
                </a:ext>
              </a:extLst>
            </p:cNvPr>
            <p:cNvGrpSpPr/>
            <p:nvPr/>
          </p:nvGrpSpPr>
          <p:grpSpPr>
            <a:xfrm>
              <a:off x="3789660" y="2284572"/>
              <a:ext cx="73159" cy="322716"/>
              <a:chOff x="4797870" y="2103659"/>
              <a:chExt cx="73159" cy="322716"/>
            </a:xfrm>
          </p:grpSpPr>
          <p:pic>
            <p:nvPicPr>
              <p:cNvPr id="114" name="图片 65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CCA3AE-BEF1-47F8-B84E-9FD978C26B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5" name="图片 65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010DAF-3749-4AEE-9331-0997C0BDF2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6" name="直接箭头连接符 65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AA10C6-F2E0-4432-B7D6-29795770AEE2}"/>
                  </a:ext>
                </a:extLst>
              </p:cNvPr>
              <p:cNvCxnSpPr>
                <a:cxnSpLocks noChangeShapeType="1"/>
                <a:stCxn id="115" idx="2"/>
                <a:endCxn id="114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2" name="组合 63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E35D807-7F7D-44EF-BB4B-3285AB03B049}"/>
                </a:ext>
              </a:extLst>
            </p:cNvPr>
            <p:cNvGrpSpPr/>
            <p:nvPr/>
          </p:nvGrpSpPr>
          <p:grpSpPr>
            <a:xfrm>
              <a:off x="3985880" y="2284572"/>
              <a:ext cx="73159" cy="322716"/>
              <a:chOff x="4797870" y="2103659"/>
              <a:chExt cx="73159" cy="322716"/>
            </a:xfrm>
          </p:grpSpPr>
          <p:pic>
            <p:nvPicPr>
              <p:cNvPr id="111" name="图片 64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477037A-CD51-485B-BB1B-3A8D9B8EE7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" name="图片 64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B902AD-8CA4-4720-80EB-AD68AB7C77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3" name="直接箭头连接符 65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D6BAFB-1CD5-4C42-9480-05E64E41FEC0}"/>
                  </a:ext>
                </a:extLst>
              </p:cNvPr>
              <p:cNvCxnSpPr>
                <a:cxnSpLocks noChangeShapeType="1"/>
                <a:stCxn id="112" idx="2"/>
                <a:endCxn id="111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3" name="组合 64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CC2495-DF26-45A9-9529-0E722FD90A7B}"/>
                </a:ext>
              </a:extLst>
            </p:cNvPr>
            <p:cNvGrpSpPr/>
            <p:nvPr/>
          </p:nvGrpSpPr>
          <p:grpSpPr>
            <a:xfrm>
              <a:off x="3887771" y="2284572"/>
              <a:ext cx="73159" cy="322716"/>
              <a:chOff x="4797870" y="2103659"/>
              <a:chExt cx="73159" cy="322716"/>
            </a:xfrm>
          </p:grpSpPr>
          <p:pic>
            <p:nvPicPr>
              <p:cNvPr id="108" name="图片 64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F3221C-3D1F-4771-8671-EF288AAE808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9" name="图片 64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1585C0B-81F3-4101-AA7B-7902845993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0" name="直接箭头连接符 64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5207F7-6956-4482-93DC-148C154C8196}"/>
                  </a:ext>
                </a:extLst>
              </p:cNvPr>
              <p:cNvCxnSpPr>
                <a:cxnSpLocks noChangeShapeType="1"/>
                <a:stCxn id="109" idx="2"/>
                <a:endCxn id="108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4" name="组合 64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4B29D2C-60DE-4C7A-8366-84C8D9104FAB}"/>
                </a:ext>
              </a:extLst>
            </p:cNvPr>
            <p:cNvGrpSpPr/>
            <p:nvPr/>
          </p:nvGrpSpPr>
          <p:grpSpPr>
            <a:xfrm>
              <a:off x="3691549" y="2284572"/>
              <a:ext cx="73159" cy="322716"/>
              <a:chOff x="4797870" y="2103659"/>
              <a:chExt cx="73159" cy="322716"/>
            </a:xfrm>
          </p:grpSpPr>
          <p:pic>
            <p:nvPicPr>
              <p:cNvPr id="105" name="图片 64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B9B86C-F750-4B01-82E6-8551FFB1EA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" name="图片 64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6E9B9B-E948-4364-A7D7-165FDC96B4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7" name="直接箭头连接符 64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823263E-3BEB-4035-B706-448A5CFD4E4F}"/>
                  </a:ext>
                </a:extLst>
              </p:cNvPr>
              <p:cNvCxnSpPr>
                <a:cxnSpLocks noChangeShapeType="1"/>
                <a:stCxn id="106" idx="2"/>
                <a:endCxn id="105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组合 1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D5DBD6-2F53-4ED0-B1A0-897116BDBC85}"/>
              </a:ext>
            </a:extLst>
          </p:cNvPr>
          <p:cNvGrpSpPr/>
          <p:nvPr/>
        </p:nvGrpSpPr>
        <p:grpSpPr>
          <a:xfrm>
            <a:off x="4593451" y="2452142"/>
            <a:ext cx="987425" cy="979488"/>
            <a:chOff x="2619144" y="1025349"/>
            <a:chExt cx="987248" cy="980161"/>
          </a:xfrm>
        </p:grpSpPr>
        <p:cxnSp>
          <p:nvCxnSpPr>
            <p:cNvPr id="127" name="直接连接符 66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F2912B-29D1-4F57-B657-8F143EFD3815}"/>
                </a:ext>
              </a:extLst>
            </p:cNvPr>
            <p:cNvCxnSpPr/>
            <p:nvPr/>
          </p:nvCxnSpPr>
          <p:spPr bwMode="auto">
            <a:xfrm flipV="1">
              <a:off x="3108712" y="1025349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直接连接符 66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6FF6452-6760-4725-A8F4-92F83E12E2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100869" y="1744963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直接连接符 66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CBA000-DD8D-4E53-ABF4-4F7FFABF440D}"/>
                </a:ext>
              </a:extLst>
            </p:cNvPr>
            <p:cNvCxnSpPr/>
            <p:nvPr/>
          </p:nvCxnSpPr>
          <p:spPr bwMode="auto">
            <a:xfrm flipV="1">
              <a:off x="3295295" y="1217330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直接连接符 66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4B55697-8C88-4DEC-B9EA-477DED0555D2}"/>
                </a:ext>
              </a:extLst>
            </p:cNvPr>
            <p:cNvCxnSpPr/>
            <p:nvPr/>
          </p:nvCxnSpPr>
          <p:spPr bwMode="auto">
            <a:xfrm rot="-5400000" flipH="1" flipV="1">
              <a:off x="3470870" y="1391490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直接连接符 66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5E0356-2477-4D56-AB29-E86AAD1647FC}"/>
                </a:ext>
              </a:extLst>
            </p:cNvPr>
            <p:cNvCxnSpPr/>
            <p:nvPr/>
          </p:nvCxnSpPr>
          <p:spPr bwMode="auto">
            <a:xfrm rot="-5400000" flipH="1" flipV="1">
              <a:off x="2744169" y="1412065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直接连接符 66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53DE39-473B-490D-8A94-0AE30B404ED0}"/>
                </a:ext>
              </a:extLst>
            </p:cNvPr>
            <p:cNvCxnSpPr/>
            <p:nvPr/>
          </p:nvCxnSpPr>
          <p:spPr bwMode="auto">
            <a:xfrm flipH="1" flipV="1">
              <a:off x="2696542" y="1195829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直接连接符 67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5E650A-532B-4F27-BB86-32D2C18594D4}"/>
                </a:ext>
              </a:extLst>
            </p:cNvPr>
            <p:cNvCxnSpPr/>
            <p:nvPr/>
          </p:nvCxnSpPr>
          <p:spPr bwMode="auto">
            <a:xfrm flipV="1">
              <a:off x="2720116" y="1689490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直接连接符 67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CD073F3-1268-4EC3-A551-F41E30A07AB4}"/>
                </a:ext>
              </a:extLst>
            </p:cNvPr>
            <p:cNvCxnSpPr/>
            <p:nvPr/>
          </p:nvCxnSpPr>
          <p:spPr bwMode="auto">
            <a:xfrm flipH="1" flipV="1">
              <a:off x="3251919" y="1684790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直接连接符 67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763858B-BD4F-420B-9EC2-EA2994AFC157}"/>
                </a:ext>
              </a:extLst>
            </p:cNvPr>
            <p:cNvCxnSpPr/>
            <p:nvPr/>
          </p:nvCxnSpPr>
          <p:spPr bwMode="auto">
            <a:xfrm flipV="1">
              <a:off x="3218648" y="1212659"/>
              <a:ext cx="65427" cy="111831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直接连接符 6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F427551-BCFC-474B-8C14-898365D55EB0}"/>
                </a:ext>
              </a:extLst>
            </p:cNvPr>
            <p:cNvCxnSpPr/>
            <p:nvPr/>
          </p:nvCxnSpPr>
          <p:spPr bwMode="auto">
            <a:xfrm flipV="1">
              <a:off x="2956200" y="1734504"/>
              <a:ext cx="80615" cy="13512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直接连接符 6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456BD4-1B3D-4BDD-8FD9-012DD55300DA}"/>
                </a:ext>
              </a:extLst>
            </p:cNvPr>
            <p:cNvCxnSpPr/>
            <p:nvPr/>
          </p:nvCxnSpPr>
          <p:spPr bwMode="auto">
            <a:xfrm flipV="1">
              <a:off x="3337247" y="1420437"/>
              <a:ext cx="138871" cy="49099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直接连接符 67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C6EF77-BAD5-4BF9-A926-C5976E891624}"/>
                </a:ext>
              </a:extLst>
            </p:cNvPr>
            <p:cNvCxnSpPr/>
            <p:nvPr/>
          </p:nvCxnSpPr>
          <p:spPr bwMode="auto">
            <a:xfrm flipH="1" flipV="1">
              <a:off x="2932626" y="1166842"/>
              <a:ext cx="71475" cy="149851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直接连接符 67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EFAA95-956E-4D20-814F-40404AA7BB62}"/>
                </a:ext>
              </a:extLst>
            </p:cNvPr>
            <p:cNvCxnSpPr/>
            <p:nvPr/>
          </p:nvCxnSpPr>
          <p:spPr bwMode="auto">
            <a:xfrm flipH="1" flipV="1">
              <a:off x="3192077" y="1723612"/>
              <a:ext cx="71475" cy="149851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直接连接符 67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BE651E-94E9-41F2-97B6-2ACFF9532D63}"/>
                </a:ext>
              </a:extLst>
            </p:cNvPr>
            <p:cNvCxnSpPr/>
            <p:nvPr/>
          </p:nvCxnSpPr>
          <p:spPr bwMode="auto">
            <a:xfrm flipV="1">
              <a:off x="2762785" y="1625122"/>
              <a:ext cx="138871" cy="49099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直接连接符 67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DD2D604-F684-433F-8D4F-7083AEFB6643}"/>
                </a:ext>
              </a:extLst>
            </p:cNvPr>
            <p:cNvCxnSpPr/>
            <p:nvPr/>
          </p:nvCxnSpPr>
          <p:spPr bwMode="auto">
            <a:xfrm flipH="1" flipV="1">
              <a:off x="3327861" y="1637577"/>
              <a:ext cx="160142" cy="47213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直接连接符 67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2A8825B-D31D-42E9-9E1D-31D9F4F098DA}"/>
                </a:ext>
              </a:extLst>
            </p:cNvPr>
            <p:cNvCxnSpPr/>
            <p:nvPr/>
          </p:nvCxnSpPr>
          <p:spPr bwMode="auto">
            <a:xfrm flipH="1" flipV="1">
              <a:off x="2716745" y="1408203"/>
              <a:ext cx="160142" cy="47213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3" name="文本框 68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AD5D2E-F06D-45F5-A7BF-B991E5117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576" y="2263230"/>
            <a:ext cx="938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rPr>
              <a:t>充电</a:t>
            </a:r>
          </a:p>
        </p:txBody>
      </p:sp>
      <p:grpSp>
        <p:nvGrpSpPr>
          <p:cNvPr id="144" name="组合 14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DB9C2A-5239-4CD6-93D9-7D5619AFEB73}"/>
              </a:ext>
            </a:extLst>
          </p:cNvPr>
          <p:cNvGrpSpPr/>
          <p:nvPr/>
        </p:nvGrpSpPr>
        <p:grpSpPr>
          <a:xfrm>
            <a:off x="3790176" y="2077492"/>
            <a:ext cx="858838" cy="369888"/>
            <a:chOff x="2074034" y="465693"/>
            <a:chExt cx="858592" cy="369332"/>
          </a:xfrm>
        </p:grpSpPr>
        <p:cxnSp>
          <p:nvCxnSpPr>
            <p:cNvPr id="145" name="直接连接符 68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CAE6695-87C7-4942-B5AB-CF99F6B98F7B}"/>
                </a:ext>
              </a:extLst>
            </p:cNvPr>
            <p:cNvCxnSpPr/>
            <p:nvPr/>
          </p:nvCxnSpPr>
          <p:spPr bwMode="auto">
            <a:xfrm>
              <a:off x="2074034" y="797522"/>
              <a:ext cx="858592" cy="0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直接箭头连接符 68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AD83B4-1A89-40CB-BF54-CF0CD8E832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352974" y="797522"/>
              <a:ext cx="300713" cy="0"/>
            </a:xfrm>
            <a:prstGeom prst="straightConnector1">
              <a:avLst/>
            </a:prstGeom>
            <a:noFill/>
            <a:ln w="6350" algn="ctr">
              <a:solidFill>
                <a:srgbClr val="0000FF"/>
              </a:solidFill>
              <a:rou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7" name="文本框 68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D26677-31C5-4AAF-817F-C48F45428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8419" y="465693"/>
              <a:ext cx="33389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1800" b="1" i="1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</a:rPr>
                <a:t>I</a:t>
              </a:r>
              <a:endParaRPr kumimoji="1" lang="zh-CN" altLang="en-US" sz="18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48" name="组合 14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350C0F-FC75-4E04-B812-AF09F7440C38}"/>
              </a:ext>
            </a:extLst>
          </p:cNvPr>
          <p:cNvGrpSpPr/>
          <p:nvPr/>
        </p:nvGrpSpPr>
        <p:grpSpPr>
          <a:xfrm>
            <a:off x="6134914" y="4496842"/>
            <a:ext cx="255587" cy="255588"/>
            <a:chOff x="6233319" y="2095038"/>
            <a:chExt cx="255586" cy="255586"/>
          </a:xfrm>
        </p:grpSpPr>
        <p:sp>
          <p:nvSpPr>
            <p:cNvPr id="149" name="椭圆 69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D1C064-4CEC-4ACE-BA97-2B4EFFF73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319" y="2095038"/>
              <a:ext cx="255586" cy="255586"/>
            </a:xfrm>
            <a:prstGeom prst="ellipse">
              <a:avLst/>
            </a:prstGeom>
            <a:solidFill>
              <a:srgbClr val="CCECFF"/>
            </a:solidFill>
            <a:ln w="19050" algn="ctr">
              <a:solidFill>
                <a:srgbClr val="008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50" name="等腰三角形 69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E1379E-B6CE-4D89-AF6F-D418A9B83E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309369" y="2170926"/>
              <a:ext cx="120419" cy="103810"/>
            </a:xfrm>
            <a:prstGeom prst="triangle">
              <a:avLst>
                <a:gd name="adj" fmla="val 50000"/>
              </a:avLst>
            </a:prstGeom>
            <a:solidFill>
              <a:srgbClr val="CCECFF"/>
            </a:solidFill>
            <a:ln w="19050" algn="ctr">
              <a:solidFill>
                <a:srgbClr val="008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1943690" y="5492080"/>
            <a:ext cx="4852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1" lang="zh-CN" altLang="en-US" sz="2800" b="1" dirty="0">
                <a:solidFill>
                  <a:srgbClr val="1F497D"/>
                </a:solidFill>
              </a:rPr>
              <a:t>电源的电能储存到电容器中。</a:t>
            </a:r>
          </a:p>
        </p:txBody>
      </p:sp>
    </p:spTree>
    <p:extLst>
      <p:ext uri="{BB962C8B-B14F-4D97-AF65-F5344CB8AC3E}">
        <p14:creationId xmlns:p14="http://schemas.microsoft.com/office/powerpoint/2010/main" val="140303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10000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0" presetClass="pat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06 7.40741E-07 L 1.94444E-06 0.00046 C 1.94444E-06 -0.01921 1.94444E-06 -0.02662 1.94444E-06 -0.04583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6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4.07407E-06 L -0.00035 0.00069 C -0.00035 -0.0213 -0.00035 -0.03519 -0.00035 -0.05602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7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06 -4.07407E-06 L 1.66667E-06 0.00024 C -0.00816 0.00116 -0.03195 -0.00023 -0.04167 0.00139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96296E-06 L 5.55112E-17 0.00023 C -0.00816 0.00115 -0.03194 -0.00023 -0.04167 0.00139" pathEditMode="relative" rAng="0" ptsTypes="AAA">
                                      <p:cBhvr>
                                        <p:cTn id="3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06 -3.7037E-07 L -2.5E-06 0.00023 C -0.00816 0.00116 -0.03194 -0.00023 -0.04166 0.00139" pathEditMode="relative" rAng="0" ptsTypes="AAA">
                                      <p:cBhvr>
                                        <p:cTn id="4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139 L 0.0007 0.00162 C -0.0026 -0.00069 -0.01389 -0.00463 -0.01771 -0.00648 C -0.02326 -0.01042 -0.0283 -0.01551 -0.03351 -0.01991 C -0.0368 -0.02245 -0.04357 -0.02893 -0.04566 -0.03032" pathEditMode="relative" rAng="0" ptsTypes="AAAAA">
                                      <p:cBhvr>
                                        <p:cTn id="4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6" y="-157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371 L 0.00278 0.00255 C -0.00833 -0.0037 -0.04288 0.00718 -0.05538 -0.00301" pathEditMode="relative" rAng="0" ptsTypes="AAA">
                                      <p:cBhvr>
                                        <p:cTn id="4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-347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07 -2.59259E-06 L 5.55556E-07 0.00023 C -0.00816 0.00116 -0.03194 -0.00023 -0.04167 0.00139" pathEditMode="relative" rAng="0" ptsTypes="AAA">
                                      <p:cBhvr>
                                        <p:cTn id="5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7 -7.40741E-07 L 0.00017 0.05949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6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37 L 0.00139 0.00393 L -0.00086 0.06528" pathEditMode="relative" rAng="0" ptsTypes="AAA">
                                      <p:cBhvr>
                                        <p:cTn id="6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307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3 L -0.00017 0.00324 L 0.00035 0.04814 L 0.00035 0.04838" pathEditMode="relative" rAng="0" ptsTypes="AAAA">
                                      <p:cBhvr>
                                        <p:cTn id="6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26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301 L -0.00017 0.00324 L 0.00035 0.04815 L 0.00035 0.04838" pathEditMode="relative" rAng="0" ptsTypes="AAAA">
                                      <p:cBhvr>
                                        <p:cTn id="6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269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1.85185E-06 L 3.88889E-06 -0.00185 C 0.00468 0.00278 0.02534 -0.00185 0.03507 1.85185E-06 C 0.04444 1.85185E-06 0.05677 0.00069 0.06163 -0.00185" pathEditMode="relative" rAng="0" ptsTypes="AAAA">
                                      <p:cBhvr>
                                        <p:cTn id="7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3" y="-93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06 -1.11111E-06 L 4.72222E-06 0.00185 C 0.00937 0.00116 0.04513 -0.00255 0.05711 -0.00347" pathEditMode="relative" rAng="0" ptsTypes="AAA">
                                      <p:cBhvr>
                                        <p:cTn id="7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7" y="-9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255 L 0.00139 -0.00301 C 0.01042 -0.00301 0.04479 -0.00186 0.05642 -0.00139" pathEditMode="relative" rAng="0" ptsTypes="AAA">
                                      <p:cBhvr>
                                        <p:cTn id="8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23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39 L -0.00052 -0.00093 C 0.00434 -0.00209 0.02309 0.00416 0.03212 0.00393 C 0.04115 0.00393 0.04983 -0.00325 0.05399 -0.00255" pathEditMode="relative" rAng="0" ptsTypes="AAAA">
                                      <p:cBhvr>
                                        <p:cTn id="8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6" y="185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0116 L 0.00416 -0.0007 C 0.00729 -0.00186 0.01944 0.00439 0.02517 0.00416 C 0.0309 0.00416 0.03645 -0.00301 0.03923 -0.00232" pathEditMode="relative" rAng="0" ptsTypes="AAAA">
                                      <p:cBhvr>
                                        <p:cTn id="8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185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06 -0.00023 L 1.94444E-06 0.0007 C 1.94444E-06 -0.01667 1.94444E-06 -0.02315 1.94444E-06 -0.03889" pathEditMode="relative" rAng="0" ptsTypes="AAA">
                                      <p:cBhvr>
                                        <p:cTn id="9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98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0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 L 0.00122 0.00139 C 0.00122 -0.02269 0.00122 -0.03171 0.00122 -0.05347" pathEditMode="relative" rAng="0" ptsTypes="AAA">
                                      <p:cBhvr>
                                        <p:cTn id="9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16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20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32" repeatCount="2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3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06 -4.07407E-06 L 0.08802 -4.07407E-06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</p:childTnLst>
        </p:cTn>
      </p:par>
    </p:tnLst>
    <p:bldLst>
      <p:bldP spid="8200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95072" y="620688"/>
            <a:ext cx="76311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）放电：使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电容器的两个极板失去</a:t>
            </a:r>
            <a:r>
              <a:rPr lang="zh-CN" altLang="en-US" sz="32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电荷的过程。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378C61-6548-4D3A-BB5E-524453C8DBF1}"/>
              </a:ext>
            </a:extLst>
          </p:cNvPr>
          <p:cNvGrpSpPr/>
          <p:nvPr/>
        </p:nvGrpSpPr>
        <p:grpSpPr>
          <a:xfrm rot="1319299">
            <a:off x="5696529" y="2723522"/>
            <a:ext cx="1028700" cy="0"/>
            <a:chOff x="2576462" y="687363"/>
            <a:chExt cx="1028131" cy="0"/>
          </a:xfrm>
        </p:grpSpPr>
        <p:cxnSp>
          <p:nvCxnSpPr>
            <p:cNvPr id="6" name="直接连接符 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76A554-1915-4789-88CB-608EA5B8938D}"/>
                </a:ext>
              </a:extLst>
            </p:cNvPr>
            <p:cNvCxnSpPr/>
            <p:nvPr/>
          </p:nvCxnSpPr>
          <p:spPr bwMode="auto">
            <a:xfrm flipH="1">
              <a:off x="2576462" y="687363"/>
              <a:ext cx="532222" cy="0"/>
            </a:xfrm>
            <a:prstGeom prst="line">
              <a:avLst/>
            </a:prstGeom>
            <a:noFill/>
            <a:ln w="28575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直接连接符 18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7A27D19-2EF5-4EDC-9EC1-22BEFE7281F4}"/>
                </a:ext>
              </a:extLst>
            </p:cNvPr>
            <p:cNvCxnSpPr/>
            <p:nvPr/>
          </p:nvCxnSpPr>
          <p:spPr bwMode="auto">
            <a:xfrm flipH="1">
              <a:off x="3064593" y="687363"/>
              <a:ext cx="540000" cy="0"/>
            </a:xfrm>
            <a:prstGeom prst="line">
              <a:avLst/>
            </a:prstGeom>
            <a:noFill/>
            <a:ln w="28575" algn="ctr">
              <a:solidFill>
                <a:srgbClr val="EBEDEE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组合 5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AC2145-154F-48A9-B2A1-4EEEE5DB9161}"/>
              </a:ext>
            </a:extLst>
          </p:cNvPr>
          <p:cNvGrpSpPr/>
          <p:nvPr/>
        </p:nvGrpSpPr>
        <p:grpSpPr>
          <a:xfrm>
            <a:off x="4663066" y="2183772"/>
            <a:ext cx="3116263" cy="2327275"/>
            <a:chOff x="944055" y="994841"/>
            <a:chExt cx="3116824" cy="2327848"/>
          </a:xfrm>
        </p:grpSpPr>
        <p:grpSp>
          <p:nvGrpSpPr>
            <p:cNvPr id="9" name="组合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0F7D76-0E9E-4055-91EC-606C6CAD54BC}"/>
                </a:ext>
              </a:extLst>
            </p:cNvPr>
            <p:cNvGrpSpPr/>
            <p:nvPr/>
          </p:nvGrpSpPr>
          <p:grpSpPr>
            <a:xfrm>
              <a:off x="3398241" y="2310185"/>
              <a:ext cx="662638" cy="238315"/>
              <a:chOff x="3684996" y="2276040"/>
              <a:chExt cx="662638" cy="278569"/>
            </a:xfrm>
          </p:grpSpPr>
          <p:cxnSp>
            <p:nvCxnSpPr>
              <p:cNvPr id="33" name="直接连接符 11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E941E90-C316-4ACD-B234-6B566139B132}"/>
                  </a:ext>
                </a:extLst>
              </p:cNvPr>
              <p:cNvCxnSpPr/>
              <p:nvPr/>
            </p:nvCxnSpPr>
            <p:spPr bwMode="auto">
              <a:xfrm flipH="1">
                <a:off x="3684996" y="2554609"/>
                <a:ext cx="662638" cy="0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直接连接符 11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10528E0-3ECE-4498-AACA-10F486A79B34}"/>
                  </a:ext>
                </a:extLst>
              </p:cNvPr>
              <p:cNvCxnSpPr/>
              <p:nvPr/>
            </p:nvCxnSpPr>
            <p:spPr bwMode="auto">
              <a:xfrm flipH="1">
                <a:off x="3684996" y="2276040"/>
                <a:ext cx="662638" cy="0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0" name="直接连接符 13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36A4BAD-477D-4B06-9D3E-FCD5A57E0883}"/>
                </a:ext>
              </a:extLst>
            </p:cNvPr>
            <p:cNvCxnSpPr/>
            <p:nvPr/>
          </p:nvCxnSpPr>
          <p:spPr bwMode="auto">
            <a:xfrm flipH="1" flipV="1">
              <a:off x="3729560" y="1509713"/>
              <a:ext cx="0" cy="80047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13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D7A9A2A-4FC6-46CF-8680-7FDB9F3D4D2E}"/>
                </a:ext>
              </a:extLst>
            </p:cNvPr>
            <p:cNvCxnSpPr/>
            <p:nvPr/>
          </p:nvCxnSpPr>
          <p:spPr bwMode="auto">
            <a:xfrm flipH="1" flipV="1">
              <a:off x="3729560" y="2543876"/>
              <a:ext cx="0" cy="7788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14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EED19D-CB74-470A-BA82-2471D174BF18}"/>
                </a:ext>
              </a:extLst>
            </p:cNvPr>
            <p:cNvCxnSpPr/>
            <p:nvPr/>
          </p:nvCxnSpPr>
          <p:spPr bwMode="auto">
            <a:xfrm>
              <a:off x="2086425" y="3303638"/>
              <a:ext cx="1634018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4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00E27C-4633-49D4-9378-2A53B3356F2B}"/>
                </a:ext>
              </a:extLst>
            </p:cNvPr>
            <p:cNvCxnSpPr>
              <a:stCxn id="20" idx="6"/>
            </p:cNvCxnSpPr>
            <p:nvPr/>
          </p:nvCxnSpPr>
          <p:spPr bwMode="auto">
            <a:xfrm flipV="1">
              <a:off x="2548396" y="1527850"/>
              <a:ext cx="1197310" cy="476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4" name="组合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26818C3-BEE8-4272-B539-413BD31FBF6C}"/>
                </a:ext>
              </a:extLst>
            </p:cNvPr>
            <p:cNvGrpSpPr/>
            <p:nvPr/>
          </p:nvGrpSpPr>
          <p:grpSpPr>
            <a:xfrm>
              <a:off x="1140531" y="1285025"/>
              <a:ext cx="0" cy="2037663"/>
              <a:chOff x="1692412" y="1289580"/>
              <a:chExt cx="0" cy="2037663"/>
            </a:xfrm>
          </p:grpSpPr>
          <p:cxnSp>
            <p:nvCxnSpPr>
              <p:cNvPr id="31" name="直接连接符 13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E616B2-BE2A-47B6-85BA-C0D708CBB304}"/>
                  </a:ext>
                </a:extLst>
              </p:cNvPr>
              <p:cNvCxnSpPr/>
              <p:nvPr/>
            </p:nvCxnSpPr>
            <p:spPr bwMode="auto">
              <a:xfrm flipH="1" flipV="1">
                <a:off x="1692412" y="2389657"/>
                <a:ext cx="0" cy="937586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直接连接符 12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71F363F-538F-4AE0-9C88-4E9DE6D8386E}"/>
                  </a:ext>
                </a:extLst>
              </p:cNvPr>
              <p:cNvCxnSpPr/>
              <p:nvPr/>
            </p:nvCxnSpPr>
            <p:spPr bwMode="auto">
              <a:xfrm flipH="1" flipV="1">
                <a:off x="1692412" y="1289580"/>
                <a:ext cx="0" cy="937586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5" name="Line 5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890B3F-5D61-418B-AE85-6E4A2B4A38C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 flipH="1">
              <a:off x="1136143" y="2259257"/>
              <a:ext cx="0" cy="209550"/>
            </a:xfrm>
            <a:prstGeom prst="line">
              <a:avLst/>
            </a:prstGeom>
            <a:noFill/>
            <a:ln w="85725">
              <a:solidFill>
                <a:srgbClr val="339933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6" name="Line 5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8EBA6C-A7A6-4A6B-91D4-8D75913B0DF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 flipH="1">
              <a:off x="1137730" y="2030657"/>
              <a:ext cx="0" cy="387350"/>
            </a:xfrm>
            <a:prstGeom prst="line">
              <a:avLst/>
            </a:prstGeom>
            <a:noFill/>
            <a:ln w="57150">
              <a:solidFill>
                <a:srgbClr val="FF0066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7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98386E-DDB2-4769-983D-43C5F4A08A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0796" y="1693817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8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02FA7F-5F5A-4979-92A0-477F31C6E2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61428" y="1251026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9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AC36F9-CFFD-4E2F-BE49-6D571B10A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429" y="1499003"/>
              <a:ext cx="73025" cy="730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20" name="Oval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0B1472F-E7E4-471E-8C49-A32EBEA44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5371" y="1496099"/>
              <a:ext cx="73025" cy="73025"/>
            </a:xfrm>
            <a:prstGeom prst="ellipse">
              <a:avLst/>
            </a:prstGeom>
            <a:solidFill>
              <a:srgbClr val="DCDFE2"/>
            </a:solidFill>
            <a:ln w="19050">
              <a:solidFill>
                <a:srgbClr val="000000"/>
              </a:solidFill>
              <a:round/>
            </a:ln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cxnSp>
          <p:nvCxnSpPr>
            <p:cNvPr id="21" name="直接连接符 13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70A3B6-5A49-4BA0-B51D-0AD0A5A0F106}"/>
                </a:ext>
              </a:extLst>
            </p:cNvPr>
            <p:cNvCxnSpPr/>
            <p:nvPr/>
          </p:nvCxnSpPr>
          <p:spPr bwMode="auto">
            <a:xfrm rot="5400000" flipH="1" flipV="1">
              <a:off x="1604936" y="835986"/>
              <a:ext cx="0" cy="937586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接连接符 13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10C3649-5F5E-42DE-9019-FBF96CA6966B}"/>
                </a:ext>
              </a:extLst>
            </p:cNvPr>
            <p:cNvCxnSpPr/>
            <p:nvPr/>
          </p:nvCxnSpPr>
          <p:spPr bwMode="auto">
            <a:xfrm flipH="1" flipV="1">
              <a:off x="2099061" y="1765064"/>
              <a:ext cx="0" cy="1557624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接连接符 14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209A00-C31F-4506-A6FD-505EA40FEE6A}"/>
                </a:ext>
              </a:extLst>
            </p:cNvPr>
            <p:cNvCxnSpPr/>
            <p:nvPr/>
          </p:nvCxnSpPr>
          <p:spPr bwMode="auto">
            <a:xfrm>
              <a:off x="1145667" y="3302646"/>
              <a:ext cx="952274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4" name="组合 4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205E23-CC40-4DE1-B89D-1C6207DA0DCB}"/>
                </a:ext>
              </a:extLst>
            </p:cNvPr>
            <p:cNvGrpSpPr/>
            <p:nvPr/>
          </p:nvGrpSpPr>
          <p:grpSpPr>
            <a:xfrm>
              <a:off x="2923905" y="1340000"/>
              <a:ext cx="374688" cy="374688"/>
              <a:chOff x="2923905" y="1340000"/>
              <a:chExt cx="374688" cy="374688"/>
            </a:xfrm>
          </p:grpSpPr>
          <p:sp>
            <p:nvSpPr>
              <p:cNvPr id="27" name="椭圆 3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03EC17-4437-4260-8072-C6EC7183E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3905" y="1340000"/>
                <a:ext cx="374688" cy="374688"/>
              </a:xfrm>
              <a:prstGeom prst="ellipse">
                <a:avLst/>
              </a:prstGeom>
              <a:solidFill>
                <a:srgbClr val="EAEDEE"/>
              </a:solidFill>
              <a:ln w="34925" algn="ctr">
                <a:solidFill>
                  <a:srgbClr val="000000"/>
                </a:solidFill>
                <a:round/>
              </a:ln>
            </p:spPr>
            <p:txBody>
              <a:bodyPr lIns="0" tIns="0" rIns="0" bIns="0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1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pSp>
            <p:nvGrpSpPr>
              <p:cNvPr id="28" name="组合 4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274E024-FEDE-4957-BCBC-2AB4FCB8454C}"/>
                  </a:ext>
                </a:extLst>
              </p:cNvPr>
              <p:cNvGrpSpPr/>
              <p:nvPr/>
            </p:nvGrpSpPr>
            <p:grpSpPr>
              <a:xfrm>
                <a:off x="3036684" y="1460427"/>
                <a:ext cx="149131" cy="133835"/>
                <a:chOff x="3036683" y="1468597"/>
                <a:chExt cx="149131" cy="133835"/>
              </a:xfrm>
            </p:grpSpPr>
            <p:cxnSp>
              <p:nvCxnSpPr>
                <p:cNvPr id="29" name="直接连接符 40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007E68-0B2C-4A6E-8627-6639A4B2D8EC}"/>
                    </a:ext>
                  </a:extLst>
                </p:cNvPr>
                <p:cNvCxnSpPr/>
                <p:nvPr/>
              </p:nvCxnSpPr>
              <p:spPr bwMode="auto">
                <a:xfrm>
                  <a:off x="3036683" y="1468597"/>
                  <a:ext cx="149131" cy="133835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0" name="直接连接符 170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C394CB-A1CC-445C-AC35-9B32B4C764BB}"/>
                    </a:ext>
                  </a:extLst>
                </p:cNvPr>
                <p:cNvCxnSpPr/>
                <p:nvPr/>
              </p:nvCxnSpPr>
              <p:spPr bwMode="auto">
                <a:xfrm flipH="1">
                  <a:off x="3036683" y="1468597"/>
                  <a:ext cx="149131" cy="133835"/>
                </a:xfrm>
                <a:prstGeom prst="line">
                  <a:avLst/>
                </a:prstGeom>
                <a:noFill/>
                <a:ln w="28575" algn="ctr">
                  <a:solidFill>
                    <a:srgbClr val="000000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25" name="文本框 5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9E36A4-F8E0-4DA0-AD46-04C64C004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3325" y="994841"/>
              <a:ext cx="3339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粗倩简体" panose="03000509000000000000" pitchFamily="65" charset="-122"/>
                  <a:ea typeface="方正粗倩简体" panose="03000509000000000000" pitchFamily="65" charset="-122"/>
                </a:rPr>
                <a:t>充</a:t>
              </a:r>
            </a:p>
          </p:txBody>
        </p:sp>
        <p:sp>
          <p:nvSpPr>
            <p:cNvPr id="26" name="文本框 18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D18F4A6-55F3-4158-AFCF-1DBCAE3E8C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9428" y="1663770"/>
              <a:ext cx="3339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粗倩简体" panose="03000509000000000000" pitchFamily="65" charset="-122"/>
                  <a:ea typeface="方正粗倩简体" panose="03000509000000000000" pitchFamily="65" charset="-122"/>
                </a:rPr>
                <a:t>放</a:t>
              </a:r>
            </a:p>
          </p:txBody>
        </p:sp>
      </p:grpSp>
      <p:grpSp>
        <p:nvGrpSpPr>
          <p:cNvPr id="35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C8D74A-61B7-4DFE-BD7C-3C38ECB9A2A7}"/>
              </a:ext>
            </a:extLst>
          </p:cNvPr>
          <p:cNvGrpSpPr/>
          <p:nvPr/>
        </p:nvGrpSpPr>
        <p:grpSpPr>
          <a:xfrm>
            <a:off x="7376104" y="3801435"/>
            <a:ext cx="144462" cy="144462"/>
            <a:chOff x="6189709" y="1679803"/>
            <a:chExt cx="144000" cy="144000"/>
          </a:xfrm>
        </p:grpSpPr>
        <p:sp>
          <p:nvSpPr>
            <p:cNvPr id="36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46153A-E0DA-4E68-8410-7B15544C5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37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D9E048A-4425-4A25-8A7A-B7852C7207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38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29BBFE-9E0E-4A79-95E6-830FF6F0C8F8}"/>
              </a:ext>
            </a:extLst>
          </p:cNvPr>
          <p:cNvGrpSpPr/>
          <p:nvPr/>
        </p:nvGrpSpPr>
        <p:grpSpPr>
          <a:xfrm>
            <a:off x="7376104" y="2650497"/>
            <a:ext cx="144462" cy="144463"/>
            <a:chOff x="6189709" y="1679803"/>
            <a:chExt cx="144000" cy="144000"/>
          </a:xfrm>
        </p:grpSpPr>
        <p:sp>
          <p:nvSpPr>
            <p:cNvPr id="39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C2353C-8BC1-4C6D-ACEB-E92D6C816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40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51FC7E-CB10-4223-84DC-1EBA855E72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41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6FDF07B-CFEE-46E0-BC70-9ACD5B1DE06B}"/>
              </a:ext>
            </a:extLst>
          </p:cNvPr>
          <p:cNvGrpSpPr/>
          <p:nvPr/>
        </p:nvGrpSpPr>
        <p:grpSpPr>
          <a:xfrm>
            <a:off x="6195004" y="2655260"/>
            <a:ext cx="144462" cy="144462"/>
            <a:chOff x="6189709" y="1679803"/>
            <a:chExt cx="144000" cy="144000"/>
          </a:xfrm>
        </p:grpSpPr>
        <p:sp>
          <p:nvSpPr>
            <p:cNvPr id="42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C6D5A7-CACA-4792-BDEB-E8DB89974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43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FC231C-5696-4477-8706-2DF7F69DA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44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063B24-8280-4829-AD00-1DEF15EBF0C9}"/>
              </a:ext>
            </a:extLst>
          </p:cNvPr>
          <p:cNvGrpSpPr/>
          <p:nvPr/>
        </p:nvGrpSpPr>
        <p:grpSpPr>
          <a:xfrm>
            <a:off x="5752091" y="4418972"/>
            <a:ext cx="144463" cy="144463"/>
            <a:chOff x="6189709" y="1679803"/>
            <a:chExt cx="144000" cy="144000"/>
          </a:xfrm>
        </p:grpSpPr>
        <p:sp>
          <p:nvSpPr>
            <p:cNvPr id="45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EC6170-41AF-4853-B93E-4334E197E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46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4F3FF46-704F-4212-8AFA-22B4872DDF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47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D340D4-2D6D-4241-8FD3-F47E09C35DF4}"/>
              </a:ext>
            </a:extLst>
          </p:cNvPr>
          <p:cNvGrpSpPr/>
          <p:nvPr/>
        </p:nvGrpSpPr>
        <p:grpSpPr>
          <a:xfrm>
            <a:off x="7368166" y="4403097"/>
            <a:ext cx="144463" cy="144463"/>
            <a:chOff x="6189709" y="1679803"/>
            <a:chExt cx="144000" cy="144000"/>
          </a:xfrm>
        </p:grpSpPr>
        <p:sp>
          <p:nvSpPr>
            <p:cNvPr id="48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A0546E-5D14-4DE3-892B-8ADCF203D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49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C11E154-26CC-423A-B212-13A2246B7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760C77-3FDC-4107-B985-43F2CC5D7B1D}"/>
              </a:ext>
            </a:extLst>
          </p:cNvPr>
          <p:cNvGrpSpPr/>
          <p:nvPr/>
        </p:nvGrpSpPr>
        <p:grpSpPr>
          <a:xfrm>
            <a:off x="7115754" y="3474410"/>
            <a:ext cx="661987" cy="322262"/>
            <a:chOff x="3397216" y="2284572"/>
            <a:chExt cx="661823" cy="322716"/>
          </a:xfrm>
        </p:grpSpPr>
        <p:grpSp>
          <p:nvGrpSpPr>
            <p:cNvPr id="51" name="组合 46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910701-A4DD-451D-835E-C124F635129F}"/>
                </a:ext>
              </a:extLst>
            </p:cNvPr>
            <p:cNvGrpSpPr/>
            <p:nvPr/>
          </p:nvGrpSpPr>
          <p:grpSpPr>
            <a:xfrm>
              <a:off x="3397216" y="2284572"/>
              <a:ext cx="73159" cy="322716"/>
              <a:chOff x="4797870" y="2103659"/>
              <a:chExt cx="73159" cy="322716"/>
            </a:xfrm>
          </p:grpSpPr>
          <p:pic>
            <p:nvPicPr>
              <p:cNvPr id="76" name="图片 48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D48626-7938-414C-9BEC-37E5F41E8F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7" name="图片 48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9E47F0-0B94-48C7-939C-18F758D0C8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78" name="直接箭头连接符 48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D0CD7E0-EDE4-4718-BCE1-0219DB82579F}"/>
                  </a:ext>
                </a:extLst>
              </p:cNvPr>
              <p:cNvCxnSpPr>
                <a:cxnSpLocks noChangeShapeType="1"/>
                <a:stCxn id="77" idx="2"/>
                <a:endCxn id="76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2" name="组合 46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F63C27-B462-4C0C-8542-B322E91B7461}"/>
                </a:ext>
              </a:extLst>
            </p:cNvPr>
            <p:cNvGrpSpPr/>
            <p:nvPr/>
          </p:nvGrpSpPr>
          <p:grpSpPr>
            <a:xfrm>
              <a:off x="3495327" y="2284572"/>
              <a:ext cx="73159" cy="322716"/>
              <a:chOff x="4797870" y="2103659"/>
              <a:chExt cx="73159" cy="322716"/>
            </a:xfrm>
          </p:grpSpPr>
          <p:pic>
            <p:nvPicPr>
              <p:cNvPr id="73" name="图片 48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E36AB8-185E-4156-8070-13803DF547B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" name="图片 48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A6E380-18C9-4629-B1E1-DE6BD10919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75" name="直接箭头连接符 48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93B22D-F105-4989-BFA4-FAFBC9A1B509}"/>
                  </a:ext>
                </a:extLst>
              </p:cNvPr>
              <p:cNvCxnSpPr>
                <a:cxnSpLocks noChangeShapeType="1"/>
                <a:stCxn id="74" idx="2"/>
                <a:endCxn id="73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3" name="组合 46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069813-5533-497E-821D-F3EC98A03CCB}"/>
                </a:ext>
              </a:extLst>
            </p:cNvPr>
            <p:cNvGrpSpPr/>
            <p:nvPr/>
          </p:nvGrpSpPr>
          <p:grpSpPr>
            <a:xfrm>
              <a:off x="3593438" y="2284572"/>
              <a:ext cx="73159" cy="322716"/>
              <a:chOff x="4797870" y="2103659"/>
              <a:chExt cx="73159" cy="322716"/>
            </a:xfrm>
          </p:grpSpPr>
          <p:pic>
            <p:nvPicPr>
              <p:cNvPr id="70" name="图片 48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AC589B-DD5D-401E-B318-4B211F1F48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" name="图片 48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F6CEBBD-8239-4918-97A5-E8B4CEBADC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72" name="直接箭头连接符 48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8AD42B0-021D-40DB-A1DD-62E206B5ED64}"/>
                  </a:ext>
                </a:extLst>
              </p:cNvPr>
              <p:cNvCxnSpPr>
                <a:cxnSpLocks noChangeShapeType="1"/>
                <a:stCxn id="71" idx="2"/>
                <a:endCxn id="70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4" name="组合 46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E59E8D-4AE0-4A16-8E4B-7224A12C5B4C}"/>
                </a:ext>
              </a:extLst>
            </p:cNvPr>
            <p:cNvGrpSpPr/>
            <p:nvPr/>
          </p:nvGrpSpPr>
          <p:grpSpPr>
            <a:xfrm>
              <a:off x="3789660" y="2284572"/>
              <a:ext cx="73159" cy="322716"/>
              <a:chOff x="4797870" y="2103659"/>
              <a:chExt cx="73159" cy="322716"/>
            </a:xfrm>
          </p:grpSpPr>
          <p:pic>
            <p:nvPicPr>
              <p:cNvPr id="67" name="图片 47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6425D5-CF64-4567-B43B-1F00F16E83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图片 47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A85993-BAEA-45EC-9004-CC7E4164A9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69" name="直接箭头连接符 48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BDE001-929F-4C86-82CC-C117FFD3FF0F}"/>
                  </a:ext>
                </a:extLst>
              </p:cNvPr>
              <p:cNvCxnSpPr>
                <a:cxnSpLocks noChangeShapeType="1"/>
                <a:stCxn id="68" idx="2"/>
                <a:endCxn id="67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5" name="组合 46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CC7023-E76F-4BEF-A516-0F599ECC9B24}"/>
                </a:ext>
              </a:extLst>
            </p:cNvPr>
            <p:cNvGrpSpPr/>
            <p:nvPr/>
          </p:nvGrpSpPr>
          <p:grpSpPr>
            <a:xfrm>
              <a:off x="3985880" y="2284572"/>
              <a:ext cx="73159" cy="322716"/>
              <a:chOff x="4797870" y="2103659"/>
              <a:chExt cx="73159" cy="322716"/>
            </a:xfrm>
          </p:grpSpPr>
          <p:pic>
            <p:nvPicPr>
              <p:cNvPr id="64" name="图片 47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B08500-4579-48EE-803F-CEA4847A30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" name="图片 47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3B367F-0989-4068-9AF0-175D5DB742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66" name="直接箭头连接符 47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159F4D-9107-4285-8FBB-0D9A736A0FA8}"/>
                  </a:ext>
                </a:extLst>
              </p:cNvPr>
              <p:cNvCxnSpPr>
                <a:cxnSpLocks noChangeShapeType="1"/>
                <a:stCxn id="65" idx="2"/>
                <a:endCxn id="64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6" name="组合 46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0A5FDF-15DF-4CB7-8596-664522F66E03}"/>
                </a:ext>
              </a:extLst>
            </p:cNvPr>
            <p:cNvGrpSpPr/>
            <p:nvPr/>
          </p:nvGrpSpPr>
          <p:grpSpPr>
            <a:xfrm>
              <a:off x="3887771" y="2284572"/>
              <a:ext cx="73159" cy="322716"/>
              <a:chOff x="4797870" y="2103659"/>
              <a:chExt cx="73159" cy="322716"/>
            </a:xfrm>
          </p:grpSpPr>
          <p:pic>
            <p:nvPicPr>
              <p:cNvPr id="61" name="图片 47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7B444B-1CEB-41F6-ABC6-7F74CBE3092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2" name="图片 47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0B7638-E2EB-4442-BE39-C255FCEB34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63" name="直接箭头连接符 47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302E973-4EE4-4386-B5A7-51D0A4040D74}"/>
                  </a:ext>
                </a:extLst>
              </p:cNvPr>
              <p:cNvCxnSpPr>
                <a:cxnSpLocks noChangeShapeType="1"/>
                <a:stCxn id="62" idx="2"/>
                <a:endCxn id="61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7" name="组合 46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6734141-D03B-44E2-AE64-487568CF55C2}"/>
                </a:ext>
              </a:extLst>
            </p:cNvPr>
            <p:cNvGrpSpPr/>
            <p:nvPr/>
          </p:nvGrpSpPr>
          <p:grpSpPr>
            <a:xfrm>
              <a:off x="3691549" y="2284572"/>
              <a:ext cx="73159" cy="322716"/>
              <a:chOff x="4797870" y="2103659"/>
              <a:chExt cx="73159" cy="322716"/>
            </a:xfrm>
          </p:grpSpPr>
          <p:pic>
            <p:nvPicPr>
              <p:cNvPr id="58" name="图片 46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45FE3B-2B7C-40E4-BACA-263B296CC3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353216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9" name="图片 47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F44B35-C4C7-4F4B-90AB-A50B437CB4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4797870" y="2103659"/>
                <a:ext cx="73159" cy="73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60" name="直接箭头连接符 47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940FD0-F71E-4FFC-880E-0DA8F761CE84}"/>
                  </a:ext>
                </a:extLst>
              </p:cNvPr>
              <p:cNvCxnSpPr>
                <a:cxnSpLocks noChangeShapeType="1"/>
                <a:stCxn id="59" idx="2"/>
                <a:endCxn id="58" idx="0"/>
              </p:cNvCxnSpPr>
              <p:nvPr/>
            </p:nvCxnSpPr>
            <p:spPr bwMode="auto">
              <a:xfrm flipH="1">
                <a:off x="4834450" y="2176818"/>
                <a:ext cx="0" cy="176398"/>
              </a:xfrm>
              <a:prstGeom prst="straightConnector1">
                <a:avLst/>
              </a:prstGeom>
              <a:noFill/>
              <a:ln w="12700" algn="ctr">
                <a:solidFill>
                  <a:srgbClr val="000000"/>
                </a:solidFill>
                <a:round/>
                <a:tailEnd type="stealth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79" name="组合 7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8C4533-C9F9-4377-B579-6E208573E701}"/>
              </a:ext>
            </a:extLst>
          </p:cNvPr>
          <p:cNvGrpSpPr/>
          <p:nvPr/>
        </p:nvGrpSpPr>
        <p:grpSpPr>
          <a:xfrm>
            <a:off x="6337879" y="2213935"/>
            <a:ext cx="987425" cy="981075"/>
            <a:chOff x="2619144" y="1025349"/>
            <a:chExt cx="987248" cy="980161"/>
          </a:xfrm>
        </p:grpSpPr>
        <p:cxnSp>
          <p:nvCxnSpPr>
            <p:cNvPr id="80" name="直接连接符 49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02B319-8AFF-40D9-ABB1-9965014C1B9C}"/>
                </a:ext>
              </a:extLst>
            </p:cNvPr>
            <p:cNvCxnSpPr/>
            <p:nvPr/>
          </p:nvCxnSpPr>
          <p:spPr bwMode="auto">
            <a:xfrm flipV="1">
              <a:off x="3108712" y="1025349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直接连接符 49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259032-630C-4E22-9CC0-D6D368A9576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100869" y="1744963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直接连接符 49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921A239-FA9B-4087-ADD8-6922D79EF027}"/>
                </a:ext>
              </a:extLst>
            </p:cNvPr>
            <p:cNvCxnSpPr/>
            <p:nvPr/>
          </p:nvCxnSpPr>
          <p:spPr bwMode="auto">
            <a:xfrm flipV="1">
              <a:off x="3295295" y="1217330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直接连接符 49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F657E7-9F96-4281-81B5-ADFCFA09F8C3}"/>
                </a:ext>
              </a:extLst>
            </p:cNvPr>
            <p:cNvCxnSpPr/>
            <p:nvPr/>
          </p:nvCxnSpPr>
          <p:spPr bwMode="auto">
            <a:xfrm rot="-5400000" flipH="1" flipV="1">
              <a:off x="3470870" y="1391490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直接连接符 49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3386976-D232-4AC6-9529-B472F73F153E}"/>
                </a:ext>
              </a:extLst>
            </p:cNvPr>
            <p:cNvCxnSpPr/>
            <p:nvPr/>
          </p:nvCxnSpPr>
          <p:spPr bwMode="auto">
            <a:xfrm rot="-5400000" flipH="1" flipV="1">
              <a:off x="2744169" y="1412065"/>
              <a:ext cx="10497" cy="260547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直接连接符 49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BF9EEA1-BC65-4C6E-884E-AA8B5AB8CE16}"/>
                </a:ext>
              </a:extLst>
            </p:cNvPr>
            <p:cNvCxnSpPr/>
            <p:nvPr/>
          </p:nvCxnSpPr>
          <p:spPr bwMode="auto">
            <a:xfrm flipH="1" flipV="1">
              <a:off x="2696542" y="1195829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直接连接符 49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1C79777-2F29-4CA4-9AC9-E1F692CD7AE4}"/>
                </a:ext>
              </a:extLst>
            </p:cNvPr>
            <p:cNvCxnSpPr/>
            <p:nvPr/>
          </p:nvCxnSpPr>
          <p:spPr bwMode="auto">
            <a:xfrm flipV="1">
              <a:off x="2720116" y="1689490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直接连接符 49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DFD3F34-C358-45D8-8831-8CB8F62D1C73}"/>
                </a:ext>
              </a:extLst>
            </p:cNvPr>
            <p:cNvCxnSpPr/>
            <p:nvPr/>
          </p:nvCxnSpPr>
          <p:spPr bwMode="auto">
            <a:xfrm flipH="1" flipV="1">
              <a:off x="3251919" y="1684790"/>
              <a:ext cx="236084" cy="180134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直接连接符 49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4FB7A57-69C3-40DF-B555-5727364832B8}"/>
                </a:ext>
              </a:extLst>
            </p:cNvPr>
            <p:cNvCxnSpPr/>
            <p:nvPr/>
          </p:nvCxnSpPr>
          <p:spPr bwMode="auto">
            <a:xfrm flipV="1">
              <a:off x="3218648" y="1212659"/>
              <a:ext cx="65427" cy="111831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直接连接符 50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D4E364-7016-4822-A7DF-88357102E6FC}"/>
                </a:ext>
              </a:extLst>
            </p:cNvPr>
            <p:cNvCxnSpPr/>
            <p:nvPr/>
          </p:nvCxnSpPr>
          <p:spPr bwMode="auto">
            <a:xfrm flipV="1">
              <a:off x="2956200" y="1734504"/>
              <a:ext cx="80615" cy="135120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直接连接符 50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20EE2E9-1757-4AA7-9A54-D188819D653C}"/>
                </a:ext>
              </a:extLst>
            </p:cNvPr>
            <p:cNvCxnSpPr/>
            <p:nvPr/>
          </p:nvCxnSpPr>
          <p:spPr bwMode="auto">
            <a:xfrm flipV="1">
              <a:off x="3337247" y="1420437"/>
              <a:ext cx="138871" cy="49099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直接连接符 50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83EA3F-0B8F-4822-A1B6-25BF03BFE8AD}"/>
                </a:ext>
              </a:extLst>
            </p:cNvPr>
            <p:cNvCxnSpPr/>
            <p:nvPr/>
          </p:nvCxnSpPr>
          <p:spPr bwMode="auto">
            <a:xfrm flipH="1" flipV="1">
              <a:off x="2932626" y="1166842"/>
              <a:ext cx="71475" cy="149851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直接连接符 50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5304E89-688C-4620-B90E-AFCB82C95B25}"/>
                </a:ext>
              </a:extLst>
            </p:cNvPr>
            <p:cNvCxnSpPr/>
            <p:nvPr/>
          </p:nvCxnSpPr>
          <p:spPr bwMode="auto">
            <a:xfrm flipH="1" flipV="1">
              <a:off x="3192077" y="1723612"/>
              <a:ext cx="71475" cy="149851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直接连接符 50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BA8EC5-28DE-47E0-9415-8D8443B191EB}"/>
                </a:ext>
              </a:extLst>
            </p:cNvPr>
            <p:cNvCxnSpPr/>
            <p:nvPr/>
          </p:nvCxnSpPr>
          <p:spPr bwMode="auto">
            <a:xfrm flipV="1">
              <a:off x="2762785" y="1625122"/>
              <a:ext cx="138871" cy="49099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直接连接符 50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220AC7-B21B-4072-A555-A9435E52DC33}"/>
                </a:ext>
              </a:extLst>
            </p:cNvPr>
            <p:cNvCxnSpPr/>
            <p:nvPr/>
          </p:nvCxnSpPr>
          <p:spPr bwMode="auto">
            <a:xfrm flipH="1" flipV="1">
              <a:off x="3327861" y="1637577"/>
              <a:ext cx="160142" cy="47213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直接连接符 50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7D0320-93C3-4D4A-A4A6-991036D7BF4F}"/>
                </a:ext>
              </a:extLst>
            </p:cNvPr>
            <p:cNvCxnSpPr/>
            <p:nvPr/>
          </p:nvCxnSpPr>
          <p:spPr bwMode="auto">
            <a:xfrm flipH="1" flipV="1">
              <a:off x="2716745" y="1408203"/>
              <a:ext cx="160142" cy="47213"/>
            </a:xfrm>
            <a:prstGeom prst="line">
              <a:avLst/>
            </a:prstGeom>
            <a:noFill/>
            <a:ln w="9525" algn="ctr">
              <a:solidFill>
                <a:srgbClr val="FF0000"/>
              </a:solidFill>
              <a:prstDash val="dash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6" name="文本框 50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66DA9FA-9220-4B8E-A967-4989873DA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891" y="2083760"/>
            <a:ext cx="939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rPr>
              <a:t>放电</a:t>
            </a:r>
          </a:p>
        </p:txBody>
      </p:sp>
      <p:grpSp>
        <p:nvGrpSpPr>
          <p:cNvPr id="97" name="组合 9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64FE67-8696-4C84-97A6-5BDA7EF5BA4F}"/>
              </a:ext>
            </a:extLst>
          </p:cNvPr>
          <p:cNvGrpSpPr/>
          <p:nvPr/>
        </p:nvGrpSpPr>
        <p:grpSpPr>
          <a:xfrm>
            <a:off x="5979104" y="4722185"/>
            <a:ext cx="788987" cy="369887"/>
            <a:chOff x="2301108" y="5274702"/>
            <a:chExt cx="788632" cy="369332"/>
          </a:xfrm>
        </p:grpSpPr>
        <p:cxnSp>
          <p:nvCxnSpPr>
            <p:cNvPr id="98" name="直接连接符 50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6F8CB86-059D-4E29-9F43-5222B366E737}"/>
                </a:ext>
              </a:extLst>
            </p:cNvPr>
            <p:cNvCxnSpPr/>
            <p:nvPr/>
          </p:nvCxnSpPr>
          <p:spPr bwMode="auto">
            <a:xfrm>
              <a:off x="2301108" y="5274702"/>
              <a:ext cx="788632" cy="0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直接箭头连接符 5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F15046-AD50-464C-8A80-E9E8AA4E16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10088" y="5274702"/>
              <a:ext cx="300713" cy="0"/>
            </a:xfrm>
            <a:prstGeom prst="straightConnector1">
              <a:avLst/>
            </a:prstGeom>
            <a:noFill/>
            <a:ln w="6350" algn="ctr">
              <a:solidFill>
                <a:srgbClr val="0000FF"/>
              </a:solidFill>
              <a:rou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文本框 5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E650B4-E6E4-4212-A5EA-7C98AA502D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7364" y="5274702"/>
              <a:ext cx="33389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1800" b="1" i="1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</a:rPr>
                <a:t>I</a:t>
              </a:r>
              <a:endParaRPr kumimoji="1" lang="zh-CN" altLang="en-US" sz="18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01" name="组合 10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B3FF72-A5C2-4B78-82C8-83F5D47CC5C6}"/>
              </a:ext>
            </a:extLst>
          </p:cNvPr>
          <p:cNvGrpSpPr/>
          <p:nvPr/>
        </p:nvGrpSpPr>
        <p:grpSpPr>
          <a:xfrm>
            <a:off x="6717291" y="1766260"/>
            <a:ext cx="730250" cy="369887"/>
            <a:chOff x="2524701" y="2002641"/>
            <a:chExt cx="796278" cy="369332"/>
          </a:xfrm>
        </p:grpSpPr>
        <p:grpSp>
          <p:nvGrpSpPr>
            <p:cNvPr id="102" name="组合 5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5E5A13-9BDF-465C-BB6A-1E755666830C}"/>
                </a:ext>
              </a:extLst>
            </p:cNvPr>
            <p:cNvGrpSpPr/>
            <p:nvPr/>
          </p:nvGrpSpPr>
          <p:grpSpPr>
            <a:xfrm>
              <a:off x="2524701" y="2351167"/>
              <a:ext cx="796278" cy="0"/>
              <a:chOff x="2526551" y="2094545"/>
              <a:chExt cx="796278" cy="0"/>
            </a:xfrm>
          </p:grpSpPr>
          <p:cxnSp>
            <p:nvCxnSpPr>
              <p:cNvPr id="104" name="直接连接符 51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080CDB-B578-47CE-9F14-04B50A9DDE62}"/>
                  </a:ext>
                </a:extLst>
              </p:cNvPr>
              <p:cNvCxnSpPr/>
              <p:nvPr/>
            </p:nvCxnSpPr>
            <p:spPr bwMode="auto">
              <a:xfrm>
                <a:off x="2526551" y="2094545"/>
                <a:ext cx="796278" cy="0"/>
              </a:xfrm>
              <a:prstGeom prst="line">
                <a:avLst/>
              </a:prstGeom>
              <a:noFill/>
              <a:ln w="28575" algn="ctr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5" name="直接箭头连接符 51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933B53-EAD5-4111-933B-2540A0C8E6A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85246" y="2094545"/>
                <a:ext cx="278888" cy="0"/>
              </a:xfrm>
              <a:prstGeom prst="straightConnector1">
                <a:avLst/>
              </a:prstGeom>
              <a:noFill/>
              <a:ln w="6350" algn="ctr">
                <a:solidFill>
                  <a:srgbClr val="0000FF"/>
                </a:solidFill>
                <a:round/>
                <a:head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03" name="文本框 5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B01D04-BF0F-4F8A-996E-07E6ECE5C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739" y="2002641"/>
              <a:ext cx="30966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</a:rPr>
                <a:t>I</a:t>
              </a:r>
              <a:endParaRPr kumimoji="1" lang="zh-CN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06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CA77D9-C2C9-4BE8-90E3-15FCB5A5FAD7}"/>
              </a:ext>
            </a:extLst>
          </p:cNvPr>
          <p:cNvGrpSpPr/>
          <p:nvPr/>
        </p:nvGrpSpPr>
        <p:grpSpPr>
          <a:xfrm>
            <a:off x="7388804" y="4090360"/>
            <a:ext cx="144462" cy="144462"/>
            <a:chOff x="6189709" y="1679803"/>
            <a:chExt cx="144000" cy="144000"/>
          </a:xfrm>
        </p:grpSpPr>
        <p:sp>
          <p:nvSpPr>
            <p:cNvPr id="107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F49910-3E94-4DB0-A3BC-E0DE1E7EE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08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15D396-6D17-4C06-8078-F946456FD7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09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D328A03-CBD7-43E6-884A-BA6324F97FF1}"/>
              </a:ext>
            </a:extLst>
          </p:cNvPr>
          <p:cNvGrpSpPr/>
          <p:nvPr/>
        </p:nvGrpSpPr>
        <p:grpSpPr>
          <a:xfrm>
            <a:off x="6849054" y="4418972"/>
            <a:ext cx="144462" cy="144463"/>
            <a:chOff x="6189709" y="1679803"/>
            <a:chExt cx="144000" cy="144000"/>
          </a:xfrm>
        </p:grpSpPr>
        <p:sp>
          <p:nvSpPr>
            <p:cNvPr id="110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D296D5-8D6B-499A-874F-625F81453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11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426C41-D73C-425F-893E-7038CC5F87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12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B055A5-2523-4A7D-9EDB-D03887512B7D}"/>
              </a:ext>
            </a:extLst>
          </p:cNvPr>
          <p:cNvGrpSpPr/>
          <p:nvPr/>
        </p:nvGrpSpPr>
        <p:grpSpPr>
          <a:xfrm>
            <a:off x="6310891" y="4439610"/>
            <a:ext cx="144463" cy="144462"/>
            <a:chOff x="6189709" y="1679803"/>
            <a:chExt cx="144000" cy="144000"/>
          </a:xfrm>
        </p:grpSpPr>
        <p:sp>
          <p:nvSpPr>
            <p:cNvPr id="113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4127A9-9A1E-4544-8F3F-26CD3372C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14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FEB14A-1E1B-434F-8BF9-8EC796E84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15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4BE4E9-A8A8-43FC-B065-A76B6EAF3F55}"/>
              </a:ext>
            </a:extLst>
          </p:cNvPr>
          <p:cNvGrpSpPr/>
          <p:nvPr/>
        </p:nvGrpSpPr>
        <p:grpSpPr>
          <a:xfrm>
            <a:off x="5742566" y="3901447"/>
            <a:ext cx="144463" cy="144463"/>
            <a:chOff x="6189709" y="1679803"/>
            <a:chExt cx="144000" cy="144000"/>
          </a:xfrm>
        </p:grpSpPr>
        <p:sp>
          <p:nvSpPr>
            <p:cNvPr id="116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8B8114-CD7C-437A-9AA7-47F74B601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17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A0EF1F-58F3-4272-AE5C-3EFF96C39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18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62A980-2BF2-4918-BB89-9AE7B1021171}"/>
              </a:ext>
            </a:extLst>
          </p:cNvPr>
          <p:cNvGrpSpPr/>
          <p:nvPr/>
        </p:nvGrpSpPr>
        <p:grpSpPr>
          <a:xfrm>
            <a:off x="5752091" y="3398210"/>
            <a:ext cx="144463" cy="144462"/>
            <a:chOff x="6189709" y="1679803"/>
            <a:chExt cx="144000" cy="144000"/>
          </a:xfrm>
        </p:grpSpPr>
        <p:sp>
          <p:nvSpPr>
            <p:cNvPr id="119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199C98-2A17-4DC9-9C12-0FB052230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20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9D1600-5C78-416B-8C21-372C3AB23C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21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4182345-A5CF-424D-A523-7D55BAD98729}"/>
              </a:ext>
            </a:extLst>
          </p:cNvPr>
          <p:cNvGrpSpPr/>
          <p:nvPr/>
        </p:nvGrpSpPr>
        <p:grpSpPr>
          <a:xfrm>
            <a:off x="5750504" y="2871160"/>
            <a:ext cx="144462" cy="144462"/>
            <a:chOff x="6189709" y="1679803"/>
            <a:chExt cx="144000" cy="144000"/>
          </a:xfrm>
        </p:grpSpPr>
        <p:sp>
          <p:nvSpPr>
            <p:cNvPr id="122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245DF5-F8CB-4784-B03C-8C7DF139B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23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5D4B18-6C10-4874-931C-866680B093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24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FDF9BA-2F10-4B53-AA40-886832B2691E}"/>
              </a:ext>
            </a:extLst>
          </p:cNvPr>
          <p:cNvGrpSpPr/>
          <p:nvPr/>
        </p:nvGrpSpPr>
        <p:grpSpPr>
          <a:xfrm>
            <a:off x="6574416" y="2653672"/>
            <a:ext cx="144463" cy="144463"/>
            <a:chOff x="6189709" y="1679803"/>
            <a:chExt cx="144000" cy="144000"/>
          </a:xfrm>
        </p:grpSpPr>
        <p:sp>
          <p:nvSpPr>
            <p:cNvPr id="125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84F9632-570E-4D72-800A-6A6814F59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26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5E6E4C5-CC02-4C5B-AB19-EB62D84D18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27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9F319A-5099-4949-8642-8764ECAC903B}"/>
              </a:ext>
            </a:extLst>
          </p:cNvPr>
          <p:cNvGrpSpPr/>
          <p:nvPr/>
        </p:nvGrpSpPr>
        <p:grpSpPr>
          <a:xfrm>
            <a:off x="6976054" y="2653672"/>
            <a:ext cx="144462" cy="144463"/>
            <a:chOff x="6189709" y="1679803"/>
            <a:chExt cx="144000" cy="144000"/>
          </a:xfrm>
        </p:grpSpPr>
        <p:sp>
          <p:nvSpPr>
            <p:cNvPr id="128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41BDF0-2F37-4947-93B8-C0A0D4F58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29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5381AF-70E3-4374-91A3-7345F3A7A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3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30" name="组合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280D83-5A12-4016-863A-64D9E76DAA18}"/>
              </a:ext>
            </a:extLst>
          </p:cNvPr>
          <p:cNvGrpSpPr/>
          <p:nvPr/>
        </p:nvGrpSpPr>
        <p:grpSpPr>
          <a:xfrm>
            <a:off x="7374516" y="3041022"/>
            <a:ext cx="144463" cy="144463"/>
            <a:chOff x="6189709" y="1679803"/>
            <a:chExt cx="144000" cy="144000"/>
          </a:xfrm>
        </p:grpSpPr>
        <p:sp>
          <p:nvSpPr>
            <p:cNvPr id="131" name="Oval 7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0EAED2-3DF8-41EA-B63A-CB8301A63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09" y="1679803"/>
              <a:ext cx="144000" cy="1440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l" rtl="0">
                <a:defRPr/>
              </a:pPr>
              <a:endParaRPr lang="zh-CN" altLang="en-US" sz="2800" b="1">
                <a:solidFill>
                  <a:srgbClr val="000000"/>
                </a:solidFill>
                <a:ea typeface="华文新魏" panose="02010800040101010101" pitchFamily="2" charset="-122"/>
              </a:endParaRPr>
            </a:p>
          </p:txBody>
        </p:sp>
        <p:sp>
          <p:nvSpPr>
            <p:cNvPr id="132" name="Line 7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31FB9C-C788-4DE9-9C06-CFD75A51EA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8192" y="1752594"/>
              <a:ext cx="87033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 rtl="0">
                <a:defRPr/>
              </a:pPr>
              <a:endParaRPr lang="zh-CN" altLang="en-US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33" name="组合 13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B16601-A0D6-4C0E-81B4-11B3F80AAC5F}"/>
              </a:ext>
            </a:extLst>
          </p:cNvPr>
          <p:cNvGrpSpPr/>
          <p:nvPr/>
        </p:nvGrpSpPr>
        <p:grpSpPr>
          <a:xfrm>
            <a:off x="7898391" y="4328485"/>
            <a:ext cx="255588" cy="255587"/>
            <a:chOff x="6233319" y="2095038"/>
            <a:chExt cx="255586" cy="255586"/>
          </a:xfrm>
          <a:solidFill>
            <a:srgbClr val="CCECFF"/>
          </a:solidFill>
        </p:grpSpPr>
        <p:sp>
          <p:nvSpPr>
            <p:cNvPr id="134" name="椭圆 54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2DB5B2-2846-416A-9718-9D617F3B1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319" y="2095038"/>
              <a:ext cx="255586" cy="255586"/>
            </a:xfrm>
            <a:prstGeom prst="ellipse">
              <a:avLst/>
            </a:prstGeom>
            <a:grpFill/>
            <a:ln w="19050" algn="ctr">
              <a:solidFill>
                <a:srgbClr val="008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35" name="等腰三角形 54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878EEA-FFF8-4389-B50B-2D1E988824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309369" y="2170926"/>
              <a:ext cx="120419" cy="103810"/>
            </a:xfrm>
            <a:prstGeom prst="triangle">
              <a:avLst>
                <a:gd name="adj" fmla="val 50000"/>
              </a:avLst>
            </a:prstGeom>
            <a:grpFill/>
            <a:ln w="19050" algn="ctr">
              <a:solidFill>
                <a:srgbClr val="008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136" name="Rectangle 14"/>
          <p:cNvSpPr>
            <a:spLocks noChangeArrowheads="1"/>
          </p:cNvSpPr>
          <p:nvPr/>
        </p:nvSpPr>
        <p:spPr bwMode="auto">
          <a:xfrm>
            <a:off x="251667" y="5092072"/>
            <a:ext cx="72688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、电容器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的带电量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en-US" altLang="zh-CN" sz="3200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       一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个极板所带电荷量的绝对值</a:t>
            </a:r>
            <a:r>
              <a:rPr lang="zh-CN" altLang="en-US" dirty="0"/>
              <a:t>。</a:t>
            </a:r>
          </a:p>
        </p:txBody>
      </p:sp>
      <p:sp>
        <p:nvSpPr>
          <p:cNvPr id="137" name="矩形 136"/>
          <p:cNvSpPr/>
          <p:nvPr/>
        </p:nvSpPr>
        <p:spPr>
          <a:xfrm>
            <a:off x="465660" y="2609391"/>
            <a:ext cx="33973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zh-CN" altLang="en-US" sz="2800" b="1" dirty="0" smtClean="0">
                <a:solidFill>
                  <a:srgbClr val="1F497D"/>
                </a:solidFill>
              </a:rPr>
              <a:t>电容器储存的能量转化为电路中其他形式的能量。</a:t>
            </a:r>
            <a:endParaRPr kumimoji="1" lang="zh-CN" altLang="en-US" sz="28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1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pat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3.33333E-06 L 0.00087 0.04375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17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139 L -0.00069 0.04514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17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06 1.85185E-06 L -0.05834 0.00324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2.96296E-06 L -0.05868 0.00185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" y="9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5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2.22222E-06 L -0.05816 0.00116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4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4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7 -2.96296E-06 L 0.00052 -0.07592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379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4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1.11022E-16 L 0.00017 -0.07593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379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4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7 -3.7037E-07 L 0.00052 -0.07593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3796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4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06 1.48148E-06 L 0.04861 -0.03542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1" y="-1782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3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6 2.96296E-06 L 0.04114 0.00023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3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07 -0.00047 L 0.04115 -0.00024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3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139 L 0.04393 -0.00116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-2.59259E-06 L -0.00225 0.0581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894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2.96296E-06 L 0.00226 0.0581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894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2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6" presetClass="entr" presetSubtype="16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5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6 -2.59259E-06 L -0.05173 -0.00185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7" y="-93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3" presetClass="pat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1.11111E-06 L 0.03767 0.00278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1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</p:childTnLst>
        </p:cTn>
      </p:par>
    </p:tnLst>
    <p:bldLst>
      <p:bldP spid="4" grpId="0"/>
      <p:bldP spid="136" grpId="0"/>
      <p:bldP spid="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77813" y="833438"/>
            <a:ext cx="82089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en-US" altLang="zh-CN" sz="3200" dirty="0" smtClean="0">
                <a:latin typeface="黑体" pitchFamily="49" charset="-122"/>
                <a:ea typeface="黑体" pitchFamily="49" charset="-122"/>
              </a:rPr>
              <a:t>5</a:t>
            </a:r>
            <a:r>
              <a:rPr kumimoji="1" lang="zh-CN" altLang="en-US" sz="3200" dirty="0" smtClean="0">
                <a:latin typeface="黑体" pitchFamily="49" charset="-122"/>
                <a:ea typeface="黑体" pitchFamily="49" charset="-122"/>
              </a:rPr>
              <a:t>、额定电压</a:t>
            </a:r>
            <a:r>
              <a:rPr kumimoji="1" lang="zh-CN" altLang="en-US" sz="3200" dirty="0">
                <a:latin typeface="黑体" pitchFamily="49" charset="-122"/>
                <a:ea typeface="黑体" pitchFamily="49" charset="-122"/>
              </a:rPr>
              <a:t>与击穿电压：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46075" y="2292350"/>
            <a:ext cx="8402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zh-CN" altLang="en-US" sz="2800">
                <a:latin typeface="黑体" pitchFamily="49" charset="-122"/>
                <a:ea typeface="黑体" pitchFamily="49" charset="-122"/>
              </a:rPr>
              <a:t>击穿电压：加在电容器两极上的极限电压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。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9563" y="1700213"/>
            <a:ext cx="8516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额定电压：电容器</a:t>
            </a:r>
            <a:r>
              <a:rPr kumimoji="1" lang="zh-CN" altLang="en-US" sz="2800" dirty="0" smtClean="0">
                <a:latin typeface="黑体" pitchFamily="49" charset="-122"/>
                <a:ea typeface="黑体" pitchFamily="49" charset="-122"/>
              </a:rPr>
              <a:t>长期正常工作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所能承受的电压。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23850" y="2932113"/>
            <a:ext cx="7292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kumimoji="1" lang="zh-CN" altLang="en-US" sz="2800">
                <a:latin typeface="Times New Roman" pitchFamily="18" charset="0"/>
                <a:ea typeface="黑体" pitchFamily="49" charset="-122"/>
              </a:rPr>
              <a:t>一般情况下，额定电压低于击穿电压。</a:t>
            </a:r>
          </a:p>
        </p:txBody>
      </p:sp>
    </p:spTree>
    <p:extLst>
      <p:ext uri="{BB962C8B-B14F-4D97-AF65-F5344CB8AC3E}">
        <p14:creationId xmlns:p14="http://schemas.microsoft.com/office/powerpoint/2010/main" val="283239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42" grpId="0"/>
      <p:bldP spid="18443" grpId="0"/>
      <p:bldP spid="184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84150" y="1016000"/>
            <a:ext cx="88090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3200" b="1" dirty="0">
                <a:latin typeface="黑体" pitchFamily="2" charset="-122"/>
                <a:ea typeface="黑体" pitchFamily="2" charset="-122"/>
              </a:rPr>
              <a:t>1</a:t>
            </a:r>
            <a:r>
              <a:rPr kumimoji="1" lang="zh-CN" altLang="en-US" sz="3200" b="1" dirty="0">
                <a:latin typeface="黑体" pitchFamily="2" charset="-122"/>
                <a:ea typeface="黑体" pitchFamily="2" charset="-122"/>
              </a:rPr>
              <a:t>、</a:t>
            </a:r>
            <a:r>
              <a:rPr kumimoji="1" lang="zh-CN" altLang="en-US" sz="3200" b="1" dirty="0">
                <a:latin typeface="宋体" charset="-122"/>
              </a:rPr>
              <a:t>定义：电容器所带电荷量</a:t>
            </a:r>
            <a:r>
              <a:rPr kumimoji="1" lang="en-US" altLang="zh-CN" sz="3200" b="1" dirty="0">
                <a:latin typeface="宋体" charset="-122"/>
              </a:rPr>
              <a:t>Q</a:t>
            </a:r>
            <a:r>
              <a:rPr kumimoji="1" lang="zh-CN" altLang="en-US" sz="3200" b="1" dirty="0">
                <a:latin typeface="宋体" charset="-122"/>
              </a:rPr>
              <a:t>与两极板间电势</a:t>
            </a:r>
          </a:p>
          <a:p>
            <a:pPr>
              <a:lnSpc>
                <a:spcPct val="120000"/>
              </a:lnSpc>
            </a:pPr>
            <a:r>
              <a:rPr kumimoji="1" lang="zh-CN" altLang="en-US" sz="3200" b="1" dirty="0">
                <a:latin typeface="宋体" charset="-122"/>
              </a:rPr>
              <a:t>           差</a:t>
            </a:r>
            <a:r>
              <a:rPr kumimoji="1" lang="en-US" altLang="zh-CN" sz="3200" b="1" dirty="0">
                <a:latin typeface="宋体" charset="-122"/>
              </a:rPr>
              <a:t>U</a:t>
            </a:r>
            <a:r>
              <a:rPr kumimoji="1" lang="zh-CN" altLang="en-US" sz="3200" b="1" dirty="0">
                <a:latin typeface="宋体" charset="-122"/>
              </a:rPr>
              <a:t>的比值叫电容器的电容。</a:t>
            </a:r>
            <a:endParaRPr kumimoji="1" lang="zh-CN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宋体" charset="-122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79388" y="2633663"/>
            <a:ext cx="2900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200" b="1" dirty="0">
                <a:latin typeface="黑体" pitchFamily="2" charset="-122"/>
                <a:ea typeface="黑体" pitchFamily="2" charset="-122"/>
              </a:rPr>
              <a:t>2</a:t>
            </a:r>
            <a:r>
              <a:rPr kumimoji="1" lang="zh-CN" altLang="en-US" sz="3200" b="1" dirty="0">
                <a:latin typeface="黑体" pitchFamily="2" charset="-122"/>
                <a:ea typeface="黑体" pitchFamily="2" charset="-122"/>
              </a:rPr>
              <a:t>、</a:t>
            </a:r>
            <a:r>
              <a:rPr kumimoji="1" lang="zh-CN" altLang="en-US" sz="3200" b="1" dirty="0">
                <a:latin typeface="宋体" charset="-122"/>
              </a:rPr>
              <a:t>定义式</a:t>
            </a:r>
            <a:r>
              <a:rPr kumimoji="1" lang="zh-CN" altLang="en-US" sz="3200" dirty="0">
                <a:latin typeface="宋体" charset="-122"/>
              </a:rPr>
              <a:t>：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916238" y="2322513"/>
          <a:ext cx="11525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公式" r:id="rId3" imgW="622080" imgH="558720" progId="Equation.3">
                  <p:embed/>
                </p:oleObj>
              </mc:Choice>
              <mc:Fallback>
                <p:oleObj name="公式" r:id="rId3" imgW="62208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322513"/>
                        <a:ext cx="1152525" cy="1035050"/>
                      </a:xfrm>
                      <a:prstGeom prst="rect">
                        <a:avLst/>
                      </a:prstGeom>
                      <a:solidFill>
                        <a:srgbClr val="FF5050"/>
                      </a:solidFill>
                      <a:ln w="9525">
                        <a:solidFill>
                          <a:srgbClr val="FF33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07963" y="3463925"/>
            <a:ext cx="8713787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3200" b="1" dirty="0">
                <a:latin typeface="隶书" pitchFamily="49" charset="-122"/>
                <a:ea typeface="隶书" pitchFamily="49" charset="-122"/>
              </a:rPr>
              <a:t>3</a:t>
            </a:r>
            <a:r>
              <a:rPr kumimoji="1" lang="zh-CN" altLang="en-US" sz="3200" b="1" dirty="0">
                <a:latin typeface="隶书" pitchFamily="49" charset="-122"/>
                <a:ea typeface="隶书" pitchFamily="49" charset="-122"/>
              </a:rPr>
              <a:t>、单位：</a:t>
            </a:r>
            <a:r>
              <a:rPr kumimoji="1" lang="en-US" altLang="zh-CN" sz="3200" b="1" dirty="0">
                <a:latin typeface="隶书" pitchFamily="49" charset="-122"/>
                <a:ea typeface="隶书" pitchFamily="49" charset="-122"/>
              </a:rPr>
              <a:t>[SI]</a:t>
            </a:r>
            <a:r>
              <a:rPr kumimoji="1" lang="zh-CN" altLang="en-US" sz="3200" b="1" dirty="0">
                <a:latin typeface="隶书" pitchFamily="49" charset="-122"/>
                <a:ea typeface="隶书" pitchFamily="49" charset="-122"/>
              </a:rPr>
              <a:t>法拉  </a:t>
            </a:r>
            <a:r>
              <a:rPr kumimoji="1" lang="en-US" altLang="zh-CN" sz="3200" b="1" dirty="0">
                <a:latin typeface="隶书" pitchFamily="49" charset="-122"/>
                <a:ea typeface="隶书" pitchFamily="49" charset="-122"/>
              </a:rPr>
              <a:t>F</a:t>
            </a:r>
          </a:p>
          <a:p>
            <a:pPr>
              <a:lnSpc>
                <a:spcPct val="130000"/>
              </a:lnSpc>
            </a:pPr>
            <a:r>
              <a:rPr kumimoji="1" lang="en-US" altLang="zh-CN" sz="2800" b="1" dirty="0">
                <a:latin typeface="华文楷体" pitchFamily="2" charset="-122"/>
                <a:ea typeface="华文楷体" pitchFamily="2" charset="-122"/>
              </a:rPr>
              <a:t>          </a:t>
            </a:r>
            <a:r>
              <a:rPr kumimoji="1" lang="zh-CN" altLang="en-US" sz="2800" b="1" dirty="0">
                <a:latin typeface="华文楷体" pitchFamily="2" charset="-122"/>
                <a:ea typeface="华文楷体" pitchFamily="2" charset="-122"/>
              </a:rPr>
              <a:t>常用单位：微法（</a:t>
            </a:r>
            <a:r>
              <a:rPr kumimoji="1" lang="en-US" altLang="zh-CN" sz="2800" b="1" dirty="0" err="1">
                <a:latin typeface="华文楷体" pitchFamily="2" charset="-122"/>
                <a:ea typeface="华文楷体" pitchFamily="2" charset="-122"/>
              </a:rPr>
              <a:t>μF</a:t>
            </a:r>
            <a:r>
              <a:rPr kumimoji="1" lang="zh-CN" altLang="en-US" sz="2800" b="1" dirty="0">
                <a:latin typeface="华文楷体" pitchFamily="2" charset="-122"/>
                <a:ea typeface="华文楷体" pitchFamily="2" charset="-122"/>
              </a:rPr>
              <a:t>） </a:t>
            </a:r>
            <a:r>
              <a:rPr kumimoji="1" lang="en-US" altLang="zh-CN" sz="2800" b="1" dirty="0">
                <a:latin typeface="华文楷体" pitchFamily="2" charset="-122"/>
                <a:ea typeface="华文楷体" pitchFamily="2" charset="-122"/>
              </a:rPr>
              <a:t>1μF = 10</a:t>
            </a:r>
            <a:r>
              <a:rPr kumimoji="1" lang="en-US" altLang="zh-CN" sz="2800" b="1" baseline="30000" dirty="0">
                <a:latin typeface="华文楷体" pitchFamily="2" charset="-122"/>
                <a:ea typeface="华文楷体" pitchFamily="2" charset="-122"/>
              </a:rPr>
              <a:t>-6</a:t>
            </a:r>
            <a:r>
              <a:rPr kumimoji="1" lang="en-US" altLang="zh-CN" sz="2800" b="1" dirty="0">
                <a:latin typeface="华文楷体" pitchFamily="2" charset="-122"/>
                <a:ea typeface="华文楷体" pitchFamily="2" charset="-122"/>
              </a:rPr>
              <a:t>F</a:t>
            </a:r>
            <a:r>
              <a:rPr kumimoji="1" lang="zh-CN" altLang="en-US" sz="2800" b="1" dirty="0">
                <a:latin typeface="华文楷体" pitchFamily="2" charset="-122"/>
                <a:ea typeface="华文楷体" pitchFamily="2" charset="-122"/>
              </a:rPr>
              <a:t>，</a:t>
            </a:r>
          </a:p>
          <a:p>
            <a:pPr>
              <a:lnSpc>
                <a:spcPct val="130000"/>
              </a:lnSpc>
            </a:pPr>
            <a:r>
              <a:rPr kumimoji="1" lang="zh-CN" altLang="en-US" sz="2800" b="1" dirty="0">
                <a:latin typeface="华文楷体" pitchFamily="2" charset="-122"/>
                <a:ea typeface="华文楷体" pitchFamily="2" charset="-122"/>
              </a:rPr>
              <a:t>                    皮法（</a:t>
            </a:r>
            <a:r>
              <a:rPr kumimoji="1" lang="en-US" altLang="zh-CN" sz="2800" b="1" dirty="0">
                <a:latin typeface="华文楷体" pitchFamily="2" charset="-122"/>
                <a:ea typeface="华文楷体" pitchFamily="2" charset="-122"/>
              </a:rPr>
              <a:t>pF</a:t>
            </a:r>
            <a:r>
              <a:rPr kumimoji="1" lang="zh-CN" altLang="en-US" sz="2800" b="1" dirty="0">
                <a:latin typeface="华文楷体" pitchFamily="2" charset="-122"/>
                <a:ea typeface="华文楷体" pitchFamily="2" charset="-122"/>
              </a:rPr>
              <a:t>）  </a:t>
            </a:r>
            <a:r>
              <a:rPr kumimoji="1" lang="en-US" altLang="zh-CN" sz="2800" b="1" dirty="0">
                <a:latin typeface="华文楷体" pitchFamily="2" charset="-122"/>
                <a:ea typeface="华文楷体" pitchFamily="2" charset="-122"/>
              </a:rPr>
              <a:t>1 pF =10</a:t>
            </a:r>
            <a:r>
              <a:rPr kumimoji="1" lang="en-US" altLang="zh-CN" sz="2800" b="1" baseline="30000" dirty="0">
                <a:latin typeface="华文楷体" pitchFamily="2" charset="-122"/>
                <a:ea typeface="华文楷体" pitchFamily="2" charset="-122"/>
              </a:rPr>
              <a:t>-12</a:t>
            </a:r>
            <a:r>
              <a:rPr kumimoji="1" lang="en-US" altLang="zh-CN" sz="2800" b="1" dirty="0">
                <a:latin typeface="华文楷体" pitchFamily="2" charset="-122"/>
                <a:ea typeface="华文楷体" pitchFamily="2" charset="-122"/>
              </a:rPr>
              <a:t>F</a:t>
            </a:r>
            <a:r>
              <a:rPr kumimoji="1" lang="zh-CN" altLang="en-US" sz="2800" b="1" dirty="0">
                <a:latin typeface="华文楷体" pitchFamily="2" charset="-122"/>
                <a:ea typeface="华文楷体" pitchFamily="2" charset="-122"/>
              </a:rPr>
              <a:t>。</a:t>
            </a:r>
            <a:r>
              <a:rPr kumimoji="1" lang="zh-CN" altLang="en-US" sz="2800" b="1" dirty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79388" y="333375"/>
            <a:ext cx="29003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 dirty="0">
                <a:latin typeface="黑体" pitchFamily="2" charset="-122"/>
                <a:ea typeface="黑体" pitchFamily="2" charset="-122"/>
              </a:rPr>
              <a:t>二、电容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79388" y="5471012"/>
            <a:ext cx="8809037" cy="54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2800" b="1" dirty="0">
                <a:latin typeface="黑体" pitchFamily="2" charset="-122"/>
                <a:ea typeface="黑体" pitchFamily="2" charset="-122"/>
              </a:rPr>
              <a:t>4</a:t>
            </a:r>
            <a:r>
              <a:rPr kumimoji="1" lang="zh-CN" altLang="en-US" sz="2800" b="1" dirty="0">
                <a:latin typeface="黑体" pitchFamily="2" charset="-122"/>
                <a:ea typeface="黑体" pitchFamily="2" charset="-122"/>
              </a:rPr>
              <a:t>、</a:t>
            </a:r>
            <a:r>
              <a:rPr kumimoji="1" lang="zh-CN" altLang="en-US" sz="2800" b="1" dirty="0">
                <a:latin typeface="宋体" charset="-122"/>
              </a:rPr>
              <a:t>物理意义</a:t>
            </a:r>
            <a:r>
              <a:rPr kumimoji="1" lang="zh-CN" altLang="en-US" sz="2800" b="1" dirty="0" smtClean="0">
                <a:latin typeface="宋体" charset="-122"/>
              </a:rPr>
              <a:t>：表示</a:t>
            </a:r>
            <a:r>
              <a:rPr kumimoji="1" lang="zh-CN" altLang="en-US" sz="2800" b="1" dirty="0">
                <a:latin typeface="宋体" charset="-122"/>
              </a:rPr>
              <a:t>电容器容纳电荷</a:t>
            </a:r>
            <a:r>
              <a:rPr kumimoji="1" lang="zh-CN" altLang="en-US" sz="2800" b="1" dirty="0" smtClean="0">
                <a:latin typeface="宋体" charset="-122"/>
              </a:rPr>
              <a:t>本领</a:t>
            </a:r>
            <a:r>
              <a:rPr kumimoji="1" lang="zh-CN" altLang="en-US" sz="2800" b="1" dirty="0">
                <a:latin typeface="宋体" charset="-122"/>
              </a:rPr>
              <a:t>的物理量。</a:t>
            </a:r>
            <a:endParaRPr kumimoji="1" lang="zh-CN" alt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816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3" grpId="0"/>
      <p:bldP spid="122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/>
          </p:cNvSpPr>
          <p:nvPr/>
        </p:nvSpPr>
        <p:spPr bwMode="auto">
          <a:xfrm>
            <a:off x="323528" y="1124744"/>
            <a:ext cx="8483600" cy="20447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4000" b="1" smtClean="0"/>
              <a:t>甲同学说：</a:t>
            </a:r>
            <a:r>
              <a:rPr lang="zh-CN" altLang="en-US" sz="4000" b="1" smtClean="0">
                <a:latin typeface="Times New Roman" pitchFamily="18" charset="0"/>
              </a:rPr>
              <a:t>“</a:t>
            </a:r>
            <a:r>
              <a:rPr lang="zh-CN" altLang="en-US" sz="4000" b="1" smtClean="0"/>
              <a:t>电容器带电越多，电容越大，不带电时，电容为零</a:t>
            </a:r>
            <a:r>
              <a:rPr lang="zh-CN" altLang="en-US" sz="4000" b="1" smtClean="0">
                <a:latin typeface="Times New Roman" pitchFamily="18" charset="0"/>
              </a:rPr>
              <a:t>”</a:t>
            </a:r>
            <a:r>
              <a:rPr lang="zh-CN" altLang="en-US" sz="4000" b="1" smtClean="0"/>
              <a:t>。此说法对吗？为什么？</a:t>
            </a:r>
            <a:endParaRPr lang="zh-CN" altLang="en-US" sz="4000" b="1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23863" y="311251"/>
            <a:ext cx="1483842" cy="944562"/>
          </a:xfrm>
          <a:prstGeom prst="rect">
            <a:avLst/>
          </a:prstGeom>
          <a:noFill/>
          <a:ln>
            <a:noFill/>
            <a:miter lim="800000"/>
          </a:ln>
          <a:effectLst/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5000" lnSpcReduction="1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9pPr>
          </a:lstStyle>
          <a:p>
            <a:pPr algn="l" fontAlgn="auto">
              <a:defRPr/>
            </a:pPr>
            <a:r>
              <a:rPr lang="zh-CN" altLang="en-US" kern="1200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思考</a:t>
            </a:r>
            <a:r>
              <a:rPr lang="en-US" altLang="zh-CN" kern="1200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en-US" altLang="zh-CN" kern="1200" spc="50" dirty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23528" y="3933056"/>
            <a:ext cx="8483600" cy="2088232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4000" b="1" dirty="0" smtClean="0"/>
              <a:t>乙同学说：</a:t>
            </a:r>
            <a:r>
              <a:rPr lang="zh-CN" altLang="en-US" sz="4000" b="1" dirty="0" smtClean="0">
                <a:latin typeface="Times New Roman" pitchFamily="18" charset="0"/>
              </a:rPr>
              <a:t>“</a:t>
            </a:r>
            <a:r>
              <a:rPr lang="zh-CN" altLang="en-US" sz="4000" b="1" dirty="0" smtClean="0"/>
              <a:t>若电容器</a:t>
            </a:r>
            <a:r>
              <a:rPr lang="en-US" altLang="zh-CN" sz="4000" b="1" dirty="0"/>
              <a:t>A</a:t>
            </a:r>
            <a:r>
              <a:rPr lang="zh-CN" altLang="en-US" sz="4000" b="1" dirty="0" smtClean="0"/>
              <a:t>带电比电容器带</a:t>
            </a:r>
            <a:r>
              <a:rPr lang="en-US" altLang="zh-CN" sz="4000" b="1" dirty="0"/>
              <a:t>B</a:t>
            </a:r>
            <a:r>
              <a:rPr lang="zh-CN" altLang="en-US" sz="4000" b="1" dirty="0" smtClean="0"/>
              <a:t>电量多，则</a:t>
            </a:r>
            <a:r>
              <a:rPr lang="en-US" altLang="zh-CN" sz="4000" b="1" dirty="0" smtClean="0"/>
              <a:t>A</a:t>
            </a:r>
            <a:r>
              <a:rPr lang="zh-CN" altLang="en-US" sz="4000" b="1" dirty="0" smtClean="0"/>
              <a:t>的电容就比</a:t>
            </a:r>
            <a:r>
              <a:rPr lang="en-US" altLang="zh-CN" sz="4000" b="1" dirty="0" smtClean="0"/>
              <a:t>B</a:t>
            </a:r>
            <a:r>
              <a:rPr lang="zh-CN" altLang="en-US" sz="4000" b="1" dirty="0" smtClean="0"/>
              <a:t>的电容大</a:t>
            </a:r>
            <a:r>
              <a:rPr lang="zh-CN" altLang="en-US" sz="4000" b="1" dirty="0" smtClean="0">
                <a:latin typeface="Times New Roman" pitchFamily="18" charset="0"/>
              </a:rPr>
              <a:t>”</a:t>
            </a:r>
            <a:r>
              <a:rPr lang="zh-CN" altLang="en-US" sz="4000" b="1" dirty="0" smtClean="0"/>
              <a:t>。此说法对吗？为什么？</a:t>
            </a:r>
            <a:endParaRPr lang="zh-CN" altLang="en-US" sz="4000" b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76263" y="3140968"/>
            <a:ext cx="1483842" cy="944562"/>
          </a:xfrm>
          <a:prstGeom prst="rect">
            <a:avLst/>
          </a:prstGeom>
          <a:noFill/>
          <a:ln>
            <a:noFill/>
            <a:miter lim="800000"/>
          </a:ln>
          <a:effectLst/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5000" lnSpcReduction="1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charset="-122"/>
              </a:defRPr>
            </a:lvl9pPr>
          </a:lstStyle>
          <a:p>
            <a:pPr algn="l" fontAlgn="auto">
              <a:defRPr/>
            </a:pPr>
            <a:r>
              <a:rPr lang="zh-CN" altLang="en-US" kern="1200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思考</a:t>
            </a:r>
            <a:r>
              <a:rPr lang="en-US" altLang="zh-CN" kern="1200" spc="5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altLang="zh-CN" kern="1200" spc="50" dirty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19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333375"/>
            <a:ext cx="7772400" cy="1143000"/>
          </a:xfrm>
          <a:ln>
            <a:miter lim="800000"/>
          </a:ln>
          <a:effectLst/>
          <a:sp3d prstMaterial="plastic"/>
        </p:spPr>
        <p:txBody>
          <a:bodyPr vert="horz" wrap="square" lIns="91440" tIns="45720" rIns="91440" bIns="45720" numCol="1" rtlCol="0" anchor="ctr" anchorCtr="0" compatLnSpc="1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思考</a:t>
            </a:r>
            <a:r>
              <a:rPr kumimoji="0" lang="en-US" altLang="zh-CN" sz="44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</a:t>
            </a:r>
            <a:endParaRPr kumimoji="0" lang="en-US" altLang="zh-CN" sz="4400" b="0" i="0" u="none" strike="noStrike" kern="1200" cap="none" spc="50" normalizeH="0" baseline="0" noProof="0" dirty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1484784"/>
            <a:ext cx="7992888" cy="4968552"/>
          </a:xfrm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914400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lang="zh-CN" altLang="en-US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>
              <a:lnSpc>
                <a:spcPct val="130000"/>
              </a:lnSpc>
              <a:spcBef>
                <a:spcPts val="0"/>
              </a:spcBef>
            </a:pPr>
            <a:r>
              <a:rPr lang="zh-CN" altLang="en-US" sz="4000" b="1" u="none" baseline="0" dirty="0"/>
              <a:t>丙同学说：</a:t>
            </a:r>
            <a:r>
              <a:rPr lang="zh-CN" altLang="en-US" sz="4000" b="1" u="none" baseline="0" dirty="0">
                <a:latin typeface="Times New Roman" pitchFamily="18" charset="0"/>
              </a:rPr>
              <a:t>“</a:t>
            </a:r>
            <a:r>
              <a:rPr lang="zh-CN" altLang="en-US" sz="4000" b="1" u="none" baseline="0" dirty="0" smtClean="0"/>
              <a:t>若电容器</a:t>
            </a:r>
            <a:r>
              <a:rPr lang="en-US" altLang="zh-CN" sz="4000" b="1" dirty="0"/>
              <a:t>A</a:t>
            </a:r>
            <a:r>
              <a:rPr lang="zh-CN" altLang="en-US" sz="4000" b="1" u="none" baseline="0" dirty="0" smtClean="0"/>
              <a:t>比电容器</a:t>
            </a:r>
            <a:r>
              <a:rPr lang="en-US" altLang="zh-CN" sz="4000" b="1" dirty="0"/>
              <a:t>B</a:t>
            </a:r>
            <a:r>
              <a:rPr lang="zh-CN" altLang="en-US" sz="4000" b="1" u="none" baseline="0" dirty="0" smtClean="0"/>
              <a:t>的</a:t>
            </a:r>
            <a:r>
              <a:rPr lang="zh-CN" altLang="en-US" sz="4000" b="1" u="none" baseline="0" dirty="0"/>
              <a:t>电容大，则当它们充电（或放电）时，如果两极板间电压都升高（或降低）</a:t>
            </a:r>
            <a:r>
              <a:rPr lang="en-US" altLang="zh-CN" sz="4000" b="1" u="none" baseline="0" dirty="0"/>
              <a:t>1V</a:t>
            </a:r>
            <a:r>
              <a:rPr lang="zh-CN" altLang="en-US" sz="4000" b="1" u="none" baseline="0" dirty="0"/>
              <a:t>，</a:t>
            </a:r>
            <a:r>
              <a:rPr lang="zh-CN" altLang="en-US" sz="4000" b="1" u="none" baseline="0" dirty="0" smtClean="0"/>
              <a:t>则电容器</a:t>
            </a:r>
            <a:r>
              <a:rPr lang="en-US" altLang="zh-CN" sz="4000" b="1" dirty="0"/>
              <a:t>A</a:t>
            </a:r>
            <a:r>
              <a:rPr lang="zh-CN" altLang="en-US" sz="4000" b="1" u="none" baseline="0" dirty="0" smtClean="0"/>
              <a:t>吸收</a:t>
            </a:r>
            <a:r>
              <a:rPr lang="zh-CN" altLang="en-US" sz="4000" b="1" u="none" baseline="0" dirty="0"/>
              <a:t>（或放出）的电量一定比</a:t>
            </a:r>
            <a:r>
              <a:rPr lang="en-US" altLang="zh-CN" sz="4000" b="1" u="none" baseline="0" dirty="0"/>
              <a:t>B</a:t>
            </a:r>
            <a:r>
              <a:rPr lang="zh-CN" altLang="en-US" sz="4000" b="1" u="none" baseline="0" dirty="0"/>
              <a:t>的多</a:t>
            </a:r>
            <a:r>
              <a:rPr lang="zh-CN" altLang="en-US" sz="4000" b="1" u="none" baseline="0" dirty="0">
                <a:latin typeface="Times New Roman" pitchFamily="18" charset="0"/>
              </a:rPr>
              <a:t>”</a:t>
            </a:r>
            <a:r>
              <a:rPr lang="zh-CN" altLang="en-US" sz="4000" b="1" u="none" baseline="0" dirty="0"/>
              <a:t>，此说法对吗？为什么？</a:t>
            </a:r>
          </a:p>
        </p:txBody>
      </p:sp>
    </p:spTree>
    <p:extLst>
      <p:ext uri="{BB962C8B-B14F-4D97-AF65-F5344CB8AC3E}">
        <p14:creationId xmlns:p14="http://schemas.microsoft.com/office/powerpoint/2010/main" val="257967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-100013"/>
            <a:ext cx="7772400" cy="1143001"/>
          </a:xfrm>
          <a:ln>
            <a:miter lim="800000"/>
          </a:ln>
          <a:effectLst/>
          <a:sp3d prstMaterial="plastic"/>
        </p:spPr>
        <p:txBody>
          <a:bodyPr vert="horz" wrap="square" lIns="91440" tIns="45720" rIns="91440" bIns="45720" numCol="1" rtlCol="0" anchor="ctr" anchorCtr="0" compatLnSpc="1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电容器的</a:t>
            </a:r>
            <a:r>
              <a:rPr kumimoji="0" lang="en-US" altLang="zh-CN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Q</a:t>
            </a:r>
            <a:r>
              <a:rPr kumimoji="0" lang="en-US" altLang="zh-CN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charset="0"/>
                <a:ea typeface="+mj-ea"/>
                <a:cs typeface="+mj-cs"/>
              </a:rPr>
              <a:t>—</a:t>
            </a:r>
            <a:r>
              <a:rPr kumimoji="0" lang="en-US" altLang="zh-CN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</a:t>
            </a: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00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图象</a:t>
            </a:r>
          </a:p>
        </p:txBody>
      </p:sp>
      <p:grpSp>
        <p:nvGrpSpPr>
          <p:cNvPr id="25602" name="Group 3"/>
          <p:cNvGrpSpPr/>
          <p:nvPr/>
        </p:nvGrpSpPr>
        <p:grpSpPr>
          <a:xfrm>
            <a:off x="250825" y="1485900"/>
            <a:ext cx="7129462" cy="5111750"/>
            <a:chOff x="657" y="618"/>
            <a:chExt cx="4491" cy="3220"/>
          </a:xfrm>
        </p:grpSpPr>
        <p:cxnSp>
          <p:nvCxnSpPr>
            <p:cNvPr id="25603" name="Line 4"/>
            <p:cNvCxnSpPr/>
            <p:nvPr/>
          </p:nvCxnSpPr>
          <p:spPr>
            <a:xfrm>
              <a:off x="1610" y="3294"/>
              <a:ext cx="3039" cy="0"/>
            </a:xfrm>
            <a:prstGeom prst="line">
              <a:avLst/>
            </a:prstGeom>
            <a:noFill/>
            <a:ln w="38100">
              <a:solidFill>
                <a:prstClr val="black"/>
              </a:solidFill>
              <a:bevel/>
              <a:tailEnd type="triangle" w="lg" len="lg"/>
            </a:ln>
          </p:spPr>
        </p:cxnSp>
        <p:cxnSp>
          <p:nvCxnSpPr>
            <p:cNvPr id="25604" name="Line 5"/>
            <p:cNvCxnSpPr/>
            <p:nvPr/>
          </p:nvCxnSpPr>
          <p:spPr>
            <a:xfrm flipH="1" flipV="1">
              <a:off x="1610" y="709"/>
              <a:ext cx="0" cy="2585"/>
            </a:xfrm>
            <a:prstGeom prst="line">
              <a:avLst/>
            </a:prstGeom>
            <a:noFill/>
            <a:ln w="38100">
              <a:solidFill>
                <a:prstClr val="black"/>
              </a:solidFill>
              <a:bevel/>
              <a:tailEnd type="triangle" w="lg" len="lg"/>
            </a:ln>
          </p:spPr>
        </p:cxnSp>
        <p:cxnSp>
          <p:nvCxnSpPr>
            <p:cNvPr id="25605" name="Line 6"/>
            <p:cNvCxnSpPr/>
            <p:nvPr/>
          </p:nvCxnSpPr>
          <p:spPr>
            <a:xfrm flipV="1">
              <a:off x="1610" y="935"/>
              <a:ext cx="2041" cy="2359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bevel/>
            </a:ln>
          </p:spPr>
        </p:cxnSp>
        <p:cxnSp>
          <p:nvCxnSpPr>
            <p:cNvPr id="25606" name="Line 7"/>
            <p:cNvCxnSpPr/>
            <p:nvPr/>
          </p:nvCxnSpPr>
          <p:spPr>
            <a:xfrm flipV="1">
              <a:off x="1610" y="1933"/>
              <a:ext cx="2812" cy="1361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bevel/>
            </a:ln>
          </p:spPr>
        </p:cxnSp>
        <p:sp>
          <p:nvSpPr>
            <p:cNvPr id="25607" name="Text Box 8"/>
            <p:cNvSpPr/>
            <p:nvPr/>
          </p:nvSpPr>
          <p:spPr>
            <a:xfrm>
              <a:off x="4150" y="3294"/>
              <a:ext cx="998" cy="44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34" tIns="45717" rIns="91434" bIns="45717" anchor="t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sz="4000">
                  <a:solidFill>
                    <a:srgbClr val="000000"/>
                  </a:solidFill>
                  <a:latin typeface="Times New Roman" pitchFamily="18" charset="0"/>
                </a:rPr>
                <a:t>U/V</a:t>
              </a:r>
            </a:p>
          </p:txBody>
        </p:sp>
        <p:sp>
          <p:nvSpPr>
            <p:cNvPr id="25608" name="Text Box 9"/>
            <p:cNvSpPr/>
            <p:nvPr/>
          </p:nvSpPr>
          <p:spPr>
            <a:xfrm>
              <a:off x="1746" y="618"/>
              <a:ext cx="998" cy="44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34" tIns="45717" rIns="91434" bIns="45717" anchor="t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sz="4000">
                  <a:solidFill>
                    <a:srgbClr val="000000"/>
                  </a:solidFill>
                  <a:latin typeface="Times New Roman" pitchFamily="18" charset="0"/>
                </a:rPr>
                <a:t>Q/C</a:t>
              </a:r>
            </a:p>
          </p:txBody>
        </p:sp>
        <p:cxnSp>
          <p:nvCxnSpPr>
            <p:cNvPr id="25609" name="Line 10"/>
            <p:cNvCxnSpPr/>
            <p:nvPr/>
          </p:nvCxnSpPr>
          <p:spPr>
            <a:xfrm flipH="1">
              <a:off x="2803" y="1933"/>
              <a:ext cx="0" cy="136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bevel/>
            </a:ln>
          </p:spPr>
        </p:cxnSp>
        <p:cxnSp>
          <p:nvCxnSpPr>
            <p:cNvPr id="25610" name="Line 11"/>
            <p:cNvCxnSpPr/>
            <p:nvPr/>
          </p:nvCxnSpPr>
          <p:spPr>
            <a:xfrm flipH="1">
              <a:off x="1610" y="1933"/>
              <a:ext cx="117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bevel/>
            </a:ln>
          </p:spPr>
        </p:cxnSp>
        <p:cxnSp>
          <p:nvCxnSpPr>
            <p:cNvPr id="25611" name="Line 12"/>
            <p:cNvCxnSpPr/>
            <p:nvPr/>
          </p:nvCxnSpPr>
          <p:spPr>
            <a:xfrm flipH="1">
              <a:off x="1610" y="2704"/>
              <a:ext cx="117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bevel/>
            </a:ln>
          </p:spPr>
        </p:cxnSp>
        <p:cxnSp>
          <p:nvCxnSpPr>
            <p:cNvPr id="25612" name="Line 13"/>
            <p:cNvCxnSpPr/>
            <p:nvPr/>
          </p:nvCxnSpPr>
          <p:spPr>
            <a:xfrm flipH="1">
              <a:off x="3152" y="1525"/>
              <a:ext cx="0" cy="176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bevel/>
            </a:ln>
          </p:spPr>
        </p:cxnSp>
        <p:cxnSp>
          <p:nvCxnSpPr>
            <p:cNvPr id="25613" name="Line 14"/>
            <p:cNvCxnSpPr/>
            <p:nvPr/>
          </p:nvCxnSpPr>
          <p:spPr>
            <a:xfrm flipH="1">
              <a:off x="1610" y="1525"/>
              <a:ext cx="149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bevel/>
            </a:ln>
          </p:spPr>
        </p:cxnSp>
        <p:cxnSp>
          <p:nvCxnSpPr>
            <p:cNvPr id="25614" name="Line 15"/>
            <p:cNvCxnSpPr/>
            <p:nvPr/>
          </p:nvCxnSpPr>
          <p:spPr>
            <a:xfrm flipH="1">
              <a:off x="1610" y="2568"/>
              <a:ext cx="154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bevel/>
            </a:ln>
          </p:spPr>
        </p:cxnSp>
        <p:sp>
          <p:nvSpPr>
            <p:cNvPr id="25615" name="AutoShape 16"/>
            <p:cNvSpPr/>
            <p:nvPr/>
          </p:nvSpPr>
          <p:spPr>
            <a:xfrm rot="16200000">
              <a:off x="2914" y="3224"/>
              <a:ext cx="136" cy="363"/>
            </a:xfrm>
            <a:prstGeom prst="leftBrace">
              <a:avLst>
                <a:gd name="adj1" fmla="val 22230"/>
                <a:gd name="adj2" fmla="val 50000"/>
              </a:avLst>
            </a:prstGeom>
            <a:noFill/>
            <a:ln w="38100">
              <a:solidFill>
                <a:srgbClr val="FF5050"/>
              </a:solidFill>
              <a:bevel/>
            </a:ln>
          </p:spPr>
          <p:txBody>
            <a:bodyPr wrap="none" lIns="91434" tIns="45717" rIns="91434" bIns="45717" anchor="ctr" anchorCtr="0"/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/>
              <a:endParaRPr lang="zh-CN" altLang="zh-CN" sz="2400">
                <a:latin typeface="Times New Roman" pitchFamily="18" charset="0"/>
              </a:endParaRPr>
            </a:p>
          </p:txBody>
        </p:sp>
        <p:sp>
          <p:nvSpPr>
            <p:cNvPr id="25616" name="Text Box 17"/>
            <p:cNvSpPr/>
            <p:nvPr/>
          </p:nvSpPr>
          <p:spPr>
            <a:xfrm>
              <a:off x="2699" y="3473"/>
              <a:ext cx="590" cy="36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34" tIns="45717" rIns="91434" bIns="45717" anchor="t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sz="3200" b="1">
                  <a:solidFill>
                    <a:srgbClr val="000000"/>
                  </a:solidFill>
                  <a:latin typeface="Times New Roman" pitchFamily="18" charset="0"/>
                </a:rPr>
                <a:t>△U</a:t>
              </a:r>
            </a:p>
          </p:txBody>
        </p:sp>
        <p:sp>
          <p:nvSpPr>
            <p:cNvPr id="25617" name="AutoShape 18"/>
            <p:cNvSpPr/>
            <p:nvPr/>
          </p:nvSpPr>
          <p:spPr>
            <a:xfrm>
              <a:off x="1338" y="1525"/>
              <a:ext cx="182" cy="408"/>
            </a:xfrm>
            <a:prstGeom prst="leftBrace">
              <a:avLst>
                <a:gd name="adj1" fmla="val 18671"/>
                <a:gd name="adj2" fmla="val 50000"/>
              </a:avLst>
            </a:prstGeom>
            <a:noFill/>
            <a:ln w="38100">
              <a:solidFill>
                <a:srgbClr val="FF0000"/>
              </a:solidFill>
              <a:bevel/>
            </a:ln>
          </p:spPr>
          <p:txBody>
            <a:bodyPr wrap="none" lIns="91434" tIns="45717" rIns="91434" bIns="45717" anchor="ctr" anchorCtr="0"/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 algn="ctr"/>
              <a:endParaRPr lang="zh-CN" altLang="zh-CN" sz="2400">
                <a:solidFill>
                  <a:srgbClr val="FF5050"/>
                </a:solidFill>
                <a:latin typeface="Times New Roman" pitchFamily="18" charset="0"/>
              </a:endParaRPr>
            </a:p>
          </p:txBody>
        </p:sp>
        <p:sp>
          <p:nvSpPr>
            <p:cNvPr id="25618" name="Text Box 19"/>
            <p:cNvSpPr/>
            <p:nvPr/>
          </p:nvSpPr>
          <p:spPr>
            <a:xfrm>
              <a:off x="657" y="1570"/>
              <a:ext cx="862" cy="36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34" tIns="45717" rIns="91434" bIns="45717" anchor="t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sz="3200" b="1">
                  <a:solidFill>
                    <a:srgbClr val="000000"/>
                  </a:solidFill>
                  <a:latin typeface="Times New Roman" pitchFamily="18" charset="0"/>
                </a:rPr>
                <a:t>△Q</a:t>
              </a:r>
              <a:r>
                <a:rPr lang="en-US" altLang="zh-CN" sz="3200" b="1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5619" name="Text Box 20"/>
            <p:cNvSpPr/>
            <p:nvPr/>
          </p:nvSpPr>
          <p:spPr>
            <a:xfrm>
              <a:off x="3514" y="992"/>
              <a:ext cx="545" cy="44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34" tIns="45717" rIns="91434" bIns="45717" anchor="t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sz="4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r>
                <a:rPr lang="en-US" altLang="zh-CN" sz="400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5620" name="Text Box 21"/>
            <p:cNvSpPr/>
            <p:nvPr/>
          </p:nvSpPr>
          <p:spPr>
            <a:xfrm>
              <a:off x="4105" y="1990"/>
              <a:ext cx="680" cy="44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34" tIns="45717" rIns="91434" bIns="45717" anchor="t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sz="4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r>
                <a:rPr lang="en-US" altLang="zh-CN" sz="400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5621" name="AutoShape 22"/>
            <p:cNvSpPr/>
            <p:nvPr/>
          </p:nvSpPr>
          <p:spPr>
            <a:xfrm>
              <a:off x="1338" y="2568"/>
              <a:ext cx="182" cy="136"/>
            </a:xfrm>
            <a:prstGeom prst="leftBrace">
              <a:avLst>
                <a:gd name="adj1" fmla="val 8329"/>
                <a:gd name="adj2" fmla="val 50000"/>
              </a:avLst>
            </a:prstGeom>
            <a:noFill/>
            <a:ln w="38100">
              <a:solidFill>
                <a:srgbClr val="FF0000"/>
              </a:solidFill>
              <a:bevel/>
            </a:ln>
          </p:spPr>
          <p:txBody>
            <a:bodyPr wrap="none" lIns="91434" tIns="45717" rIns="91434" bIns="45717" anchor="ctr" anchorCtr="0"/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 algn="ctr"/>
              <a:endParaRPr lang="zh-CN" altLang="zh-CN" sz="2400">
                <a:solidFill>
                  <a:srgbClr val="FF5050"/>
                </a:solidFill>
                <a:latin typeface="Times New Roman" pitchFamily="18" charset="0"/>
              </a:endParaRPr>
            </a:p>
          </p:txBody>
        </p:sp>
        <p:sp>
          <p:nvSpPr>
            <p:cNvPr id="25622" name="Text Box 23"/>
            <p:cNvSpPr/>
            <p:nvPr/>
          </p:nvSpPr>
          <p:spPr>
            <a:xfrm>
              <a:off x="703" y="2432"/>
              <a:ext cx="862" cy="36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34" tIns="45717" rIns="91434" bIns="45717" anchor="t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omic Sans MS" pitchFamily="66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sz="3200" b="1">
                  <a:solidFill>
                    <a:srgbClr val="000000"/>
                  </a:solidFill>
                  <a:latin typeface="Times New Roman" pitchFamily="18" charset="0"/>
                </a:rPr>
                <a:t>△Q</a:t>
              </a:r>
              <a:r>
                <a:rPr lang="en-US" altLang="zh-CN" sz="3200" b="1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25623" name="Text Box 24"/>
          <p:cNvSpPr/>
          <p:nvPr/>
        </p:nvSpPr>
        <p:spPr>
          <a:xfrm>
            <a:off x="6227762" y="1196975"/>
            <a:ext cx="2195512" cy="701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34" tIns="45717" rIns="91434" bIns="45717" anchor="t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4000" b="1">
                <a:solidFill>
                  <a:srgbClr val="FF5050"/>
                </a:solidFill>
                <a:latin typeface="Times New Roman" pitchFamily="18" charset="0"/>
              </a:rPr>
              <a:t>C=Q/U</a:t>
            </a:r>
          </a:p>
        </p:txBody>
      </p:sp>
      <p:sp>
        <p:nvSpPr>
          <p:cNvPr id="25624" name="Text Box 25"/>
          <p:cNvSpPr/>
          <p:nvPr/>
        </p:nvSpPr>
        <p:spPr>
          <a:xfrm>
            <a:off x="6227762" y="1989138"/>
            <a:ext cx="3132138" cy="701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34" tIns="45717" rIns="91434" bIns="45717" anchor="t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omic Sans MS" pitchFamily="66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4000" b="1">
                <a:solidFill>
                  <a:srgbClr val="FF5050"/>
                </a:solidFill>
                <a:latin typeface="Times New Roman" pitchFamily="18" charset="0"/>
              </a:rPr>
              <a:t>C=△Q/△U</a:t>
            </a:r>
          </a:p>
        </p:txBody>
      </p:sp>
    </p:spTree>
    <p:extLst>
      <p:ext uri="{BB962C8B-B14F-4D97-AF65-F5344CB8AC3E}">
        <p14:creationId xmlns:p14="http://schemas.microsoft.com/office/powerpoint/2010/main" val="124478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754</Words>
  <Application>Microsoft Office PowerPoint</Application>
  <PresentationFormat>全屏显示(4:3)</PresentationFormat>
  <Paragraphs>79</Paragraphs>
  <Slides>15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Office 主题</vt:lpstr>
      <vt:lpstr>公式</vt:lpstr>
      <vt:lpstr>8.电容器的电容</vt:lpstr>
      <vt:lpstr>一、电容器</vt:lpstr>
      <vt:lpstr>3、充电和放电</vt:lpstr>
      <vt:lpstr>PowerPoint 演示文稿</vt:lpstr>
      <vt:lpstr>PowerPoint 演示文稿</vt:lpstr>
      <vt:lpstr>PowerPoint 演示文稿</vt:lpstr>
      <vt:lpstr>PowerPoint 演示文稿</vt:lpstr>
      <vt:lpstr>思考4</vt:lpstr>
      <vt:lpstr>电容器的Q—U图象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</dc:creator>
  <cp:lastModifiedBy>Administrator</cp:lastModifiedBy>
  <cp:revision>13</cp:revision>
  <dcterms:created xsi:type="dcterms:W3CDTF">2021-05-14T08:36:18Z</dcterms:created>
  <dcterms:modified xsi:type="dcterms:W3CDTF">2021-05-19T01:25:57Z</dcterms:modified>
</cp:coreProperties>
</file>