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046" r:id="rId2"/>
    <p:sldId id="2060" r:id="rId3"/>
    <p:sldId id="1635" r:id="rId4"/>
    <p:sldId id="2061" r:id="rId5"/>
    <p:sldId id="2059" r:id="rId6"/>
    <p:sldId id="2070" r:id="rId7"/>
    <p:sldId id="2024" r:id="rId8"/>
    <p:sldId id="2051" r:id="rId9"/>
    <p:sldId id="2053" r:id="rId10"/>
    <p:sldId id="2062" r:id="rId11"/>
    <p:sldId id="2063" r:id="rId12"/>
    <p:sldId id="2064" r:id="rId13"/>
    <p:sldId id="2065" r:id="rId14"/>
    <p:sldId id="2068" r:id="rId15"/>
    <p:sldId id="2066" r:id="rId16"/>
    <p:sldId id="2067" r:id="rId17"/>
    <p:sldId id="2069" r:id="rId18"/>
  </p:sldIdLst>
  <p:sldSz cx="12190413" cy="6859588"/>
  <p:notesSz cx="6858000" cy="9144000"/>
  <p:custDataLst>
    <p:tags r:id="rId21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6429" autoAdjust="0"/>
  </p:normalViewPr>
  <p:slideViewPr>
    <p:cSldViewPr>
      <p:cViewPr varScale="1">
        <p:scale>
          <a:sx n="87" d="100"/>
          <a:sy n="87" d="100"/>
        </p:scale>
        <p:origin x="-571" y="-8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612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16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alphaModFix amt="26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自定义版式">
    <p:bg>
      <p:bgPr>
        <a:blipFill dpi="0" rotWithShape="1">
          <a:blip r:embed="rId2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5自定义版式">
    <p:bg>
      <p:bgPr>
        <a:blipFill dpi="0" rotWithShape="1">
          <a:blip r:embed="rId2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dpi="0" rotWithShape="1">
          <a:blip r:embed="rId2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5自定义版式">
    <p:bg>
      <p:bgPr>
        <a:blipFill dpi="0" rotWithShape="1">
          <a:blip r:embed="rId2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自定义版式">
    <p:bg>
      <p:bgPr>
        <a:blipFill dpi="0" rotWithShape="1">
          <a:blip r:embed="rId2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自定义版式">
    <p:bg>
      <p:bgPr>
        <a:blipFill dpi="0" rotWithShape="1">
          <a:blip r:embed="rId2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自定义版式">
    <p:bg>
      <p:bgPr>
        <a:blipFill dpi="0" rotWithShape="1">
          <a:blip r:embed="rId2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自定义版式">
    <p:bg>
      <p:bgPr>
        <a:blipFill dpi="0" rotWithShape="1">
          <a:blip r:embed="rId2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blipFill dpi="0" rotWithShape="1">
          <a:blip r:embed="rId2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自定义版式">
    <p:bg>
      <p:bgPr>
        <a:blipFill dpi="0" rotWithShape="1">
          <a:blip r:embed="rId2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269554"/>
            <a:ext cx="12190413" cy="559003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5自定义版式">
    <p:bg>
      <p:bgPr>
        <a:blipFill dpi="0" rotWithShape="1">
          <a:blip r:embed="rId2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自定义版式">
    <p:bg>
      <p:bgPr>
        <a:blipFill dpi="0" rotWithShape="1">
          <a:blip r:embed="rId2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5自定义版式">
    <p:bg>
      <p:bgPr>
        <a:blipFill dpi="0" rotWithShape="1">
          <a:blip r:embed="rId2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自定义版式">
    <p:bg>
      <p:bgPr>
        <a:blipFill dpi="0" rotWithShape="1">
          <a:blip r:embed="rId2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5自定义版式">
    <p:bg>
      <p:bgPr>
        <a:blipFill dpi="0" rotWithShape="1">
          <a:blip r:embed="rId2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0">
              <a:alphaModFix amt="8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:/Documents%20and%20Settings/Administrator/&#26700;&#38754;/2-56.T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Word_97_-_2003___2.doc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B311.TI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B312.TIF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__2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406575" y="3069754"/>
            <a:ext cx="5378850" cy="8145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  <a:tabLst>
                <a:tab pos="2250440" algn="l"/>
              </a:tabLst>
            </a:pP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电源和电流</a:t>
            </a:r>
          </a:p>
        </p:txBody>
      </p:sp>
      <p:sp>
        <p:nvSpPr>
          <p:cNvPr id="15" name="矩形 14"/>
          <p:cNvSpPr/>
          <p:nvPr/>
        </p:nvSpPr>
        <p:spPr>
          <a:xfrm>
            <a:off x="3574926" y="1485578"/>
            <a:ext cx="547260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第十一</a:t>
            </a:r>
            <a:r>
              <a:rPr lang="zh-CN" altLang="en-US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章  电路及其应用</a:t>
            </a:r>
            <a:endParaRPr lang="zh-CN" altLang="en-US" sz="3600" b="1" dirty="0">
              <a:solidFill>
                <a:prstClr val="black">
                  <a:lumMod val="65000"/>
                  <a:lumOff val="3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406575" y="3069754"/>
            <a:ext cx="5378850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  <a:tabLst>
                <a:tab pos="2250440" algn="l"/>
              </a:tabLst>
            </a:pPr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导体的电阻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74926" y="1485578"/>
            <a:ext cx="547260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第十一</a:t>
            </a:r>
            <a:r>
              <a:rPr lang="zh-CN" altLang="en-US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章  电路及其应用</a:t>
            </a:r>
            <a:endParaRPr lang="zh-CN" altLang="en-US" sz="3600" b="1" dirty="0">
              <a:solidFill>
                <a:prstClr val="black">
                  <a:lumMod val="65000"/>
                  <a:lumOff val="3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 txBox="1"/>
          <p:nvPr/>
        </p:nvSpPr>
        <p:spPr>
          <a:xfrm>
            <a:off x="448676" y="323340"/>
            <a:ext cx="11377264" cy="72279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pitchFamily="3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zh-CN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296" y="1034946"/>
            <a:ext cx="10729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1</a:t>
            </a:r>
            <a:r>
              <a:rPr lang="en-US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导体两端的电压与导体中电流的比值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1005" y="1764432"/>
            <a:ext cx="10729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2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.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定义式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82" y="1839521"/>
            <a:ext cx="76993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64296" y="2503096"/>
            <a:ext cx="10729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3.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物理意义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描述导体对电流阻碍作用的物理量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74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65921"/>
          <p:cNvSpPr>
            <a:spLocks noChangeArrowheads="1"/>
          </p:cNvSpPr>
          <p:nvPr/>
        </p:nvSpPr>
        <p:spPr bwMode="auto">
          <a:xfrm>
            <a:off x="781726" y="439804"/>
            <a:ext cx="4135437" cy="6207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rgbClr val="0000FF"/>
                </a:solidFill>
              </a:rPr>
              <a:t>实验探究电阻的影响因素</a:t>
            </a:r>
          </a:p>
        </p:txBody>
      </p:sp>
      <p:grpSp>
        <p:nvGrpSpPr>
          <p:cNvPr id="3" name="组合 465922"/>
          <p:cNvGrpSpPr>
            <a:grpSpLocks/>
          </p:cNvGrpSpPr>
          <p:nvPr/>
        </p:nvGrpSpPr>
        <p:grpSpPr bwMode="auto">
          <a:xfrm>
            <a:off x="4921926" y="457267"/>
            <a:ext cx="3440112" cy="620712"/>
            <a:chOff x="3434" y="56"/>
            <a:chExt cx="2167" cy="391"/>
          </a:xfrm>
        </p:grpSpPr>
        <p:sp>
          <p:nvSpPr>
            <p:cNvPr id="4" name="矩形 465923"/>
            <p:cNvSpPr>
              <a:spLocks noChangeArrowheads="1"/>
            </p:cNvSpPr>
            <p:nvPr/>
          </p:nvSpPr>
          <p:spPr bwMode="auto">
            <a:xfrm>
              <a:off x="4195" y="56"/>
              <a:ext cx="1406" cy="3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solidFill>
                    <a:srgbClr val="0000FF"/>
                  </a:solidFill>
                </a:rPr>
                <a:t>控制变量法</a:t>
              </a:r>
            </a:p>
          </p:txBody>
        </p:sp>
        <p:sp>
          <p:nvSpPr>
            <p:cNvPr id="5" name="右箭头 465924"/>
            <p:cNvSpPr>
              <a:spLocks noChangeArrowheads="1"/>
            </p:cNvSpPr>
            <p:nvPr/>
          </p:nvSpPr>
          <p:spPr bwMode="auto">
            <a:xfrm>
              <a:off x="3434" y="192"/>
              <a:ext cx="771" cy="136"/>
            </a:xfrm>
            <a:prstGeom prst="rightArrow">
              <a:avLst>
                <a:gd name="adj1" fmla="val 50000"/>
                <a:gd name="adj2" fmla="val 141702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6" name="直接连接符 465925"/>
          <p:cNvSpPr>
            <a:spLocks noChangeShapeType="1"/>
          </p:cNvSpPr>
          <p:nvPr/>
        </p:nvSpPr>
        <p:spPr bwMode="auto">
          <a:xfrm>
            <a:off x="2279501" y="2765492"/>
            <a:ext cx="770413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465926"/>
          <p:cNvSpPr>
            <a:spLocks noChangeArrowheads="1"/>
          </p:cNvSpPr>
          <p:nvPr/>
        </p:nvSpPr>
        <p:spPr bwMode="auto">
          <a:xfrm>
            <a:off x="3041501" y="2705167"/>
            <a:ext cx="911225" cy="1571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8" name="直接连接符 465927"/>
          <p:cNvSpPr>
            <a:spLocks noChangeShapeType="1"/>
          </p:cNvSpPr>
          <p:nvPr/>
        </p:nvSpPr>
        <p:spPr bwMode="auto">
          <a:xfrm flipH="1">
            <a:off x="2279501" y="2765492"/>
            <a:ext cx="28575" cy="223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直接连接符 465928"/>
          <p:cNvSpPr>
            <a:spLocks noChangeShapeType="1"/>
          </p:cNvSpPr>
          <p:nvPr/>
        </p:nvSpPr>
        <p:spPr bwMode="auto">
          <a:xfrm>
            <a:off x="9983638" y="2765492"/>
            <a:ext cx="1588" cy="144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465929"/>
          <p:cNvSpPr>
            <a:spLocks noChangeShapeType="1"/>
          </p:cNvSpPr>
          <p:nvPr/>
        </p:nvSpPr>
        <p:spPr bwMode="auto">
          <a:xfrm>
            <a:off x="2277913" y="4986405"/>
            <a:ext cx="13970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直接连接符 465930"/>
          <p:cNvSpPr>
            <a:spLocks noChangeShapeType="1"/>
          </p:cNvSpPr>
          <p:nvPr/>
        </p:nvSpPr>
        <p:spPr bwMode="auto">
          <a:xfrm>
            <a:off x="5325913" y="4780030"/>
            <a:ext cx="158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直接连接符 465931"/>
          <p:cNvSpPr>
            <a:spLocks noChangeShapeType="1"/>
          </p:cNvSpPr>
          <p:nvPr/>
        </p:nvSpPr>
        <p:spPr bwMode="auto">
          <a:xfrm>
            <a:off x="5519588" y="4864167"/>
            <a:ext cx="1588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直接连接符 465932"/>
          <p:cNvSpPr>
            <a:spLocks noChangeShapeType="1"/>
          </p:cNvSpPr>
          <p:nvPr/>
        </p:nvSpPr>
        <p:spPr bwMode="auto">
          <a:xfrm flipV="1">
            <a:off x="3720951" y="4659380"/>
            <a:ext cx="360362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465933"/>
          <p:cNvSpPr>
            <a:spLocks noChangeArrowheads="1"/>
          </p:cNvSpPr>
          <p:nvPr/>
        </p:nvSpPr>
        <p:spPr bwMode="auto">
          <a:xfrm>
            <a:off x="3287563" y="3054417"/>
            <a:ext cx="576263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36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5" name="矩形 465934"/>
          <p:cNvSpPr>
            <a:spLocks noChangeArrowheads="1"/>
          </p:cNvSpPr>
          <p:nvPr/>
        </p:nvSpPr>
        <p:spPr bwMode="auto">
          <a:xfrm>
            <a:off x="7157888" y="4797492"/>
            <a:ext cx="2471738" cy="32067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6" name="直接连接符 465935"/>
          <p:cNvSpPr>
            <a:spLocks noChangeShapeType="1"/>
          </p:cNvSpPr>
          <p:nvPr/>
        </p:nvSpPr>
        <p:spPr bwMode="auto">
          <a:xfrm>
            <a:off x="9134326" y="4206942"/>
            <a:ext cx="22225" cy="614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直接连接符 465936"/>
          <p:cNvSpPr>
            <a:spLocks noChangeShapeType="1"/>
          </p:cNvSpPr>
          <p:nvPr/>
        </p:nvSpPr>
        <p:spPr bwMode="auto">
          <a:xfrm>
            <a:off x="4006701" y="2765492"/>
            <a:ext cx="576262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矩形 465937"/>
          <p:cNvSpPr>
            <a:spLocks noChangeArrowheads="1"/>
          </p:cNvSpPr>
          <p:nvPr/>
        </p:nvSpPr>
        <p:spPr bwMode="auto">
          <a:xfrm>
            <a:off x="6816576" y="2554355"/>
            <a:ext cx="935037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9" name="矩形 465938"/>
          <p:cNvSpPr>
            <a:spLocks noChangeArrowheads="1"/>
          </p:cNvSpPr>
          <p:nvPr/>
        </p:nvSpPr>
        <p:spPr bwMode="auto">
          <a:xfrm>
            <a:off x="8399313" y="2630555"/>
            <a:ext cx="1046163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0" name="直接连接符 465939"/>
          <p:cNvSpPr>
            <a:spLocks noChangeShapeType="1"/>
          </p:cNvSpPr>
          <p:nvPr/>
        </p:nvSpPr>
        <p:spPr bwMode="auto">
          <a:xfrm>
            <a:off x="9120038" y="4206942"/>
            <a:ext cx="8636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矩形 465940"/>
          <p:cNvSpPr>
            <a:spLocks noChangeArrowheads="1"/>
          </p:cNvSpPr>
          <p:nvPr/>
        </p:nvSpPr>
        <p:spPr bwMode="auto">
          <a:xfrm>
            <a:off x="5303688" y="3054417"/>
            <a:ext cx="576263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36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2" name="矩形 465941"/>
          <p:cNvSpPr>
            <a:spLocks noChangeArrowheads="1"/>
          </p:cNvSpPr>
          <p:nvPr/>
        </p:nvSpPr>
        <p:spPr bwMode="auto">
          <a:xfrm>
            <a:off x="7032476" y="3054417"/>
            <a:ext cx="576262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36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3" name="矩形 465942"/>
          <p:cNvSpPr>
            <a:spLocks noChangeArrowheads="1"/>
          </p:cNvSpPr>
          <p:nvPr/>
        </p:nvSpPr>
        <p:spPr bwMode="auto">
          <a:xfrm>
            <a:off x="8543776" y="3054417"/>
            <a:ext cx="576262" cy="360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36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4" name="矩形 465943"/>
          <p:cNvSpPr>
            <a:spLocks noChangeArrowheads="1"/>
          </p:cNvSpPr>
          <p:nvPr/>
        </p:nvSpPr>
        <p:spPr bwMode="auto">
          <a:xfrm>
            <a:off x="5189388" y="2670242"/>
            <a:ext cx="1114425" cy="1698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5" name="直接连接符 465944"/>
          <p:cNvSpPr>
            <a:spLocks noChangeShapeType="1"/>
          </p:cNvSpPr>
          <p:nvPr/>
        </p:nvSpPr>
        <p:spPr bwMode="auto">
          <a:xfrm>
            <a:off x="3897163" y="4989580"/>
            <a:ext cx="13970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直接连接符 465945"/>
          <p:cNvSpPr>
            <a:spLocks noChangeShapeType="1"/>
          </p:cNvSpPr>
          <p:nvPr/>
        </p:nvSpPr>
        <p:spPr bwMode="auto">
          <a:xfrm>
            <a:off x="5551338" y="4991167"/>
            <a:ext cx="1571625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椭圆 465953"/>
          <p:cNvSpPr>
            <a:spLocks noChangeArrowheads="1"/>
          </p:cNvSpPr>
          <p:nvPr/>
        </p:nvSpPr>
        <p:spPr bwMode="auto">
          <a:xfrm>
            <a:off x="3649513" y="4919730"/>
            <a:ext cx="88900" cy="889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grpSp>
        <p:nvGrpSpPr>
          <p:cNvPr id="28" name="组合 465956"/>
          <p:cNvGrpSpPr>
            <a:grpSpLocks/>
          </p:cNvGrpSpPr>
          <p:nvPr/>
        </p:nvGrpSpPr>
        <p:grpSpPr bwMode="auto">
          <a:xfrm>
            <a:off x="2389038" y="1478030"/>
            <a:ext cx="2057400" cy="1370012"/>
            <a:chOff x="512" y="1049"/>
            <a:chExt cx="1296" cy="863"/>
          </a:xfrm>
        </p:grpSpPr>
        <p:grpSp>
          <p:nvGrpSpPr>
            <p:cNvPr id="29" name="组合 465946"/>
            <p:cNvGrpSpPr>
              <a:grpSpLocks/>
            </p:cNvGrpSpPr>
            <p:nvPr/>
          </p:nvGrpSpPr>
          <p:grpSpPr bwMode="auto">
            <a:xfrm>
              <a:off x="572" y="1049"/>
              <a:ext cx="1200" cy="817"/>
              <a:chOff x="1492" y="935"/>
              <a:chExt cx="1270" cy="817"/>
            </a:xfrm>
          </p:grpSpPr>
          <p:sp>
            <p:nvSpPr>
              <p:cNvPr id="32" name="椭圆 465947"/>
              <p:cNvSpPr>
                <a:spLocks noChangeArrowheads="1"/>
              </p:cNvSpPr>
              <p:nvPr/>
            </p:nvSpPr>
            <p:spPr bwMode="auto">
              <a:xfrm>
                <a:off x="1927" y="935"/>
                <a:ext cx="409" cy="36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3600" b="1">
                    <a:solidFill>
                      <a:srgbClr val="0000FF"/>
                    </a:solidFill>
                  </a:rPr>
                  <a:t>V</a:t>
                </a:r>
              </a:p>
            </p:txBody>
          </p:sp>
          <p:sp>
            <p:nvSpPr>
              <p:cNvPr id="33" name="直接连接符 465948"/>
              <p:cNvSpPr>
                <a:spLocks noChangeShapeType="1"/>
              </p:cNvSpPr>
              <p:nvPr/>
            </p:nvSpPr>
            <p:spPr bwMode="auto">
              <a:xfrm>
                <a:off x="2354" y="1135"/>
                <a:ext cx="4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直接连接符 465949"/>
              <p:cNvSpPr>
                <a:spLocks noChangeShapeType="1"/>
              </p:cNvSpPr>
              <p:nvPr/>
            </p:nvSpPr>
            <p:spPr bwMode="auto">
              <a:xfrm>
                <a:off x="1501" y="1162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直接连接符 465950"/>
              <p:cNvSpPr>
                <a:spLocks noChangeShapeType="1"/>
              </p:cNvSpPr>
              <p:nvPr/>
            </p:nvSpPr>
            <p:spPr bwMode="auto">
              <a:xfrm>
                <a:off x="2744" y="1144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直接连接符 465951"/>
              <p:cNvSpPr>
                <a:spLocks noChangeShapeType="1"/>
              </p:cNvSpPr>
              <p:nvPr/>
            </p:nvSpPr>
            <p:spPr bwMode="auto">
              <a:xfrm>
                <a:off x="1492" y="1153"/>
                <a:ext cx="4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" name="椭圆 465954"/>
            <p:cNvSpPr>
              <a:spLocks noChangeArrowheads="1"/>
            </p:cNvSpPr>
            <p:nvPr/>
          </p:nvSpPr>
          <p:spPr bwMode="auto">
            <a:xfrm>
              <a:off x="512" y="1792"/>
              <a:ext cx="120" cy="12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1" name="椭圆 465955"/>
            <p:cNvSpPr>
              <a:spLocks noChangeArrowheads="1"/>
            </p:cNvSpPr>
            <p:nvPr/>
          </p:nvSpPr>
          <p:spPr bwMode="auto">
            <a:xfrm>
              <a:off x="1688" y="1792"/>
              <a:ext cx="120" cy="12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4453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 txBox="1"/>
          <p:nvPr/>
        </p:nvSpPr>
        <p:spPr>
          <a:xfrm>
            <a:off x="448676" y="323340"/>
            <a:ext cx="11377264" cy="72279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pitchFamily="3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en-US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r>
              <a:rPr lang="zh-CN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导体的电阻率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文本框 472108"/>
          <p:cNvSpPr txBox="1">
            <a:spLocks noChangeArrowheads="1"/>
          </p:cNvSpPr>
          <p:nvPr/>
        </p:nvSpPr>
        <p:spPr bwMode="auto">
          <a:xfrm>
            <a:off x="340664" y="1125538"/>
            <a:ext cx="1159328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CC00FF"/>
                </a:solidFill>
                <a:latin typeface="宋体" pitchFamily="2" charset="-122"/>
              </a:rPr>
              <a:t>1</a:t>
            </a:r>
            <a:r>
              <a:rPr lang="zh-CN" altLang="en-US" sz="2800" b="1" dirty="0" smtClean="0">
                <a:solidFill>
                  <a:srgbClr val="CC00FF"/>
                </a:solidFill>
                <a:latin typeface="宋体" pitchFamily="2" charset="-122"/>
              </a:rPr>
              <a:t>、电阻定律：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导体的电阻</a:t>
            </a: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</a:rPr>
              <a:t>R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跟长度</a:t>
            </a:r>
            <a:r>
              <a:rPr lang="en-US" altLang="zh-CN" sz="2800" b="1" i="1" dirty="0">
                <a:solidFill>
                  <a:srgbClr val="FF0000"/>
                </a:solidFill>
              </a:rPr>
              <a:t>l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成正比，跟横截面积</a:t>
            </a: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</a:rPr>
              <a:t>S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成反比，还跟导体的材料有关。</a:t>
            </a:r>
          </a:p>
        </p:txBody>
      </p:sp>
      <p:sp>
        <p:nvSpPr>
          <p:cNvPr id="4" name="文本框 431109"/>
          <p:cNvSpPr txBox="1">
            <a:spLocks noChangeArrowheads="1"/>
          </p:cNvSpPr>
          <p:nvPr/>
        </p:nvSpPr>
        <p:spPr bwMode="auto">
          <a:xfrm>
            <a:off x="319997" y="2341910"/>
            <a:ext cx="28273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宋体" pitchFamily="2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决定式</a:t>
            </a:r>
            <a:r>
              <a:rPr lang="en-US" altLang="zh-CN" sz="2800" b="1" dirty="0">
                <a:solidFill>
                  <a:srgbClr val="0000FF"/>
                </a:solidFill>
                <a:latin typeface="宋体" pitchFamily="2" charset="-122"/>
              </a:rPr>
              <a:t>:</a:t>
            </a:r>
          </a:p>
        </p:txBody>
      </p:sp>
      <p:graphicFrame>
        <p:nvGraphicFramePr>
          <p:cNvPr id="5" name="内容占位符 431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244063"/>
              </p:ext>
            </p:extLst>
          </p:nvPr>
        </p:nvGraphicFramePr>
        <p:xfrm>
          <a:off x="2206774" y="2339365"/>
          <a:ext cx="156051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r:id="rId3" imgW="545863" imgH="393529" progId="Equation.DSMT4">
                  <p:embed/>
                </p:oleObj>
              </mc:Choice>
              <mc:Fallback>
                <p:oleObj r:id="rId3" imgW="545863" imgH="393529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774" y="2339365"/>
                        <a:ext cx="1560512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431111"/>
          <p:cNvSpPr txBox="1">
            <a:spLocks noChangeArrowheads="1"/>
          </p:cNvSpPr>
          <p:nvPr/>
        </p:nvSpPr>
        <p:spPr bwMode="auto">
          <a:xfrm>
            <a:off x="340664" y="3501802"/>
            <a:ext cx="11485276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i="1" dirty="0">
                <a:solidFill>
                  <a:srgbClr val="0000FF"/>
                </a:solidFill>
                <a:latin typeface="宋体" pitchFamily="2" charset="-122"/>
                <a:sym typeface="Symbol" pitchFamily="18" charset="2"/>
              </a:rPr>
              <a:t>    </a:t>
            </a: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是比例系数，它与导体的材料有关，</a:t>
            </a:r>
            <a:r>
              <a:rPr lang="zh-CN" altLang="en-US" sz="2800" b="1" dirty="0">
                <a:solidFill>
                  <a:srgbClr val="CC00FF"/>
                </a:solidFill>
                <a:latin typeface="宋体" pitchFamily="2" charset="-122"/>
              </a:rPr>
              <a:t>是一个反映材料导电性能的物理量</a:t>
            </a: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，称为材料的电阻率。</a:t>
            </a:r>
          </a:p>
        </p:txBody>
      </p:sp>
      <p:pic>
        <p:nvPicPr>
          <p:cNvPr id="7" name="图片 6" descr="电阻定律的理解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72" y="2035522"/>
            <a:ext cx="23114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19997" y="4891560"/>
            <a:ext cx="10729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3.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物理意义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导体材料本身的属性，反应导体导电性能的物理量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05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/Documents and Settings/Administrator/桌面/2-56.TIF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765498"/>
            <a:ext cx="4176464" cy="360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82" y="1269554"/>
            <a:ext cx="5260975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341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6574" y="333450"/>
            <a:ext cx="8590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4</a:t>
            </a:r>
            <a:r>
              <a:rPr lang="zh-CN" altLang="zh-CN" sz="2800" b="1" dirty="0">
                <a:solidFill>
                  <a:srgbClr val="FF0000"/>
                </a:solidFill>
              </a:rPr>
              <a:t>．电阻率</a:t>
            </a:r>
            <a:r>
              <a:rPr lang="en-US" altLang="zh-CN" sz="2800" b="1" dirty="0">
                <a:solidFill>
                  <a:srgbClr val="FF0000"/>
                </a:solidFill>
              </a:rPr>
              <a:t>ρ</a:t>
            </a:r>
            <a:r>
              <a:rPr lang="zh-CN" altLang="zh-CN" sz="2800" b="1" dirty="0">
                <a:solidFill>
                  <a:srgbClr val="FF0000"/>
                </a:solidFill>
              </a:rPr>
              <a:t>与温度的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关系</a:t>
            </a:r>
            <a:endParaRPr lang="zh-CN" altLang="zh-CN" sz="2800" dirty="0">
              <a:solidFill>
                <a:srgbClr val="FF0000"/>
              </a:solidFill>
            </a:endParaRPr>
          </a:p>
        </p:txBody>
      </p:sp>
      <p:sp>
        <p:nvSpPr>
          <p:cNvPr id="3" name="文本框 495619"/>
          <p:cNvSpPr txBox="1">
            <a:spLocks noChangeArrowheads="1"/>
          </p:cNvSpPr>
          <p:nvPr/>
        </p:nvSpPr>
        <p:spPr bwMode="auto">
          <a:xfrm>
            <a:off x="550590" y="981522"/>
            <a:ext cx="10801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/>
              <a:t>(1)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itchFamily="2" charset="-122"/>
              </a:rPr>
              <a:t>不同</a:t>
            </a: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材料的导体电阻率不同。</a:t>
            </a:r>
          </a:p>
          <a:p>
            <a:pPr eaLnBrk="1" hangingPunct="1"/>
            <a:r>
              <a:rPr lang="zh-CN" altLang="en-US" sz="2800" b="1" dirty="0" smtClean="0">
                <a:solidFill>
                  <a:srgbClr val="0000FF"/>
                </a:solidFill>
                <a:latin typeface="宋体" pitchFamily="2" charset="-122"/>
              </a:rPr>
              <a:t>纯金</a:t>
            </a: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属的电阻率较小</a:t>
            </a:r>
            <a:r>
              <a:rPr lang="en-US" altLang="zh-CN" sz="2800" b="1" dirty="0">
                <a:solidFill>
                  <a:srgbClr val="0000FF"/>
                </a:solidFill>
                <a:latin typeface="宋体" pitchFamily="2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合金的电阻率较大。</a:t>
            </a:r>
          </a:p>
        </p:txBody>
      </p:sp>
      <p:sp>
        <p:nvSpPr>
          <p:cNvPr id="5" name="矩形 4"/>
          <p:cNvSpPr/>
          <p:nvPr/>
        </p:nvSpPr>
        <p:spPr>
          <a:xfrm>
            <a:off x="550590" y="2205658"/>
            <a:ext cx="11017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(2)</a:t>
            </a:r>
            <a:r>
              <a:rPr lang="zh-CN" altLang="zh-CN" sz="2800" b="1" dirty="0"/>
              <a:t>金属的电阻率随温度升高而增大；可制作</a:t>
            </a:r>
            <a:r>
              <a:rPr lang="zh-CN" altLang="zh-CN" sz="2800" b="1" dirty="0">
                <a:solidFill>
                  <a:srgbClr val="FF0000"/>
                </a:solidFill>
              </a:rPr>
              <a:t>电阻温度计</a:t>
            </a:r>
            <a:r>
              <a:rPr lang="zh-CN" altLang="zh-CN" sz="2800" b="1" dirty="0" smtClean="0"/>
              <a:t>．</a:t>
            </a:r>
            <a:endParaRPr lang="zh-CN" altLang="zh-CN" sz="2800" dirty="0"/>
          </a:p>
        </p:txBody>
      </p:sp>
      <p:sp>
        <p:nvSpPr>
          <p:cNvPr id="6" name="矩形 5"/>
          <p:cNvSpPr/>
          <p:nvPr/>
        </p:nvSpPr>
        <p:spPr>
          <a:xfrm>
            <a:off x="550590" y="2853730"/>
            <a:ext cx="10441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(3)</a:t>
            </a:r>
            <a:r>
              <a:rPr lang="zh-CN" altLang="zh-CN" sz="2800" b="1" dirty="0"/>
              <a:t>半导体的电阻率随温度升高而减小；可制作</a:t>
            </a:r>
            <a:r>
              <a:rPr lang="zh-CN" altLang="zh-CN" sz="2800" b="1" dirty="0">
                <a:solidFill>
                  <a:srgbClr val="FF0000"/>
                </a:solidFill>
              </a:rPr>
              <a:t>热敏电阻</a:t>
            </a:r>
            <a:r>
              <a:rPr lang="zh-CN" altLang="zh-CN" sz="2800" b="1" dirty="0" smtClean="0"/>
              <a:t>．</a:t>
            </a:r>
            <a:endParaRPr lang="zh-CN" altLang="zh-CN" sz="2800" dirty="0"/>
          </a:p>
        </p:txBody>
      </p:sp>
      <p:sp>
        <p:nvSpPr>
          <p:cNvPr id="7" name="矩形 6"/>
          <p:cNvSpPr/>
          <p:nvPr/>
        </p:nvSpPr>
        <p:spPr>
          <a:xfrm>
            <a:off x="550590" y="4365898"/>
            <a:ext cx="11017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(5)</a:t>
            </a:r>
            <a:r>
              <a:rPr lang="zh-CN" altLang="zh-CN" sz="2800" b="1" dirty="0"/>
              <a:t>超导体：当温度降低到绝对零度附近时，某些材料的电阻率突然减小为零，为超导体．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550590" y="3501802"/>
            <a:ext cx="10441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(4)</a:t>
            </a:r>
            <a:r>
              <a:rPr lang="zh-CN" altLang="en-US" sz="2800" b="1" dirty="0" smtClean="0"/>
              <a:t>有些合金</a:t>
            </a:r>
            <a:r>
              <a:rPr lang="zh-CN" altLang="zh-CN" sz="2800" b="1" dirty="0" smtClean="0"/>
              <a:t>的电阻率</a:t>
            </a:r>
            <a:r>
              <a:rPr lang="zh-CN" altLang="en-US" sz="2800" b="1" dirty="0" smtClean="0"/>
              <a:t>几乎不受温度影响</a:t>
            </a:r>
            <a:r>
              <a:rPr lang="zh-CN" altLang="zh-CN" sz="2800" b="1" dirty="0" smtClean="0"/>
              <a:t>；</a:t>
            </a:r>
            <a:r>
              <a:rPr lang="zh-CN" altLang="zh-CN" sz="2800" b="1" dirty="0"/>
              <a:t>可</a:t>
            </a:r>
            <a:r>
              <a:rPr lang="zh-CN" altLang="zh-CN" sz="2800" b="1" dirty="0" smtClean="0"/>
              <a:t>制作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标准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电阻</a:t>
            </a:r>
            <a:r>
              <a:rPr lang="zh-CN" altLang="zh-CN" sz="2800" b="1" dirty="0" smtClean="0"/>
              <a:t>．</a:t>
            </a: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127890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6574" y="333450"/>
            <a:ext cx="8590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5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．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两个公式</a:t>
            </a:r>
            <a:endParaRPr lang="zh-CN" altLang="zh-CN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47699"/>
              </p:ext>
            </p:extLst>
          </p:nvPr>
        </p:nvGraphicFramePr>
        <p:xfrm>
          <a:off x="1342678" y="1269554"/>
          <a:ext cx="9675665" cy="4589463"/>
        </p:xfrm>
        <a:graphic>
          <a:graphicData uri="http://schemas.openxmlformats.org/drawingml/2006/table">
            <a:tbl>
              <a:tblPr/>
              <a:tblGrid>
                <a:gridCol w="1416718"/>
                <a:gridCol w="4296167"/>
                <a:gridCol w="3962780"/>
              </a:tblGrid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2902" marR="92902" marT="41791" marB="41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R</a:t>
                      </a:r>
                      <a:r>
                        <a:rPr kumimoji="0" 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＝</a:t>
                      </a:r>
                      <a:r>
                        <a:rPr kumimoji="0" lang="zh-CN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ρ</a:t>
                      </a:r>
                    </a:p>
                  </a:txBody>
                  <a:tcPr marL="92902" marR="92902" marT="41791" marB="41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R</a:t>
                      </a:r>
                      <a:r>
                        <a:rPr kumimoji="0" 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＝</a:t>
                      </a:r>
                    </a:p>
                  </a:txBody>
                  <a:tcPr marL="92902" marR="92902" marT="41791" marB="41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意义</a:t>
                      </a:r>
                    </a:p>
                  </a:txBody>
                  <a:tcPr marL="92902" marR="92902" marT="41791" marB="41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决定式</a:t>
                      </a:r>
                    </a:p>
                  </a:txBody>
                  <a:tcPr marL="92902" marR="92902" marT="41791" marB="41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定义式</a:t>
                      </a:r>
                    </a:p>
                  </a:txBody>
                  <a:tcPr marL="92902" marR="92902" marT="41791" marB="41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理解</a:t>
                      </a:r>
                    </a:p>
                  </a:txBody>
                  <a:tcPr marL="92902" marR="92902" marT="41791" marB="41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说明导体的电阻由</a:t>
                      </a:r>
                      <a:r>
                        <a:rPr kumimoji="0" lang="zh-CN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ρ</a:t>
                      </a:r>
                      <a:r>
                        <a:rPr kumimoji="0" 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、</a:t>
                      </a:r>
                      <a:r>
                        <a:rPr kumimoji="0" lang="zh-CN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l</a:t>
                      </a:r>
                      <a:r>
                        <a:rPr kumimoji="0" 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、</a:t>
                      </a:r>
                      <a:r>
                        <a:rPr kumimoji="0" lang="zh-CN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S</a:t>
                      </a: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决定，即与</a:t>
                      </a:r>
                      <a:r>
                        <a:rPr kumimoji="0" lang="zh-CN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l</a:t>
                      </a: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成正比，与</a:t>
                      </a: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S</a:t>
                      </a: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成反比</a:t>
                      </a:r>
                    </a:p>
                  </a:txBody>
                  <a:tcPr marL="92902" marR="92902" marT="41791" marB="41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提供了一种测电阻的方法</a:t>
                      </a: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——</a:t>
                      </a: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伏安法．不能认为</a:t>
                      </a:r>
                      <a:r>
                        <a:rPr kumimoji="0" lang="zh-CN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R</a:t>
                      </a: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与</a:t>
                      </a:r>
                      <a:r>
                        <a:rPr kumimoji="0" lang="zh-CN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U</a:t>
                      </a: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成正比，与</a:t>
                      </a:r>
                      <a:r>
                        <a:rPr kumimoji="0" lang="zh-CN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I</a:t>
                      </a: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成反比</a:t>
                      </a:r>
                    </a:p>
                  </a:txBody>
                  <a:tcPr marL="92902" marR="92902" marT="41791" marB="41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适用范围</a:t>
                      </a:r>
                    </a:p>
                  </a:txBody>
                  <a:tcPr marL="92902" marR="92902" marT="41791" marB="41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任何导体</a:t>
                      </a:r>
                    </a:p>
                  </a:txBody>
                  <a:tcPr marL="92902" marR="92902" marT="41791" marB="41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金属导体、电解质溶液</a:t>
                      </a:r>
                    </a:p>
                  </a:txBody>
                  <a:tcPr marL="92902" marR="92902" marT="41791" marB="417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517779"/>
              </p:ext>
            </p:extLst>
          </p:nvPr>
        </p:nvGraphicFramePr>
        <p:xfrm>
          <a:off x="5303118" y="1341562"/>
          <a:ext cx="4238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r:id="rId3" imgW="333360" imgH="600120" progId="Word.Document.8">
                  <p:embed/>
                </p:oleObj>
              </mc:Choice>
              <mc:Fallback>
                <p:oleObj r:id="rId3" imgW="333360" imgH="600120" progId="Word.Document.8">
                  <p:embed/>
                  <p:pic>
                    <p:nvPicPr>
                      <p:cNvPr id="0" name="对象 5591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118" y="1341562"/>
                        <a:ext cx="42386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764401"/>
              </p:ext>
            </p:extLst>
          </p:nvPr>
        </p:nvGraphicFramePr>
        <p:xfrm>
          <a:off x="9263558" y="1413570"/>
          <a:ext cx="3000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r:id="rId5" imgW="171360" imgH="600120" progId="Word.Document.8">
                  <p:embed/>
                </p:oleObj>
              </mc:Choice>
              <mc:Fallback>
                <p:oleObj r:id="rId5" imgW="171360" imgH="600120" progId="Word.Document.8">
                  <p:embed/>
                  <p:pic>
                    <p:nvPicPr>
                      <p:cNvPr id="0" name="对象 55913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3558" y="1413570"/>
                        <a:ext cx="30003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741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 txBox="1"/>
          <p:nvPr/>
        </p:nvSpPr>
        <p:spPr>
          <a:xfrm>
            <a:off x="448676" y="323340"/>
            <a:ext cx="11377264" cy="72279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pitchFamily="3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en-US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zh-CN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两种图像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文本框 431109"/>
          <p:cNvSpPr txBox="1">
            <a:spLocks noChangeArrowheads="1"/>
          </p:cNvSpPr>
          <p:nvPr/>
        </p:nvSpPr>
        <p:spPr bwMode="auto">
          <a:xfrm>
            <a:off x="414745" y="1197546"/>
            <a:ext cx="2827338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FF"/>
                </a:solidFill>
                <a:latin typeface="宋体" pitchFamily="2" charset="-122"/>
              </a:rPr>
              <a:t>1.U-I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itchFamily="2" charset="-122"/>
              </a:rPr>
              <a:t>图像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itchFamily="2" charset="-122"/>
              </a:rPr>
              <a:t>:</a:t>
            </a:r>
            <a:endParaRPr lang="en-US" altLang="zh-CN" sz="2800" b="1" dirty="0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4" name="文本框 431109"/>
          <p:cNvSpPr txBox="1">
            <a:spLocks noChangeArrowheads="1"/>
          </p:cNvSpPr>
          <p:nvPr/>
        </p:nvSpPr>
        <p:spPr bwMode="auto">
          <a:xfrm>
            <a:off x="360822" y="3659833"/>
            <a:ext cx="54959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FF"/>
                </a:solidFill>
                <a:latin typeface="宋体" pitchFamily="2" charset="-122"/>
              </a:rPr>
              <a:t>2.I-U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itchFamily="2" charset="-122"/>
              </a:rPr>
              <a:t>图像（伏安特性曲线）</a:t>
            </a:r>
            <a:r>
              <a:rPr lang="en-US" altLang="zh-CN" sz="2800" b="1" dirty="0" smtClean="0">
                <a:solidFill>
                  <a:srgbClr val="0000FF"/>
                </a:solidFill>
                <a:latin typeface="宋体" pitchFamily="2" charset="-122"/>
              </a:rPr>
              <a:t>:</a:t>
            </a:r>
            <a:endParaRPr lang="en-US" altLang="zh-CN" sz="2800" b="1" dirty="0">
              <a:solidFill>
                <a:srgbClr val="0000FF"/>
              </a:solidFill>
              <a:latin typeface="宋体" pitchFamily="2" charset="-122"/>
            </a:endParaRPr>
          </a:p>
        </p:txBody>
      </p:sp>
      <p:pic>
        <p:nvPicPr>
          <p:cNvPr id="28674" name="Picture 2" descr="B311.T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785" y="1445648"/>
            <a:ext cx="2302500" cy="221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B312.T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62" y="4399962"/>
            <a:ext cx="2371145" cy="218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375126" y="1574131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R</a:t>
            </a:r>
            <a:r>
              <a:rPr lang="en-US" altLang="zh-CN" b="1" baseline="-25000" dirty="0"/>
              <a:t>a</a:t>
            </a:r>
            <a:r>
              <a:rPr lang="en-US" altLang="zh-CN" b="1" dirty="0"/>
              <a:t>&gt;R</a:t>
            </a:r>
            <a:r>
              <a:rPr lang="en-US" altLang="zh-CN" b="1" baseline="-25000" dirty="0"/>
              <a:t>e</a:t>
            </a:r>
            <a:r>
              <a:rPr lang="zh-CN" altLang="zh-CN" b="1" dirty="0"/>
              <a:t>，</a:t>
            </a:r>
            <a:r>
              <a:rPr lang="en-US" altLang="zh-CN" b="1" dirty="0" err="1"/>
              <a:t>R</a:t>
            </a:r>
            <a:r>
              <a:rPr lang="en-US" altLang="zh-CN" b="1" baseline="-25000" dirty="0" err="1"/>
              <a:t>b</a:t>
            </a:r>
            <a:r>
              <a:rPr lang="zh-CN" altLang="zh-CN" b="1" dirty="0"/>
              <a:t>变小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385118" y="4509914"/>
            <a:ext cx="2268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R</a:t>
            </a:r>
            <a:r>
              <a:rPr lang="en-US" altLang="zh-CN" b="1" baseline="-25000" dirty="0"/>
              <a:t>d</a:t>
            </a:r>
            <a:r>
              <a:rPr lang="en-US" altLang="zh-CN" b="1" dirty="0"/>
              <a:t>&lt;</a:t>
            </a:r>
            <a:r>
              <a:rPr lang="en-US" altLang="zh-CN" b="1" dirty="0" err="1"/>
              <a:t>R</a:t>
            </a:r>
            <a:r>
              <a:rPr lang="en-US" altLang="zh-CN" b="1" baseline="-25000" dirty="0" err="1"/>
              <a:t>f</a:t>
            </a:r>
            <a:r>
              <a:rPr lang="zh-CN" altLang="zh-CN" b="1" dirty="0"/>
              <a:t>，</a:t>
            </a:r>
            <a:r>
              <a:rPr lang="en-US" altLang="zh-CN" b="1" dirty="0" err="1"/>
              <a:t>R</a:t>
            </a:r>
            <a:r>
              <a:rPr lang="en-US" altLang="zh-CN" b="1" baseline="-25000" dirty="0" err="1"/>
              <a:t>c</a:t>
            </a:r>
            <a:r>
              <a:rPr lang="zh-CN" altLang="zh-CN" b="1" dirty="0"/>
              <a:t>变小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159102" y="2205658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直线：斜率</a:t>
            </a:r>
            <a:r>
              <a:rPr lang="zh-CN" altLang="zh-CN" b="1" dirty="0" smtClean="0"/>
              <a:t>表示</a:t>
            </a:r>
            <a:r>
              <a:rPr lang="zh-CN" altLang="zh-CN" b="1" dirty="0"/>
              <a:t>电阻的大小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137094" y="5157985"/>
            <a:ext cx="4515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直线：斜率</a:t>
            </a:r>
            <a:r>
              <a:rPr lang="zh-CN" altLang="zh-CN" b="1" dirty="0" smtClean="0"/>
              <a:t>表示电阻</a:t>
            </a:r>
            <a:r>
              <a:rPr lang="zh-CN" altLang="en-US" b="1" dirty="0" smtClean="0"/>
              <a:t>倒数</a:t>
            </a:r>
            <a:r>
              <a:rPr lang="zh-CN" altLang="zh-CN" b="1" dirty="0" smtClean="0"/>
              <a:t>的</a:t>
            </a:r>
            <a:r>
              <a:rPr lang="zh-CN" altLang="zh-CN" b="1" dirty="0"/>
              <a:t>大小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159102" y="2819723"/>
            <a:ext cx="5753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曲线上</a:t>
            </a:r>
            <a:r>
              <a:rPr lang="zh-CN" altLang="en-US" b="1" dirty="0" smtClean="0"/>
              <a:t>某点</a:t>
            </a:r>
            <a:r>
              <a:rPr lang="zh-CN" altLang="zh-CN" b="1" dirty="0" smtClean="0"/>
              <a:t>电阻</a:t>
            </a:r>
            <a:r>
              <a:rPr lang="zh-CN" altLang="zh-CN" b="1" dirty="0"/>
              <a:t>的</a:t>
            </a:r>
            <a:r>
              <a:rPr lang="zh-CN" altLang="zh-CN" b="1" dirty="0" smtClean="0"/>
              <a:t>大小</a:t>
            </a:r>
            <a:r>
              <a:rPr lang="zh-CN" altLang="en-US" b="1" dirty="0" smtClean="0"/>
              <a:t>：该点</a:t>
            </a:r>
            <a:r>
              <a:rPr lang="zh-CN" altLang="en-US" b="1" dirty="0" smtClean="0">
                <a:solidFill>
                  <a:srgbClr val="FF0000"/>
                </a:solidFill>
              </a:rPr>
              <a:t>割线</a:t>
            </a:r>
            <a:r>
              <a:rPr lang="zh-CN" altLang="en-US" b="1" dirty="0" smtClean="0"/>
              <a:t>的斜率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180275" y="5734050"/>
            <a:ext cx="6234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曲线上</a:t>
            </a:r>
            <a:r>
              <a:rPr lang="zh-CN" altLang="en-US" b="1" dirty="0" smtClean="0"/>
              <a:t>某点</a:t>
            </a:r>
            <a:r>
              <a:rPr lang="zh-CN" altLang="zh-CN" b="1" dirty="0" smtClean="0"/>
              <a:t>电阻</a:t>
            </a:r>
            <a:r>
              <a:rPr lang="zh-CN" altLang="zh-CN" b="1" dirty="0"/>
              <a:t>的</a:t>
            </a:r>
            <a:r>
              <a:rPr lang="zh-CN" altLang="zh-CN" b="1" dirty="0" smtClean="0"/>
              <a:t>大小</a:t>
            </a:r>
            <a:r>
              <a:rPr lang="zh-CN" altLang="en-US" b="1" dirty="0" smtClean="0"/>
              <a:t>：该点割线斜率倒数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6865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292725" y="1379538"/>
            <a:ext cx="2486025" cy="2235200"/>
            <a:chOff x="3038" y="1615"/>
            <a:chExt cx="1566" cy="1408"/>
          </a:xfrm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174" y="1615"/>
              <a:ext cx="1270" cy="1408"/>
            </a:xfrm>
            <a:custGeom>
              <a:avLst/>
              <a:gdLst>
                <a:gd name="T0" fmla="*/ 2126 w 21600"/>
                <a:gd name="T1" fmla="*/ 9527 h 21600"/>
                <a:gd name="T2" fmla="*/ 10800 w 21600"/>
                <a:gd name="T3" fmla="*/ 2034 h 21600"/>
                <a:gd name="T4" fmla="*/ 19473 w 21600"/>
                <a:gd name="T5" fmla="*/ 9527 h 21600"/>
                <a:gd name="T6" fmla="*/ 21485 w 21600"/>
                <a:gd name="T7" fmla="*/ 9231 h 21600"/>
                <a:gd name="T8" fmla="*/ 10799 w 21600"/>
                <a:gd name="T9" fmla="*/ 0 h 21600"/>
                <a:gd name="T10" fmla="*/ 114 w 21600"/>
                <a:gd name="T11" fmla="*/ 9231 h 21600"/>
                <a:gd name="T12" fmla="*/ 2126 w 21600"/>
                <a:gd name="T13" fmla="*/ 95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2126" y="9527"/>
                  </a:moveTo>
                  <a:cubicBezTo>
                    <a:pt x="2758" y="5223"/>
                    <a:pt x="6450" y="2034"/>
                    <a:pt x="10800" y="2034"/>
                  </a:cubicBezTo>
                  <a:cubicBezTo>
                    <a:pt x="15149" y="2034"/>
                    <a:pt x="18841" y="5223"/>
                    <a:pt x="19473" y="9527"/>
                  </a:cubicBezTo>
                  <a:lnTo>
                    <a:pt x="21485" y="9231"/>
                  </a:lnTo>
                  <a:cubicBezTo>
                    <a:pt x="20707" y="3929"/>
                    <a:pt x="16158" y="0"/>
                    <a:pt x="10799" y="0"/>
                  </a:cubicBezTo>
                  <a:cubicBezTo>
                    <a:pt x="5441" y="0"/>
                    <a:pt x="892" y="3929"/>
                    <a:pt x="114" y="9231"/>
                  </a:cubicBezTo>
                  <a:lnTo>
                    <a:pt x="2126" y="9527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Oval 20"/>
            <p:cNvSpPr>
              <a:spLocks noChangeArrowheads="1"/>
            </p:cNvSpPr>
            <p:nvPr/>
          </p:nvSpPr>
          <p:spPr bwMode="auto">
            <a:xfrm>
              <a:off x="3787" y="1638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bIns="118800" anchor="ctr"/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5" name="Oval 24"/>
            <p:cNvSpPr>
              <a:spLocks noChangeArrowheads="1"/>
            </p:cNvSpPr>
            <p:nvPr/>
          </p:nvSpPr>
          <p:spPr bwMode="auto">
            <a:xfrm>
              <a:off x="4195" y="2205"/>
              <a:ext cx="409" cy="408"/>
            </a:xfrm>
            <a:prstGeom prst="ellipse">
              <a:avLst/>
            </a:prstGeom>
            <a:gradFill rotWithShape="1">
              <a:gsLst>
                <a:gs pos="0">
                  <a:srgbClr val="DFD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6" name="Oval 25"/>
            <p:cNvSpPr>
              <a:spLocks noChangeArrowheads="1"/>
            </p:cNvSpPr>
            <p:nvPr/>
          </p:nvSpPr>
          <p:spPr bwMode="auto">
            <a:xfrm>
              <a:off x="3038" y="2182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FFC6C6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 b="1"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1835150" y="1308100"/>
            <a:ext cx="2016125" cy="2235200"/>
            <a:chOff x="1133" y="1684"/>
            <a:chExt cx="1270" cy="1408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133" y="1684"/>
              <a:ext cx="1270" cy="1408"/>
            </a:xfrm>
            <a:custGeom>
              <a:avLst/>
              <a:gdLst>
                <a:gd name="T0" fmla="*/ 2126 w 21600"/>
                <a:gd name="T1" fmla="*/ 9527 h 21600"/>
                <a:gd name="T2" fmla="*/ 10800 w 21600"/>
                <a:gd name="T3" fmla="*/ 2034 h 21600"/>
                <a:gd name="T4" fmla="*/ 19473 w 21600"/>
                <a:gd name="T5" fmla="*/ 9527 h 21600"/>
                <a:gd name="T6" fmla="*/ 21485 w 21600"/>
                <a:gd name="T7" fmla="*/ 9231 h 21600"/>
                <a:gd name="T8" fmla="*/ 10799 w 21600"/>
                <a:gd name="T9" fmla="*/ 0 h 21600"/>
                <a:gd name="T10" fmla="*/ 114 w 21600"/>
                <a:gd name="T11" fmla="*/ 9231 h 21600"/>
                <a:gd name="T12" fmla="*/ 2126 w 21600"/>
                <a:gd name="T13" fmla="*/ 95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2126" y="9527"/>
                  </a:moveTo>
                  <a:cubicBezTo>
                    <a:pt x="2758" y="5223"/>
                    <a:pt x="6450" y="2034"/>
                    <a:pt x="10800" y="2034"/>
                  </a:cubicBezTo>
                  <a:cubicBezTo>
                    <a:pt x="15149" y="2034"/>
                    <a:pt x="18841" y="5223"/>
                    <a:pt x="19473" y="9527"/>
                  </a:cubicBezTo>
                  <a:lnTo>
                    <a:pt x="21485" y="9231"/>
                  </a:lnTo>
                  <a:cubicBezTo>
                    <a:pt x="20707" y="3929"/>
                    <a:pt x="16158" y="0"/>
                    <a:pt x="10799" y="0"/>
                  </a:cubicBezTo>
                  <a:cubicBezTo>
                    <a:pt x="5441" y="0"/>
                    <a:pt x="892" y="3929"/>
                    <a:pt x="114" y="9231"/>
                  </a:cubicBezTo>
                  <a:lnTo>
                    <a:pt x="2126" y="9527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1723" y="1707"/>
              <a:ext cx="91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bIns="118800" anchor="ctr"/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1295400" y="1884363"/>
            <a:ext cx="1255713" cy="1320800"/>
            <a:chOff x="793" y="2047"/>
            <a:chExt cx="791" cy="832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997" y="2274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FFC6C6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1088" y="2047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793" y="2342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1111" y="2591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>
              <a:off x="1360" y="2365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1292" y="2523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884" y="2523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861" y="2160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1292" y="2160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+</a:t>
              </a:r>
            </a:p>
          </p:txBody>
        </p:sp>
      </p:grp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3563938" y="18129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Times New Roman" pitchFamily="18" charset="0"/>
              </a:rPr>
              <a:t>_</a:t>
            </a:r>
          </a:p>
        </p:txBody>
      </p:sp>
      <p:grpSp>
        <p:nvGrpSpPr>
          <p:cNvPr id="21" name="Group 51"/>
          <p:cNvGrpSpPr>
            <a:grpSpLocks/>
          </p:cNvGrpSpPr>
          <p:nvPr/>
        </p:nvGrpSpPr>
        <p:grpSpPr bwMode="auto">
          <a:xfrm>
            <a:off x="3095625" y="1884363"/>
            <a:ext cx="1273175" cy="1177925"/>
            <a:chOff x="1927" y="2047"/>
            <a:chExt cx="802" cy="742"/>
          </a:xfrm>
        </p:grpSpPr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2131" y="2274"/>
              <a:ext cx="409" cy="408"/>
            </a:xfrm>
            <a:prstGeom prst="ellipse">
              <a:avLst/>
            </a:prstGeom>
            <a:gradFill rotWithShape="1">
              <a:gsLst>
                <a:gs pos="0">
                  <a:srgbClr val="DFD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1927" y="227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2222" y="250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2517" y="225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2018" y="241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2494" y="238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2449" y="204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1995" y="209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_</a:t>
              </a:r>
            </a:p>
          </p:txBody>
        </p:sp>
      </p:grpSp>
      <p:sp>
        <p:nvSpPr>
          <p:cNvPr id="30" name="AutoShape 47"/>
          <p:cNvSpPr>
            <a:spLocks noChangeArrowheads="1"/>
          </p:cNvSpPr>
          <p:nvPr/>
        </p:nvSpPr>
        <p:spPr bwMode="auto">
          <a:xfrm rot="21431856">
            <a:off x="2447925" y="1343025"/>
            <a:ext cx="323850" cy="180975"/>
          </a:xfrm>
          <a:prstGeom prst="leftArrow">
            <a:avLst>
              <a:gd name="adj1" fmla="val 50000"/>
              <a:gd name="adj2" fmla="val 446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31" name="AutoShape 48"/>
          <p:cNvSpPr>
            <a:spLocks noChangeArrowheads="1"/>
          </p:cNvSpPr>
          <p:nvPr/>
        </p:nvSpPr>
        <p:spPr bwMode="auto">
          <a:xfrm>
            <a:off x="4284663" y="1811338"/>
            <a:ext cx="828675" cy="576262"/>
          </a:xfrm>
          <a:prstGeom prst="rightArrow">
            <a:avLst>
              <a:gd name="adj1" fmla="val 50000"/>
              <a:gd name="adj2" fmla="val 35864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8471470" y="1123689"/>
            <a:ext cx="3117850" cy="1944687"/>
            <a:chOff x="330" y="1502"/>
            <a:chExt cx="2564" cy="1703"/>
          </a:xfrm>
        </p:grpSpPr>
        <p:sp>
          <p:nvSpPr>
            <p:cNvPr id="34" name="AutoShape 39"/>
            <p:cNvSpPr>
              <a:spLocks noChangeArrowheads="1"/>
            </p:cNvSpPr>
            <p:nvPr/>
          </p:nvSpPr>
          <p:spPr bwMode="auto">
            <a:xfrm>
              <a:off x="680" y="1502"/>
              <a:ext cx="1905" cy="1664"/>
            </a:xfrm>
            <a:custGeom>
              <a:avLst/>
              <a:gdLst>
                <a:gd name="T0" fmla="*/ 2126 w 21600"/>
                <a:gd name="T1" fmla="*/ 9527 h 21600"/>
                <a:gd name="T2" fmla="*/ 10800 w 21600"/>
                <a:gd name="T3" fmla="*/ 2034 h 21600"/>
                <a:gd name="T4" fmla="*/ 19473 w 21600"/>
                <a:gd name="T5" fmla="*/ 9527 h 21600"/>
                <a:gd name="T6" fmla="*/ 21485 w 21600"/>
                <a:gd name="T7" fmla="*/ 9231 h 21600"/>
                <a:gd name="T8" fmla="*/ 10799 w 21600"/>
                <a:gd name="T9" fmla="*/ 0 h 21600"/>
                <a:gd name="T10" fmla="*/ 114 w 21600"/>
                <a:gd name="T11" fmla="*/ 9231 h 21600"/>
                <a:gd name="T12" fmla="*/ 2126 w 21600"/>
                <a:gd name="T13" fmla="*/ 95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2126" y="9527"/>
                  </a:moveTo>
                  <a:cubicBezTo>
                    <a:pt x="2758" y="5223"/>
                    <a:pt x="6450" y="2034"/>
                    <a:pt x="10800" y="2034"/>
                  </a:cubicBezTo>
                  <a:cubicBezTo>
                    <a:pt x="15149" y="2034"/>
                    <a:pt x="18841" y="5223"/>
                    <a:pt x="19473" y="9527"/>
                  </a:cubicBezTo>
                  <a:lnTo>
                    <a:pt x="21485" y="9231"/>
                  </a:lnTo>
                  <a:cubicBezTo>
                    <a:pt x="20707" y="3929"/>
                    <a:pt x="16158" y="0"/>
                    <a:pt x="10799" y="0"/>
                  </a:cubicBezTo>
                  <a:cubicBezTo>
                    <a:pt x="5441" y="0"/>
                    <a:pt x="892" y="3929"/>
                    <a:pt x="114" y="9231"/>
                  </a:cubicBezTo>
                  <a:lnTo>
                    <a:pt x="2126" y="9527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Oval 40"/>
            <p:cNvSpPr>
              <a:spLocks noChangeArrowheads="1"/>
            </p:cNvSpPr>
            <p:nvPr/>
          </p:nvSpPr>
          <p:spPr bwMode="auto">
            <a:xfrm>
              <a:off x="1634" y="1538"/>
              <a:ext cx="112" cy="1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bIns="118800" anchor="ctr"/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748" y="2991"/>
              <a:ext cx="700" cy="14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7" name="Rectangle 42"/>
            <p:cNvSpPr>
              <a:spLocks noChangeArrowheads="1"/>
            </p:cNvSpPr>
            <p:nvPr/>
          </p:nvSpPr>
          <p:spPr bwMode="auto">
            <a:xfrm>
              <a:off x="1866" y="2991"/>
              <a:ext cx="674" cy="14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8" name="Rectangle 43"/>
            <p:cNvSpPr>
              <a:spLocks noChangeArrowheads="1"/>
            </p:cNvSpPr>
            <p:nvPr/>
          </p:nvSpPr>
          <p:spPr bwMode="auto">
            <a:xfrm>
              <a:off x="748" y="2621"/>
              <a:ext cx="157" cy="39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9" name="Rectangle 44"/>
            <p:cNvSpPr>
              <a:spLocks noChangeArrowheads="1"/>
            </p:cNvSpPr>
            <p:nvPr/>
          </p:nvSpPr>
          <p:spPr bwMode="auto">
            <a:xfrm flipH="1">
              <a:off x="2381" y="2577"/>
              <a:ext cx="157" cy="41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0" name="Line 45"/>
            <p:cNvSpPr>
              <a:spLocks noChangeShapeType="1"/>
            </p:cNvSpPr>
            <p:nvPr/>
          </p:nvSpPr>
          <p:spPr bwMode="auto">
            <a:xfrm flipH="1">
              <a:off x="2381" y="2642"/>
              <a:ext cx="0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46"/>
            <p:cNvSpPr>
              <a:spLocks noChangeShapeType="1"/>
            </p:cNvSpPr>
            <p:nvPr/>
          </p:nvSpPr>
          <p:spPr bwMode="auto">
            <a:xfrm>
              <a:off x="2540" y="2599"/>
              <a:ext cx="0" cy="5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47"/>
            <p:cNvSpPr>
              <a:spLocks noChangeShapeType="1"/>
            </p:cNvSpPr>
            <p:nvPr/>
          </p:nvSpPr>
          <p:spPr bwMode="auto">
            <a:xfrm flipV="1">
              <a:off x="1882" y="298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48"/>
            <p:cNvSpPr>
              <a:spLocks noChangeShapeType="1"/>
            </p:cNvSpPr>
            <p:nvPr/>
          </p:nvSpPr>
          <p:spPr bwMode="auto">
            <a:xfrm>
              <a:off x="748" y="2621"/>
              <a:ext cx="0" cy="5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49"/>
            <p:cNvSpPr>
              <a:spLocks noChangeShapeType="1"/>
            </p:cNvSpPr>
            <p:nvPr/>
          </p:nvSpPr>
          <p:spPr bwMode="auto">
            <a:xfrm flipV="1">
              <a:off x="907" y="2987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50"/>
            <p:cNvSpPr>
              <a:spLocks noChangeShapeType="1"/>
            </p:cNvSpPr>
            <p:nvPr/>
          </p:nvSpPr>
          <p:spPr bwMode="auto">
            <a:xfrm flipV="1">
              <a:off x="748" y="3138"/>
              <a:ext cx="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51"/>
            <p:cNvSpPr>
              <a:spLocks noChangeShapeType="1"/>
            </p:cNvSpPr>
            <p:nvPr/>
          </p:nvSpPr>
          <p:spPr bwMode="auto">
            <a:xfrm>
              <a:off x="907" y="2621"/>
              <a:ext cx="0" cy="3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771" y="2793"/>
              <a:ext cx="104" cy="9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bIns="118800" anchor="ctr"/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2412" y="2929"/>
              <a:ext cx="105" cy="9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bIns="118800" anchor="ctr"/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49" name="Text Box 54"/>
            <p:cNvSpPr txBox="1">
              <a:spLocks noChangeArrowheads="1"/>
            </p:cNvSpPr>
            <p:nvPr/>
          </p:nvSpPr>
          <p:spPr bwMode="auto">
            <a:xfrm>
              <a:off x="697" y="2536"/>
              <a:ext cx="29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>
              <a:off x="580" y="2168"/>
              <a:ext cx="471" cy="462"/>
            </a:xfrm>
            <a:prstGeom prst="ellipse">
              <a:avLst/>
            </a:prstGeom>
            <a:gradFill rotWithShape="1">
              <a:gsLst>
                <a:gs pos="0">
                  <a:srgbClr val="FFC6C6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1" name="Text Box 56"/>
            <p:cNvSpPr txBox="1">
              <a:spLocks noChangeArrowheads="1"/>
            </p:cNvSpPr>
            <p:nvPr/>
          </p:nvSpPr>
          <p:spPr bwMode="auto">
            <a:xfrm>
              <a:off x="669" y="1975"/>
              <a:ext cx="293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2" name="Text Box 57"/>
            <p:cNvSpPr txBox="1">
              <a:spLocks noChangeArrowheads="1"/>
            </p:cNvSpPr>
            <p:nvPr/>
          </p:nvSpPr>
          <p:spPr bwMode="auto">
            <a:xfrm>
              <a:off x="330" y="2276"/>
              <a:ext cx="29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3" name="Text Box 58"/>
            <p:cNvSpPr txBox="1">
              <a:spLocks noChangeArrowheads="1"/>
            </p:cNvSpPr>
            <p:nvPr/>
          </p:nvSpPr>
          <p:spPr bwMode="auto">
            <a:xfrm>
              <a:off x="983" y="2301"/>
              <a:ext cx="29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921" y="2465"/>
              <a:ext cx="258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5" name="Text Box 60"/>
            <p:cNvSpPr txBox="1">
              <a:spLocks noChangeArrowheads="1"/>
            </p:cNvSpPr>
            <p:nvPr/>
          </p:nvSpPr>
          <p:spPr bwMode="auto">
            <a:xfrm>
              <a:off x="436" y="2465"/>
              <a:ext cx="29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6" name="Text Box 61"/>
            <p:cNvSpPr txBox="1">
              <a:spLocks noChangeArrowheads="1"/>
            </p:cNvSpPr>
            <p:nvPr/>
          </p:nvSpPr>
          <p:spPr bwMode="auto">
            <a:xfrm>
              <a:off x="410" y="2091"/>
              <a:ext cx="29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7" name="Text Box 62"/>
            <p:cNvSpPr txBox="1">
              <a:spLocks noChangeArrowheads="1"/>
            </p:cNvSpPr>
            <p:nvPr/>
          </p:nvSpPr>
          <p:spPr bwMode="auto">
            <a:xfrm>
              <a:off x="908" y="2091"/>
              <a:ext cx="293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+</a:t>
              </a:r>
            </a:p>
          </p:txBody>
        </p:sp>
        <p:grpSp>
          <p:nvGrpSpPr>
            <p:cNvPr id="58" name="Group 63"/>
            <p:cNvGrpSpPr>
              <a:grpSpLocks/>
            </p:cNvGrpSpPr>
            <p:nvPr/>
          </p:nvGrpSpPr>
          <p:grpSpPr bwMode="auto">
            <a:xfrm>
              <a:off x="1996" y="1867"/>
              <a:ext cx="898" cy="960"/>
              <a:chOff x="1555" y="1236"/>
              <a:chExt cx="898" cy="928"/>
            </a:xfrm>
          </p:grpSpPr>
          <p:sp>
            <p:nvSpPr>
              <p:cNvPr id="63" name="Text Box 64"/>
              <p:cNvSpPr txBox="1">
                <a:spLocks noChangeArrowheads="1"/>
              </p:cNvSpPr>
              <p:nvPr/>
            </p:nvSpPr>
            <p:spPr bwMode="auto">
              <a:xfrm>
                <a:off x="2209" y="1506"/>
                <a:ext cx="244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>
                    <a:latin typeface="Times New Roman" pitchFamily="18" charset="0"/>
                  </a:rPr>
                  <a:t>_</a:t>
                </a:r>
              </a:p>
            </p:txBody>
          </p:sp>
          <p:sp>
            <p:nvSpPr>
              <p:cNvPr id="64" name="Text Box 65"/>
              <p:cNvSpPr txBox="1">
                <a:spLocks noChangeArrowheads="1"/>
              </p:cNvSpPr>
              <p:nvPr/>
            </p:nvSpPr>
            <p:spPr bwMode="auto">
              <a:xfrm>
                <a:off x="2183" y="1654"/>
                <a:ext cx="245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>
                    <a:latin typeface="Times New Roman" pitchFamily="18" charset="0"/>
                  </a:rPr>
                  <a:t>_</a:t>
                </a:r>
              </a:p>
            </p:txBody>
          </p:sp>
          <p:sp>
            <p:nvSpPr>
              <p:cNvPr id="65" name="Text Box 66"/>
              <p:cNvSpPr txBox="1">
                <a:spLocks noChangeArrowheads="1"/>
              </p:cNvSpPr>
              <p:nvPr/>
            </p:nvSpPr>
            <p:spPr bwMode="auto">
              <a:xfrm>
                <a:off x="2131" y="1286"/>
                <a:ext cx="245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>
                    <a:latin typeface="Times New Roman" pitchFamily="18" charset="0"/>
                  </a:rPr>
                  <a:t>_</a:t>
                </a:r>
              </a:p>
            </p:txBody>
          </p:sp>
          <p:sp>
            <p:nvSpPr>
              <p:cNvPr id="66" name="Oval 67"/>
              <p:cNvSpPr>
                <a:spLocks noChangeArrowheads="1"/>
              </p:cNvSpPr>
              <p:nvPr/>
            </p:nvSpPr>
            <p:spPr bwMode="auto">
              <a:xfrm>
                <a:off x="1791" y="1531"/>
                <a:ext cx="471" cy="444"/>
              </a:xfrm>
              <a:prstGeom prst="ellipse">
                <a:avLst/>
              </a:prstGeom>
              <a:gradFill rotWithShape="1">
                <a:gsLst>
                  <a:gs pos="0">
                    <a:srgbClr val="DFD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2400" b="1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67" name="Text Box 68"/>
              <p:cNvSpPr txBox="1">
                <a:spLocks noChangeArrowheads="1"/>
              </p:cNvSpPr>
              <p:nvPr/>
            </p:nvSpPr>
            <p:spPr bwMode="auto">
              <a:xfrm>
                <a:off x="1555" y="1531"/>
                <a:ext cx="245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>
                    <a:latin typeface="Times New Roman" pitchFamily="18" charset="0"/>
                  </a:rPr>
                  <a:t>_</a:t>
                </a:r>
              </a:p>
            </p:txBody>
          </p:sp>
          <p:sp>
            <p:nvSpPr>
              <p:cNvPr id="68" name="Text Box 69"/>
              <p:cNvSpPr txBox="1">
                <a:spLocks noChangeArrowheads="1"/>
              </p:cNvSpPr>
              <p:nvPr/>
            </p:nvSpPr>
            <p:spPr bwMode="auto">
              <a:xfrm>
                <a:off x="1895" y="1777"/>
                <a:ext cx="244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>
                    <a:latin typeface="Times New Roman" pitchFamily="18" charset="0"/>
                  </a:rPr>
                  <a:t>_</a:t>
                </a:r>
              </a:p>
            </p:txBody>
          </p:sp>
          <p:sp>
            <p:nvSpPr>
              <p:cNvPr id="69" name="Text Box 70"/>
              <p:cNvSpPr txBox="1">
                <a:spLocks noChangeArrowheads="1"/>
              </p:cNvSpPr>
              <p:nvPr/>
            </p:nvSpPr>
            <p:spPr bwMode="auto">
              <a:xfrm>
                <a:off x="1661" y="1678"/>
                <a:ext cx="244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>
                    <a:latin typeface="Times New Roman" pitchFamily="18" charset="0"/>
                  </a:rPr>
                  <a:t>_</a:t>
                </a:r>
              </a:p>
            </p:txBody>
          </p:sp>
          <p:sp>
            <p:nvSpPr>
              <p:cNvPr id="70" name="Text Box 71"/>
              <p:cNvSpPr txBox="1">
                <a:spLocks noChangeArrowheads="1"/>
              </p:cNvSpPr>
              <p:nvPr/>
            </p:nvSpPr>
            <p:spPr bwMode="auto">
              <a:xfrm>
                <a:off x="1895" y="1236"/>
                <a:ext cx="244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>
                    <a:latin typeface="Times New Roman" pitchFamily="18" charset="0"/>
                  </a:rPr>
                  <a:t>_</a:t>
                </a:r>
              </a:p>
            </p:txBody>
          </p:sp>
          <p:sp>
            <p:nvSpPr>
              <p:cNvPr id="71" name="Text Box 72"/>
              <p:cNvSpPr txBox="1">
                <a:spLocks noChangeArrowheads="1"/>
              </p:cNvSpPr>
              <p:nvPr/>
            </p:nvSpPr>
            <p:spPr bwMode="auto">
              <a:xfrm>
                <a:off x="1634" y="1334"/>
                <a:ext cx="243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>
                    <a:latin typeface="Times New Roman" pitchFamily="18" charset="0"/>
                  </a:rPr>
                  <a:t>_</a:t>
                </a:r>
              </a:p>
            </p:txBody>
          </p:sp>
        </p:grpSp>
        <p:sp>
          <p:nvSpPr>
            <p:cNvPr id="59" name="Rectangle 73"/>
            <p:cNvSpPr>
              <a:spLocks noChangeArrowheads="1"/>
            </p:cNvSpPr>
            <p:nvPr/>
          </p:nvSpPr>
          <p:spPr bwMode="auto">
            <a:xfrm>
              <a:off x="1451" y="2900"/>
              <a:ext cx="418" cy="30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400" b="1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60" name="Line 74"/>
            <p:cNvSpPr>
              <a:spLocks noChangeShapeType="1"/>
            </p:cNvSpPr>
            <p:nvPr/>
          </p:nvSpPr>
          <p:spPr bwMode="auto">
            <a:xfrm>
              <a:off x="1860" y="3138"/>
              <a:ext cx="7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Oval 75"/>
            <p:cNvSpPr>
              <a:spLocks noChangeArrowheads="1"/>
            </p:cNvSpPr>
            <p:nvPr/>
          </p:nvSpPr>
          <p:spPr bwMode="auto">
            <a:xfrm>
              <a:off x="1022" y="1706"/>
              <a:ext cx="112" cy="1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bIns="118800" anchor="ctr"/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62" name="Oval 76"/>
            <p:cNvSpPr>
              <a:spLocks noChangeArrowheads="1"/>
            </p:cNvSpPr>
            <p:nvPr/>
          </p:nvSpPr>
          <p:spPr bwMode="auto">
            <a:xfrm>
              <a:off x="2222" y="1788"/>
              <a:ext cx="112" cy="1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bIns="118800" anchor="ctr"/>
            <a:lstStyle/>
            <a:p>
              <a:pPr algn="ctr"/>
              <a:r>
                <a:rPr lang="en-US" altLang="zh-CN" sz="2400">
                  <a:latin typeface="Times New Roman" pitchFamily="18" charset="0"/>
                </a:rPr>
                <a:t>-</a:t>
              </a:r>
            </a:p>
          </p:txBody>
        </p:sp>
      </p:grpSp>
      <p:sp>
        <p:nvSpPr>
          <p:cNvPr id="72" name="AutoShape 86"/>
          <p:cNvSpPr>
            <a:spLocks noChangeArrowheads="1"/>
          </p:cNvSpPr>
          <p:nvPr/>
        </p:nvSpPr>
        <p:spPr bwMode="auto">
          <a:xfrm>
            <a:off x="9004870" y="2708014"/>
            <a:ext cx="142875" cy="252412"/>
          </a:xfrm>
          <a:prstGeom prst="downArrow">
            <a:avLst>
              <a:gd name="adj1" fmla="val 50000"/>
              <a:gd name="adj2" fmla="val 4406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73" name="AutoShape 87"/>
          <p:cNvSpPr>
            <a:spLocks noChangeArrowheads="1"/>
          </p:cNvSpPr>
          <p:nvPr/>
        </p:nvSpPr>
        <p:spPr bwMode="auto">
          <a:xfrm>
            <a:off x="10992420" y="2434964"/>
            <a:ext cx="130175" cy="273050"/>
          </a:xfrm>
          <a:prstGeom prst="upArrow">
            <a:avLst>
              <a:gd name="adj1" fmla="val 50000"/>
              <a:gd name="adj2" fmla="val 5231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756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0" grpId="1" bldLvl="0" animBg="1"/>
      <p:bldP spid="30" grpId="2" bldLvl="0" animBg="1"/>
      <p:bldP spid="30" grpId="3" bldLvl="0" animBg="1"/>
      <p:bldP spid="31" grpId="0" bldLvl="0" animBg="1"/>
      <p:bldP spid="72" grpId="0" bldLvl="0" animBg="1"/>
      <p:bldP spid="7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5"/>
          <p:cNvSpPr txBox="1"/>
          <p:nvPr/>
        </p:nvSpPr>
        <p:spPr>
          <a:xfrm>
            <a:off x="448676" y="323340"/>
            <a:ext cx="11377264" cy="72279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pitchFamily="3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</a:t>
            </a:r>
            <a:r>
              <a:rPr lang="zh-CN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电源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4296" y="1034946"/>
            <a:ext cx="10729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1</a:t>
            </a:r>
            <a:r>
              <a:rPr lang="en-US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定义：能把电子从电源</a:t>
            </a:r>
            <a:r>
              <a:rPr lang="zh-CN" alt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正极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搬运到电源</a:t>
            </a:r>
            <a:r>
              <a:rPr lang="zh-CN" alt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负极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装置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4296" y="1773610"/>
            <a:ext cx="10729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2.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作用：使导体两端始终存在</a:t>
            </a:r>
            <a:r>
              <a:rPr lang="zh-CN" alt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电势差，使电路中有持续的电流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8372" y="2512274"/>
            <a:ext cx="1072919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3.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形成电流的条件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①有自由电荷②两端存在电压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798295" y="1211610"/>
            <a:ext cx="2667000" cy="64135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ea typeface="黑体" pitchFamily="49" charset="-122"/>
              </a:rPr>
              <a:t>恒定电场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60020" y="2354610"/>
            <a:ext cx="5481637" cy="6445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ea typeface="黑体" pitchFamily="49" charset="-122"/>
              </a:rPr>
              <a:t>自由电子不断加速</a:t>
            </a:r>
            <a:r>
              <a:rPr lang="en-US" altLang="zh-CN" sz="3600" b="1">
                <a:ea typeface="黑体" pitchFamily="49" charset="-122"/>
              </a:rPr>
              <a:t>--</a:t>
            </a:r>
            <a:r>
              <a:rPr lang="zh-CN" altLang="en-US" sz="3600" b="1">
                <a:ea typeface="黑体" pitchFamily="49" charset="-122"/>
              </a:rPr>
              <a:t>碰撞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871070" y="3573810"/>
            <a:ext cx="6999287" cy="64452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ea typeface="黑体" pitchFamily="49" charset="-122"/>
              </a:rPr>
              <a:t>自由电子定向运动</a:t>
            </a:r>
            <a:r>
              <a:rPr lang="zh-CN" altLang="en-US" sz="3600" b="1">
                <a:solidFill>
                  <a:srgbClr val="FF0000"/>
                </a:solidFill>
                <a:ea typeface="黑体" pitchFamily="49" charset="-122"/>
              </a:rPr>
              <a:t>平均速率</a:t>
            </a:r>
            <a:r>
              <a:rPr lang="zh-CN" altLang="en-US" sz="3600" b="1">
                <a:ea typeface="黑体" pitchFamily="49" charset="-122"/>
              </a:rPr>
              <a:t>不变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98295" y="4793010"/>
            <a:ext cx="2667000" cy="6445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恒定电流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865095" y="189741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865095" y="304041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865095" y="433581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52000" y="210358"/>
            <a:ext cx="23391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二、恒定电流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3569" y="1009085"/>
            <a:ext cx="40146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1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.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恒定电场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由稳定分布的电荷所产生的的稳定的电场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6666" y="4745037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2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.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恒定电流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大小和方向都不随时间变化的电流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6132" y="3070920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导线中的电场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处处沿导线方向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93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 txBox="1"/>
          <p:nvPr/>
        </p:nvSpPr>
        <p:spPr>
          <a:xfrm>
            <a:off x="434970" y="474750"/>
            <a:ext cx="11377264" cy="72279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pitchFamily="3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en-US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zh-CN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0590" y="1186356"/>
            <a:ext cx="10729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1</a:t>
            </a:r>
            <a:r>
              <a:rPr lang="en-US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通过导体横截面</a:t>
            </a: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的电荷量</a:t>
            </a:r>
            <a:r>
              <a:rPr lang="en-US" altLang="zh-CN" sz="2800" b="1" dirty="0" smtClean="0">
                <a:latin typeface="华文新魏" pitchFamily="2" charset="-122"/>
                <a:ea typeface="华文新魏" pitchFamily="2" charset="-122"/>
              </a:rPr>
              <a:t>q</a:t>
            </a: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与通过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这些电量所用时间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t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的比值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0590" y="1925020"/>
            <a:ext cx="10729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2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.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定义式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I=      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879630"/>
              </p:ext>
            </p:extLst>
          </p:nvPr>
        </p:nvGraphicFramePr>
        <p:xfrm>
          <a:off x="2710830" y="1845618"/>
          <a:ext cx="7366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文档" r:id="rId3" imgW="736376" imgH="1049271" progId="Word.Document.12">
                  <p:embed/>
                </p:oleObj>
              </mc:Choice>
              <mc:Fallback>
                <p:oleObj name="文档" r:id="rId3" imgW="736376" imgH="1049271" progId="Word.Document.12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830" y="1845618"/>
                        <a:ext cx="736600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50590" y="2639963"/>
            <a:ext cx="10729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3.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单位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安培     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      mA      </a:t>
            </a:r>
            <a:r>
              <a:rPr lang="el-GR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μ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3338" y="3409326"/>
            <a:ext cx="10729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4.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标量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：遵循算数加减的运算法则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0590" y="4147990"/>
            <a:ext cx="10729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5.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方向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规定正电荷定向移动的方向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0590" y="4884895"/>
            <a:ext cx="10729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6.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物理意义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描述电流强弱程度的物理量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35009" y="2778555"/>
            <a:ext cx="139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华文新魏" pitchFamily="2" charset="-122"/>
                <a:ea typeface="华文新魏" pitchFamily="2" charset="-122"/>
              </a:rPr>
              <a:t>1A=1C/s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7283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01650" y="549474"/>
            <a:ext cx="11138172" cy="3348037"/>
          </a:xfrm>
          <a:prstGeom prst="rect">
            <a:avLst/>
          </a:prstGeom>
        </p:spPr>
        <p:txBody>
          <a:bodyPr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buFont typeface="Wingdings" pitchFamily="2" charset="2"/>
              <a:buNone/>
            </a:pPr>
            <a:r>
              <a:rPr lang="zh-CN" altLang="en-US" sz="3600" b="1" dirty="0" smtClean="0">
                <a:latin typeface="华文新魏" pitchFamily="2" charset="-122"/>
                <a:ea typeface="华文新魏" pitchFamily="2" charset="-122"/>
              </a:rPr>
              <a:t>氢原子的核外只有一个电子，设电子在离原子核距离为</a:t>
            </a:r>
            <a:r>
              <a:rPr lang="en-US" altLang="zh-CN" sz="3600" b="1" i="1" dirty="0" smtClean="0">
                <a:latin typeface="华文新魏" pitchFamily="2" charset="-122"/>
                <a:ea typeface="华文新魏" pitchFamily="2" charset="-122"/>
              </a:rPr>
              <a:t>R</a:t>
            </a:r>
            <a:r>
              <a:rPr lang="zh-CN" altLang="en-US" sz="3600" b="1" dirty="0" smtClean="0">
                <a:latin typeface="华文新魏" pitchFamily="2" charset="-122"/>
                <a:ea typeface="华文新魏" pitchFamily="2" charset="-122"/>
              </a:rPr>
              <a:t>的圆轨道上做匀速圆周运动。已知电子的电荷量为</a:t>
            </a:r>
            <a:r>
              <a:rPr lang="en-US" altLang="zh-CN" sz="3600" b="1" i="1" dirty="0" smtClean="0">
                <a:latin typeface="华文新魏" pitchFamily="2" charset="-122"/>
                <a:ea typeface="华文新魏" pitchFamily="2" charset="-122"/>
              </a:rPr>
              <a:t>e</a:t>
            </a:r>
            <a:r>
              <a:rPr lang="zh-CN" altLang="en-US" sz="3600" b="1" dirty="0" smtClean="0">
                <a:latin typeface="华文新魏" pitchFamily="2" charset="-122"/>
                <a:ea typeface="华文新魏" pitchFamily="2" charset="-122"/>
              </a:rPr>
              <a:t>，运动速率为</a:t>
            </a:r>
            <a:r>
              <a:rPr lang="en-US" altLang="zh-CN" sz="3600" b="1" i="1" dirty="0" smtClean="0">
                <a:latin typeface="华文新魏" pitchFamily="2" charset="-122"/>
                <a:ea typeface="华文新魏" pitchFamily="2" charset="-122"/>
              </a:rPr>
              <a:t>v</a:t>
            </a:r>
            <a:r>
              <a:rPr lang="zh-CN" altLang="en-US" sz="3600" b="1" dirty="0" smtClean="0">
                <a:latin typeface="华文新魏" pitchFamily="2" charset="-122"/>
                <a:ea typeface="华文新魏" pitchFamily="2" charset="-122"/>
              </a:rPr>
              <a:t>，求电子绕核运动的等效电流多大？</a:t>
            </a:r>
            <a:endParaRPr lang="zh-CN" altLang="en-US" sz="3600" b="1" dirty="0" smtClean="0">
              <a:latin typeface="华文新魏" pitchFamily="2" charset="-122"/>
              <a:ea typeface="华文新魏" pitchFamily="2" charset="-122"/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175039"/>
              </p:ext>
            </p:extLst>
          </p:nvPr>
        </p:nvGraphicFramePr>
        <p:xfrm>
          <a:off x="4648336" y="3141762"/>
          <a:ext cx="2844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r:id="rId3" imgW="1054080" imgH="508680" progId="Equation.3">
                  <p:embed/>
                </p:oleObj>
              </mc:Choice>
              <mc:Fallback>
                <p:oleObj r:id="rId3" imgW="1054080" imgH="508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336" y="3141762"/>
                        <a:ext cx="28448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7503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03400" y="333450"/>
            <a:ext cx="11452446" cy="3926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所示，电解槽内有一价的电解溶液，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时间内通过溶液内横截面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的正离子数是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n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，负离子数是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n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，设元电荷的电荷量为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，以下说法正确的是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正离子定向移动形成电流，方向从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负离子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定向移动形成电流，方向从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A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溶液内正、负离子沿相反方向运动，电流相互抵消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  <p:pic>
        <p:nvPicPr>
          <p:cNvPr id="173058" name="Picture 2" descr="11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7494" y="1806169"/>
            <a:ext cx="2880651" cy="194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911630" y="3861842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800" b="1" kern="10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38004" y="4381401"/>
          <a:ext cx="8129587" cy="22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文档" r:id="rId4" imgW="8129270" imgH="2263775" progId="Word.Document.12">
                  <p:embed/>
                </p:oleObj>
              </mc:Choice>
              <mc:Fallback>
                <p:oleObj name="文档" r:id="rId4" imgW="8129270" imgH="22637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004" y="4381401"/>
                        <a:ext cx="8129587" cy="226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4"/>
          <p:cNvSpPr txBox="1"/>
          <p:nvPr/>
        </p:nvSpPr>
        <p:spPr>
          <a:xfrm>
            <a:off x="262558" y="5554114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4566" y="200025"/>
            <a:ext cx="1130525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en-US" sz="26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lang="zh-CN" altLang="zh-CN" sz="26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电流的微观表达式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6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1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推导</a:t>
            </a:r>
            <a:r>
              <a:rPr lang="zh-CN" altLang="en-US" sz="26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6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L</a:t>
            </a:r>
            <a:r>
              <a:rPr lang="zh-CN" altLang="en-US" sz="26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：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导体</a:t>
            </a:r>
            <a:r>
              <a:rPr lang="zh-CN" altLang="en-US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的长度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600" i="1" kern="100" dirty="0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en-US" sz="2600" i="1" kern="100" dirty="0" smtClean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自由电荷定向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移动的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速率，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6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S</a:t>
            </a:r>
            <a:r>
              <a:rPr lang="zh-CN" altLang="en-US" sz="26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：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横截面积，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6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n</a:t>
            </a:r>
            <a:r>
              <a:rPr lang="zh-CN" altLang="en-US" sz="26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609020205090404" pitchFamily="49" charset="0"/>
              </a:rPr>
              <a:t>：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体积内的自由电荷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数，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e</a:t>
            </a:r>
            <a:r>
              <a:rPr lang="zh-CN" altLang="en-US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每个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自由电荷的电荷量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大小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609020205090404" pitchFamily="49" charset="0"/>
            </a:endParaRPr>
          </a:p>
        </p:txBody>
      </p:sp>
      <p:pic>
        <p:nvPicPr>
          <p:cNvPr id="175106" name="Picture 2" descr="11-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310" y="837506"/>
            <a:ext cx="3600400" cy="219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1850" y="346075"/>
            <a:ext cx="7485063" cy="830263"/>
          </a:xfrm>
          <a:prstGeom prst="rect">
            <a:avLst/>
          </a:prstGeom>
        </p:spPr>
        <p:txBody>
          <a:bodyPr/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000" b="1" dirty="0" smtClean="0">
                <a:solidFill>
                  <a:srgbClr val="FF6600"/>
                </a:solidFill>
                <a:ea typeface="华文新魏" pitchFamily="2" charset="-122"/>
              </a:rPr>
              <a:t>区分三种速率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01700" y="1298575"/>
            <a:ext cx="74437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华文新魏" pitchFamily="2" charset="-122"/>
                <a:ea typeface="华文新魏" pitchFamily="2" charset="-122"/>
              </a:rPr>
              <a:t>电子定向移动的平均速率约</a:t>
            </a:r>
            <a:r>
              <a:rPr lang="en-US" altLang="zh-CN" sz="3600" b="1">
                <a:latin typeface="华文新魏" pitchFamily="2" charset="-122"/>
                <a:ea typeface="华文新魏" pitchFamily="2" charset="-122"/>
              </a:rPr>
              <a:t>10</a:t>
            </a:r>
            <a:r>
              <a:rPr lang="en-US" altLang="zh-CN" sz="3600" b="1" baseline="30000">
                <a:latin typeface="华文新魏" pitchFamily="2" charset="-122"/>
                <a:ea typeface="华文新魏" pitchFamily="2" charset="-122"/>
              </a:rPr>
              <a:t>-4 </a:t>
            </a:r>
            <a:r>
              <a:rPr lang="en-US" altLang="zh-CN" sz="3600" b="1">
                <a:latin typeface="华文新魏" pitchFamily="2" charset="-122"/>
                <a:ea typeface="华文新魏" pitchFamily="2" charset="-122"/>
              </a:rPr>
              <a:t>m/s</a:t>
            </a:r>
            <a:endParaRPr lang="zh-CN" altLang="en-US" sz="3600" b="1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938213" y="2952750"/>
            <a:ext cx="65373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华文新魏" pitchFamily="2" charset="-122"/>
                <a:ea typeface="华文新魏" pitchFamily="2" charset="-122"/>
              </a:rPr>
              <a:t>电子热运动的平均速率</a:t>
            </a:r>
            <a:r>
              <a:rPr lang="en-US" altLang="zh-CN" sz="3600" b="1">
                <a:latin typeface="华文新魏" pitchFamily="2" charset="-122"/>
                <a:ea typeface="华文新魏" pitchFamily="2" charset="-122"/>
              </a:rPr>
              <a:t>10</a:t>
            </a:r>
            <a:r>
              <a:rPr lang="en-US" altLang="zh-CN" sz="3600" b="1" baseline="30000">
                <a:latin typeface="华文新魏" pitchFamily="2" charset="-122"/>
                <a:ea typeface="华文新魏" pitchFamily="2" charset="-122"/>
              </a:rPr>
              <a:t>5</a:t>
            </a:r>
            <a:r>
              <a:rPr lang="en-US" altLang="zh-CN" sz="3600" b="1">
                <a:latin typeface="华文新魏" pitchFamily="2" charset="-122"/>
                <a:ea typeface="华文新魏" pitchFamily="2" charset="-122"/>
              </a:rPr>
              <a:t> m/s</a:t>
            </a:r>
            <a:r>
              <a:rPr lang="zh-CN" altLang="en-US" sz="3600" b="1">
                <a:latin typeface="华文新魏" pitchFamily="2" charset="-122"/>
                <a:ea typeface="华文新魏" pitchFamily="2" charset="-122"/>
              </a:rPr>
              <a:t> </a:t>
            </a:r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923925" y="2119313"/>
            <a:ext cx="5080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华文新魏" pitchFamily="2" charset="-122"/>
                <a:ea typeface="华文新魏" pitchFamily="2" charset="-122"/>
                <a:sym typeface="宋体" pitchFamily="2" charset="-122"/>
              </a:rPr>
              <a:t>电流传导速率</a:t>
            </a:r>
            <a:r>
              <a:rPr lang="en-US" altLang="zh-CN" sz="3600" b="1">
                <a:latin typeface="华文新魏" pitchFamily="2" charset="-122"/>
                <a:ea typeface="华文新魏" pitchFamily="2" charset="-122"/>
                <a:sym typeface="宋体" pitchFamily="2" charset="-122"/>
              </a:rPr>
              <a:t>3×10</a:t>
            </a:r>
            <a:r>
              <a:rPr lang="en-US" altLang="zh-CN" sz="3600" b="1" baseline="30000">
                <a:latin typeface="华文新魏" pitchFamily="2" charset="-122"/>
                <a:ea typeface="华文新魏" pitchFamily="2" charset="-122"/>
                <a:sym typeface="宋体" pitchFamily="2" charset="-122"/>
              </a:rPr>
              <a:t>8 </a:t>
            </a:r>
            <a:r>
              <a:rPr lang="en-US" altLang="zh-CN" sz="3600" b="1">
                <a:latin typeface="华文新魏" pitchFamily="2" charset="-122"/>
                <a:ea typeface="华文新魏" pitchFamily="2" charset="-122"/>
                <a:sym typeface="宋体" pitchFamily="2" charset="-122"/>
              </a:rPr>
              <a:t>m/s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813</Words>
  <Application>Microsoft Office PowerPoint</Application>
  <PresentationFormat>自定义</PresentationFormat>
  <Paragraphs>132</Paragraphs>
  <Slides>17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7_Office 主题</vt:lpstr>
      <vt:lpstr>文档</vt:lpstr>
      <vt:lpstr>Equation.DSMT4</vt:lpstr>
      <vt:lpstr>Microsoft Word 97 - 2003 文档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Administrator</cp:lastModifiedBy>
  <cp:revision>18</cp:revision>
  <cp:lastPrinted>2021-03-10T13:01:27Z</cp:lastPrinted>
  <dcterms:created xsi:type="dcterms:W3CDTF">2021-03-10T13:01:27Z</dcterms:created>
  <dcterms:modified xsi:type="dcterms:W3CDTF">2021-06-04T09:55:08Z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