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92" r:id="rId6"/>
    <p:sldId id="264" r:id="rId7"/>
    <p:sldId id="270" r:id="rId8"/>
    <p:sldId id="265" r:id="rId9"/>
    <p:sldId id="266" r:id="rId10"/>
    <p:sldId id="269" r:id="rId11"/>
    <p:sldId id="267" r:id="rId12"/>
    <p:sldId id="271" r:id="rId13"/>
    <p:sldId id="298" r:id="rId14"/>
    <p:sldId id="294" r:id="rId15"/>
    <p:sldId id="295" r:id="rId16"/>
    <p:sldId id="293" r:id="rId17"/>
    <p:sldId id="296" r:id="rId18"/>
    <p:sldId id="299" r:id="rId19"/>
    <p:sldId id="276" r:id="rId20"/>
    <p:sldId id="277" r:id="rId21"/>
  </p:sldIdLst>
  <p:sldSz cx="12192000" cy="6858000"/>
  <p:notesSz cx="6796088" cy="9928225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kb1.com" initials="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87" d="100"/>
          <a:sy n="87" d="100"/>
        </p:scale>
        <p:origin x="-456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609" y="4777958"/>
            <a:ext cx="54368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4971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544" y="9430091"/>
            <a:ext cx="2944971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88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/>
          </p:cNvSpPr>
          <p:nvPr>
            <p:ph type="sldNum" sz="quarter"/>
          </p:nvPr>
        </p:nvSpPr>
        <p:spPr>
          <a:xfrm>
            <a:off x="3814934" y="10236759"/>
            <a:ext cx="2918227" cy="53950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zh-CN" sz="1200" b="0" dirty="0">
                <a:latin typeface="Arial" panose="020B0604020202020204" pitchFamily="34" charset="0"/>
              </a:rPr>
              <a:t>13</a:t>
            </a:fld>
            <a:endParaRPr lang="en-US" altLang="zh-CN" sz="1200" b="0" dirty="0">
              <a:latin typeface="Arial" panose="020B0604020202020204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7" name="Rectangle 3"/>
          <p:cNvSpPr>
            <a:spLocks noGrp="1"/>
          </p:cNvSpPr>
          <p:nvPr>
            <p:ph type="body"/>
          </p:nvPr>
        </p:nvSpPr>
        <p:spPr>
          <a:xfrm>
            <a:off x="898280" y="5119241"/>
            <a:ext cx="4938175" cy="4850352"/>
          </a:xfrm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/>
          </p:cNvSpPr>
          <p:nvPr>
            <p:ph type="sldNum" sz="quarter"/>
          </p:nvPr>
        </p:nvSpPr>
        <p:spPr>
          <a:xfrm>
            <a:off x="3814934" y="10236759"/>
            <a:ext cx="2918227" cy="53950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zh-CN" sz="1200" b="0" dirty="0">
                <a:latin typeface="Arial" panose="020B0604020202020204" pitchFamily="34" charset="0"/>
              </a:rPr>
              <a:t>14</a:t>
            </a:fld>
            <a:endParaRPr lang="en-US" altLang="zh-CN" sz="1200" b="0" dirty="0">
              <a:latin typeface="Arial" panose="020B0604020202020204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/>
          </p:cNvSpPr>
          <p:nvPr>
            <p:ph type="body"/>
          </p:nvPr>
        </p:nvSpPr>
        <p:spPr>
          <a:xfrm>
            <a:off x="898280" y="5119241"/>
            <a:ext cx="4938175" cy="4850352"/>
          </a:xfrm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/>
          </p:cNvSpPr>
          <p:nvPr>
            <p:ph type="sldNum" sz="quarter"/>
          </p:nvPr>
        </p:nvSpPr>
        <p:spPr>
          <a:xfrm>
            <a:off x="3814934" y="10236759"/>
            <a:ext cx="2918227" cy="539502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zh-CN" sz="1200" b="0" dirty="0">
                <a:latin typeface="Arial" panose="020B0604020202020204" pitchFamily="34" charset="0"/>
              </a:rPr>
              <a:t>15</a:t>
            </a:fld>
            <a:endParaRPr lang="en-US" altLang="zh-CN" sz="1200" b="0" dirty="0">
              <a:latin typeface="Arial" panose="020B0604020202020204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/>
          </p:cNvSpPr>
          <p:nvPr>
            <p:ph type="body"/>
          </p:nvPr>
        </p:nvSpPr>
        <p:spPr>
          <a:xfrm>
            <a:off x="898280" y="5119241"/>
            <a:ext cx="4938175" cy="4850352"/>
          </a:xfrm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A0AEB-B7E2-47C4-9748-B13F693FF372}" type="datetimeFigureOut">
              <a:rPr lang="zh-CN" altLang="en-US" smtClean="0"/>
              <a:t>2021/5/6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44352-B37A-41B8-82C1-04ECE227A0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physics%20for%20senior/07.&#30005;&#22330;&#32447;.ex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hyperlink" Target="../../../physics%20for%20senior/&#27169;&#25311;&#30005;&#22330;&#32447;.ex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tags" Target="../tags/tag28.xml"/><Relationship Id="rId39" Type="http://schemas.openxmlformats.org/officeDocument/2006/relationships/tags" Target="../tags/tag41.xml"/><Relationship Id="rId3" Type="http://schemas.openxmlformats.org/officeDocument/2006/relationships/tags" Target="../tags/tag5.xml"/><Relationship Id="rId21" Type="http://schemas.openxmlformats.org/officeDocument/2006/relationships/tags" Target="../tags/tag23.xml"/><Relationship Id="rId34" Type="http://schemas.openxmlformats.org/officeDocument/2006/relationships/tags" Target="../tags/tag36.xml"/><Relationship Id="rId42" Type="http://schemas.openxmlformats.org/officeDocument/2006/relationships/tags" Target="../tags/tag44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33" Type="http://schemas.openxmlformats.org/officeDocument/2006/relationships/tags" Target="../tags/tag35.xml"/><Relationship Id="rId38" Type="http://schemas.openxmlformats.org/officeDocument/2006/relationships/tags" Target="../tags/tag40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29" Type="http://schemas.openxmlformats.org/officeDocument/2006/relationships/tags" Target="../tags/tag31.xml"/><Relationship Id="rId41" Type="http://schemas.openxmlformats.org/officeDocument/2006/relationships/tags" Target="../tags/tag43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32" Type="http://schemas.openxmlformats.org/officeDocument/2006/relationships/tags" Target="../tags/tag34.xml"/><Relationship Id="rId37" Type="http://schemas.openxmlformats.org/officeDocument/2006/relationships/tags" Target="../tags/tag39.xml"/><Relationship Id="rId40" Type="http://schemas.openxmlformats.org/officeDocument/2006/relationships/tags" Target="../tags/tag42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tags" Target="../tags/tag30.xml"/><Relationship Id="rId36" Type="http://schemas.openxmlformats.org/officeDocument/2006/relationships/tags" Target="../tags/tag38.xml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31" Type="http://schemas.openxmlformats.org/officeDocument/2006/relationships/tags" Target="../tags/tag33.xml"/><Relationship Id="rId44" Type="http://schemas.openxmlformats.org/officeDocument/2006/relationships/slideLayout" Target="../slideLayouts/slideLayout7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tags" Target="../tags/tag29.xml"/><Relationship Id="rId30" Type="http://schemas.openxmlformats.org/officeDocument/2006/relationships/tags" Target="../tags/tag32.xml"/><Relationship Id="rId35" Type="http://schemas.openxmlformats.org/officeDocument/2006/relationships/tags" Target="../tags/tag37.xml"/><Relationship Id="rId43" Type="http://schemas.openxmlformats.org/officeDocument/2006/relationships/tags" Target="../tags/tag4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9.3</a:t>
            </a:r>
            <a:r>
              <a:rPr lang="zh-CN" altLang="en-US" dirty="0" smtClean="0"/>
              <a:t>电场    电场强度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250995"/>
              </p:ext>
            </p:extLst>
          </p:nvPr>
        </p:nvGraphicFramePr>
        <p:xfrm>
          <a:off x="357622" y="976412"/>
          <a:ext cx="11619729" cy="5522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722"/>
                <a:gridCol w="4861081"/>
                <a:gridCol w="4491926"/>
              </a:tblGrid>
              <a:tr h="1227323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zh-CN" sz="3200" kern="100" dirty="0">
                          <a:effectLst/>
                        </a:rPr>
                        <a:t>公式</a:t>
                      </a:r>
                    </a:p>
                    <a:p>
                      <a:pPr algn="just">
                        <a:spcAft>
                          <a:spcPct val="0"/>
                        </a:spcAft>
                      </a:pPr>
                      <a:r>
                        <a:rPr lang="zh-CN" sz="3200" kern="100" dirty="0">
                          <a:effectLst/>
                        </a:rPr>
                        <a:t>比较内容</a:t>
                      </a:r>
                      <a:endParaRPr lang="zh-CN" sz="32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endParaRPr lang="zh-CN" sz="32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</a:tr>
              <a:tr h="613662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zh-CN" sz="3200" kern="100">
                          <a:effectLst/>
                        </a:rPr>
                        <a:t>本质区别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zh-CN" sz="3200" kern="100">
                          <a:effectLst/>
                        </a:rPr>
                        <a:t>定义式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zh-CN" sz="3200" kern="100">
                          <a:effectLst/>
                        </a:rPr>
                        <a:t>决定式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</a:tr>
              <a:tr h="1227323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zh-CN" sz="3200" kern="100">
                          <a:effectLst/>
                        </a:rPr>
                        <a:t>适用范围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zh-CN" sz="3200" kern="100">
                          <a:effectLst/>
                        </a:rPr>
                        <a:t>一切电场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zh-CN" sz="3200" kern="100">
                          <a:effectLst/>
                        </a:rPr>
                        <a:t>真空中点电荷的电场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</a:tr>
              <a:tr h="1227323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en-US" sz="3200" kern="100">
                          <a:effectLst/>
                        </a:rPr>
                        <a:t>Q</a:t>
                      </a:r>
                      <a:r>
                        <a:rPr lang="zh-CN" sz="3200" kern="100">
                          <a:effectLst/>
                        </a:rPr>
                        <a:t>与</a:t>
                      </a:r>
                      <a:r>
                        <a:rPr lang="en-US" sz="3200" kern="100">
                          <a:effectLst/>
                        </a:rPr>
                        <a:t>q</a:t>
                      </a:r>
                      <a:r>
                        <a:rPr lang="zh-CN" sz="3200" kern="100">
                          <a:effectLst/>
                        </a:rPr>
                        <a:t>的意义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en-US" sz="3200" kern="100">
                          <a:effectLst/>
                        </a:rPr>
                        <a:t>q</a:t>
                      </a:r>
                      <a:r>
                        <a:rPr lang="zh-CN" sz="3200" kern="100">
                          <a:effectLst/>
                        </a:rPr>
                        <a:t>为检验</a:t>
                      </a:r>
                      <a:r>
                        <a:rPr lang="en-US" sz="3200" kern="100">
                          <a:effectLst/>
                        </a:rPr>
                        <a:t>(</a:t>
                      </a:r>
                      <a:r>
                        <a:rPr lang="zh-CN" sz="3200" kern="100">
                          <a:effectLst/>
                        </a:rPr>
                        <a:t>试探</a:t>
                      </a:r>
                      <a:r>
                        <a:rPr lang="en-US" sz="3200" kern="100">
                          <a:effectLst/>
                        </a:rPr>
                        <a:t>)</a:t>
                      </a:r>
                      <a:r>
                        <a:rPr lang="zh-CN" sz="3200" kern="100">
                          <a:effectLst/>
                        </a:rPr>
                        <a:t>电荷的电荷量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en-US" sz="3200" kern="100">
                          <a:effectLst/>
                        </a:rPr>
                        <a:t>Q</a:t>
                      </a:r>
                      <a:r>
                        <a:rPr lang="zh-CN" sz="3200" kern="100">
                          <a:effectLst/>
                        </a:rPr>
                        <a:t>为场源电荷的电荷量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</a:tr>
              <a:tr h="1227323"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zh-CN" sz="3200" kern="100">
                          <a:effectLst/>
                        </a:rPr>
                        <a:t>关系理解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en-US" sz="3200" kern="100">
                          <a:effectLst/>
                        </a:rPr>
                        <a:t>E</a:t>
                      </a:r>
                      <a:r>
                        <a:rPr lang="zh-CN" sz="3200" kern="100">
                          <a:effectLst/>
                        </a:rPr>
                        <a:t>的大小与</a:t>
                      </a:r>
                      <a:r>
                        <a:rPr lang="en-US" sz="3200" kern="100">
                          <a:effectLst/>
                        </a:rPr>
                        <a:t>F</a:t>
                      </a:r>
                      <a:r>
                        <a:rPr lang="zh-CN" sz="3200" kern="100">
                          <a:effectLst/>
                        </a:rPr>
                        <a:t>、</a:t>
                      </a:r>
                      <a:r>
                        <a:rPr lang="en-US" sz="3200" kern="100">
                          <a:effectLst/>
                        </a:rPr>
                        <a:t>q</a:t>
                      </a:r>
                      <a:r>
                        <a:rPr lang="zh-CN" sz="3200" kern="100">
                          <a:effectLst/>
                        </a:rPr>
                        <a:t>的大小无关</a:t>
                      </a:r>
                      <a:endParaRPr lang="zh-CN" sz="32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E</a:t>
                      </a:r>
                      <a:r>
                        <a:rPr lang="zh-CN" sz="3200" kern="100" dirty="0">
                          <a:effectLst/>
                        </a:rPr>
                        <a:t>的大小与</a:t>
                      </a:r>
                      <a:r>
                        <a:rPr lang="en-US" sz="3200" kern="100" dirty="0">
                          <a:effectLst/>
                        </a:rPr>
                        <a:t>Q</a:t>
                      </a:r>
                      <a:r>
                        <a:rPr lang="zh-CN" sz="3200" kern="100" dirty="0" smtClean="0">
                          <a:effectLst/>
                        </a:rPr>
                        <a:t>成正比</a:t>
                      </a:r>
                      <a:r>
                        <a:rPr lang="zh-CN" altLang="en-US" sz="3200" kern="100" dirty="0" smtClean="0">
                          <a:effectLst/>
                        </a:rPr>
                        <a:t>，与</a:t>
                      </a:r>
                      <a:r>
                        <a:rPr lang="en-US" altLang="zh-CN" sz="3200" kern="100" dirty="0" smtClean="0">
                          <a:effectLst/>
                        </a:rPr>
                        <a:t>r</a:t>
                      </a:r>
                      <a:r>
                        <a:rPr lang="zh-CN" altLang="en-US" sz="3200" kern="100" dirty="0" smtClean="0">
                          <a:effectLst/>
                        </a:rPr>
                        <a:t>平方成反比</a:t>
                      </a:r>
                      <a:endParaRPr lang="zh-CN" sz="32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06947" marR="206947" marT="0" marB="0" anchor="ctr"/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r="-1637" b="9515"/>
          <a:stretch>
            <a:fillRect/>
          </a:stretch>
        </p:blipFill>
        <p:spPr>
          <a:xfrm>
            <a:off x="4217764" y="1134646"/>
            <a:ext cx="2002732" cy="101547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rcRect t="19125" r="5267" b="7719"/>
          <a:stretch>
            <a:fillRect/>
          </a:stretch>
        </p:blipFill>
        <p:spPr>
          <a:xfrm>
            <a:off x="8899302" y="1134646"/>
            <a:ext cx="1615524" cy="101547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9971" y="135157"/>
            <a:ext cx="41312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ct val="0"/>
              </a:spcAft>
              <a:defRPr b="0">
                <a:solidFill>
                  <a:srgbClr val="000000"/>
                </a:solidFill>
              </a:defRPr>
            </a:pPr>
            <a:r>
              <a:rPr lang="en-US" altLang="zh-CN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zh-CN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、</a:t>
            </a:r>
            <a:r>
              <a:rPr lang="zh-CN" altLang="en-US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两个公式的对比</a:t>
            </a:r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04572" y="292387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ct val="0"/>
              </a:spcAft>
              <a:defRPr b="0">
                <a:solidFill>
                  <a:srgbClr val="000000"/>
                </a:solidFill>
              </a:defRPr>
            </a:pPr>
            <a:r>
              <a:rPr lang="zh-CN" altLang="en-US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三</a:t>
            </a:r>
            <a:r>
              <a:rPr lang="zh-CN" altLang="zh-CN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、</a:t>
            </a:r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电场强度的叠加</a:t>
            </a:r>
          </a:p>
        </p:txBody>
      </p:sp>
      <p:sp>
        <p:nvSpPr>
          <p:cNvPr id="3" name="矩形 2"/>
          <p:cNvSpPr/>
          <p:nvPr/>
        </p:nvSpPr>
        <p:spPr>
          <a:xfrm>
            <a:off x="412124" y="1625628"/>
            <a:ext cx="78438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电场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中某点的电场强度为各个</a:t>
            </a:r>
            <a:r>
              <a:rPr lang="zh-CN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点电荷</a:t>
            </a:r>
            <a:r>
              <a:rPr lang="zh-CN" altLang="en-US" sz="32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单独</a:t>
            </a:r>
            <a:r>
              <a:rPr lang="zh-CN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zh-CN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该点产生的电场强度</a:t>
            </a:r>
            <a:r>
              <a:rPr lang="zh-CN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en-US" sz="32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矢量和</a:t>
            </a:r>
            <a:endParaRPr lang="zh-CN" altLang="zh-CN" sz="3200" b="1" kern="100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4" name="图片 3" descr="学科网(www.zxxk.com)--教育资源门户，提供试题试卷、教案、课件、教学论文、素材等各类教学资源库下载，还有大量丰富的教学资讯！"/>
          <p:cNvPicPr/>
          <p:nvPr/>
        </p:nvPicPr>
        <p:blipFill>
          <a:blip r:embed="rId2"/>
          <a:stretch>
            <a:fillRect/>
          </a:stretch>
        </p:blipFill>
        <p:spPr>
          <a:xfrm>
            <a:off x="9147167" y="877162"/>
            <a:ext cx="2159741" cy="1879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矩形 4"/>
          <p:cNvSpPr/>
          <p:nvPr/>
        </p:nvSpPr>
        <p:spPr>
          <a:xfrm>
            <a:off x="412124" y="3420443"/>
            <a:ext cx="80372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、一个半径为</a:t>
            </a:r>
            <a:r>
              <a:rPr lang="en-US" altLang="zh-CN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en-US" sz="32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的均匀带点球体（或球壳）在球外产生的电场，与一个位于球心、电荷量相等的点电荷在同一点产生的电场相同。</a:t>
            </a:r>
            <a:endParaRPr lang="zh-CN" altLang="zh-CN" sz="3200" b="1" kern="100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408" y="2985556"/>
            <a:ext cx="3339603" cy="3346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3769"/>
            <a:ext cx="12243917" cy="1545465"/>
          </a:xfrm>
          <a:prstGeom prst="rect">
            <a:avLst/>
          </a:prstGeom>
        </p:spPr>
      </p:pic>
      <p:pic>
        <p:nvPicPr>
          <p:cNvPr id="9218" name="图片 10" descr="学科网(www.zxxk.com)--教育资源门户，提供试题试卷、教案、课件、教学论文、素材等各类教学资源库下载，还有大量丰富的教学资讯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5225" y="3237360"/>
            <a:ext cx="3652836" cy="267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467360" y="810773"/>
            <a:ext cx="10435102" cy="6267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914400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kumimoji="1" lang="en-US" altLang="zh-CN" sz="3200" b="1" kern="1200" cap="none" spc="0" normalizeH="0" baseline="0" noProof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kumimoji="1" lang="en-US" altLang="zh-CN" sz="3200" b="1" kern="1200" cap="none" spc="0" normalizeH="0" baseline="0" noProof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r>
              <a:rPr kumimoji="1" lang="zh-CN" altLang="en-US" sz="3200" b="1" kern="1200" cap="none" spc="0" normalizeH="0" baseline="0" noProof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</a:rPr>
              <a:t>概念：</a:t>
            </a:r>
            <a:r>
              <a:rPr lang="zh-CN" altLang="en-US" sz="3200" b="1" dirty="0">
                <a:latin typeface="Verdana" panose="020B0604030504040204" pitchFamily="34" charset="0"/>
                <a:ea typeface="宋体" panose="02010600030101010101" pitchFamily="2" charset="-122"/>
              </a:rPr>
              <a:t>画在电场中的一条条有方向的曲线</a:t>
            </a:r>
          </a:p>
        </p:txBody>
      </p:sp>
      <p:sp>
        <p:nvSpPr>
          <p:cNvPr id="70660" name="Text Box 4"/>
          <p:cNvSpPr txBox="1"/>
          <p:nvPr/>
        </p:nvSpPr>
        <p:spPr>
          <a:xfrm>
            <a:off x="610537" y="3229175"/>
            <a:ext cx="10104048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l"/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）不闭合：从正电荷或无穷远出发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，终止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于无穷远或负电荷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0661" name="Text Box 5"/>
          <p:cNvSpPr txBox="1"/>
          <p:nvPr/>
        </p:nvSpPr>
        <p:spPr>
          <a:xfrm>
            <a:off x="610537" y="2705955"/>
            <a:ext cx="8458200" cy="5232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切线表方向</a:t>
            </a:r>
          </a:p>
        </p:txBody>
      </p:sp>
      <p:sp>
        <p:nvSpPr>
          <p:cNvPr id="70662" name="Text Box 6"/>
          <p:cNvSpPr txBox="1"/>
          <p:nvPr/>
        </p:nvSpPr>
        <p:spPr>
          <a:xfrm>
            <a:off x="610537" y="2182735"/>
            <a:ext cx="2890535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疏密表强弱</a:t>
            </a:r>
          </a:p>
        </p:txBody>
      </p:sp>
      <p:sp>
        <p:nvSpPr>
          <p:cNvPr id="70664" name="Text Box 8"/>
          <p:cNvSpPr txBox="1"/>
          <p:nvPr/>
        </p:nvSpPr>
        <p:spPr>
          <a:xfrm>
            <a:off x="610537" y="4274252"/>
            <a:ext cx="11017250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）不中断：空间连续性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0665" name="Text Box 9"/>
          <p:cNvSpPr txBox="1"/>
          <p:nvPr/>
        </p:nvSpPr>
        <p:spPr>
          <a:xfrm>
            <a:off x="610537" y="3752395"/>
            <a:ext cx="8458200" cy="5232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）不相交：任意一点的电场强度唯一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778091" y="129283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ct val="0"/>
              </a:spcAft>
              <a:defRPr b="0">
                <a:solidFill>
                  <a:srgbClr val="000000"/>
                </a:solidFill>
              </a:defRPr>
            </a:pPr>
            <a:r>
              <a:rPr lang="zh-CN" altLang="en-US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四</a:t>
            </a:r>
            <a:r>
              <a:rPr lang="zh-CN" altLang="zh-CN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、</a:t>
            </a:r>
            <a:r>
              <a:rPr lang="zh-CN" altLang="en-US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电场线</a:t>
            </a:r>
            <a:endParaRPr lang="zh-CN" altLang="zh-CN" sz="32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7360" y="1597960"/>
            <a:ext cx="1728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</a:rPr>
              <a:t>2.</a:t>
            </a:r>
            <a:r>
              <a:rPr kumimoji="1"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</a:rPr>
              <a:t>特点：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10537" y="4797472"/>
            <a:ext cx="5775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sz="2800" b="1" dirty="0">
                <a:solidFill>
                  <a:prstClr val="black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不</a:t>
            </a:r>
            <a:r>
              <a:rPr lang="zh-CN" altLang="en-US" sz="2800" b="1" dirty="0" smtClean="0">
                <a:solidFill>
                  <a:prstClr val="black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存在：电场线</a:t>
            </a:r>
            <a:r>
              <a:rPr lang="zh-CN" altLang="en-US" sz="2800" b="1" dirty="0">
                <a:solidFill>
                  <a:prstClr val="black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是理想化</a:t>
            </a:r>
            <a:r>
              <a:rPr lang="zh-CN" altLang="en-US" sz="2800" b="1" dirty="0" smtClean="0">
                <a:solidFill>
                  <a:prstClr val="black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模型</a:t>
            </a:r>
            <a:endParaRPr lang="zh-CN" alt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/>
      <p:bldP spid="70662" grpId="0"/>
      <p:bldP spid="70664" grpId="0"/>
      <p:bldP spid="70665" grpId="0"/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5638800" cy="73507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lnSpc>
                <a:spcPct val="130000"/>
              </a:lnSpc>
              <a:buClrTx/>
              <a:buSzTx/>
              <a:buFontTx/>
              <a:buNone/>
              <a:defRPr/>
            </a:pPr>
            <a:r>
              <a:rPr kumimoji="1" lang="en-US" altLang="zh-CN" sz="3600" kern="1200" cap="none" spc="0" normalizeH="0" baseline="0" noProof="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3.</a:t>
            </a:r>
            <a:r>
              <a:rPr kumimoji="1" lang="zh-CN" altLang="en-US" sz="3600" kern="1200" cap="none" spc="0" normalizeH="0" baseline="0" noProof="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常见电场的电场线</a:t>
            </a:r>
          </a:p>
        </p:txBody>
      </p:sp>
      <p:pic>
        <p:nvPicPr>
          <p:cNvPr id="72707" name="Picture 3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71270" y="1490345"/>
            <a:ext cx="4021138" cy="426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2708" name="Picture 4">
            <a:hlinkClick r:id="rId4" action="ppaction://hlinkfile"/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91885" y="1341755"/>
            <a:ext cx="3902075" cy="4175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6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195" y="1295400"/>
            <a:ext cx="4267200" cy="4259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4757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CC"/>
              </a:clrFrom>
              <a:clrTo>
                <a:srgbClr val="FFFFC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32830" y="1112838"/>
            <a:ext cx="4259263" cy="44418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6600" y="1035685"/>
            <a:ext cx="5638165" cy="4588510"/>
          </a:xfrm>
          <a:prstGeom prst="rect">
            <a:avLst/>
          </a:prstGeom>
          <a:noFill/>
          <a:ln w="2857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/>
          <p:nvPr/>
        </p:nvSpPr>
        <p:spPr>
          <a:xfrm>
            <a:off x="304800" y="381000"/>
            <a:ext cx="8610600" cy="68525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zh-CN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zh-CN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匀强电场：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</a:p>
        </p:txBody>
      </p:sp>
      <p:sp>
        <p:nvSpPr>
          <p:cNvPr id="80899" name="Text Box 3"/>
          <p:cNvSpPr txBox="1"/>
          <p:nvPr/>
        </p:nvSpPr>
        <p:spPr>
          <a:xfrm>
            <a:off x="457200" y="1295400"/>
            <a:ext cx="2441694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dirty="0" smtClean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2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）定义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</a:p>
        </p:txBody>
      </p:sp>
      <p:sp>
        <p:nvSpPr>
          <p:cNvPr id="80900" name="Text Box 4"/>
          <p:cNvSpPr txBox="1"/>
          <p:nvPr/>
        </p:nvSpPr>
        <p:spPr>
          <a:xfrm>
            <a:off x="2665645" y="1296610"/>
            <a:ext cx="62788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各点场强大小和方向都相同的电场</a:t>
            </a:r>
          </a:p>
        </p:txBody>
      </p:sp>
      <p:sp>
        <p:nvSpPr>
          <p:cNvPr id="80901" name="Text Box 5"/>
          <p:cNvSpPr txBox="1"/>
          <p:nvPr/>
        </p:nvSpPr>
        <p:spPr>
          <a:xfrm>
            <a:off x="457200" y="2086708"/>
            <a:ext cx="3672800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dirty="0" smtClean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2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）电场线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特点：</a:t>
            </a:r>
          </a:p>
        </p:txBody>
      </p:sp>
      <p:sp>
        <p:nvSpPr>
          <p:cNvPr id="80902" name="Text Box 6"/>
          <p:cNvSpPr txBox="1"/>
          <p:nvPr/>
        </p:nvSpPr>
        <p:spPr>
          <a:xfrm>
            <a:off x="3862754" y="2116016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疏密均匀的平行线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1248142" y="3787213"/>
            <a:ext cx="1876425" cy="1676400"/>
            <a:chOff x="1617" y="2976"/>
            <a:chExt cx="1182" cy="1056"/>
          </a:xfrm>
        </p:grpSpPr>
        <p:sp>
          <p:nvSpPr>
            <p:cNvPr id="21511" name="Line 8"/>
            <p:cNvSpPr/>
            <p:nvPr/>
          </p:nvSpPr>
          <p:spPr>
            <a:xfrm>
              <a:off x="1632" y="2976"/>
              <a:ext cx="1167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</p:spPr>
        </p:sp>
        <p:sp>
          <p:nvSpPr>
            <p:cNvPr id="21512" name="Line 9"/>
            <p:cNvSpPr/>
            <p:nvPr/>
          </p:nvSpPr>
          <p:spPr>
            <a:xfrm>
              <a:off x="1632" y="4032"/>
              <a:ext cx="1167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</p:spPr>
        </p:sp>
        <p:sp>
          <p:nvSpPr>
            <p:cNvPr id="21513" name="Line 10"/>
            <p:cNvSpPr/>
            <p:nvPr/>
          </p:nvSpPr>
          <p:spPr>
            <a:xfrm>
              <a:off x="1617" y="3312"/>
              <a:ext cx="1167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</p:spPr>
        </p:sp>
        <p:sp>
          <p:nvSpPr>
            <p:cNvPr id="21514" name="Line 11"/>
            <p:cNvSpPr/>
            <p:nvPr/>
          </p:nvSpPr>
          <p:spPr>
            <a:xfrm>
              <a:off x="1617" y="3648"/>
              <a:ext cx="1167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</p:spPr>
        </p:sp>
      </p:grpSp>
      <p:pic>
        <p:nvPicPr>
          <p:cNvPr id="81923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CC"/>
              </a:clrFrom>
              <a:clrTo>
                <a:srgbClr val="FEFEC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06022" y="3520049"/>
            <a:ext cx="5583555" cy="242760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/>
      <p:bldP spid="80900" grpId="0"/>
      <p:bldP spid="80901" grpId="0"/>
      <p:bldP spid="809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/>
          <p:nvPr>
            <p:custDataLst>
              <p:tags r:id="rId1"/>
            </p:custDataLst>
          </p:nvPr>
        </p:nvSpPr>
        <p:spPr>
          <a:xfrm>
            <a:off x="577850" y="13017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None/>
            </a:pPr>
            <a:r>
              <a:rPr lang="en-US" altLang="zh-CN" sz="3200"/>
              <a:t>  1.</a:t>
            </a:r>
            <a:r>
              <a:rPr lang="zh-CN" altLang="en-US" sz="3200"/>
              <a:t>如图所示</a:t>
            </a:r>
            <a:r>
              <a:rPr lang="en-US" altLang="zh-CN" sz="3200"/>
              <a:t>A</a:t>
            </a:r>
            <a:r>
              <a:rPr lang="zh-CN" altLang="en-US" sz="3200"/>
              <a:t>，</a:t>
            </a:r>
            <a:r>
              <a:rPr lang="en-US" altLang="zh-CN" sz="3200"/>
              <a:t>B</a:t>
            </a:r>
            <a:r>
              <a:rPr lang="zh-CN" altLang="en-US" sz="3200"/>
              <a:t>两点场强相同的是</a:t>
            </a:r>
            <a:r>
              <a:rPr lang="en-US" altLang="zh-CN" sz="3200"/>
              <a:t>(     )</a:t>
            </a:r>
          </a:p>
          <a:p>
            <a:pPr marL="342900" indent="-342900">
              <a:spcBef>
                <a:spcPct val="20000"/>
              </a:spcBef>
              <a:buChar char="•"/>
            </a:pPr>
            <a:endParaRPr lang="en-US" altLang="zh-CN" sz="3200"/>
          </a:p>
        </p:txBody>
      </p:sp>
      <p:grpSp>
        <p:nvGrpSpPr>
          <p:cNvPr id="43011" name="Group 3"/>
          <p:cNvGrpSpPr/>
          <p:nvPr/>
        </p:nvGrpSpPr>
        <p:grpSpPr>
          <a:xfrm>
            <a:off x="444500" y="2216150"/>
            <a:ext cx="8231188" cy="2130425"/>
            <a:chOff x="280" y="1146"/>
            <a:chExt cx="5185" cy="1342"/>
          </a:xfrm>
        </p:grpSpPr>
        <p:sp>
          <p:nvSpPr>
            <p:cNvPr id="43012" name="Oval 4"/>
            <p:cNvSpPr/>
            <p:nvPr>
              <p:custDataLst>
                <p:tags r:id="rId5"/>
              </p:custDataLst>
            </p:nvPr>
          </p:nvSpPr>
          <p:spPr>
            <a:xfrm>
              <a:off x="816" y="1770"/>
              <a:ext cx="240" cy="240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sp>
          <p:nvSpPr>
            <p:cNvPr id="43013" name="Freeform 5"/>
            <p:cNvSpPr/>
            <p:nvPr>
              <p:custDataLst>
                <p:tags r:id="rId6"/>
              </p:custDataLst>
            </p:nvPr>
          </p:nvSpPr>
          <p:spPr>
            <a:xfrm>
              <a:off x="4416" y="1970"/>
              <a:ext cx="864" cy="280"/>
            </a:xfr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43014" name="Line 6"/>
            <p:cNvCxnSpPr/>
            <p:nvPr>
              <p:custDataLst>
                <p:tags r:id="rId7"/>
              </p:custDataLst>
            </p:nvPr>
          </p:nvCxnSpPr>
          <p:spPr>
            <a:xfrm>
              <a:off x="864" y="1872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3015" name="Line 7"/>
            <p:cNvCxnSpPr/>
            <p:nvPr>
              <p:custDataLst>
                <p:tags r:id="rId8"/>
              </p:custDataLst>
            </p:nvPr>
          </p:nvCxnSpPr>
          <p:spPr>
            <a:xfrm>
              <a:off x="425" y="1242"/>
              <a:ext cx="480" cy="5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43016" name="Line 8"/>
            <p:cNvCxnSpPr/>
            <p:nvPr>
              <p:custDataLst>
                <p:tags r:id="rId9"/>
              </p:custDataLst>
            </p:nvPr>
          </p:nvCxnSpPr>
          <p:spPr>
            <a:xfrm flipV="1">
              <a:off x="280" y="1960"/>
              <a:ext cx="576" cy="52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43017" name="Line 9"/>
            <p:cNvCxnSpPr/>
            <p:nvPr>
              <p:custDataLst>
                <p:tags r:id="rId10"/>
              </p:custDataLst>
            </p:nvPr>
          </p:nvCxnSpPr>
          <p:spPr>
            <a:xfrm flipH="1" flipV="1">
              <a:off x="1008" y="1968"/>
              <a:ext cx="391" cy="48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43018" name="Line 10"/>
            <p:cNvCxnSpPr/>
            <p:nvPr>
              <p:custDataLst>
                <p:tags r:id="rId11"/>
              </p:custDataLst>
            </p:nvPr>
          </p:nvCxnSpPr>
          <p:spPr>
            <a:xfrm flipH="1">
              <a:off x="1041" y="1264"/>
              <a:ext cx="487" cy="52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43019" name="Oval 11"/>
            <p:cNvSpPr/>
            <p:nvPr>
              <p:custDataLst>
                <p:tags r:id="rId12"/>
              </p:custDataLst>
            </p:nvPr>
          </p:nvSpPr>
          <p:spPr>
            <a:xfrm>
              <a:off x="488" y="1432"/>
              <a:ext cx="960" cy="96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sp>
          <p:nvSpPr>
            <p:cNvPr id="43020" name="Oval 12"/>
            <p:cNvSpPr/>
            <p:nvPr>
              <p:custDataLst>
                <p:tags r:id="rId13"/>
              </p:custDataLst>
            </p:nvPr>
          </p:nvSpPr>
          <p:spPr>
            <a:xfrm>
              <a:off x="1248" y="1536"/>
              <a:ext cx="96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sp>
          <p:nvSpPr>
            <p:cNvPr id="43021" name="Oval 13"/>
            <p:cNvSpPr/>
            <p:nvPr>
              <p:custDataLst>
                <p:tags r:id="rId14"/>
              </p:custDataLst>
            </p:nvPr>
          </p:nvSpPr>
          <p:spPr>
            <a:xfrm>
              <a:off x="665" y="1530"/>
              <a:ext cx="48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sp>
          <p:nvSpPr>
            <p:cNvPr id="43022" name="Oval 14"/>
            <p:cNvSpPr/>
            <p:nvPr>
              <p:custDataLst>
                <p:tags r:id="rId15"/>
              </p:custDataLst>
            </p:nvPr>
          </p:nvSpPr>
          <p:spPr>
            <a:xfrm>
              <a:off x="1817" y="1770"/>
              <a:ext cx="240" cy="240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cxnSp>
          <p:nvCxnSpPr>
            <p:cNvPr id="43023" name="Line 15"/>
            <p:cNvCxnSpPr/>
            <p:nvPr>
              <p:custDataLst>
                <p:tags r:id="rId16"/>
              </p:custDataLst>
            </p:nvPr>
          </p:nvCxnSpPr>
          <p:spPr>
            <a:xfrm flipV="1">
              <a:off x="2016" y="1146"/>
              <a:ext cx="432" cy="6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43024" name="Line 16"/>
            <p:cNvCxnSpPr/>
            <p:nvPr>
              <p:custDataLst>
                <p:tags r:id="rId17"/>
              </p:custDataLst>
            </p:nvPr>
          </p:nvCxnSpPr>
          <p:spPr>
            <a:xfrm>
              <a:off x="2016" y="1968"/>
              <a:ext cx="528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43025" name="Line 17"/>
            <p:cNvCxnSpPr/>
            <p:nvPr>
              <p:custDataLst>
                <p:tags r:id="rId18"/>
              </p:custDataLst>
            </p:nvPr>
          </p:nvCxnSpPr>
          <p:spPr>
            <a:xfrm>
              <a:off x="2057" y="1866"/>
              <a:ext cx="67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43026" name="Line 18"/>
            <p:cNvCxnSpPr/>
            <p:nvPr>
              <p:custDataLst>
                <p:tags r:id="rId19"/>
              </p:custDataLst>
            </p:nvPr>
          </p:nvCxnSpPr>
          <p:spPr>
            <a:xfrm>
              <a:off x="1865" y="1906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3027" name="Line 19"/>
            <p:cNvCxnSpPr/>
            <p:nvPr>
              <p:custDataLst>
                <p:tags r:id="rId20"/>
              </p:custDataLst>
            </p:nvPr>
          </p:nvCxnSpPr>
          <p:spPr>
            <a:xfrm>
              <a:off x="1936" y="1866"/>
              <a:ext cx="0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43028" name="Oval 20"/>
            <p:cNvSpPr/>
            <p:nvPr>
              <p:custDataLst>
                <p:tags r:id="rId21"/>
              </p:custDataLst>
            </p:nvPr>
          </p:nvSpPr>
          <p:spPr>
            <a:xfrm>
              <a:off x="2153" y="1818"/>
              <a:ext cx="48" cy="9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sp>
          <p:nvSpPr>
            <p:cNvPr id="43029" name="Oval 21"/>
            <p:cNvSpPr/>
            <p:nvPr>
              <p:custDataLst>
                <p:tags r:id="rId22"/>
              </p:custDataLst>
            </p:nvPr>
          </p:nvSpPr>
          <p:spPr>
            <a:xfrm>
              <a:off x="2489" y="1818"/>
              <a:ext cx="48" cy="9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cxnSp>
          <p:nvCxnSpPr>
            <p:cNvPr id="43030" name="Line 22"/>
            <p:cNvCxnSpPr/>
            <p:nvPr>
              <p:custDataLst>
                <p:tags r:id="rId23"/>
              </p:custDataLst>
            </p:nvPr>
          </p:nvCxnSpPr>
          <p:spPr>
            <a:xfrm>
              <a:off x="3113" y="1338"/>
              <a:ext cx="100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3031" name="Line 23"/>
            <p:cNvCxnSpPr/>
            <p:nvPr>
              <p:custDataLst>
                <p:tags r:id="rId24"/>
              </p:custDataLst>
            </p:nvPr>
          </p:nvCxnSpPr>
          <p:spPr>
            <a:xfrm>
              <a:off x="3113" y="2442"/>
              <a:ext cx="100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3032" name="Line 24"/>
            <p:cNvCxnSpPr/>
            <p:nvPr>
              <p:custDataLst>
                <p:tags r:id="rId25"/>
              </p:custDataLst>
            </p:nvPr>
          </p:nvCxnSpPr>
          <p:spPr>
            <a:xfrm>
              <a:off x="3257" y="1386"/>
              <a:ext cx="0" cy="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43033" name="Line 25"/>
            <p:cNvCxnSpPr/>
            <p:nvPr>
              <p:custDataLst>
                <p:tags r:id="rId26"/>
              </p:custDataLst>
            </p:nvPr>
          </p:nvCxnSpPr>
          <p:spPr>
            <a:xfrm>
              <a:off x="3545" y="1386"/>
              <a:ext cx="0" cy="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43034" name="Line 26"/>
            <p:cNvCxnSpPr/>
            <p:nvPr>
              <p:custDataLst>
                <p:tags r:id="rId27"/>
              </p:custDataLst>
            </p:nvPr>
          </p:nvCxnSpPr>
          <p:spPr>
            <a:xfrm>
              <a:off x="3833" y="1386"/>
              <a:ext cx="0" cy="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43035" name="Oval 27"/>
            <p:cNvSpPr/>
            <p:nvPr>
              <p:custDataLst>
                <p:tags r:id="rId28"/>
              </p:custDataLst>
            </p:nvPr>
          </p:nvSpPr>
          <p:spPr>
            <a:xfrm>
              <a:off x="3209" y="1530"/>
              <a:ext cx="96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sp>
          <p:nvSpPr>
            <p:cNvPr id="43036" name="Oval 28"/>
            <p:cNvSpPr/>
            <p:nvPr>
              <p:custDataLst>
                <p:tags r:id="rId29"/>
              </p:custDataLst>
            </p:nvPr>
          </p:nvSpPr>
          <p:spPr>
            <a:xfrm>
              <a:off x="3497" y="2010"/>
              <a:ext cx="96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cxnSp>
          <p:nvCxnSpPr>
            <p:cNvPr id="43037" name="Line 29"/>
            <p:cNvCxnSpPr/>
            <p:nvPr>
              <p:custDataLst>
                <p:tags r:id="rId30"/>
              </p:custDataLst>
            </p:nvPr>
          </p:nvCxnSpPr>
          <p:spPr>
            <a:xfrm>
              <a:off x="4457" y="1818"/>
              <a:ext cx="100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43038" name="Freeform 30"/>
            <p:cNvSpPr/>
            <p:nvPr>
              <p:custDataLst>
                <p:tags r:id="rId31"/>
              </p:custDataLst>
            </p:nvPr>
          </p:nvSpPr>
          <p:spPr>
            <a:xfrm>
              <a:off x="4409" y="1290"/>
              <a:ext cx="864" cy="448"/>
            </a:xfr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43039" name="Line 31"/>
            <p:cNvCxnSpPr/>
            <p:nvPr>
              <p:custDataLst>
                <p:tags r:id="rId32"/>
              </p:custDataLst>
            </p:nvPr>
          </p:nvCxnSpPr>
          <p:spPr>
            <a:xfrm flipV="1">
              <a:off x="5177" y="1290"/>
              <a:ext cx="96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43040" name="Line 32"/>
            <p:cNvCxnSpPr/>
            <p:nvPr>
              <p:custDataLst>
                <p:tags r:id="rId33"/>
              </p:custDataLst>
            </p:nvPr>
          </p:nvCxnSpPr>
          <p:spPr>
            <a:xfrm>
              <a:off x="5129" y="2106"/>
              <a:ext cx="192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43041" name="Oval 33"/>
            <p:cNvSpPr/>
            <p:nvPr>
              <p:custDataLst>
                <p:tags r:id="rId34"/>
              </p:custDataLst>
            </p:nvPr>
          </p:nvSpPr>
          <p:spPr>
            <a:xfrm>
              <a:off x="4601" y="1818"/>
              <a:ext cx="48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sp>
          <p:nvSpPr>
            <p:cNvPr id="43042" name="Oval 34"/>
            <p:cNvSpPr/>
            <p:nvPr>
              <p:custDataLst>
                <p:tags r:id="rId35"/>
              </p:custDataLst>
            </p:nvPr>
          </p:nvSpPr>
          <p:spPr>
            <a:xfrm>
              <a:off x="5177" y="1818"/>
              <a:ext cx="48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zh-CN" altLang="en-US"/>
            </a:p>
          </p:txBody>
        </p:sp>
        <p:sp>
          <p:nvSpPr>
            <p:cNvPr id="43043" name="Text Box 35"/>
            <p:cNvSpPr/>
            <p:nvPr>
              <p:custDataLst>
                <p:tags r:id="rId36"/>
              </p:custDataLst>
            </p:nvPr>
          </p:nvSpPr>
          <p:spPr>
            <a:xfrm>
              <a:off x="329" y="1386"/>
              <a:ext cx="33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3044" name="Text Box 36"/>
            <p:cNvSpPr/>
            <p:nvPr>
              <p:custDataLst>
                <p:tags r:id="rId37"/>
              </p:custDataLst>
            </p:nvPr>
          </p:nvSpPr>
          <p:spPr>
            <a:xfrm flipH="1">
              <a:off x="1049" y="1290"/>
              <a:ext cx="32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3045" name="Text Box 37"/>
            <p:cNvSpPr/>
            <p:nvPr>
              <p:custDataLst>
                <p:tags r:id="rId38"/>
              </p:custDataLst>
            </p:nvPr>
          </p:nvSpPr>
          <p:spPr>
            <a:xfrm flipH="1">
              <a:off x="2407" y="1578"/>
              <a:ext cx="32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3046" name="Text Box 38"/>
            <p:cNvSpPr/>
            <p:nvPr>
              <p:custDataLst>
                <p:tags r:id="rId39"/>
              </p:custDataLst>
            </p:nvPr>
          </p:nvSpPr>
          <p:spPr>
            <a:xfrm flipH="1">
              <a:off x="5143" y="1578"/>
              <a:ext cx="32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3047" name="Text Box 39"/>
            <p:cNvSpPr/>
            <p:nvPr>
              <p:custDataLst>
                <p:tags r:id="rId40"/>
              </p:custDataLst>
            </p:nvPr>
          </p:nvSpPr>
          <p:spPr>
            <a:xfrm flipH="1">
              <a:off x="3607" y="1914"/>
              <a:ext cx="32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3048" name="Text Box 40"/>
            <p:cNvSpPr/>
            <p:nvPr>
              <p:custDataLst>
                <p:tags r:id="rId41"/>
              </p:custDataLst>
            </p:nvPr>
          </p:nvSpPr>
          <p:spPr>
            <a:xfrm>
              <a:off x="2057" y="1578"/>
              <a:ext cx="33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3049" name="Text Box 41"/>
            <p:cNvSpPr/>
            <p:nvPr>
              <p:custDataLst>
                <p:tags r:id="rId42"/>
              </p:custDataLst>
            </p:nvPr>
          </p:nvSpPr>
          <p:spPr>
            <a:xfrm>
              <a:off x="2969" y="1386"/>
              <a:ext cx="33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3050" name="Text Box 42"/>
            <p:cNvSpPr/>
            <p:nvPr>
              <p:custDataLst>
                <p:tags r:id="rId43"/>
              </p:custDataLst>
            </p:nvPr>
          </p:nvSpPr>
          <p:spPr>
            <a:xfrm>
              <a:off x="4553" y="1578"/>
              <a:ext cx="33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43051" name="Text Box 43"/>
          <p:cNvSpPr/>
          <p:nvPr>
            <p:custDataLst>
              <p:tags r:id="rId2"/>
            </p:custDataLst>
          </p:nvPr>
        </p:nvSpPr>
        <p:spPr>
          <a:xfrm>
            <a:off x="304800" y="5187950"/>
            <a:ext cx="85344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          </a:t>
            </a:r>
            <a:r>
              <a:rPr lang="en-US" altLang="zh-CN" sz="4400">
                <a:solidFill>
                  <a:srgbClr val="FF0000"/>
                </a:solidFill>
                <a:latin typeface="Times New Roman" panose="02020603050405020304" pitchFamily="18" charset="0"/>
              </a:rPr>
              <a:t>A            B             C            D</a:t>
            </a:r>
          </a:p>
        </p:txBody>
      </p:sp>
      <p:sp>
        <p:nvSpPr>
          <p:cNvPr id="43052" name="Rectangle 44"/>
          <p:cNvSpPr/>
          <p:nvPr>
            <p:custDataLst>
              <p:tags r:id="rId3"/>
            </p:custDataLst>
          </p:nvPr>
        </p:nvSpPr>
        <p:spPr>
          <a:xfrm>
            <a:off x="9166860" y="1476058"/>
            <a:ext cx="477838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3053" name="Text Box 45"/>
          <p:cNvSpPr/>
          <p:nvPr>
            <p:custDataLst>
              <p:tags r:id="rId4"/>
            </p:custDataLst>
          </p:nvPr>
        </p:nvSpPr>
        <p:spPr>
          <a:xfrm>
            <a:off x="2843213" y="585788"/>
            <a:ext cx="32416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随堂练习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5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rcRect r="415" b="3704"/>
          <a:stretch>
            <a:fillRect/>
          </a:stretch>
        </p:blipFill>
        <p:spPr>
          <a:xfrm>
            <a:off x="1" y="1"/>
            <a:ext cx="12028868" cy="2678806"/>
          </a:xfrm>
          <a:prstGeom prst="rect">
            <a:avLst/>
          </a:prstGeom>
        </p:spPr>
      </p:pic>
      <p:pic>
        <p:nvPicPr>
          <p:cNvPr id="3" name="图片 2" descr="KTX1831-1-50.T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6158" y="3429586"/>
            <a:ext cx="2966747" cy="27622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矩形 3"/>
          <p:cNvSpPr/>
          <p:nvPr/>
        </p:nvSpPr>
        <p:spPr>
          <a:xfrm>
            <a:off x="5752563" y="3172009"/>
            <a:ext cx="6096000" cy="353943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分析方法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2800" b="1" kern="10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轨迹的弯曲情况结合电场线确定电场力的方向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800" b="1" kern="10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电场力和电场线的方向可判断带电粒子所带电荷的正负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800" b="1" kern="10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③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电场线的疏密程度可确定电场力的大小，再根据牛顿第二定律</a:t>
            </a:r>
            <a:r>
              <a:rPr lang="en-US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可判断带电粒子加速度的大小．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/>
          <p:nvPr/>
        </p:nvSpPr>
        <p:spPr>
          <a:xfrm>
            <a:off x="2936212" y="516986"/>
            <a:ext cx="5102296" cy="299890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>
            <a:solidFill>
              <a:srgbClr val="FBFAE5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en-US" sz="100" b="0">
              <a:latin typeface="Arial" panose="020B0604020202020204" pitchFamily="34" charset="0"/>
            </a:endParaRPr>
          </a:p>
        </p:txBody>
      </p:sp>
      <p:sp>
        <p:nvSpPr>
          <p:cNvPr id="3" name="Oval 3"/>
          <p:cNvSpPr/>
          <p:nvPr/>
        </p:nvSpPr>
        <p:spPr>
          <a:xfrm>
            <a:off x="3425538" y="472225"/>
            <a:ext cx="5060726" cy="305710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>
            <a:solidFill>
              <a:srgbClr val="FBFAE5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en-US" sz="100" b="0">
              <a:latin typeface="Arial" panose="020B0604020202020204" pitchFamily="34" charset="0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969888" y="5168806"/>
            <a:ext cx="570089" cy="707861"/>
            <a:chOff x="937" y="3504"/>
            <a:chExt cx="480" cy="596"/>
          </a:xfrm>
        </p:grpSpPr>
        <p:sp>
          <p:nvSpPr>
            <p:cNvPr id="5" name="Oval 5"/>
            <p:cNvSpPr/>
            <p:nvPr/>
          </p:nvSpPr>
          <p:spPr>
            <a:xfrm>
              <a:off x="937" y="3537"/>
              <a:ext cx="480" cy="528"/>
            </a:xfrm>
            <a:prstGeom prst="ellipse">
              <a:avLst/>
            </a:prstGeom>
            <a:solidFill>
              <a:srgbClr val="FFFFFF"/>
            </a:solidFill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lang="zh-CN" altLang="en-US" sz="600" b="0">
                <a:latin typeface="Arial" panose="020B0604020202020204" pitchFamily="34" charset="0"/>
              </a:endParaRPr>
            </a:p>
          </p:txBody>
        </p:sp>
        <p:sp>
          <p:nvSpPr>
            <p:cNvPr id="6" name="Text Box 6"/>
            <p:cNvSpPr txBox="1"/>
            <p:nvPr/>
          </p:nvSpPr>
          <p:spPr>
            <a:xfrm>
              <a:off x="960" y="3504"/>
              <a:ext cx="384" cy="596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4000">
                  <a:solidFill>
                    <a:srgbClr val="0033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7" name="Line 7"/>
          <p:cNvSpPr/>
          <p:nvPr/>
        </p:nvSpPr>
        <p:spPr>
          <a:xfrm>
            <a:off x="1826072" y="5351710"/>
            <a:ext cx="859427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sz="3600"/>
          </a:p>
        </p:txBody>
      </p:sp>
      <p:sp>
        <p:nvSpPr>
          <p:cNvPr id="8" name="Text Box 8"/>
          <p:cNvSpPr txBox="1"/>
          <p:nvPr/>
        </p:nvSpPr>
        <p:spPr>
          <a:xfrm>
            <a:off x="2908086" y="4975021"/>
            <a:ext cx="3245213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chemeClr val="accent6">
                    <a:lumMod val="75000"/>
                  </a:schemeClr>
                </a:solidFill>
                <a:latin typeface="宋体" panose="02010600030101010101" pitchFamily="2" charset="-122"/>
              </a:rPr>
              <a:t>A</a:t>
            </a:r>
            <a:r>
              <a:rPr lang="zh-CN" altLang="en-US" sz="3200" b="1" dirty="0">
                <a:solidFill>
                  <a:schemeClr val="accent6">
                    <a:lumMod val="75000"/>
                  </a:schemeClr>
                </a:solidFill>
                <a:latin typeface="宋体" panose="02010600030101010101" pitchFamily="2" charset="-122"/>
              </a:rPr>
              <a:t>产生的电场</a:t>
            </a:r>
          </a:p>
        </p:txBody>
      </p:sp>
      <p:sp>
        <p:nvSpPr>
          <p:cNvPr id="9" name="Line 9"/>
          <p:cNvSpPr/>
          <p:nvPr/>
        </p:nvSpPr>
        <p:spPr>
          <a:xfrm>
            <a:off x="5873703" y="5340315"/>
            <a:ext cx="627098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sz="3600"/>
          </a:p>
        </p:txBody>
      </p:sp>
      <p:grpSp>
        <p:nvGrpSpPr>
          <p:cNvPr id="10" name="Group 10"/>
          <p:cNvGrpSpPr/>
          <p:nvPr/>
        </p:nvGrpSpPr>
        <p:grpSpPr>
          <a:xfrm>
            <a:off x="6693205" y="5167618"/>
            <a:ext cx="570089" cy="707861"/>
            <a:chOff x="3168" y="3374"/>
            <a:chExt cx="480" cy="596"/>
          </a:xfrm>
        </p:grpSpPr>
        <p:sp>
          <p:nvSpPr>
            <p:cNvPr id="11" name="Oval 11"/>
            <p:cNvSpPr/>
            <p:nvPr/>
          </p:nvSpPr>
          <p:spPr>
            <a:xfrm>
              <a:off x="3168" y="3408"/>
              <a:ext cx="480" cy="528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lang="zh-CN" altLang="en-US" sz="600" b="0">
                <a:latin typeface="Arial" panose="020B0604020202020204" pitchFamily="34" charset="0"/>
              </a:endParaRPr>
            </a:p>
          </p:txBody>
        </p:sp>
        <p:sp>
          <p:nvSpPr>
            <p:cNvPr id="12" name="Text Box 12"/>
            <p:cNvSpPr txBox="1"/>
            <p:nvPr/>
          </p:nvSpPr>
          <p:spPr>
            <a:xfrm>
              <a:off x="3213" y="3374"/>
              <a:ext cx="384" cy="59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4000">
                  <a:solidFill>
                    <a:srgbClr val="0033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13" name="Text Box 13"/>
          <p:cNvSpPr txBox="1"/>
          <p:nvPr/>
        </p:nvSpPr>
        <p:spPr>
          <a:xfrm>
            <a:off x="7455698" y="4408603"/>
            <a:ext cx="4191823" cy="1077218"/>
          </a:xfrm>
          <a:prstGeom prst="rect">
            <a:avLst/>
          </a:prstGeom>
          <a:noFill/>
          <a:ln w="9525" cap="flat" cmpd="sng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altLang="zh-CN" sz="3200" b="1">
                <a:solidFill>
                  <a:srgbClr val="00B050"/>
                </a:solidFill>
                <a:latin typeface="宋体" panose="02010600030101010101" pitchFamily="2" charset="-122"/>
              </a:rPr>
              <a:t>B</a:t>
            </a:r>
            <a:r>
              <a:rPr lang="zh-CN" altLang="en-US" sz="3200" b="1">
                <a:solidFill>
                  <a:srgbClr val="00B050"/>
                </a:solidFill>
                <a:latin typeface="宋体" panose="02010600030101010101" pitchFamily="2" charset="-122"/>
              </a:rPr>
              <a:t>受到的力是</a:t>
            </a:r>
            <a:r>
              <a:rPr lang="en-US" altLang="zh-CN" sz="3200" b="1">
                <a:solidFill>
                  <a:srgbClr val="00B050"/>
                </a:solidFill>
                <a:latin typeface="宋体" panose="02010600030101010101" pitchFamily="2" charset="-122"/>
              </a:rPr>
              <a:t>A</a:t>
            </a:r>
            <a:r>
              <a:rPr lang="zh-CN" altLang="en-US" sz="3200" b="1">
                <a:solidFill>
                  <a:srgbClr val="00B050"/>
                </a:solidFill>
                <a:latin typeface="宋体" panose="02010600030101010101" pitchFamily="2" charset="-122"/>
              </a:rPr>
              <a:t>产生的电场对</a:t>
            </a:r>
            <a:r>
              <a:rPr lang="en-US" altLang="zh-CN" sz="3200" b="1">
                <a:solidFill>
                  <a:srgbClr val="00B050"/>
                </a:solidFill>
                <a:latin typeface="宋体" panose="02010600030101010101" pitchFamily="2" charset="-122"/>
              </a:rPr>
              <a:t>B</a:t>
            </a:r>
            <a:r>
              <a:rPr lang="zh-CN" altLang="en-US" sz="3200" b="1">
                <a:solidFill>
                  <a:srgbClr val="00B050"/>
                </a:solidFill>
                <a:latin typeface="宋体" panose="02010600030101010101" pitchFamily="2" charset="-122"/>
              </a:rPr>
              <a:t>的作用力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6574091" y="1534833"/>
            <a:ext cx="627098" cy="1086262"/>
            <a:chOff x="4176" y="864"/>
            <a:chExt cx="624" cy="1016"/>
          </a:xfrm>
        </p:grpSpPr>
        <p:sp>
          <p:nvSpPr>
            <p:cNvPr id="15" name="Oval 15"/>
            <p:cNvSpPr/>
            <p:nvPr/>
          </p:nvSpPr>
          <p:spPr>
            <a:xfrm>
              <a:off x="4176" y="864"/>
              <a:ext cx="624" cy="62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lang="zh-CN" altLang="en-US" sz="100" b="0">
                <a:latin typeface="Arial" panose="020B0604020202020204" pitchFamily="34" charset="0"/>
              </a:endParaRPr>
            </a:p>
          </p:txBody>
        </p:sp>
        <p:grpSp>
          <p:nvGrpSpPr>
            <p:cNvPr id="16" name="Group 16"/>
            <p:cNvGrpSpPr/>
            <p:nvPr/>
          </p:nvGrpSpPr>
          <p:grpSpPr>
            <a:xfrm>
              <a:off x="4320" y="1008"/>
              <a:ext cx="288" cy="336"/>
              <a:chOff x="1248" y="3360"/>
              <a:chExt cx="288" cy="336"/>
            </a:xfrm>
          </p:grpSpPr>
          <p:sp>
            <p:nvSpPr>
              <p:cNvPr id="18" name="Line 17"/>
              <p:cNvSpPr/>
              <p:nvPr/>
            </p:nvSpPr>
            <p:spPr>
              <a:xfrm>
                <a:off x="1248" y="3552"/>
                <a:ext cx="28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19" name="Line 18"/>
              <p:cNvSpPr/>
              <p:nvPr/>
            </p:nvSpPr>
            <p:spPr>
              <a:xfrm flipH="1">
                <a:off x="1392" y="3360"/>
                <a:ext cx="0" cy="33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17" name="Text Box 19"/>
            <p:cNvSpPr txBox="1"/>
            <p:nvPr/>
          </p:nvSpPr>
          <p:spPr>
            <a:xfrm>
              <a:off x="4367" y="1536"/>
              <a:ext cx="385" cy="344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1795">
                  <a:solidFill>
                    <a:srgbClr val="FF00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7210691" y="1695170"/>
            <a:ext cx="912142" cy="414503"/>
            <a:chOff x="4464" y="1632"/>
            <a:chExt cx="768" cy="349"/>
          </a:xfrm>
        </p:grpSpPr>
        <p:sp>
          <p:nvSpPr>
            <p:cNvPr id="21" name="Line 21"/>
            <p:cNvSpPr/>
            <p:nvPr/>
          </p:nvSpPr>
          <p:spPr>
            <a:xfrm>
              <a:off x="4464" y="1776"/>
              <a:ext cx="432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Text Box 22"/>
            <p:cNvSpPr txBox="1"/>
            <p:nvPr/>
          </p:nvSpPr>
          <p:spPr>
            <a:xfrm>
              <a:off x="4896" y="1632"/>
              <a:ext cx="336" cy="34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2095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3049042" y="1733176"/>
            <a:ext cx="1026160" cy="414503"/>
            <a:chOff x="1056" y="3072"/>
            <a:chExt cx="864" cy="349"/>
          </a:xfrm>
        </p:grpSpPr>
        <p:sp>
          <p:nvSpPr>
            <p:cNvPr id="24" name="Line 24"/>
            <p:cNvSpPr/>
            <p:nvPr/>
          </p:nvSpPr>
          <p:spPr>
            <a:xfrm flipH="1">
              <a:off x="1248" y="3216"/>
              <a:ext cx="672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Text Box 25"/>
            <p:cNvSpPr txBox="1"/>
            <p:nvPr/>
          </p:nvSpPr>
          <p:spPr>
            <a:xfrm>
              <a:off x="1056" y="3072"/>
              <a:ext cx="336" cy="34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2095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</a:p>
          </p:txBody>
        </p:sp>
      </p:grpSp>
      <p:sp>
        <p:nvSpPr>
          <p:cNvPr id="26" name="Line 26"/>
          <p:cNvSpPr/>
          <p:nvPr/>
        </p:nvSpPr>
        <p:spPr>
          <a:xfrm flipH="1">
            <a:off x="5955901" y="5779276"/>
            <a:ext cx="456071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sz="3600"/>
          </a:p>
        </p:txBody>
      </p:sp>
      <p:sp>
        <p:nvSpPr>
          <p:cNvPr id="27" name="Text Box 27"/>
          <p:cNvSpPr txBox="1"/>
          <p:nvPr/>
        </p:nvSpPr>
        <p:spPr>
          <a:xfrm>
            <a:off x="2934059" y="5486888"/>
            <a:ext cx="330222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32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产生的电场</a:t>
            </a:r>
          </a:p>
        </p:txBody>
      </p:sp>
      <p:sp>
        <p:nvSpPr>
          <p:cNvPr id="28" name="Line 28"/>
          <p:cNvSpPr/>
          <p:nvPr/>
        </p:nvSpPr>
        <p:spPr>
          <a:xfrm flipH="1">
            <a:off x="1826072" y="5693764"/>
            <a:ext cx="802418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sz="3600"/>
          </a:p>
        </p:txBody>
      </p:sp>
      <p:sp>
        <p:nvSpPr>
          <p:cNvPr id="29" name="Text Box 29"/>
          <p:cNvSpPr txBox="1"/>
          <p:nvPr/>
        </p:nvSpPr>
        <p:spPr>
          <a:xfrm>
            <a:off x="7455698" y="5559796"/>
            <a:ext cx="4191823" cy="1077218"/>
          </a:xfrm>
          <a:prstGeom prst="rect">
            <a:avLst/>
          </a:prstGeom>
          <a:noFill/>
          <a:ln w="9525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00B050"/>
                </a:solidFill>
                <a:latin typeface="宋体" panose="02010600030101010101" pitchFamily="2" charset="-122"/>
              </a:rPr>
              <a:t>A</a:t>
            </a:r>
            <a:r>
              <a:rPr lang="zh-CN" altLang="en-US" sz="3200" b="1" dirty="0">
                <a:solidFill>
                  <a:srgbClr val="00B050"/>
                </a:solidFill>
                <a:latin typeface="宋体" panose="02010600030101010101" pitchFamily="2" charset="-122"/>
              </a:rPr>
              <a:t>受到的力是</a:t>
            </a:r>
            <a:r>
              <a:rPr lang="en-US" altLang="zh-CN" sz="3200" b="1" dirty="0">
                <a:solidFill>
                  <a:srgbClr val="00B050"/>
                </a:solidFill>
                <a:latin typeface="宋体" panose="02010600030101010101" pitchFamily="2" charset="-122"/>
              </a:rPr>
              <a:t>B</a:t>
            </a:r>
            <a:r>
              <a:rPr lang="zh-CN" altLang="en-US" sz="3200" b="1" dirty="0">
                <a:solidFill>
                  <a:srgbClr val="00B050"/>
                </a:solidFill>
                <a:latin typeface="宋体" panose="02010600030101010101" pitchFamily="2" charset="-122"/>
              </a:rPr>
              <a:t>产生的电场对</a:t>
            </a:r>
            <a:r>
              <a:rPr lang="en-US" altLang="zh-CN" sz="3200" b="1" dirty="0">
                <a:solidFill>
                  <a:srgbClr val="00B050"/>
                </a:solidFill>
                <a:latin typeface="宋体" panose="02010600030101010101" pitchFamily="2" charset="-122"/>
              </a:rPr>
              <a:t>A</a:t>
            </a:r>
            <a:r>
              <a:rPr lang="zh-CN" altLang="en-US" sz="3200" b="1" dirty="0">
                <a:solidFill>
                  <a:srgbClr val="00B050"/>
                </a:solidFill>
                <a:latin typeface="宋体" panose="02010600030101010101" pitchFamily="2" charset="-122"/>
              </a:rPr>
              <a:t>的作用力</a:t>
            </a:r>
          </a:p>
        </p:txBody>
      </p:sp>
      <p:grpSp>
        <p:nvGrpSpPr>
          <p:cNvPr id="30" name="Group 30"/>
          <p:cNvGrpSpPr/>
          <p:nvPr/>
        </p:nvGrpSpPr>
        <p:grpSpPr>
          <a:xfrm>
            <a:off x="4084703" y="1494452"/>
            <a:ext cx="741116" cy="1166307"/>
            <a:chOff x="1920" y="1680"/>
            <a:chExt cx="624" cy="982"/>
          </a:xfrm>
        </p:grpSpPr>
        <p:sp>
          <p:nvSpPr>
            <p:cNvPr id="31" name="Oval 31"/>
            <p:cNvSpPr/>
            <p:nvPr/>
          </p:nvSpPr>
          <p:spPr>
            <a:xfrm>
              <a:off x="1920" y="1680"/>
              <a:ext cx="624" cy="624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lang="zh-CN" altLang="en-US" sz="100" b="0">
                <a:latin typeface="Arial" panose="020B0604020202020204" pitchFamily="34" charset="0"/>
              </a:endParaRPr>
            </a:p>
          </p:txBody>
        </p:sp>
        <p:grpSp>
          <p:nvGrpSpPr>
            <p:cNvPr id="32" name="Group 32"/>
            <p:cNvGrpSpPr/>
            <p:nvPr/>
          </p:nvGrpSpPr>
          <p:grpSpPr>
            <a:xfrm>
              <a:off x="2064" y="1824"/>
              <a:ext cx="288" cy="336"/>
              <a:chOff x="1248" y="3360"/>
              <a:chExt cx="288" cy="336"/>
            </a:xfrm>
          </p:grpSpPr>
          <p:sp>
            <p:nvSpPr>
              <p:cNvPr id="34" name="Line 33"/>
              <p:cNvSpPr/>
              <p:nvPr/>
            </p:nvSpPr>
            <p:spPr>
              <a:xfrm>
                <a:off x="1248" y="3552"/>
                <a:ext cx="28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  <p:sp>
            <p:nvSpPr>
              <p:cNvPr id="35" name="Line 34"/>
              <p:cNvSpPr/>
              <p:nvPr/>
            </p:nvSpPr>
            <p:spPr>
              <a:xfrm flipH="1">
                <a:off x="1392" y="3360"/>
                <a:ext cx="0" cy="33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/>
              </a:p>
            </p:txBody>
          </p:sp>
        </p:grpSp>
        <p:sp>
          <p:nvSpPr>
            <p:cNvPr id="33" name="Text Box 35"/>
            <p:cNvSpPr txBox="1"/>
            <p:nvPr/>
          </p:nvSpPr>
          <p:spPr>
            <a:xfrm>
              <a:off x="2112" y="2352"/>
              <a:ext cx="384" cy="31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1795">
                  <a:solidFill>
                    <a:srgbClr val="FF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1" animBg="1"/>
      <p:bldP spid="8" grpId="2"/>
      <p:bldP spid="13" grpId="3" animBg="1"/>
      <p:bldP spid="27" grpId="4"/>
      <p:bldP spid="29" grpId="5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246"/>
            <a:ext cx="11775567" cy="2667470"/>
          </a:xfrm>
          <a:prstGeom prst="rect">
            <a:avLst/>
          </a:prstGeom>
        </p:spPr>
      </p:pic>
      <p:pic>
        <p:nvPicPr>
          <p:cNvPr id="4" name="图片 3" descr="KTX1831-1-51.T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4826" y="3387831"/>
            <a:ext cx="3229901" cy="265800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 5"/>
          <p:cNvSpPr/>
          <p:nvPr/>
        </p:nvSpPr>
        <p:spPr>
          <a:xfrm>
            <a:off x="5752563" y="3172009"/>
            <a:ext cx="6096000" cy="353943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分析方法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2800" b="1" kern="10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轨迹的弯曲情况结合电场线确定电场力的方向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800" b="1" kern="10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电场力和电场线的方向可判断带电粒子所带电荷的正负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800" b="1" kern="10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③</a:t>
            </a:r>
            <a:r>
              <a:rPr lang="zh-CN" altLang="zh-CN" sz="2800" b="1" kern="10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电场线的疏密程度可确定电场力的大小，再根据牛顿第二定律</a:t>
            </a:r>
            <a:r>
              <a:rPr lang="en-US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</a:t>
            </a:r>
            <a:r>
              <a:rPr lang="zh-CN" altLang="zh-CN" sz="2800" b="1" kern="1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可判断带电粒子加速度的大小．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/>
          <p:nvPr/>
        </p:nvSpPr>
        <p:spPr>
          <a:xfrm>
            <a:off x="1255983" y="1349210"/>
            <a:ext cx="10534502" cy="568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>
                <a:latin typeface="宋体" panose="02010600030101010101" pitchFamily="2" charset="-122"/>
              </a:rPr>
              <a:t>1.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定义</a:t>
            </a:r>
            <a:r>
              <a:rPr lang="zh-CN" altLang="en-US" sz="2800" b="1" dirty="0">
                <a:latin typeface="宋体" panose="02010600030101010101" pitchFamily="2" charset="-122"/>
              </a:rPr>
              <a:t>：电荷周围存在着的一种传递电荷间相互作用的特殊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物质。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4" name="Text Box 4"/>
          <p:cNvSpPr txBox="1"/>
          <p:nvPr/>
        </p:nvSpPr>
        <p:spPr>
          <a:xfrm>
            <a:off x="1255983" y="2957669"/>
            <a:ext cx="9497876" cy="568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 smtClean="0">
                <a:latin typeface="宋体" panose="02010600030101010101" pitchFamily="2" charset="-122"/>
              </a:rPr>
              <a:t>3.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基本性质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：对</a:t>
            </a:r>
            <a:r>
              <a:rPr lang="zh-CN" altLang="en-US" sz="2800" b="1" dirty="0">
                <a:latin typeface="宋体" panose="02010600030101010101" pitchFamily="2" charset="-122"/>
              </a:rPr>
              <a:t>处在其中的电荷有力的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作用</a:t>
            </a:r>
            <a:r>
              <a:rPr lang="zh-CN" altLang="en-US" sz="2800" b="1" dirty="0" smtClean="0">
                <a:latin typeface="宋体" panose="02010600030101010101" pitchFamily="2" charset="-122"/>
                <a:sym typeface="+mn-ea"/>
              </a:rPr>
              <a:t>。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5" name="Text Box 5"/>
          <p:cNvSpPr txBox="1"/>
          <p:nvPr/>
        </p:nvSpPr>
        <p:spPr>
          <a:xfrm>
            <a:off x="1255983" y="3827337"/>
            <a:ext cx="9497876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宋体" panose="02010600030101010101" pitchFamily="2" charset="-122"/>
              </a:rPr>
              <a:t>4.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物质性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：场</a:t>
            </a:r>
            <a:r>
              <a:rPr lang="zh-CN" altLang="en-US" sz="2800" b="1" dirty="0">
                <a:latin typeface="宋体" panose="02010600030101010101" pitchFamily="2" charset="-122"/>
              </a:rPr>
              <a:t>是</a:t>
            </a:r>
            <a:r>
              <a:rPr lang="zh-CN" altLang="en-US" sz="2800" b="1" dirty="0" smtClean="0">
                <a:solidFill>
                  <a:srgbClr val="C00000"/>
                </a:solidFill>
                <a:latin typeface="宋体" panose="02010600030101010101" pitchFamily="2" charset="-122"/>
              </a:rPr>
              <a:t>客观存在的一种特殊物质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。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6" name="Shape 120"/>
          <p:cNvSpPr/>
          <p:nvPr/>
        </p:nvSpPr>
        <p:spPr>
          <a:xfrm>
            <a:off x="4754367" y="165009"/>
            <a:ext cx="4106298" cy="4924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lang="zh-CN" altLang="en-US" sz="3200" b="1" dirty="0" smtClean="0">
                <a:solidFill>
                  <a:srgbClr val="C00000"/>
                </a:solidFill>
              </a:rPr>
              <a:t>一、</a:t>
            </a:r>
            <a:r>
              <a:rPr lang="zh-CN" sz="3200" b="1" dirty="0" smtClean="0">
                <a:solidFill>
                  <a:srgbClr val="C00000"/>
                </a:solidFill>
              </a:rPr>
              <a:t>电场</a:t>
            </a:r>
            <a:endParaRPr lang="zh-CN" sz="3200" b="1" dirty="0">
              <a:solidFill>
                <a:srgbClr val="C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55983" y="2156274"/>
            <a:ext cx="59330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b="1" dirty="0">
                <a:solidFill>
                  <a:prstClr val="black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静电场</a:t>
            </a:r>
            <a:r>
              <a:rPr lang="zh-CN" altLang="en-US" sz="2800" b="1" dirty="0">
                <a:solidFill>
                  <a:prstClr val="black"/>
                </a:solidFill>
                <a:latin typeface="宋体" panose="02010600030101010101" pitchFamily="2" charset="-122"/>
              </a:rPr>
              <a:t>：由静止电荷产生的电场。</a:t>
            </a:r>
            <a:endParaRPr lang="zh-CN" altLang="en-US" sz="2800" b="1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1856791" y="4656745"/>
            <a:ext cx="7603732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rgbClr val="C00000"/>
                </a:solidFill>
                <a:latin typeface="宋体" panose="02010600030101010101" pitchFamily="2" charset="-122"/>
              </a:rPr>
              <a:t>实物和场是物质存在的两种形式</a:t>
            </a:r>
            <a:r>
              <a:rPr lang="zh-CN" altLang="en-US" sz="3600" b="1" dirty="0" smtClean="0">
                <a:latin typeface="宋体" panose="02010600030101010101" pitchFamily="2" charset="-122"/>
              </a:rPr>
              <a:t>。</a:t>
            </a:r>
            <a:endParaRPr lang="zh-CN" altLang="en-US" sz="36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1"/>
      <p:bldP spid="5" grpId="2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8186" y="777098"/>
            <a:ext cx="98695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3600" b="1" dirty="0">
                <a:latin typeface="宋体" panose="02010600030101010101" pitchFamily="2" charset="-122"/>
              </a:rPr>
              <a:t>1</a:t>
            </a:r>
            <a:r>
              <a:rPr lang="zh-CN" altLang="zh-CN" sz="3600" b="1" dirty="0" smtClean="0">
                <a:latin typeface="宋体" panose="02010600030101010101" pitchFamily="2" charset="-122"/>
              </a:rPr>
              <a:t>．</a:t>
            </a:r>
            <a:r>
              <a:rPr lang="zh-CN" altLang="en-US" sz="3600" b="1" dirty="0" smtClean="0">
                <a:latin typeface="宋体" panose="02010600030101010101" pitchFamily="2" charset="-122"/>
              </a:rPr>
              <a:t>两种</a:t>
            </a:r>
            <a:r>
              <a:rPr lang="zh-CN" altLang="zh-CN" sz="3600" b="1" dirty="0" smtClean="0">
                <a:latin typeface="宋体" panose="02010600030101010101" pitchFamily="2" charset="-122"/>
              </a:rPr>
              <a:t>电荷</a:t>
            </a:r>
            <a:endParaRPr lang="zh-CN" altLang="zh-CN" sz="3600" b="1" dirty="0">
              <a:latin typeface="宋体" panose="02010600030101010101" pitchFamily="2" charset="-122"/>
            </a:endParaRPr>
          </a:p>
        </p:txBody>
      </p:sp>
      <p:sp>
        <p:nvSpPr>
          <p:cNvPr id="3" name="Shape 120"/>
          <p:cNvSpPr/>
          <p:nvPr/>
        </p:nvSpPr>
        <p:spPr>
          <a:xfrm>
            <a:off x="4754367" y="165009"/>
            <a:ext cx="4106298" cy="4924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lang="zh-CN" altLang="en-US" sz="3200" b="1" smtClean="0">
                <a:solidFill>
                  <a:srgbClr val="C00000"/>
                </a:solidFill>
              </a:rPr>
              <a:t>二、</a:t>
            </a:r>
            <a:r>
              <a:rPr lang="zh-CN" sz="3200" b="1" smtClean="0">
                <a:solidFill>
                  <a:srgbClr val="C00000"/>
                </a:solidFill>
              </a:rPr>
              <a:t>电场</a:t>
            </a:r>
            <a:r>
              <a:rPr lang="zh-CN" altLang="en-US" sz="3200" b="1" smtClean="0">
                <a:solidFill>
                  <a:srgbClr val="C00000"/>
                </a:solidFill>
              </a:rPr>
              <a:t>强度</a:t>
            </a:r>
            <a:endParaRPr lang="zh-CN" sz="3200" b="1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8186" y="1543075"/>
            <a:ext cx="11101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3600" b="1" dirty="0" smtClean="0">
                <a:latin typeface="宋体" panose="02010600030101010101" pitchFamily="2" charset="-122"/>
              </a:rPr>
              <a:t>(1)</a:t>
            </a:r>
            <a:r>
              <a:rPr lang="zh-CN" altLang="zh-CN" sz="3600" b="1" dirty="0" smtClean="0">
                <a:latin typeface="宋体" panose="02010600030101010101" pitchFamily="2" charset="-122"/>
              </a:rPr>
              <a:t>试探电荷</a:t>
            </a:r>
            <a:r>
              <a:rPr lang="zh-CN" altLang="en-US" sz="3600" b="1" dirty="0" smtClean="0">
                <a:latin typeface="宋体" panose="02010600030101010101" pitchFamily="2" charset="-122"/>
              </a:rPr>
              <a:t>（检验电荷）</a:t>
            </a:r>
            <a:r>
              <a:rPr lang="zh-CN" altLang="zh-CN" sz="3600" b="1" dirty="0" smtClean="0">
                <a:latin typeface="宋体" panose="02010600030101010101" pitchFamily="2" charset="-122"/>
              </a:rPr>
              <a:t>：用来检验电场是否存在及其</a:t>
            </a:r>
            <a:r>
              <a:rPr lang="zh-CN" altLang="en-US" sz="3600" b="1" dirty="0" smtClean="0">
                <a:solidFill>
                  <a:srgbClr val="C00000"/>
                </a:solidFill>
                <a:latin typeface="宋体" panose="02010600030101010101" pitchFamily="2" charset="-122"/>
              </a:rPr>
              <a:t>强弱</a:t>
            </a:r>
            <a:r>
              <a:rPr lang="zh-CN" altLang="zh-CN" sz="3600" b="1" dirty="0" smtClean="0">
                <a:latin typeface="宋体" panose="02010600030101010101" pitchFamily="2" charset="-122"/>
              </a:rPr>
              <a:t>分布情况的电荷，电荷量和尺寸必须</a:t>
            </a:r>
            <a:r>
              <a:rPr lang="zh-CN" altLang="en-US" sz="3600" b="1" dirty="0" smtClean="0">
                <a:solidFill>
                  <a:srgbClr val="C00000"/>
                </a:solidFill>
                <a:latin typeface="宋体" panose="02010600030101010101" pitchFamily="2" charset="-122"/>
              </a:rPr>
              <a:t>充分小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8186" y="2854275"/>
            <a:ext cx="8961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latin typeface="宋体" panose="02010600030101010101" pitchFamily="2" charset="-122"/>
              </a:rPr>
              <a:t>(2)</a:t>
            </a:r>
            <a:r>
              <a:rPr lang="zh-CN" altLang="zh-CN" sz="3600" b="1" dirty="0">
                <a:latin typeface="宋体" panose="02010600030101010101" pitchFamily="2" charset="-122"/>
              </a:rPr>
              <a:t>场源</a:t>
            </a:r>
            <a:r>
              <a:rPr lang="zh-CN" altLang="zh-CN" sz="3600" b="1" dirty="0" smtClean="0">
                <a:latin typeface="宋体" panose="02010600030101010101" pitchFamily="2" charset="-122"/>
              </a:rPr>
              <a:t>电荷</a:t>
            </a:r>
            <a:r>
              <a:rPr lang="zh-CN" altLang="en-US" sz="3600" b="1" dirty="0" smtClean="0">
                <a:latin typeface="宋体" panose="02010600030101010101" pitchFamily="2" charset="-122"/>
              </a:rPr>
              <a:t>（源电荷）</a:t>
            </a:r>
            <a:r>
              <a:rPr lang="zh-CN" altLang="zh-CN" sz="3600" b="1" dirty="0" smtClean="0">
                <a:latin typeface="宋体" panose="02010600030101010101" pitchFamily="2" charset="-122"/>
              </a:rPr>
              <a:t>：</a:t>
            </a:r>
            <a:r>
              <a:rPr lang="zh-CN" altLang="en-US" sz="36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激发电场</a:t>
            </a:r>
            <a:r>
              <a:rPr lang="zh-CN" altLang="zh-CN" sz="3600" b="1" dirty="0" smtClean="0">
                <a:latin typeface="宋体" panose="02010600030101010101" pitchFamily="2" charset="-122"/>
              </a:rPr>
              <a:t>的</a:t>
            </a:r>
            <a:r>
              <a:rPr lang="zh-CN" altLang="zh-CN" sz="3600" b="1" dirty="0">
                <a:latin typeface="宋体" panose="02010600030101010101" pitchFamily="2" charset="-122"/>
              </a:rPr>
              <a:t>电荷</a:t>
            </a:r>
            <a:r>
              <a:rPr lang="zh-CN" altLang="zh-CN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</a:p>
          <a:p>
            <a:endParaRPr lang="zh-CN" altLang="en-US" dirty="0"/>
          </a:p>
        </p:txBody>
      </p:sp>
      <p:pic>
        <p:nvPicPr>
          <p:cNvPr id="8" name="图片 7" descr="学科网(www.zxxk.com)--教育资源门户，提供试题试卷、教案、课件、教学论文、素材等各类教学资源库下载，还有大量丰富的教学资讯！"/>
          <p:cNvPicPr/>
          <p:nvPr/>
        </p:nvPicPr>
        <p:blipFill>
          <a:blip r:embed="rId2"/>
          <a:stretch>
            <a:fillRect/>
          </a:stretch>
        </p:blipFill>
        <p:spPr>
          <a:xfrm>
            <a:off x="3633719" y="3641012"/>
            <a:ext cx="4785533" cy="284077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圆角矩形标注 9"/>
          <p:cNvSpPr/>
          <p:nvPr/>
        </p:nvSpPr>
        <p:spPr>
          <a:xfrm>
            <a:off x="618186" y="4649273"/>
            <a:ext cx="2150772" cy="824248"/>
          </a:xfrm>
          <a:prstGeom prst="wedgeRoundRectCallout">
            <a:avLst>
              <a:gd name="adj1" fmla="val 102703"/>
              <a:gd name="adj2" fmla="val 5438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smtClean="0">
                <a:solidFill>
                  <a:srgbClr val="C00000"/>
                </a:solidFill>
              </a:rPr>
              <a:t>场源电荷</a:t>
            </a:r>
            <a:endParaRPr lang="zh-CN" altLang="en-US" sz="3200" b="1">
              <a:solidFill>
                <a:srgbClr val="C00000"/>
              </a:solidFill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7858174" y="5896377"/>
            <a:ext cx="2882805" cy="824248"/>
          </a:xfrm>
          <a:prstGeom prst="wedgeRoundRectCallout">
            <a:avLst>
              <a:gd name="adj1" fmla="val -109168"/>
              <a:gd name="adj2" fmla="val -8985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>
                <a:solidFill>
                  <a:srgbClr val="C00000"/>
                </a:solidFill>
              </a:rPr>
              <a:t>试探电荷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476885" y="346075"/>
            <a:ext cx="8077200" cy="610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2600" b="1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</a:rPr>
              <a:t>? </a:t>
            </a:r>
            <a:r>
              <a:rPr kumimoji="1" lang="zh-CN" altLang="en-US" sz="2600" b="1">
                <a:latin typeface="Times New Roman" panose="02020603050405020304"/>
                <a:ea typeface="微软雅黑" panose="020B0503020204020204" charset="-122"/>
              </a:rPr>
              <a:t>怎样描述不同位置电场的强弱？</a:t>
            </a:r>
          </a:p>
        </p:txBody>
      </p:sp>
      <p:grpSp>
        <p:nvGrpSpPr>
          <p:cNvPr id="11272" name="Group 47"/>
          <p:cNvGrpSpPr/>
          <p:nvPr/>
        </p:nvGrpSpPr>
        <p:grpSpPr>
          <a:xfrm>
            <a:off x="7105015" y="1462088"/>
            <a:ext cx="3671888" cy="2182736"/>
            <a:chOff x="1564" y="1011"/>
            <a:chExt cx="3130" cy="1927"/>
          </a:xfrm>
        </p:grpSpPr>
        <p:grpSp>
          <p:nvGrpSpPr>
            <p:cNvPr id="11289" name="Group 11"/>
            <p:cNvGrpSpPr/>
            <p:nvPr/>
          </p:nvGrpSpPr>
          <p:grpSpPr>
            <a:xfrm>
              <a:off x="1564" y="1147"/>
              <a:ext cx="499" cy="273"/>
              <a:chOff x="1837" y="663"/>
              <a:chExt cx="499" cy="273"/>
            </a:xfrm>
          </p:grpSpPr>
          <p:sp>
            <p:nvSpPr>
              <p:cNvPr id="11323" name="Oval 12"/>
              <p:cNvSpPr>
                <a:spLocks noChangeArrowheads="1"/>
              </p:cNvSpPr>
              <p:nvPr/>
            </p:nvSpPr>
            <p:spPr bwMode="auto">
              <a:xfrm>
                <a:off x="2064" y="663"/>
                <a:ext cx="272" cy="272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00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lnSpc>
                    <a:spcPct val="130000"/>
                  </a:lnSpc>
                </a:pPr>
                <a:endParaRPr lang="zh-CN" altLang="en-US" sz="2600"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  <p:sp>
            <p:nvSpPr>
              <p:cNvPr id="11324" name="WordArt 13"/>
              <p:cNvSpPr>
                <a:spLocks noChangeArrowheads="1" noChangeShapeType="1" noTextEdit="1"/>
              </p:cNvSpPr>
              <p:nvPr/>
            </p:nvSpPr>
            <p:spPr bwMode="auto">
              <a:xfrm>
                <a:off x="1837" y="709"/>
                <a:ext cx="197" cy="2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00CCFF"/>
                    </a:solidFill>
                    <a:latin typeface="Times New Roman" panose="02020603050405020304"/>
                    <a:ea typeface="微软雅黑" panose="020B0503020204020204" charset="-122"/>
                  </a:rPr>
                  <a:t>Q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00CCFF"/>
                  </a:solidFill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0" name="Group 14"/>
            <p:cNvGrpSpPr/>
            <p:nvPr/>
          </p:nvGrpSpPr>
          <p:grpSpPr>
            <a:xfrm>
              <a:off x="2063" y="1056"/>
              <a:ext cx="952" cy="227"/>
              <a:chOff x="2336" y="572"/>
              <a:chExt cx="952" cy="227"/>
            </a:xfrm>
          </p:grpSpPr>
          <p:sp>
            <p:nvSpPr>
              <p:cNvPr id="11321" name="Line 15"/>
              <p:cNvSpPr>
                <a:spLocks noChangeShapeType="1"/>
              </p:cNvSpPr>
              <p:nvPr/>
            </p:nvSpPr>
            <p:spPr bwMode="auto">
              <a:xfrm>
                <a:off x="2336" y="799"/>
                <a:ext cx="9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22" name="WordArt 16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52" y="572"/>
                <a:ext cx="136" cy="14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00FFFF"/>
                    </a:solidFill>
                    <a:latin typeface="Times New Roman" panose="02020603050405020304"/>
                    <a:ea typeface="微软雅黑" panose="020B0503020204020204" charset="-122"/>
                  </a:rPr>
                  <a:t>P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00FFFF"/>
                  </a:solidFill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1" name="Group 17"/>
            <p:cNvGrpSpPr/>
            <p:nvPr/>
          </p:nvGrpSpPr>
          <p:grpSpPr>
            <a:xfrm>
              <a:off x="2789" y="1238"/>
              <a:ext cx="316" cy="321"/>
              <a:chOff x="3062" y="754"/>
              <a:chExt cx="316" cy="321"/>
            </a:xfrm>
          </p:grpSpPr>
          <p:sp>
            <p:nvSpPr>
              <p:cNvPr id="11319" name="Oval 18"/>
              <p:cNvSpPr>
                <a:spLocks noChangeArrowheads="1"/>
              </p:cNvSpPr>
              <p:nvPr/>
            </p:nvSpPr>
            <p:spPr bwMode="auto">
              <a:xfrm>
                <a:off x="3198" y="754"/>
                <a:ext cx="91" cy="9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lnSpc>
                    <a:spcPct val="130000"/>
                  </a:lnSpc>
                </a:pPr>
                <a:endParaRPr lang="zh-CN" altLang="en-US" sz="2600"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  <p:sp>
            <p:nvSpPr>
              <p:cNvPr id="11320" name="WordArt 19"/>
              <p:cNvSpPr>
                <a:spLocks noChangeArrowheads="1" noChangeShapeType="1" noTextEdit="1"/>
              </p:cNvSpPr>
              <p:nvPr/>
            </p:nvSpPr>
            <p:spPr bwMode="auto">
              <a:xfrm>
                <a:off x="3062" y="889"/>
                <a:ext cx="316" cy="18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+</a:t>
                </a: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q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FFCC99"/>
                  </a:solidFill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2" name="Group 20"/>
            <p:cNvGrpSpPr/>
            <p:nvPr/>
          </p:nvGrpSpPr>
          <p:grpSpPr>
            <a:xfrm>
              <a:off x="1564" y="1782"/>
              <a:ext cx="499" cy="273"/>
              <a:chOff x="1837" y="1298"/>
              <a:chExt cx="499" cy="273"/>
            </a:xfrm>
          </p:grpSpPr>
          <p:sp>
            <p:nvSpPr>
              <p:cNvPr id="11317" name="Oval 21"/>
              <p:cNvSpPr>
                <a:spLocks noChangeArrowheads="1"/>
              </p:cNvSpPr>
              <p:nvPr/>
            </p:nvSpPr>
            <p:spPr bwMode="auto">
              <a:xfrm>
                <a:off x="2064" y="1298"/>
                <a:ext cx="272" cy="272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00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lnSpc>
                    <a:spcPct val="130000"/>
                  </a:lnSpc>
                </a:pPr>
                <a:endParaRPr lang="zh-CN" altLang="en-US" sz="2600"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  <p:sp>
            <p:nvSpPr>
              <p:cNvPr id="11318" name="WordArt 22"/>
              <p:cNvSpPr>
                <a:spLocks noChangeArrowheads="1" noChangeShapeType="1" noTextEdit="1"/>
              </p:cNvSpPr>
              <p:nvPr/>
            </p:nvSpPr>
            <p:spPr bwMode="auto">
              <a:xfrm>
                <a:off x="1837" y="1344"/>
                <a:ext cx="197" cy="2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00CCFF"/>
                    </a:solidFill>
                    <a:latin typeface="Times New Roman" panose="02020603050405020304"/>
                    <a:ea typeface="微软雅黑" panose="020B0503020204020204" charset="-122"/>
                  </a:rPr>
                  <a:t>Q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00CCFF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3" name="Group 23"/>
            <p:cNvGrpSpPr/>
            <p:nvPr/>
          </p:nvGrpSpPr>
          <p:grpSpPr>
            <a:xfrm>
              <a:off x="2063" y="1691"/>
              <a:ext cx="952" cy="227"/>
              <a:chOff x="2336" y="1207"/>
              <a:chExt cx="952" cy="227"/>
            </a:xfrm>
          </p:grpSpPr>
          <p:sp>
            <p:nvSpPr>
              <p:cNvPr id="11315" name="Line 24"/>
              <p:cNvSpPr>
                <a:spLocks noChangeShapeType="1"/>
              </p:cNvSpPr>
              <p:nvPr/>
            </p:nvSpPr>
            <p:spPr bwMode="auto">
              <a:xfrm>
                <a:off x="2336" y="1434"/>
                <a:ext cx="9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16" name="WordArt 25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52" y="1207"/>
                <a:ext cx="136" cy="14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00FFFF"/>
                    </a:solidFill>
                    <a:latin typeface="Times New Roman" panose="02020603050405020304"/>
                    <a:ea typeface="微软雅黑" panose="020B0503020204020204" charset="-122"/>
                  </a:rPr>
                  <a:t>P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00FFFF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4" name="Group 26"/>
            <p:cNvGrpSpPr/>
            <p:nvPr/>
          </p:nvGrpSpPr>
          <p:grpSpPr>
            <a:xfrm>
              <a:off x="2789" y="1872"/>
              <a:ext cx="316" cy="322"/>
              <a:chOff x="3062" y="1388"/>
              <a:chExt cx="316" cy="322"/>
            </a:xfrm>
          </p:grpSpPr>
          <p:sp>
            <p:nvSpPr>
              <p:cNvPr id="11313" name="Oval 27"/>
              <p:cNvSpPr>
                <a:spLocks noChangeArrowheads="1"/>
              </p:cNvSpPr>
              <p:nvPr/>
            </p:nvSpPr>
            <p:spPr bwMode="auto">
              <a:xfrm>
                <a:off x="3198" y="1388"/>
                <a:ext cx="91" cy="9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lnSpc>
                    <a:spcPct val="130000"/>
                  </a:lnSpc>
                </a:pPr>
                <a:endParaRPr lang="zh-CN" altLang="en-US" sz="2600"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  <p:sp>
            <p:nvSpPr>
              <p:cNvPr id="11314" name="WordArt 28"/>
              <p:cNvSpPr>
                <a:spLocks noChangeArrowheads="1" noChangeShapeType="1" noTextEdit="1"/>
              </p:cNvSpPr>
              <p:nvPr/>
            </p:nvSpPr>
            <p:spPr bwMode="auto">
              <a:xfrm>
                <a:off x="3062" y="1524"/>
                <a:ext cx="316" cy="18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+2</a:t>
                </a: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q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FFCC99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5" name="Group 29"/>
            <p:cNvGrpSpPr/>
            <p:nvPr/>
          </p:nvGrpSpPr>
          <p:grpSpPr>
            <a:xfrm>
              <a:off x="1564" y="2463"/>
              <a:ext cx="499" cy="273"/>
              <a:chOff x="1837" y="1979"/>
              <a:chExt cx="499" cy="273"/>
            </a:xfrm>
          </p:grpSpPr>
          <p:sp>
            <p:nvSpPr>
              <p:cNvPr id="11311" name="Oval 30"/>
              <p:cNvSpPr>
                <a:spLocks noChangeArrowheads="1"/>
              </p:cNvSpPr>
              <p:nvPr/>
            </p:nvSpPr>
            <p:spPr bwMode="auto">
              <a:xfrm>
                <a:off x="2064" y="1979"/>
                <a:ext cx="272" cy="272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00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lnSpc>
                    <a:spcPct val="130000"/>
                  </a:lnSpc>
                </a:pPr>
                <a:endParaRPr lang="zh-CN" altLang="en-US" sz="2600"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  <p:sp>
            <p:nvSpPr>
              <p:cNvPr id="11312" name="WordArt 31"/>
              <p:cNvSpPr>
                <a:spLocks noChangeArrowheads="1" noChangeShapeType="1" noTextEdit="1"/>
              </p:cNvSpPr>
              <p:nvPr/>
            </p:nvSpPr>
            <p:spPr bwMode="auto">
              <a:xfrm>
                <a:off x="1837" y="2025"/>
                <a:ext cx="197" cy="2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00CCFF"/>
                    </a:solidFill>
                    <a:latin typeface="Times New Roman" panose="02020603050405020304"/>
                    <a:ea typeface="微软雅黑" panose="020B0503020204020204" charset="-122"/>
                  </a:rPr>
                  <a:t>Q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00CCFF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6" name="Group 32"/>
            <p:cNvGrpSpPr/>
            <p:nvPr/>
          </p:nvGrpSpPr>
          <p:grpSpPr>
            <a:xfrm>
              <a:off x="2063" y="2372"/>
              <a:ext cx="952" cy="227"/>
              <a:chOff x="2336" y="1888"/>
              <a:chExt cx="952" cy="227"/>
            </a:xfrm>
          </p:grpSpPr>
          <p:sp>
            <p:nvSpPr>
              <p:cNvPr id="11309" name="Line 33"/>
              <p:cNvSpPr>
                <a:spLocks noChangeShapeType="1"/>
              </p:cNvSpPr>
              <p:nvPr/>
            </p:nvSpPr>
            <p:spPr bwMode="auto">
              <a:xfrm>
                <a:off x="2336" y="2115"/>
                <a:ext cx="90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10" name="WordArt 3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52" y="1888"/>
                <a:ext cx="136" cy="14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00FFFF"/>
                    </a:solidFill>
                    <a:latin typeface="Times New Roman" panose="02020603050405020304"/>
                    <a:ea typeface="微软雅黑" panose="020B0503020204020204" charset="-122"/>
                  </a:rPr>
                  <a:t>P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00FFFF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7" name="Group 35"/>
            <p:cNvGrpSpPr/>
            <p:nvPr/>
          </p:nvGrpSpPr>
          <p:grpSpPr>
            <a:xfrm>
              <a:off x="2789" y="2553"/>
              <a:ext cx="385" cy="385"/>
              <a:chOff x="3062" y="2069"/>
              <a:chExt cx="385" cy="385"/>
            </a:xfrm>
          </p:grpSpPr>
          <p:sp>
            <p:nvSpPr>
              <p:cNvPr id="11307" name="Oval 36"/>
              <p:cNvSpPr>
                <a:spLocks noChangeArrowheads="1"/>
              </p:cNvSpPr>
              <p:nvPr/>
            </p:nvSpPr>
            <p:spPr bwMode="auto">
              <a:xfrm>
                <a:off x="3198" y="2069"/>
                <a:ext cx="91" cy="9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lnSpc>
                    <a:spcPct val="130000"/>
                  </a:lnSpc>
                </a:pPr>
                <a:endParaRPr lang="zh-CN" altLang="en-US" sz="2600"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  <p:sp>
            <p:nvSpPr>
              <p:cNvPr id="11308" name="WordArt 37"/>
              <p:cNvSpPr>
                <a:spLocks noChangeArrowheads="1" noChangeShapeType="1" noTextEdit="1"/>
              </p:cNvSpPr>
              <p:nvPr/>
            </p:nvSpPr>
            <p:spPr bwMode="auto">
              <a:xfrm>
                <a:off x="3062" y="2205"/>
                <a:ext cx="385" cy="24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+4</a:t>
                </a: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q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FFCC99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8" name="Group 38"/>
            <p:cNvGrpSpPr/>
            <p:nvPr/>
          </p:nvGrpSpPr>
          <p:grpSpPr>
            <a:xfrm>
              <a:off x="3015" y="1011"/>
              <a:ext cx="363" cy="272"/>
              <a:chOff x="3288" y="527"/>
              <a:chExt cx="363" cy="272"/>
            </a:xfrm>
          </p:grpSpPr>
          <p:sp>
            <p:nvSpPr>
              <p:cNvPr id="11305" name="Line 39"/>
              <p:cNvSpPr>
                <a:spLocks noChangeShapeType="1"/>
              </p:cNvSpPr>
              <p:nvPr/>
            </p:nvSpPr>
            <p:spPr bwMode="auto">
              <a:xfrm>
                <a:off x="3288" y="799"/>
                <a:ext cx="31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06" name="WordArt 40"/>
              <p:cNvSpPr>
                <a:spLocks noChangeArrowheads="1" noChangeShapeType="1" noTextEdit="1"/>
              </p:cNvSpPr>
              <p:nvPr/>
            </p:nvSpPr>
            <p:spPr bwMode="auto">
              <a:xfrm>
                <a:off x="3515" y="527"/>
                <a:ext cx="136" cy="1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CCFFCC"/>
                    </a:solidFill>
                    <a:latin typeface="Times New Roman" panose="02020603050405020304"/>
                    <a:ea typeface="微软雅黑" panose="020B0503020204020204" charset="-122"/>
                  </a:rPr>
                  <a:t>F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CCFFCC"/>
                  </a:solidFill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99" name="Group 41"/>
            <p:cNvGrpSpPr/>
            <p:nvPr/>
          </p:nvGrpSpPr>
          <p:grpSpPr>
            <a:xfrm>
              <a:off x="3015" y="1691"/>
              <a:ext cx="771" cy="227"/>
              <a:chOff x="3288" y="1207"/>
              <a:chExt cx="771" cy="227"/>
            </a:xfrm>
          </p:grpSpPr>
          <p:sp>
            <p:nvSpPr>
              <p:cNvPr id="11303" name="Line 42"/>
              <p:cNvSpPr>
                <a:spLocks noChangeShapeType="1"/>
              </p:cNvSpPr>
              <p:nvPr/>
            </p:nvSpPr>
            <p:spPr bwMode="auto">
              <a:xfrm>
                <a:off x="3288" y="1434"/>
                <a:ext cx="771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04" name="WordArt 43"/>
              <p:cNvSpPr>
                <a:spLocks noChangeArrowheads="1" noChangeShapeType="1" noTextEdit="1"/>
              </p:cNvSpPr>
              <p:nvPr/>
            </p:nvSpPr>
            <p:spPr bwMode="auto">
              <a:xfrm>
                <a:off x="3697" y="1207"/>
                <a:ext cx="182" cy="1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CCFFCC"/>
                    </a:solidFill>
                    <a:latin typeface="Times New Roman" panose="02020603050405020304"/>
                    <a:ea typeface="微软雅黑" panose="020B0503020204020204" charset="-122"/>
                  </a:rPr>
                  <a:t>2</a:t>
                </a: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CCFFCC"/>
                    </a:solidFill>
                    <a:latin typeface="Times New Roman" panose="02020603050405020304"/>
                    <a:ea typeface="微软雅黑" panose="020B0503020204020204" charset="-122"/>
                  </a:rPr>
                  <a:t>F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CCFFCC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300" name="Group 44"/>
            <p:cNvGrpSpPr/>
            <p:nvPr/>
          </p:nvGrpSpPr>
          <p:grpSpPr>
            <a:xfrm>
              <a:off x="3015" y="2372"/>
              <a:ext cx="1679" cy="227"/>
              <a:chOff x="3288" y="1888"/>
              <a:chExt cx="1679" cy="227"/>
            </a:xfrm>
          </p:grpSpPr>
          <p:sp>
            <p:nvSpPr>
              <p:cNvPr id="11301" name="Line 45"/>
              <p:cNvSpPr>
                <a:spLocks noChangeShapeType="1"/>
              </p:cNvSpPr>
              <p:nvPr/>
            </p:nvSpPr>
            <p:spPr bwMode="auto">
              <a:xfrm>
                <a:off x="3288" y="2115"/>
                <a:ext cx="167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02" name="WordArt 46"/>
              <p:cNvSpPr>
                <a:spLocks noChangeArrowheads="1" noChangeShapeType="1" noTextEdit="1"/>
              </p:cNvSpPr>
              <p:nvPr/>
            </p:nvSpPr>
            <p:spPr bwMode="auto">
              <a:xfrm>
                <a:off x="4286" y="1888"/>
                <a:ext cx="182" cy="13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CCFFCC"/>
                    </a:solidFill>
                    <a:latin typeface="Times New Roman" panose="02020603050405020304"/>
                    <a:ea typeface="微软雅黑" panose="020B0503020204020204" charset="-122"/>
                  </a:rPr>
                  <a:t>4</a:t>
                </a: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CCFFCC"/>
                    </a:solidFill>
                    <a:latin typeface="Times New Roman" panose="02020603050405020304"/>
                    <a:ea typeface="微软雅黑" panose="020B0503020204020204" charset="-122"/>
                  </a:rPr>
                  <a:t>F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CCFFCC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11273" name="Group 64"/>
          <p:cNvGrpSpPr/>
          <p:nvPr/>
        </p:nvGrpSpPr>
        <p:grpSpPr>
          <a:xfrm>
            <a:off x="1707198" y="1633540"/>
            <a:ext cx="2808287" cy="1585915"/>
            <a:chOff x="385" y="1179"/>
            <a:chExt cx="1769" cy="999"/>
          </a:xfrm>
        </p:grpSpPr>
        <p:grpSp>
          <p:nvGrpSpPr>
            <p:cNvPr id="11274" name="Group 48"/>
            <p:cNvGrpSpPr/>
            <p:nvPr/>
          </p:nvGrpSpPr>
          <p:grpSpPr>
            <a:xfrm>
              <a:off x="385" y="1863"/>
              <a:ext cx="362" cy="197"/>
              <a:chOff x="1837" y="1979"/>
              <a:chExt cx="499" cy="273"/>
            </a:xfrm>
          </p:grpSpPr>
          <p:sp>
            <p:nvSpPr>
              <p:cNvPr id="11287" name="Oval 49"/>
              <p:cNvSpPr>
                <a:spLocks noChangeArrowheads="1"/>
              </p:cNvSpPr>
              <p:nvPr/>
            </p:nvSpPr>
            <p:spPr bwMode="auto">
              <a:xfrm>
                <a:off x="2064" y="1979"/>
                <a:ext cx="272" cy="272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00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lnSpc>
                    <a:spcPct val="130000"/>
                  </a:lnSpc>
                </a:pPr>
                <a:endParaRPr lang="zh-CN" altLang="en-US" sz="2600"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  <p:sp>
            <p:nvSpPr>
              <p:cNvPr id="11288" name="WordArt 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837" y="2025"/>
                <a:ext cx="197" cy="2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00CCFF"/>
                    </a:solidFill>
                    <a:latin typeface="Times New Roman" panose="02020603050405020304"/>
                    <a:ea typeface="微软雅黑" panose="020B0503020204020204" charset="-122"/>
                  </a:rPr>
                  <a:t>Q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00CCFF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75" name="Group 51"/>
            <p:cNvGrpSpPr/>
            <p:nvPr/>
          </p:nvGrpSpPr>
          <p:grpSpPr>
            <a:xfrm>
              <a:off x="1273" y="1946"/>
              <a:ext cx="229" cy="232"/>
              <a:chOff x="3062" y="2069"/>
              <a:chExt cx="316" cy="322"/>
            </a:xfrm>
          </p:grpSpPr>
          <p:sp>
            <p:nvSpPr>
              <p:cNvPr id="11285" name="Oval 52"/>
              <p:cNvSpPr>
                <a:spLocks noChangeArrowheads="1"/>
              </p:cNvSpPr>
              <p:nvPr/>
            </p:nvSpPr>
            <p:spPr bwMode="auto">
              <a:xfrm>
                <a:off x="3198" y="2069"/>
                <a:ext cx="91" cy="9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lnSpc>
                    <a:spcPct val="130000"/>
                  </a:lnSpc>
                </a:pPr>
                <a:endParaRPr lang="zh-CN" altLang="en-US" sz="2600"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  <p:sp>
            <p:nvSpPr>
              <p:cNvPr id="11286" name="WordArt 53"/>
              <p:cNvSpPr>
                <a:spLocks noChangeArrowheads="1" noChangeShapeType="1" noTextEdit="1"/>
              </p:cNvSpPr>
              <p:nvPr/>
            </p:nvSpPr>
            <p:spPr bwMode="auto">
              <a:xfrm>
                <a:off x="3062" y="2205"/>
                <a:ext cx="316" cy="18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+</a:t>
                </a: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q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FFCC99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76" name="Group 54"/>
            <p:cNvGrpSpPr/>
            <p:nvPr/>
          </p:nvGrpSpPr>
          <p:grpSpPr>
            <a:xfrm>
              <a:off x="1436" y="1760"/>
              <a:ext cx="718" cy="208"/>
              <a:chOff x="3288" y="1854"/>
              <a:chExt cx="1679" cy="261"/>
            </a:xfrm>
          </p:grpSpPr>
          <p:sp>
            <p:nvSpPr>
              <p:cNvPr id="11283" name="Line 55"/>
              <p:cNvSpPr>
                <a:spLocks noChangeShapeType="1"/>
              </p:cNvSpPr>
              <p:nvPr/>
            </p:nvSpPr>
            <p:spPr bwMode="auto">
              <a:xfrm>
                <a:off x="3288" y="2115"/>
                <a:ext cx="167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84" name="WordArt 56"/>
              <p:cNvSpPr>
                <a:spLocks noChangeArrowheads="1" noChangeShapeType="1" noTextEdit="1"/>
              </p:cNvSpPr>
              <p:nvPr/>
            </p:nvSpPr>
            <p:spPr bwMode="auto">
              <a:xfrm>
                <a:off x="4286" y="1854"/>
                <a:ext cx="339" cy="17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CCFFCC"/>
                    </a:solidFill>
                    <a:latin typeface="Times New Roman" panose="02020603050405020304"/>
                    <a:ea typeface="微软雅黑" panose="020B0503020204020204" charset="-122"/>
                  </a:rPr>
                  <a:t>F</a:t>
                </a:r>
                <a:r>
                  <a:rPr lang="en-US" altLang="zh-CN" sz="2600" b="1" kern="10" baseline="-2500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CCFFCC"/>
                    </a:solidFill>
                    <a:latin typeface="Times New Roman" panose="02020603050405020304"/>
                    <a:ea typeface="微软雅黑" panose="020B0503020204020204" charset="-122"/>
                  </a:rPr>
                  <a:t>1</a:t>
                </a:r>
                <a:endParaRPr lang="zh-CN" altLang="en-US" sz="2600" b="1" kern="10" baseline="-25000">
                  <a:ln w="9525">
                    <a:solidFill>
                      <a:schemeClr val="tx1"/>
                    </a:solidFill>
                    <a:round/>
                  </a:ln>
                  <a:solidFill>
                    <a:srgbClr val="CCFFCC"/>
                  </a:solidFill>
                  <a:latin typeface="Times New Roman" panose="02020603050405020304" pitchFamily="18" charset="0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77" name="Group 58"/>
            <p:cNvGrpSpPr/>
            <p:nvPr/>
          </p:nvGrpSpPr>
          <p:grpSpPr>
            <a:xfrm>
              <a:off x="875" y="1688"/>
              <a:ext cx="229" cy="232"/>
              <a:chOff x="3062" y="2069"/>
              <a:chExt cx="316" cy="322"/>
            </a:xfrm>
          </p:grpSpPr>
          <p:sp>
            <p:nvSpPr>
              <p:cNvPr id="11281" name="Oval 59"/>
              <p:cNvSpPr>
                <a:spLocks noChangeArrowheads="1"/>
              </p:cNvSpPr>
              <p:nvPr/>
            </p:nvSpPr>
            <p:spPr bwMode="auto">
              <a:xfrm>
                <a:off x="3198" y="2069"/>
                <a:ext cx="91" cy="91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>
                  <a:lnSpc>
                    <a:spcPct val="130000"/>
                  </a:lnSpc>
                </a:pPr>
                <a:endParaRPr lang="zh-CN" altLang="en-US" sz="2600"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  <p:sp>
            <p:nvSpPr>
              <p:cNvPr id="11282" name="WordArt 60"/>
              <p:cNvSpPr>
                <a:spLocks noChangeArrowheads="1" noChangeShapeType="1" noTextEdit="1"/>
              </p:cNvSpPr>
              <p:nvPr/>
            </p:nvSpPr>
            <p:spPr bwMode="auto">
              <a:xfrm>
                <a:off x="3062" y="2205"/>
                <a:ext cx="316" cy="18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+</a:t>
                </a: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FFCC99"/>
                    </a:solidFill>
                    <a:latin typeface="Times New Roman" panose="02020603050405020304"/>
                    <a:ea typeface="微软雅黑" panose="020B0503020204020204" charset="-122"/>
                  </a:rPr>
                  <a:t>q</a:t>
                </a:r>
                <a:endParaRPr lang="zh-CN" altLang="en-US" sz="2600" b="1" i="1" kern="10">
                  <a:ln w="9525">
                    <a:solidFill>
                      <a:schemeClr val="tx1"/>
                    </a:solidFill>
                    <a:round/>
                  </a:ln>
                  <a:solidFill>
                    <a:srgbClr val="FFCC99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  <p:grpSp>
          <p:nvGrpSpPr>
            <p:cNvPr id="11278" name="Group 61"/>
            <p:cNvGrpSpPr/>
            <p:nvPr/>
          </p:nvGrpSpPr>
          <p:grpSpPr>
            <a:xfrm rot="-1814139">
              <a:off x="874" y="1179"/>
              <a:ext cx="1144" cy="273"/>
              <a:chOff x="3288" y="1737"/>
              <a:chExt cx="1679" cy="378"/>
            </a:xfrm>
          </p:grpSpPr>
          <p:sp>
            <p:nvSpPr>
              <p:cNvPr id="11279" name="Line 62"/>
              <p:cNvSpPr>
                <a:spLocks noChangeShapeType="1"/>
              </p:cNvSpPr>
              <p:nvPr/>
            </p:nvSpPr>
            <p:spPr bwMode="auto">
              <a:xfrm>
                <a:off x="3288" y="2115"/>
                <a:ext cx="167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280" name="WordArt 63"/>
              <p:cNvSpPr>
                <a:spLocks noChangeArrowheads="1" noChangeShapeType="1" noTextEdit="1"/>
              </p:cNvSpPr>
              <p:nvPr/>
            </p:nvSpPr>
            <p:spPr bwMode="auto">
              <a:xfrm>
                <a:off x="4293" y="1737"/>
                <a:ext cx="284" cy="29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2600" b="1" i="1" kern="1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CCFFCC"/>
                    </a:solidFill>
                    <a:latin typeface="Times New Roman" panose="02020603050405020304"/>
                    <a:ea typeface="微软雅黑" panose="020B0503020204020204" charset="-122"/>
                  </a:rPr>
                  <a:t>F</a:t>
                </a:r>
                <a:r>
                  <a:rPr lang="en-US" altLang="zh-CN" sz="2600" b="1" kern="10" baseline="-25000">
                    <a:ln w="9525">
                      <a:solidFill>
                        <a:schemeClr val="tx1"/>
                      </a:solidFill>
                      <a:round/>
                    </a:ln>
                    <a:solidFill>
                      <a:srgbClr val="CCFFCC"/>
                    </a:solidFill>
                    <a:latin typeface="Times New Roman" panose="02020603050405020304"/>
                    <a:ea typeface="微软雅黑" panose="020B0503020204020204" charset="-122"/>
                  </a:rPr>
                  <a:t>2</a:t>
                </a:r>
                <a:endParaRPr lang="zh-CN" altLang="en-US" sz="2600" b="1" kern="10" baseline="-25000">
                  <a:ln w="9525">
                    <a:solidFill>
                      <a:schemeClr val="tx1"/>
                    </a:solidFill>
                    <a:round/>
                  </a:ln>
                  <a:solidFill>
                    <a:srgbClr val="CCFFCC"/>
                  </a:solidFill>
                  <a:latin typeface="Times New Roman" panose="02020603050405020304"/>
                  <a:ea typeface="微软雅黑" panose="020B0503020204020204" charset="-122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72224" y="1203421"/>
            <a:ext cx="11719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(1)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定义：放入电场中某点的电荷所受的</a:t>
            </a:r>
            <a:r>
              <a:rPr lang="zh-CN" altLang="en-US" sz="2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静电力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跟它的</a:t>
            </a:r>
            <a:r>
              <a:rPr lang="zh-CN" altLang="en-US" sz="2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电荷量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比值．</a:t>
            </a:r>
            <a:endParaRPr lang="zh-CN" altLang="zh-CN" sz="2800" b="1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3431" y="201621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(2)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定义式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endParaRPr lang="zh-CN" altLang="zh-CN" sz="2800" kern="100" dirty="0" smtClean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3431" y="3063294"/>
            <a:ext cx="9050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(3)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单位：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牛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库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(N/C)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伏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米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(V/m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).       1 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N/C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 V/m.</a:t>
            </a:r>
            <a:endParaRPr lang="zh-CN" altLang="zh-CN" sz="28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72224" y="3586514"/>
            <a:ext cx="7519984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(4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矢量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方向：</a:t>
            </a:r>
            <a:endParaRPr lang="en-US" altLang="zh-CN" sz="2800" b="1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Aft>
                <a:spcPct val="0"/>
              </a:spcAft>
            </a:pP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zh-CN" altLang="en-US" sz="2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正电荷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该点所受的静电力的方向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相同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</a:t>
            </a:r>
          </a:p>
          <a:p>
            <a:pPr algn="just">
              <a:spcAft>
                <a:spcPct val="0"/>
              </a:spcAft>
            </a:pP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zh-CN" altLang="en-US" sz="2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负电荷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该点所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受</a:t>
            </a: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静电力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的方向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相反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</a:p>
        </p:txBody>
      </p:sp>
      <p:sp>
        <p:nvSpPr>
          <p:cNvPr id="14" name="矩形 13"/>
          <p:cNvSpPr/>
          <p:nvPr/>
        </p:nvSpPr>
        <p:spPr>
          <a:xfrm>
            <a:off x="472224" y="5106807"/>
            <a:ext cx="77925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(5)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物理意义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：描述电场</a:t>
            </a: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强弱和方向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的物理量</a:t>
            </a: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3200" b="1" kern="1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Text Box 2"/>
          <p:cNvSpPr txBox="1"/>
          <p:nvPr/>
        </p:nvSpPr>
        <p:spPr>
          <a:xfrm>
            <a:off x="710401" y="402484"/>
            <a:ext cx="3410838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、电场强度</a:t>
            </a:r>
            <a:endParaRPr lang="zh-CN" altLang="en-US" sz="36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16" name="对象 1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672163"/>
              </p:ext>
            </p:extLst>
          </p:nvPr>
        </p:nvGraphicFramePr>
        <p:xfrm>
          <a:off x="2951007" y="1726641"/>
          <a:ext cx="653245" cy="1163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r:id="rId3" imgW="190500" imgH="419100" progId="Equation.KSEE3">
                  <p:embed/>
                </p:oleObj>
              </mc:Choice>
              <mc:Fallback>
                <p:oleObj r:id="rId3" imgW="190500" imgH="4191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51007" y="1726641"/>
                        <a:ext cx="653245" cy="1163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3729788" y="1809584"/>
            <a:ext cx="59065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比值定义法（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适用于一切</a:t>
            </a:r>
            <a:r>
              <a:rPr lang="zh-CN" altLang="en-US" sz="3200" b="1" dirty="0" smtClean="0">
                <a:solidFill>
                  <a:srgbClr val="C00000"/>
                </a:solidFill>
              </a:rPr>
              <a:t>电场，计算时不带正负号</a:t>
            </a:r>
            <a:r>
              <a:rPr lang="zh-CN" altLang="en-US" sz="3200" b="1" dirty="0" smtClean="0"/>
              <a:t>）</a:t>
            </a:r>
            <a:endParaRPr lang="zh-CN" altLang="en-US" sz="3200" b="1" dirty="0"/>
          </a:p>
        </p:txBody>
      </p:sp>
      <p:sp>
        <p:nvSpPr>
          <p:cNvPr id="3" name="矩形 2"/>
          <p:cNvSpPr/>
          <p:nvPr/>
        </p:nvSpPr>
        <p:spPr>
          <a:xfrm>
            <a:off x="463430" y="5783087"/>
            <a:ext cx="109050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(6)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决定因素：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由电场本身的性质</a:t>
            </a: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决定，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试探电荷</a:t>
            </a: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无关。</a:t>
            </a:r>
            <a:endParaRPr lang="zh-CN" altLang="zh-CN" sz="28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1"/>
      <p:bldP spid="12" grpId="2"/>
      <p:bldP spid="13" grpId="3"/>
      <p:bldP spid="14" grpId="4"/>
      <p:bldP spid="18" grpId="5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092636" cy="453336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25"/>
          <p:cNvSpPr/>
          <p:nvPr/>
        </p:nvSpPr>
        <p:spPr>
          <a:xfrm>
            <a:off x="7473304" y="1242727"/>
            <a:ext cx="575307" cy="3216863"/>
          </a:xfrm>
          <a:prstGeom prst="rightBrace">
            <a:avLst>
              <a:gd name="adj1" fmla="val 46544"/>
              <a:gd name="adj2" fmla="val 50000"/>
            </a:avLst>
          </a:prstGeom>
          <a:noFill/>
          <a:ln w="254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en-US" sz="100" b="0">
              <a:latin typeface="Arial" panose="020B0604020202020204" pitchFamily="34" charset="0"/>
            </a:endParaRPr>
          </a:p>
        </p:txBody>
      </p:sp>
      <p:sp>
        <p:nvSpPr>
          <p:cNvPr id="32" name="Text Box 28"/>
          <p:cNvSpPr txBox="1"/>
          <p:nvPr/>
        </p:nvSpPr>
        <p:spPr>
          <a:xfrm>
            <a:off x="4659203" y="4337461"/>
            <a:ext cx="6803344" cy="2031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2800" b="1" smtClean="0">
                <a:solidFill>
                  <a:srgbClr val="002060"/>
                </a:solidFill>
                <a:latin typeface="宋体" panose="02010600030101010101" pitchFamily="2" charset="-122"/>
              </a:rPr>
              <a:t>式中</a:t>
            </a:r>
            <a:r>
              <a:rPr lang="en-US" altLang="zh-CN" sz="28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 smtClean="0">
                <a:solidFill>
                  <a:srgbClr val="002060"/>
                </a:solidFill>
                <a:latin typeface="宋体" panose="02010600030101010101" pitchFamily="2" charset="-122"/>
              </a:rPr>
              <a:t>是场源电荷大小，如果以</a:t>
            </a:r>
            <a:r>
              <a:rPr lang="en-US" altLang="zh-CN" sz="28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 smtClean="0">
                <a:solidFill>
                  <a:srgbClr val="002060"/>
                </a:solidFill>
                <a:latin typeface="宋体" panose="02010600030101010101" pitchFamily="2" charset="-122"/>
              </a:rPr>
              <a:t>为中心作一个球面，则球面上各点的电场强度大小相等，但方向不同</a:t>
            </a:r>
            <a:r>
              <a:rPr lang="zh-CN" altLang="en-US" sz="1795" b="1" smtClean="0">
                <a:solidFill>
                  <a:srgbClr val="002060"/>
                </a:solidFill>
                <a:latin typeface="宋体" panose="02010600030101010101" pitchFamily="2" charset="-122"/>
              </a:rPr>
              <a:t>。</a:t>
            </a:r>
            <a:endParaRPr lang="zh-CN" altLang="en-US" sz="1795" b="1">
              <a:solidFill>
                <a:srgbClr val="002060"/>
              </a:solidFill>
              <a:latin typeface="宋体" panose="02010600030101010101" pitchFamily="2" charset="-122"/>
            </a:endParaRPr>
          </a:p>
        </p:txBody>
      </p:sp>
      <p:sp>
        <p:nvSpPr>
          <p:cNvPr id="34" name="TextBox 27"/>
          <p:cNvSpPr txBox="1"/>
          <p:nvPr/>
        </p:nvSpPr>
        <p:spPr>
          <a:xfrm>
            <a:off x="691132" y="6279113"/>
            <a:ext cx="10238701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2800" b="1" smtClean="0">
                <a:solidFill>
                  <a:srgbClr val="FF0000"/>
                </a:solidFill>
                <a:latin typeface="Arial" panose="020B0604020202020204" pitchFamily="34" charset="0"/>
              </a:rPr>
              <a:t>在点电荷的电场中能否找到电场强度完全相同的几个不同的点？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5" name="对象 3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966970" y="1242695"/>
          <a:ext cx="1928495" cy="1271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r:id="rId3" imgW="596900" imgH="393700" progId="Equation.KSEE3">
                  <p:embed/>
                </p:oleObj>
              </mc:Choice>
              <mc:Fallback>
                <p:oleObj r:id="rId3" imgW="5969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66970" y="1242695"/>
                        <a:ext cx="1928495" cy="1271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对象 3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254625" y="2764155"/>
          <a:ext cx="135255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r:id="rId5" imgW="444500" imgH="419100" progId="Equation.KSEE3">
                  <p:embed/>
                </p:oleObj>
              </mc:Choice>
              <mc:Fallback>
                <p:oleObj r:id="rId5" imgW="444500" imgH="4191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4625" y="2764155"/>
                        <a:ext cx="1352550" cy="1276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对象 36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477885" y="2349500"/>
          <a:ext cx="160083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r:id="rId7" imgW="508000" imgH="393700" progId="Equation.KSEE3">
                  <p:embed/>
                </p:oleObj>
              </mc:Choice>
              <mc:Fallback>
                <p:oleObj r:id="rId7" imgW="5080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477885" y="2349500"/>
                        <a:ext cx="1600835" cy="1241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Group 5"/>
          <p:cNvGrpSpPr/>
          <p:nvPr/>
        </p:nvGrpSpPr>
        <p:grpSpPr>
          <a:xfrm>
            <a:off x="2055853" y="3590778"/>
            <a:ext cx="269605" cy="269605"/>
            <a:chOff x="943" y="1584"/>
            <a:chExt cx="227" cy="227"/>
          </a:xfrm>
        </p:grpSpPr>
        <p:sp>
          <p:nvSpPr>
            <p:cNvPr id="39" name="Oval 6"/>
            <p:cNvSpPr>
              <a:spLocks noChangeArrowheads="1"/>
            </p:cNvSpPr>
            <p:nvPr/>
          </p:nvSpPr>
          <p:spPr bwMode="auto">
            <a:xfrm>
              <a:off x="943" y="1584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45" b="0" i="0" u="none" strike="noStrike" kern="1200" cap="none" spc="0" normalizeH="0" baseline="0" noProof="0">
                <a:ln>
                  <a:noFill/>
                </a:ln>
                <a:solidFill>
                  <a:srgbClr val="8E163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aphicFrame>
          <p:nvGraphicFramePr>
            <p:cNvPr id="40" name="Object 7"/>
            <p:cNvGraphicFramePr>
              <a:graphicFrameLocks noChangeAspect="1"/>
            </p:cNvGraphicFramePr>
            <p:nvPr/>
          </p:nvGraphicFramePr>
          <p:xfrm>
            <a:off x="952" y="1584"/>
            <a:ext cx="214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9" r:id="rId9" imgW="139700" imgH="139700" progId="Equation.3">
                    <p:embed/>
                  </p:oleObj>
                </mc:Choice>
                <mc:Fallback>
                  <p:oleObj r:id="rId9" imgW="1397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952" y="1584"/>
                          <a:ext cx="214" cy="21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" name="Object 8"/>
          <p:cNvGraphicFramePr>
            <a:graphicFrameLocks noChangeAspect="1"/>
          </p:cNvGraphicFramePr>
          <p:nvPr/>
        </p:nvGraphicFramePr>
        <p:xfrm>
          <a:off x="2777408" y="3250695"/>
          <a:ext cx="226847" cy="302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r:id="rId11" imgW="152400" imgH="203200" progId="Equation.3">
                  <p:embed/>
                </p:oleObj>
              </mc:Choice>
              <mc:Fallback>
                <p:oleObj r:id="rId11" imgW="152400" imgH="203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77408" y="3250695"/>
                        <a:ext cx="226847" cy="302859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Oval 9"/>
          <p:cNvSpPr/>
          <p:nvPr/>
        </p:nvSpPr>
        <p:spPr>
          <a:xfrm>
            <a:off x="549113" y="2128933"/>
            <a:ext cx="3224190" cy="322419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en-US" sz="100" b="0">
              <a:latin typeface="Arial" panose="020B0604020202020204" pitchFamily="34" charset="0"/>
            </a:endParaRPr>
          </a:p>
        </p:txBody>
      </p:sp>
      <p:sp>
        <p:nvSpPr>
          <p:cNvPr id="43" name="Oval 10"/>
          <p:cNvSpPr/>
          <p:nvPr/>
        </p:nvSpPr>
        <p:spPr>
          <a:xfrm>
            <a:off x="3675298" y="3659036"/>
            <a:ext cx="67698" cy="67698"/>
          </a:xfrm>
          <a:prstGeom prst="ellipse">
            <a:avLst/>
          </a:prstGeom>
          <a:solidFill>
            <a:srgbClr val="660033"/>
          </a:solidFill>
          <a:ln w="9525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en-US" sz="100" b="0">
              <a:latin typeface="Arial" panose="020B0604020202020204" pitchFamily="34" charset="0"/>
            </a:endParaRPr>
          </a:p>
        </p:txBody>
      </p:sp>
      <p:sp>
        <p:nvSpPr>
          <p:cNvPr id="44" name="Line 11"/>
          <p:cNvSpPr/>
          <p:nvPr/>
        </p:nvSpPr>
        <p:spPr>
          <a:xfrm>
            <a:off x="2324372" y="3696651"/>
            <a:ext cx="1400511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graphicFrame>
        <p:nvGraphicFramePr>
          <p:cNvPr id="45" name="Object 12"/>
          <p:cNvGraphicFramePr>
            <a:graphicFrameLocks noChangeAspect="1"/>
          </p:cNvGraphicFramePr>
          <p:nvPr/>
        </p:nvGraphicFramePr>
        <p:xfrm>
          <a:off x="2324373" y="4280417"/>
          <a:ext cx="224473" cy="249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r:id="rId13" imgW="114300" imgH="127000" progId="Equation.3">
                  <p:embed/>
                </p:oleObj>
              </mc:Choice>
              <mc:Fallback>
                <p:oleObj r:id="rId13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324373" y="4280417"/>
                        <a:ext cx="224473" cy="249414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Line 13"/>
          <p:cNvSpPr/>
          <p:nvPr/>
        </p:nvSpPr>
        <p:spPr>
          <a:xfrm>
            <a:off x="3773303" y="3701924"/>
            <a:ext cx="844130" cy="0"/>
          </a:xfrm>
          <a:prstGeom prst="line">
            <a:avLst/>
          </a:prstGeom>
          <a:ln w="25400" cap="flat" cmpd="sng">
            <a:solidFill>
              <a:srgbClr val="008000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/>
          </a:p>
        </p:txBody>
      </p:sp>
      <p:grpSp>
        <p:nvGrpSpPr>
          <p:cNvPr id="47" name="Group 14"/>
          <p:cNvGrpSpPr/>
          <p:nvPr/>
        </p:nvGrpSpPr>
        <p:grpSpPr>
          <a:xfrm>
            <a:off x="-141481" y="1297636"/>
            <a:ext cx="4115981" cy="4837198"/>
            <a:chOff x="490" y="1119"/>
            <a:chExt cx="1792" cy="2106"/>
          </a:xfrm>
        </p:grpSpPr>
        <p:sp>
          <p:nvSpPr>
            <p:cNvPr id="48" name="Line 15"/>
            <p:cNvSpPr/>
            <p:nvPr/>
          </p:nvSpPr>
          <p:spPr>
            <a:xfrm>
              <a:off x="490" y="2151"/>
              <a:ext cx="340" cy="0"/>
            </a:xfrm>
            <a:prstGeom prst="line">
              <a:avLst/>
            </a:prstGeom>
            <a:ln w="25400" cap="flat" cmpd="sng">
              <a:solidFill>
                <a:srgbClr val="008000"/>
              </a:solidFill>
              <a:prstDash val="solid"/>
              <a:headEnd type="triangl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Line 16"/>
            <p:cNvSpPr/>
            <p:nvPr/>
          </p:nvSpPr>
          <p:spPr>
            <a:xfrm flipH="1">
              <a:off x="1485" y="2885"/>
              <a:ext cx="0" cy="340"/>
            </a:xfrm>
            <a:prstGeom prst="line">
              <a:avLst/>
            </a:prstGeom>
            <a:ln w="25400" cap="flat" cmpd="sng">
              <a:solidFill>
                <a:srgbClr val="0080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Line 17"/>
            <p:cNvSpPr/>
            <p:nvPr/>
          </p:nvSpPr>
          <p:spPr>
            <a:xfrm flipH="1">
              <a:off x="1505" y="1119"/>
              <a:ext cx="0" cy="340"/>
            </a:xfrm>
            <a:prstGeom prst="line">
              <a:avLst/>
            </a:prstGeom>
            <a:ln w="25400" cap="flat" cmpd="sng">
              <a:solidFill>
                <a:srgbClr val="008000"/>
              </a:solidFill>
              <a:prstDash val="solid"/>
              <a:headEnd type="triangl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Line 18"/>
            <p:cNvSpPr/>
            <p:nvPr/>
          </p:nvSpPr>
          <p:spPr>
            <a:xfrm rot="-2743150">
              <a:off x="902" y="1381"/>
              <a:ext cx="1" cy="340"/>
            </a:xfrm>
            <a:prstGeom prst="line">
              <a:avLst/>
            </a:prstGeom>
            <a:ln w="25400" cap="flat" cmpd="sng">
              <a:solidFill>
                <a:srgbClr val="008000"/>
              </a:solidFill>
              <a:prstDash val="solid"/>
              <a:headEnd type="triangl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Line 19"/>
            <p:cNvSpPr/>
            <p:nvPr/>
          </p:nvSpPr>
          <p:spPr>
            <a:xfrm rot="18856850">
              <a:off x="2098" y="2662"/>
              <a:ext cx="1" cy="340"/>
            </a:xfrm>
            <a:prstGeom prst="line">
              <a:avLst/>
            </a:prstGeom>
            <a:ln w="25400" cap="flat" cmpd="sng">
              <a:solidFill>
                <a:srgbClr val="0080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Line 20"/>
            <p:cNvSpPr/>
            <p:nvPr/>
          </p:nvSpPr>
          <p:spPr>
            <a:xfrm rot="2743150" flipV="1">
              <a:off x="852" y="2596"/>
              <a:ext cx="1" cy="340"/>
            </a:xfrm>
            <a:prstGeom prst="line">
              <a:avLst/>
            </a:prstGeom>
            <a:ln w="25400" cap="flat" cmpd="sng">
              <a:solidFill>
                <a:srgbClr val="008000"/>
              </a:solidFill>
              <a:prstDash val="solid"/>
              <a:headEnd type="triangle" w="med" len="med"/>
              <a:tailEnd type="none" w="med" len="med"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Line 21"/>
            <p:cNvSpPr/>
            <p:nvPr/>
          </p:nvSpPr>
          <p:spPr>
            <a:xfrm rot="2743150" flipV="1">
              <a:off x="2111" y="1384"/>
              <a:ext cx="1" cy="340"/>
            </a:xfrm>
            <a:prstGeom prst="line">
              <a:avLst/>
            </a:prstGeom>
            <a:ln w="25400" cap="flat" cmpd="sng">
              <a:solidFill>
                <a:srgbClr val="0080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>
              <a:endParaRPr/>
            </a:p>
          </p:txBody>
        </p:sp>
      </p:grpSp>
      <p:graphicFrame>
        <p:nvGraphicFramePr>
          <p:cNvPr id="55" name="Object 22"/>
          <p:cNvGraphicFramePr>
            <a:graphicFrameLocks noChangeAspect="1"/>
          </p:cNvGraphicFramePr>
          <p:nvPr/>
        </p:nvGraphicFramePr>
        <p:xfrm>
          <a:off x="3583846" y="4198152"/>
          <a:ext cx="249414" cy="32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r:id="rId15" imgW="127000" imgH="165100" progId="Equation.3">
                  <p:embed/>
                </p:oleObj>
              </mc:Choice>
              <mc:Fallback>
                <p:oleObj r:id="rId15" imgW="127000" imgH="165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583846" y="4198152"/>
                        <a:ext cx="249414" cy="324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"/>
          <p:cNvSpPr txBox="1"/>
          <p:nvPr/>
        </p:nvSpPr>
        <p:spPr>
          <a:xfrm>
            <a:off x="525628" y="288184"/>
            <a:ext cx="439793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36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、点电荷的电场</a:t>
            </a:r>
            <a:endParaRPr lang="zh-CN" altLang="en-US" sz="36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1" build="allAtOnce"/>
      <p:bldP spid="42" grpId="2" animBg="1"/>
      <p:bldP spid="43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9971" y="114300"/>
            <a:ext cx="384048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ct val="0"/>
              </a:spcAft>
              <a:defRPr b="0">
                <a:solidFill>
                  <a:srgbClr val="000000"/>
                </a:solidFill>
              </a:defRPr>
            </a:pPr>
            <a:r>
              <a:rPr lang="en-US" altLang="zh-CN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zh-CN" sz="32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、</a:t>
            </a:r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点电荷的电场　</a:t>
            </a:r>
          </a:p>
        </p:txBody>
      </p:sp>
      <p:sp>
        <p:nvSpPr>
          <p:cNvPr id="5" name="矩形 4"/>
          <p:cNvSpPr/>
          <p:nvPr/>
        </p:nvSpPr>
        <p:spPr>
          <a:xfrm>
            <a:off x="523741" y="1310412"/>
            <a:ext cx="11311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大小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场源电荷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电荷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量</a:t>
            </a:r>
            <a:r>
              <a:rPr lang="zh-CN" altLang="en-US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（计算时不带正负号）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endParaRPr lang="en-US" altLang="zh-CN" sz="2800" b="1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027102"/>
              </p:ext>
            </p:extLst>
          </p:nvPr>
        </p:nvGraphicFramePr>
        <p:xfrm>
          <a:off x="1982137" y="1083540"/>
          <a:ext cx="1296712" cy="1005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r:id="rId3" imgW="508000" imgH="393700" progId="Equation.KSEE3">
                  <p:embed/>
                </p:oleObj>
              </mc:Choice>
              <mc:Fallback>
                <p:oleObj r:id="rId3" imgW="5080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2137" y="1083540"/>
                        <a:ext cx="1296712" cy="1005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0853" y="3877823"/>
            <a:ext cx="3114624" cy="271640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rcRect l="7363" t="7930" r="11524" b="6323"/>
          <a:stretch>
            <a:fillRect/>
          </a:stretch>
        </p:blipFill>
        <p:spPr>
          <a:xfrm>
            <a:off x="6087423" y="3934973"/>
            <a:ext cx="2752517" cy="260210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97846" y="2088103"/>
            <a:ext cx="80830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方向：以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为中心作一个球面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28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正电荷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的方向沿半径</a:t>
            </a:r>
            <a:r>
              <a:rPr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向外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8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负电荷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的方向沿半径</a:t>
            </a:r>
            <a:r>
              <a:rPr lang="zh-CN" altLang="en-US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向内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Unix 3.10 unknown"/>
  <p:tag name="AS_RELEASE_DATE" val="2017.06.20"/>
  <p:tag name="AS_TITLE" val="Aspose.Slides for Java"/>
  <p:tag name="AS_VERSION" val="17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9"/>
  <p:tag name="KSO_WM_UNIT_PLACING_PICTURE_USER_VIEWPORT" val="{&quot;height&quot;:3515,&quot;width&quot;:4320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875</Words>
  <Application>Microsoft Office PowerPoint</Application>
  <PresentationFormat>自定义</PresentationFormat>
  <Paragraphs>115</Paragraphs>
  <Slides>20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Office 主题​​</vt:lpstr>
      <vt:lpstr>Equation.KSEE3</vt:lpstr>
      <vt:lpstr>Microsoft 公式 3.0</vt:lpstr>
      <vt:lpstr>9.3电场    电场强度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9.3电场强度</dc:title>
  <dc:creator>rbm.xkw.com</dc:creator>
  <cp:lastModifiedBy>Administrator</cp:lastModifiedBy>
  <cp:revision>31</cp:revision>
  <cp:lastPrinted>2021-05-06T01:15:08Z</cp:lastPrinted>
  <dcterms:created xsi:type="dcterms:W3CDTF">2020-12-23T16:32:00Z</dcterms:created>
  <dcterms:modified xsi:type="dcterms:W3CDTF">2021-05-06T01:21:28Z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0BE12184EB7F4FE7894572C9C22FFF33</vt:lpwstr>
  </property>
  <property fmtid="{D5CDD505-2E9C-101B-9397-08002B2CF9AE}" pid="7" name="KSOProductBuildVer">
    <vt:lpwstr>2052-11.1.0.10356</vt:lpwstr>
  </property>
</Properties>
</file>