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83" r:id="rId4"/>
    <p:sldId id="284" r:id="rId5"/>
    <p:sldId id="280" r:id="rId6"/>
    <p:sldId id="285" r:id="rId7"/>
    <p:sldId id="268" r:id="rId8"/>
    <p:sldId id="286" r:id="rId9"/>
    <p:sldId id="269" r:id="rId10"/>
    <p:sldId id="266"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987" autoAdjust="0"/>
    <p:restoredTop sz="94660"/>
  </p:normalViewPr>
  <p:slideViewPr>
    <p:cSldViewPr snapToGrid="0">
      <p:cViewPr varScale="1">
        <p:scale>
          <a:sx n="75" d="100"/>
          <a:sy n="75" d="100"/>
        </p:scale>
        <p:origin x="-84" y="-3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8"/>
          <p:cNvSpPr/>
          <p:nvPr/>
        </p:nvSpPr>
        <p:spPr>
          <a:xfrm>
            <a:off x="3552190" y="1835150"/>
            <a:ext cx="4590415" cy="1737995"/>
          </a:xfrm>
          <a:prstGeom prst="roundRect">
            <a:avLst/>
          </a:prstGeom>
          <a:solidFill>
            <a:schemeClr val="accent5">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35593" y="2167516"/>
            <a:ext cx="4288155" cy="1938020"/>
          </a:xfrm>
          <a:prstGeom prst="rect">
            <a:avLst/>
          </a:prstGeom>
          <a:noFill/>
        </p:spPr>
        <p:txBody>
          <a:bodyPr wrap="square" rtlCol="0">
            <a:spAutoFit/>
          </a:bodyPr>
          <a:lstStyle/>
          <a:p>
            <a:pPr algn="ctr"/>
            <a:r>
              <a:rPr lang="zh-CN" altLang="en-US" sz="6000" b="1" dirty="0">
                <a:solidFill>
                  <a:srgbClr val="C00000"/>
                </a:solidFill>
                <a:latin typeface="宋体" panose="02010600030101010101" pitchFamily="2" charset="-122"/>
                <a:ea typeface="宋体" panose="02010600030101010101" pitchFamily="2" charset="-122"/>
                <a:cs typeface="Arial" panose="020B0604020202020204" pitchFamily="34" charset="0"/>
              </a:rPr>
              <a:t>读后续写</a:t>
            </a:r>
            <a:endParaRPr lang="zh-CN" altLang="en-US" sz="6000" b="1" dirty="0">
              <a:solidFill>
                <a:srgbClr val="C00000"/>
              </a:solidFill>
              <a:latin typeface="宋体" panose="02010600030101010101" pitchFamily="2" charset="-122"/>
              <a:ea typeface="宋体" panose="02010600030101010101" pitchFamily="2" charset="-122"/>
              <a:cs typeface="Arial" panose="020B0604020202020204" pitchFamily="34" charset="0"/>
            </a:endParaRPr>
          </a:p>
          <a:p>
            <a:pPr algn="ctr"/>
            <a:endParaRPr lang="zh-CN" altLang="en-US" sz="6000" b="1" dirty="0">
              <a:solidFill>
                <a:srgbClr val="C00000"/>
              </a:solidFill>
              <a:latin typeface="宋体" panose="02010600030101010101" pitchFamily="2" charset="-122"/>
              <a:ea typeface="宋体" panose="0201060003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4E}I4%AO{2188P6BQVC7U_C"/>
          <p:cNvPicPr>
            <a:picLocks noGrp="1" noChangeAspect="1"/>
          </p:cNvPicPr>
          <p:nvPr>
            <p:ph idx="1"/>
          </p:nvPr>
        </p:nvPicPr>
        <p:blipFill>
          <a:blip r:embed="rId1" cstate="print"/>
          <a:stretch>
            <a:fillRect/>
          </a:stretch>
        </p:blipFill>
        <p:spPr>
          <a:xfrm>
            <a:off x="1009015" y="1726565"/>
            <a:ext cx="10920095" cy="5011420"/>
          </a:xfrm>
          <a:prstGeom prst="rect">
            <a:avLst/>
          </a:prstGeom>
        </p:spPr>
      </p:pic>
      <p:sp>
        <p:nvSpPr>
          <p:cNvPr id="35842" name="文本框 1"/>
          <p:cNvSpPr txBox="1"/>
          <p:nvPr/>
        </p:nvSpPr>
        <p:spPr>
          <a:xfrm>
            <a:off x="3165793" y="384175"/>
            <a:ext cx="6278880" cy="701040"/>
          </a:xfrm>
          <a:prstGeom prst="rect">
            <a:avLst/>
          </a:prstGeom>
          <a:solidFill>
            <a:schemeClr val="tx1">
              <a:lumMod val="50000"/>
            </a:schemeClr>
          </a:solidFill>
          <a:ln w="9525">
            <a:noFill/>
            <a:miter/>
          </a:ln>
        </p:spPr>
        <p:txBody>
          <a:bodyPr wrap="none" anchor="t">
            <a:spAutoFit/>
          </a:bodyPr>
          <a:lstStyle/>
          <a:p>
            <a:pPr lvl="0"/>
            <a:r>
              <a:rPr lang="zh-CN" altLang="en-US" sz="4000" b="1">
                <a:solidFill>
                  <a:srgbClr val="FFFF00"/>
                </a:solidFill>
                <a:latin typeface="Arial" panose="020B0604020202020204" pitchFamily="34" charset="0"/>
                <a:ea typeface="宋体" panose="02010600030101010101" pitchFamily="2" charset="-122"/>
                <a:sym typeface="Arial" panose="020B0604020202020204" pitchFamily="34" charset="0"/>
              </a:rPr>
              <a:t>读后续写各档评分标准对比</a:t>
            </a:r>
            <a:endParaRPr lang="zh-CN" altLang="en-US" sz="4000" b="1">
              <a:solidFill>
                <a:srgbClr val="FFFF00"/>
              </a:solidFill>
              <a:latin typeface="Arial" panose="020B0604020202020204" pitchFamily="34" charset="0"/>
              <a:ea typeface="宋体" panose="02010600030101010101" pitchFamily="2" charset="-122"/>
              <a:sym typeface="Arial" panose="020B0604020202020204" pitchFamily="34" charset="0"/>
            </a:endParaRPr>
          </a:p>
        </p:txBody>
      </p:sp>
      <p:sp>
        <p:nvSpPr>
          <p:cNvPr id="2" name="文本框 1"/>
          <p:cNvSpPr txBox="1"/>
          <p:nvPr/>
        </p:nvSpPr>
        <p:spPr>
          <a:xfrm>
            <a:off x="2849123" y="1228090"/>
            <a:ext cx="3030220" cy="579120"/>
          </a:xfrm>
          <a:prstGeom prst="rect">
            <a:avLst/>
          </a:prstGeom>
          <a:ln w="444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3200" b="1">
                <a:solidFill>
                  <a:srgbClr val="FF0000"/>
                </a:solidFill>
              </a:rPr>
              <a:t>    </a:t>
            </a:r>
            <a:r>
              <a:rPr lang="zh-CN" altLang="en-US" sz="3200" b="1">
                <a:solidFill>
                  <a:srgbClr val="FF0000"/>
                </a:solidFill>
              </a:rPr>
              <a:t>内       容</a:t>
            </a:r>
            <a:endParaRPr lang="zh-CN" altLang="en-US" sz="3200" b="1">
              <a:solidFill>
                <a:srgbClr val="FF0000"/>
              </a:solidFill>
            </a:endParaRPr>
          </a:p>
        </p:txBody>
      </p:sp>
      <p:sp>
        <p:nvSpPr>
          <p:cNvPr id="3" name="文本框 2"/>
          <p:cNvSpPr txBox="1"/>
          <p:nvPr/>
        </p:nvSpPr>
        <p:spPr>
          <a:xfrm>
            <a:off x="8007411" y="1217073"/>
            <a:ext cx="3667760" cy="579120"/>
          </a:xfrm>
          <a:prstGeom prst="rect">
            <a:avLst/>
          </a:prstGeom>
          <a:ln w="444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3200" b="1">
                <a:solidFill>
                  <a:srgbClr val="FF0000"/>
                </a:solidFill>
              </a:rPr>
              <a:t>      </a:t>
            </a:r>
            <a:r>
              <a:rPr lang="zh-CN" altLang="en-US" sz="3200" b="1">
                <a:solidFill>
                  <a:srgbClr val="FF0000"/>
                </a:solidFill>
              </a:rPr>
              <a:t>语        言</a:t>
            </a:r>
            <a:endParaRPr lang="zh-CN" altLang="en-US" sz="3200" b="1">
              <a:solidFill>
                <a:srgbClr val="FF0000"/>
              </a:solidFill>
            </a:endParaRPr>
          </a:p>
        </p:txBody>
      </p:sp>
      <p:sp>
        <p:nvSpPr>
          <p:cNvPr id="6" name="TextBox 5"/>
          <p:cNvSpPr txBox="1"/>
          <p:nvPr/>
        </p:nvSpPr>
        <p:spPr>
          <a:xfrm>
            <a:off x="6499952" y="1861850"/>
            <a:ext cx="1255923" cy="4212000"/>
          </a:xfrm>
          <a:prstGeom prst="rect">
            <a:avLst/>
          </a:prstGeom>
          <a:solidFill>
            <a:schemeClr val="bg1"/>
          </a:solidFill>
        </p:spPr>
        <p:txBody>
          <a:bodyPr wrap="square" rtlCol="0">
            <a:spAutoFit/>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181102" y="254000"/>
          <a:ext cx="10744199" cy="6223000"/>
        </p:xfrm>
        <a:graphic>
          <a:graphicData uri="http://schemas.openxmlformats.org/drawingml/2006/table">
            <a:tbl>
              <a:tblPr firstRow="1" bandRow="1">
                <a:tableStyleId>{5C22544A-7EE6-4342-B048-85BDC9FD1C3A}</a:tableStyleId>
              </a:tblPr>
              <a:tblGrid>
                <a:gridCol w="800098"/>
                <a:gridCol w="1993900"/>
                <a:gridCol w="7950201"/>
              </a:tblGrid>
              <a:tr h="185420">
                <a:tc rowSpan="2">
                  <a:txBody>
                    <a:bodyPr/>
                    <a:lstStyle/>
                    <a:p>
                      <a:pPr algn="just"/>
                      <a:r>
                        <a:rPr lang="zh-CN" altLang="en-US" b="1" dirty="0" smtClean="0">
                          <a:solidFill>
                            <a:schemeClr val="tx1"/>
                          </a:solidFill>
                        </a:rPr>
                        <a:t>卷面</a:t>
                      </a:r>
                      <a:endParaRPr lang="zh-CN" alt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a:r>
                        <a:rPr lang="en-US" altLang="zh-CN" b="1" dirty="0" smtClean="0">
                          <a:solidFill>
                            <a:schemeClr val="tx1"/>
                          </a:solidFill>
                        </a:rPr>
                        <a:t>1</a:t>
                      </a:r>
                      <a:r>
                        <a:rPr lang="zh-CN" altLang="en-US" b="1" dirty="0" smtClean="0">
                          <a:solidFill>
                            <a:schemeClr val="tx1"/>
                          </a:solidFill>
                        </a:rPr>
                        <a:t>、字迹潦草，乱涂乱画</a:t>
                      </a:r>
                      <a:endParaRPr lang="zh-CN" alt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tc>
              </a:tr>
              <a:tr h="185420">
                <a:tc vMerge="1">
                  <a:tcPr/>
                </a:tc>
                <a:tc gridSpan="2">
                  <a:txBody>
                    <a:bodyPr/>
                    <a:lstStyle/>
                    <a:p>
                      <a:pPr algn="just"/>
                      <a:r>
                        <a:rPr lang="en-US" altLang="zh-CN" b="1" dirty="0" smtClean="0"/>
                        <a:t>2</a:t>
                      </a:r>
                      <a:r>
                        <a:rPr lang="zh-CN" altLang="en-US" b="1" dirty="0" smtClean="0"/>
                        <a:t>、段落太多，三段甚至四段</a:t>
                      </a:r>
                      <a:endParaRPr lang="zh-CN"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tc>
              </a:tr>
              <a:tr h="0">
                <a:tc rowSpan="14">
                  <a:txBody>
                    <a:bodyPr/>
                    <a:lstStyle/>
                    <a:p>
                      <a:pPr algn="just"/>
                      <a:r>
                        <a:rPr lang="zh-CN" altLang="en-US" b="1" dirty="0" smtClean="0"/>
                        <a:t>内容</a:t>
                      </a:r>
                      <a:endParaRPr lang="zh-CN"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just"/>
                      <a:r>
                        <a:rPr lang="en-US" altLang="zh-CN" b="1" dirty="0" smtClean="0"/>
                        <a:t>1</a:t>
                      </a:r>
                      <a:r>
                        <a:rPr lang="zh-CN" altLang="en-US" b="1" dirty="0" smtClean="0"/>
                        <a:t>、内容前后矛盾</a:t>
                      </a:r>
                      <a:endParaRPr lang="zh-CN"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dirty="0" smtClean="0"/>
                        <a:t>（</a:t>
                      </a:r>
                      <a:r>
                        <a:rPr lang="en-US" altLang="zh-CN" dirty="0" smtClean="0"/>
                        <a:t>1</a:t>
                      </a:r>
                      <a:r>
                        <a:rPr lang="zh-CN" altLang="en-US" dirty="0" smtClean="0"/>
                        <a:t>）碎杯子和破盒子已经扔到垃圾桶了，</a:t>
                      </a:r>
                      <a:r>
                        <a:rPr lang="zh-CN" altLang="en-US" b="1" dirty="0" smtClean="0">
                          <a:solidFill>
                            <a:srgbClr val="FF0000"/>
                          </a:solidFill>
                        </a:rPr>
                        <a:t>然而</a:t>
                      </a:r>
                      <a:r>
                        <a:rPr lang="zh-CN" altLang="en-US" dirty="0" smtClean="0"/>
                        <a:t>用胶水粘起来送给妈妈了。</a:t>
                      </a:r>
                      <a:endParaRPr lang="en-US" altLang="zh-CN"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608">
                <a:tc vMerge="1">
                  <a:tcPr/>
                </a:tc>
                <a:tc vMerge="1">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dirty="0" smtClean="0"/>
                        <a:t>（</a:t>
                      </a:r>
                      <a:r>
                        <a:rPr lang="en-US" altLang="zh-CN" dirty="0" smtClean="0"/>
                        <a:t>2</a:t>
                      </a:r>
                      <a:r>
                        <a:rPr lang="zh-CN" altLang="en-US" dirty="0" smtClean="0"/>
                        <a:t>）明明已经没钱了，</a:t>
                      </a:r>
                      <a:r>
                        <a:rPr lang="zh-CN" altLang="en-US" b="1" dirty="0" smtClean="0">
                          <a:solidFill>
                            <a:srgbClr val="FF0000"/>
                          </a:solidFill>
                        </a:rPr>
                        <a:t>然而</a:t>
                      </a:r>
                      <a:r>
                        <a:rPr lang="zh-CN" altLang="en-US" dirty="0" smtClean="0"/>
                        <a:t>又去商店买东西。</a:t>
                      </a:r>
                      <a:endParaRPr lang="en-US" altLang="zh-CN"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456">
                <a:tc vMerge="1">
                  <a:tcPr/>
                </a:tc>
                <a:tc vMerge="1">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dirty="0" smtClean="0"/>
                        <a:t>（</a:t>
                      </a:r>
                      <a:r>
                        <a:rPr lang="en-US" altLang="zh-CN" dirty="0" smtClean="0"/>
                        <a:t>3</a:t>
                      </a:r>
                      <a:r>
                        <a:rPr lang="zh-CN" altLang="en-US" dirty="0" smtClean="0"/>
                        <a:t>）本来就在厨房里，</a:t>
                      </a:r>
                      <a:r>
                        <a:rPr lang="zh-CN" altLang="en-US" b="1" dirty="0" smtClean="0">
                          <a:solidFill>
                            <a:srgbClr val="FF0000"/>
                          </a:solidFill>
                        </a:rPr>
                        <a:t>然而</a:t>
                      </a:r>
                      <a:r>
                        <a:rPr lang="zh-CN" altLang="en-US" dirty="0" smtClean="0"/>
                        <a:t>第一句就写我们跑进了厨房。</a:t>
                      </a:r>
                      <a:endParaRPr lang="en-US" altLang="zh-CN"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6304">
                <a:tc vMerge="1">
                  <a:tcPr/>
                </a:tc>
                <a:tc vMerge="1">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dirty="0" smtClean="0"/>
                        <a:t>（</a:t>
                      </a:r>
                      <a:r>
                        <a:rPr lang="en-US" altLang="zh-CN" dirty="0" smtClean="0"/>
                        <a:t>4</a:t>
                      </a:r>
                      <a:r>
                        <a:rPr lang="zh-CN" altLang="en-US" dirty="0" smtClean="0"/>
                        <a:t>）我们要制作礼物，</a:t>
                      </a:r>
                      <a:r>
                        <a:rPr lang="zh-CN" altLang="en-US" b="1" dirty="0" smtClean="0">
                          <a:solidFill>
                            <a:srgbClr val="FF0000"/>
                          </a:solidFill>
                        </a:rPr>
                        <a:t>然而</a:t>
                      </a:r>
                      <a:r>
                        <a:rPr lang="zh-CN" altLang="en-US" dirty="0" smtClean="0"/>
                        <a:t>却写带妈妈看节目。</a:t>
                      </a:r>
                      <a:endParaRPr lang="en-US" altLang="zh-CN"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cPr/>
                </a:tc>
                <a:tc vMerge="1">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dirty="0" smtClean="0"/>
                        <a:t>（</a:t>
                      </a:r>
                      <a:r>
                        <a:rPr lang="en-US" altLang="zh-CN" dirty="0" smtClean="0"/>
                        <a:t>5</a:t>
                      </a:r>
                      <a:r>
                        <a:rPr lang="zh-CN" altLang="en-US" dirty="0" smtClean="0"/>
                        <a:t>）明明是母亲节，</a:t>
                      </a:r>
                      <a:r>
                        <a:rPr lang="zh-CN" altLang="en-US" b="1" dirty="0" smtClean="0">
                          <a:solidFill>
                            <a:srgbClr val="FF0000"/>
                          </a:solidFill>
                        </a:rPr>
                        <a:t>然而</a:t>
                      </a:r>
                      <a:r>
                        <a:rPr lang="zh-CN" altLang="en-US" dirty="0" smtClean="0"/>
                        <a:t>却说祝妈妈生日快乐。</a:t>
                      </a:r>
                      <a:endParaRPr lang="zh-CN" alt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920">
                <a:tc vMerge="1">
                  <a:tcPr/>
                </a:tc>
                <a:tc rowSpan="3">
                  <a:txBody>
                    <a:bodyPr/>
                    <a:lstStyle/>
                    <a:p>
                      <a:pPr algn="just"/>
                      <a:r>
                        <a:rPr lang="en-US" altLang="zh-CN" b="1" dirty="0" smtClean="0"/>
                        <a:t>2</a:t>
                      </a:r>
                      <a:r>
                        <a:rPr lang="zh-CN" altLang="en-US" b="1" dirty="0" smtClean="0"/>
                        <a:t>、不衔接</a:t>
                      </a:r>
                      <a:endParaRPr lang="zh-CN"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altLang="en-US" dirty="0" smtClean="0"/>
                        <a:t>（</a:t>
                      </a:r>
                      <a:r>
                        <a:rPr lang="en-US" altLang="zh-CN" dirty="0" smtClean="0"/>
                        <a:t>1</a:t>
                      </a:r>
                      <a:r>
                        <a:rPr lang="zh-CN" altLang="en-US" dirty="0" smtClean="0"/>
                        <a:t>）与第一段首句不衔接。</a:t>
                      </a:r>
                      <a:r>
                        <a:rPr lang="zh-CN" altLang="en-US" b="1" dirty="0" smtClean="0">
                          <a:solidFill>
                            <a:srgbClr val="FF0000"/>
                          </a:solidFill>
                        </a:rPr>
                        <a:t>两个人环顾四周发现了一个超市。</a:t>
                      </a:r>
                      <a:endParaRPr lang="zh-CN"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40">
                <a:tc vMerge="1">
                  <a:tcPr/>
                </a:tc>
                <a:tc vMerge="1">
                  <a:tcPr/>
                </a:tc>
                <a:tc>
                  <a:txBody>
                    <a:bodyPr/>
                    <a:lstStyle/>
                    <a:p>
                      <a:pPr algn="just"/>
                      <a:r>
                        <a:rPr lang="zh-CN" altLang="en-US" dirty="0" smtClean="0"/>
                        <a:t>（</a:t>
                      </a:r>
                      <a:r>
                        <a:rPr lang="en-US" altLang="zh-CN" dirty="0" smtClean="0"/>
                        <a:t>2</a:t>
                      </a:r>
                      <a:r>
                        <a:rPr lang="zh-CN" altLang="en-US" dirty="0" smtClean="0"/>
                        <a:t>）与第二段首句不衔接。</a:t>
                      </a:r>
                      <a:r>
                        <a:rPr lang="zh-CN" altLang="en-US" b="1" dirty="0" smtClean="0">
                          <a:solidFill>
                            <a:srgbClr val="FF0000"/>
                          </a:solidFill>
                        </a:rPr>
                        <a:t>误认为首句是完整的句子。</a:t>
                      </a:r>
                      <a:endParaRPr lang="zh-CN"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920">
                <a:tc vMerge="1">
                  <a:tcPr/>
                </a:tc>
                <a:tc vMerge="1">
                  <a:tcPr/>
                </a:tc>
                <a:tc>
                  <a:txBody>
                    <a:bodyPr/>
                    <a:lstStyle/>
                    <a:p>
                      <a:pPr algn="just"/>
                      <a:r>
                        <a:rPr lang="zh-CN" altLang="en-US" dirty="0" smtClean="0"/>
                        <a:t>（</a:t>
                      </a:r>
                      <a:r>
                        <a:rPr lang="en-US" altLang="zh-CN" dirty="0" smtClean="0"/>
                        <a:t>3</a:t>
                      </a:r>
                      <a:r>
                        <a:rPr lang="zh-CN" altLang="en-US" dirty="0" smtClean="0"/>
                        <a:t>）第二段首句看到妈妈哭了，</a:t>
                      </a:r>
                      <a:r>
                        <a:rPr lang="zh-CN" altLang="en-US" b="1" dirty="0" smtClean="0">
                          <a:solidFill>
                            <a:srgbClr val="FF0000"/>
                          </a:solidFill>
                        </a:rPr>
                        <a:t>我们却开心地笑了。</a:t>
                      </a:r>
                      <a:endParaRPr lang="zh-CN"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cPr/>
                </a:tc>
                <a:tc rowSpan="4">
                  <a:txBody>
                    <a:bodyPr/>
                    <a:lstStyle/>
                    <a:p>
                      <a:pPr algn="just"/>
                      <a:r>
                        <a:rPr lang="en-US" altLang="zh-CN" b="1" dirty="0" smtClean="0"/>
                        <a:t>3</a:t>
                      </a:r>
                      <a:r>
                        <a:rPr lang="zh-CN" altLang="en-US" b="1" dirty="0" smtClean="0"/>
                        <a:t>、节外生枝</a:t>
                      </a:r>
                      <a:endParaRPr lang="zh-CN"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altLang="en-US" dirty="0" smtClean="0"/>
                        <a:t>（</a:t>
                      </a:r>
                      <a:r>
                        <a:rPr lang="en-US" altLang="zh-CN" dirty="0" smtClean="0"/>
                        <a:t>1</a:t>
                      </a:r>
                      <a:r>
                        <a:rPr lang="zh-CN" altLang="en-US" dirty="0" smtClean="0"/>
                        <a:t>）男孩又跑回来道歉、帮忙。</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vMerge="1">
                  <a:tcPr/>
                </a:tc>
                <a:tc vMerge="1">
                  <a:tcPr/>
                </a:tc>
                <a:tc>
                  <a:txBody>
                    <a:bodyPr/>
                    <a:lstStyle/>
                    <a:p>
                      <a:pPr algn="just"/>
                      <a:r>
                        <a:rPr lang="zh-CN" altLang="en-US" dirty="0" smtClean="0"/>
                        <a:t>（</a:t>
                      </a:r>
                      <a:r>
                        <a:rPr lang="en-US" altLang="zh-CN" dirty="0" smtClean="0"/>
                        <a:t>2</a:t>
                      </a:r>
                      <a:r>
                        <a:rPr lang="zh-CN" altLang="en-US" dirty="0" smtClean="0"/>
                        <a:t>）姐姐回来了。</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80">
                <a:tc vMerge="1">
                  <a:tcPr/>
                </a:tc>
                <a:tc vMerge="1">
                  <a:tcPr/>
                </a:tc>
                <a:tc>
                  <a:txBody>
                    <a:bodyPr/>
                    <a:lstStyle/>
                    <a:p>
                      <a:pPr algn="just"/>
                      <a:r>
                        <a:rPr lang="zh-CN" altLang="en-US" dirty="0" smtClean="0"/>
                        <a:t>（</a:t>
                      </a:r>
                      <a:r>
                        <a:rPr lang="en-US" altLang="zh-CN" dirty="0" smtClean="0"/>
                        <a:t>3</a:t>
                      </a:r>
                      <a:r>
                        <a:rPr lang="zh-CN" altLang="en-US" dirty="0" smtClean="0"/>
                        <a:t>）爸爸也来了。</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cPr/>
                </a:tc>
                <a:tc vMerge="1">
                  <a:tcPr/>
                </a:tc>
                <a:tc>
                  <a:txBody>
                    <a:bodyPr/>
                    <a:lstStyle/>
                    <a:p>
                      <a:pPr algn="just"/>
                      <a:r>
                        <a:rPr lang="zh-CN" altLang="en-US" dirty="0" smtClean="0"/>
                        <a:t>（</a:t>
                      </a:r>
                      <a:r>
                        <a:rPr lang="en-US" altLang="zh-CN" dirty="0" smtClean="0"/>
                        <a:t>4</a:t>
                      </a:r>
                      <a:r>
                        <a:rPr lang="zh-CN" altLang="en-US" dirty="0" smtClean="0"/>
                        <a:t>）妈妈感慨失业了，日子不好过。</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80">
                <a:tc vMerge="1">
                  <a:tcPr/>
                </a:tc>
                <a:tc rowSpan="2">
                  <a:txBody>
                    <a:bodyPr/>
                    <a:lstStyle/>
                    <a:p>
                      <a:pPr algn="just"/>
                      <a:r>
                        <a:rPr lang="en-US" altLang="zh-CN" b="1" dirty="0" smtClean="0"/>
                        <a:t>4</a:t>
                      </a:r>
                      <a:r>
                        <a:rPr lang="zh-CN" altLang="en-US" b="1" dirty="0" smtClean="0"/>
                        <a:t>、人称错误</a:t>
                      </a:r>
                      <a:endParaRPr lang="zh-CN"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altLang="en-US" dirty="0" smtClean="0"/>
                        <a:t>（</a:t>
                      </a:r>
                      <a:r>
                        <a:rPr lang="en-US" altLang="zh-CN" dirty="0" smtClean="0"/>
                        <a:t>1</a:t>
                      </a:r>
                      <a:r>
                        <a:rPr lang="zh-CN" altLang="en-US" dirty="0" smtClean="0"/>
                        <a:t>）我是谁？</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80">
                <a:tc vMerge="1">
                  <a:tcPr/>
                </a:tc>
                <a:tc vMerge="1">
                  <a:tcPr/>
                </a:tc>
                <a:tc>
                  <a:txBody>
                    <a:bodyPr/>
                    <a:lstStyle/>
                    <a:p>
                      <a:pPr algn="just"/>
                      <a:r>
                        <a:rPr lang="zh-CN" altLang="en-US" dirty="0" smtClean="0"/>
                        <a:t>（</a:t>
                      </a:r>
                      <a:r>
                        <a:rPr lang="en-US" altLang="zh-CN" dirty="0" smtClean="0"/>
                        <a:t>2</a:t>
                      </a:r>
                      <a:r>
                        <a:rPr lang="zh-CN" altLang="en-US" dirty="0" smtClean="0"/>
                        <a:t>）他们是谁？</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r>
                        <a:rPr lang="zh-CN" altLang="en-US" b="1" dirty="0" smtClean="0"/>
                        <a:t>语言</a:t>
                      </a:r>
                      <a:endParaRPr lang="zh-CN"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a:r>
                        <a:rPr lang="zh-CN" altLang="en-US" b="1" dirty="0" smtClean="0"/>
                        <a:t>语法错误多</a:t>
                      </a:r>
                      <a:endParaRPr lang="zh-CN"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tc>
              </a:tr>
            </a:tbl>
          </a:graphicData>
        </a:graphic>
      </p:graphicFrame>
      <p:sp>
        <p:nvSpPr>
          <p:cNvPr id="5" name="TextBox 4"/>
          <p:cNvSpPr txBox="1"/>
          <p:nvPr/>
        </p:nvSpPr>
        <p:spPr>
          <a:xfrm>
            <a:off x="171391" y="1854200"/>
            <a:ext cx="861774" cy="2667000"/>
          </a:xfrm>
          <a:prstGeom prst="rect">
            <a:avLst/>
          </a:prstGeom>
          <a:solidFill>
            <a:schemeClr val="accent1">
              <a:lumMod val="60000"/>
              <a:lumOff val="40000"/>
            </a:schemeClr>
          </a:solidFill>
        </p:spPr>
        <p:txBody>
          <a:bodyPr vert="eaVert" wrap="square" rtlCol="0">
            <a:spAutoFit/>
          </a:bodyPr>
          <a:lstStyle/>
          <a:p>
            <a:pPr algn="ctr"/>
            <a:r>
              <a:rPr lang="zh-CN" altLang="en-US" sz="4400" b="1" dirty="0" smtClean="0">
                <a:solidFill>
                  <a:srgbClr val="FF0000"/>
                </a:solidFill>
                <a:latin typeface="宋体" panose="02010600030101010101" pitchFamily="2" charset="-122"/>
                <a:ea typeface="宋体" panose="02010600030101010101" pitchFamily="2" charset="-122"/>
              </a:rPr>
              <a:t>问题汇总</a:t>
            </a:r>
            <a:endParaRPr lang="zh-CN" altLang="en-US" sz="4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37145"/>
            <a:ext cx="12192000" cy="655564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28600" algn="just"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 boy on in-line skates moved around the corner and crashed into me before I jumped out of the way. We fell into a sprawling(</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摊开四肢躺着</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heap as the box I</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 been carrying flew from my hands and landed in the street with an ugly beat. A moment later, a car whizzed past, sending the box flying in circles.</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The skater got up, mumbled</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（含糊）</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sorry, and ran away around the corner.</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    “</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Are you OK, Emily?</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Aiden asked.</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   “</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think so.</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My arm had slapped the sidewalk hard. I stood and slowly moved it in circles.</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    “</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Oh no! Look at Mom</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 present!</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Aiden</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 face was red.</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 picked up the crushed box and opened it. The drinking glasses inside were broken. I closed the box and left it in a garbage can on the sidewalk, then started hurrying toward home. Aiden had to run at full speed to keep up with me.   </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When we got to the apartment, we threw ourselves down on chairs in the kitchen.</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    “</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It isn</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 fair! Why did that happen?</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Aiden said.</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    “</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didn</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 even see that guy! He came out of nowhere,</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 said angrily.</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Aiden</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 lower lip trembled. </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Mom would have loved these glasses.</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We</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 saved our money for weeks to buy glasses with pink flowers on them for Mother</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 Day. We have other glasses, but not a full set that matches. I wished I could hang something against the wall and scream, but I knew I couldn</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 I</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 the older one. I had to hold it together.</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    “</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wanted to make her happy,</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Aiden said.</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 thought about how Mom had been before the divorce. She used to joke around and laugh a lot. Now she had a deep worry line between her eyes and hardly ever smiled.</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    “</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We</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ll think of something else to give her for Mother</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 Day,</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 said, trying to cheer up Aiden.</a:t>
            </a:r>
            <a:endPar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    “</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Like what?</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he asked. </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We don</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 have any money left.</a:t>
            </a:r>
            <a:r>
              <a:rPr kumimoji="0" lang="en-US" altLang="zh-CN" sz="2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endParaRPr kumimoji="0" lang="en-US" altLang="zh-CN" sz="3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椭圆 6"/>
          <p:cNvSpPr/>
          <p:nvPr/>
        </p:nvSpPr>
        <p:spPr>
          <a:xfrm>
            <a:off x="0" y="537658"/>
            <a:ext cx="12192000" cy="634926"/>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0" y="2314462"/>
            <a:ext cx="12192000" cy="40722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59571" y="2657138"/>
            <a:ext cx="3462169" cy="35500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2"/>
          <p:cNvSpPr/>
          <p:nvPr/>
        </p:nvSpPr>
        <p:spPr>
          <a:xfrm>
            <a:off x="3767567" y="1273062"/>
            <a:ext cx="8210550" cy="720090"/>
          </a:xfrm>
          <a:prstGeom prst="round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信息</a:t>
            </a:r>
            <a:r>
              <a:rPr lang="en-US" altLang="zh-CN" sz="2400" b="1" dirty="0" smtClean="0">
                <a:solidFill>
                  <a:srgbClr val="FF0000"/>
                </a:solidFill>
              </a:rPr>
              <a:t>1</a:t>
            </a:r>
            <a:r>
              <a:rPr lang="zh-CN" altLang="en-US" sz="2400" b="1" dirty="0" smtClean="0">
                <a:solidFill>
                  <a:srgbClr val="FF0000"/>
                </a:solidFill>
              </a:rPr>
              <a:t>：摔碎的杯子连同盒子已经被扔进垃圾桶，不能再用。</a:t>
            </a:r>
            <a:endParaRPr lang="en-US" altLang="zh-CN" sz="2400" b="1" dirty="0" smtClean="0">
              <a:solidFill>
                <a:srgbClr val="FF0000"/>
              </a:solidFill>
            </a:endParaRPr>
          </a:p>
        </p:txBody>
      </p:sp>
      <p:sp>
        <p:nvSpPr>
          <p:cNvPr id="13" name="椭圆 12"/>
          <p:cNvSpPr/>
          <p:nvPr/>
        </p:nvSpPr>
        <p:spPr>
          <a:xfrm>
            <a:off x="3628395" y="2952757"/>
            <a:ext cx="5460521" cy="35500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2"/>
          <p:cNvSpPr/>
          <p:nvPr/>
        </p:nvSpPr>
        <p:spPr>
          <a:xfrm>
            <a:off x="6598443" y="3258547"/>
            <a:ext cx="5428457" cy="720090"/>
          </a:xfrm>
          <a:prstGeom prst="round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信息</a:t>
            </a:r>
            <a:r>
              <a:rPr lang="en-US" altLang="zh-CN" sz="2400" b="1" dirty="0" smtClean="0">
                <a:solidFill>
                  <a:srgbClr val="FF0000"/>
                </a:solidFill>
              </a:rPr>
              <a:t>2</a:t>
            </a:r>
            <a:r>
              <a:rPr lang="zh-CN" altLang="en-US" sz="2400" b="1" dirty="0" smtClean="0">
                <a:solidFill>
                  <a:srgbClr val="FF0000"/>
                </a:solidFill>
              </a:rPr>
              <a:t>：我们坐在厨房里的椅子上。</a:t>
            </a:r>
            <a:endParaRPr lang="en-US" altLang="zh-CN" sz="2400" b="1" dirty="0" smtClean="0">
              <a:solidFill>
                <a:srgbClr val="FF0000"/>
              </a:solidFill>
            </a:endParaRPr>
          </a:p>
        </p:txBody>
      </p:sp>
      <p:sp>
        <p:nvSpPr>
          <p:cNvPr id="15" name="椭圆 14"/>
          <p:cNvSpPr/>
          <p:nvPr/>
        </p:nvSpPr>
        <p:spPr>
          <a:xfrm>
            <a:off x="399229" y="4155738"/>
            <a:ext cx="5391971" cy="35500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875729" y="6302038"/>
            <a:ext cx="3462169" cy="35500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52400" y="5298738"/>
            <a:ext cx="12192000" cy="73376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2"/>
          <p:cNvSpPr/>
          <p:nvPr/>
        </p:nvSpPr>
        <p:spPr>
          <a:xfrm>
            <a:off x="4680743" y="5315946"/>
            <a:ext cx="6863557" cy="881653"/>
          </a:xfrm>
          <a:prstGeom prst="round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信息</a:t>
            </a:r>
            <a:r>
              <a:rPr lang="en-US" altLang="zh-CN" sz="2400" b="1" dirty="0" smtClean="0">
                <a:solidFill>
                  <a:srgbClr val="FF0000"/>
                </a:solidFill>
              </a:rPr>
              <a:t>5</a:t>
            </a:r>
            <a:r>
              <a:rPr lang="zh-CN" altLang="en-US" sz="2400" b="1" dirty="0" smtClean="0">
                <a:solidFill>
                  <a:srgbClr val="FF0000"/>
                </a:solidFill>
              </a:rPr>
              <a:t>：妈妈离婚前爱说笑，离婚后总是不开心。我们的目标是：让妈妈开心。</a:t>
            </a:r>
            <a:endParaRPr lang="en-US" altLang="zh-CN" sz="2400" b="1" dirty="0" smtClean="0">
              <a:solidFill>
                <a:srgbClr val="FF0000"/>
              </a:solidFill>
            </a:endParaRPr>
          </a:p>
        </p:txBody>
      </p:sp>
      <p:sp>
        <p:nvSpPr>
          <p:cNvPr id="20" name="椭圆 19"/>
          <p:cNvSpPr/>
          <p:nvPr/>
        </p:nvSpPr>
        <p:spPr>
          <a:xfrm>
            <a:off x="3383729" y="3825538"/>
            <a:ext cx="5391971" cy="35500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2"/>
          <p:cNvSpPr/>
          <p:nvPr/>
        </p:nvSpPr>
        <p:spPr>
          <a:xfrm>
            <a:off x="6306343" y="4198346"/>
            <a:ext cx="5517357" cy="792753"/>
          </a:xfrm>
          <a:prstGeom prst="round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信息</a:t>
            </a:r>
            <a:r>
              <a:rPr lang="en-US" altLang="zh-CN" sz="2400" b="1" dirty="0" smtClean="0">
                <a:solidFill>
                  <a:srgbClr val="FF0000"/>
                </a:solidFill>
              </a:rPr>
              <a:t>4</a:t>
            </a:r>
            <a:r>
              <a:rPr lang="zh-CN" altLang="en-US" sz="2400" b="1" dirty="0" smtClean="0">
                <a:solidFill>
                  <a:srgbClr val="FF0000"/>
                </a:solidFill>
              </a:rPr>
              <a:t>：我们已经没有钱了，为自制礼物做了铺垫。</a:t>
            </a:r>
            <a:endParaRPr lang="en-US" altLang="zh-CN" sz="2400" b="1" dirty="0" smtClean="0">
              <a:solidFill>
                <a:srgbClr val="FF0000"/>
              </a:solidFill>
            </a:endParaRPr>
          </a:p>
        </p:txBody>
      </p:sp>
      <p:sp>
        <p:nvSpPr>
          <p:cNvPr id="21" name="矩形: 圆角 2"/>
          <p:cNvSpPr/>
          <p:nvPr/>
        </p:nvSpPr>
        <p:spPr>
          <a:xfrm>
            <a:off x="0" y="3251200"/>
            <a:ext cx="4660899" cy="698499"/>
          </a:xfrm>
          <a:prstGeom prst="round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信息</a:t>
            </a:r>
            <a:r>
              <a:rPr lang="en-US" altLang="zh-CN" sz="2400" b="1" dirty="0" smtClean="0">
                <a:solidFill>
                  <a:srgbClr val="FF0000"/>
                </a:solidFill>
              </a:rPr>
              <a:t>3</a:t>
            </a:r>
            <a:r>
              <a:rPr lang="zh-CN" altLang="en-US" sz="2400" b="1" dirty="0" smtClean="0">
                <a:solidFill>
                  <a:srgbClr val="FF0000"/>
                </a:solidFill>
              </a:rPr>
              <a:t>：妈妈喜欢带小花的杯子。</a:t>
            </a:r>
            <a:endParaRPr lang="en-US" altLang="zh-CN" sz="24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P spid="15" grpId="0" animBg="1"/>
      <p:bldP spid="16" grpId="0" animBg="1"/>
      <p:bldP spid="18" grpId="0" animBg="1"/>
      <p:bldP spid="19" grpId="0" animBg="1"/>
      <p:bldP spid="20" grpId="0" animBg="1"/>
      <p:bldP spid="17"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288925"/>
            <a:ext cx="12192000" cy="4351338"/>
          </a:xfrm>
        </p:spPr>
        <p:txBody>
          <a:bodyPr/>
          <a:lstStyle/>
          <a:p>
            <a:pPr>
              <a:buNone/>
            </a:pPr>
            <a:r>
              <a:rPr lang="en-US" altLang="zh-CN" b="1" dirty="0" smtClean="0"/>
              <a:t>Para1: </a:t>
            </a:r>
            <a:r>
              <a:rPr lang="en-US" altLang="zh-CN" b="1" i="1" dirty="0" smtClean="0"/>
              <a:t>Thinking hard, I said excitedly, “Maybe we can </a:t>
            </a:r>
            <a:r>
              <a:rPr lang="en-US" altLang="zh-CN" b="1" i="1" u="sng" dirty="0" smtClean="0"/>
              <a:t>make a present for Mom</a:t>
            </a:r>
            <a:r>
              <a:rPr lang="en-US" altLang="zh-CN" b="1" i="1" dirty="0" smtClean="0"/>
              <a:t>.”_</a:t>
            </a:r>
            <a:endParaRPr lang="en-US" altLang="zh-CN" b="1" i="1" dirty="0" smtClean="0"/>
          </a:p>
          <a:p>
            <a:pPr>
              <a:buNone/>
            </a:pPr>
            <a:endParaRPr lang="en-US" altLang="zh-CN" b="1" i="1" dirty="0" smtClean="0"/>
          </a:p>
          <a:p>
            <a:pPr>
              <a:buNone/>
            </a:pPr>
            <a:endParaRPr lang="en-US" altLang="zh-CN" b="1" i="1" dirty="0" smtClean="0"/>
          </a:p>
          <a:p>
            <a:pPr>
              <a:buNone/>
            </a:pPr>
            <a:endParaRPr lang="en-US" altLang="zh-CN" b="1" i="1" dirty="0" smtClean="0"/>
          </a:p>
          <a:p>
            <a:pPr>
              <a:buNone/>
            </a:pPr>
            <a:endParaRPr lang="en-US" altLang="zh-CN" b="1" i="1" dirty="0" smtClean="0"/>
          </a:p>
          <a:p>
            <a:pPr>
              <a:buNone/>
            </a:pPr>
            <a:endParaRPr lang="zh-CN" altLang="zh-CN" b="1" dirty="0" smtClean="0"/>
          </a:p>
          <a:p>
            <a:pPr>
              <a:buNone/>
            </a:pPr>
            <a:r>
              <a:rPr lang="en-US" altLang="zh-CN" b="1" dirty="0" smtClean="0"/>
              <a:t>Para2:</a:t>
            </a:r>
            <a:r>
              <a:rPr lang="en-US" altLang="zh-CN" b="1" i="1" dirty="0" smtClean="0"/>
              <a:t>When we saw </a:t>
            </a:r>
            <a:r>
              <a:rPr lang="en-US" altLang="zh-CN" b="1" i="1" u="sng" dirty="0" smtClean="0"/>
              <a:t>tears rolling down Mom’s cheeks</a:t>
            </a:r>
            <a:r>
              <a:rPr lang="en-US" altLang="zh-CN" b="1" i="1" dirty="0" smtClean="0"/>
              <a:t>, </a:t>
            </a:r>
            <a:r>
              <a:rPr lang="en-US" altLang="zh-CN" b="1" dirty="0" smtClean="0"/>
              <a:t>_______________</a:t>
            </a:r>
            <a:endParaRPr lang="zh-CN" altLang="zh-CN" b="1" dirty="0" smtClean="0"/>
          </a:p>
          <a:p>
            <a:pPr>
              <a:buNone/>
            </a:pPr>
            <a:endParaRPr lang="zh-CN" altLang="en-US" b="1" dirty="0"/>
          </a:p>
        </p:txBody>
      </p:sp>
      <p:sp>
        <p:nvSpPr>
          <p:cNvPr id="4" name="TextBox 3"/>
          <p:cNvSpPr txBox="1"/>
          <p:nvPr/>
        </p:nvSpPr>
        <p:spPr>
          <a:xfrm>
            <a:off x="2095500" y="2895600"/>
            <a:ext cx="2339102" cy="461665"/>
          </a:xfrm>
          <a:prstGeom prst="rect">
            <a:avLst/>
          </a:prstGeom>
          <a:noFill/>
        </p:spPr>
        <p:txBody>
          <a:bodyPr wrap="none" rtlCol="0">
            <a:spAutoFit/>
          </a:bodyPr>
          <a:lstStyle/>
          <a:p>
            <a:r>
              <a:rPr lang="zh-CN" altLang="en-US" sz="2400" b="1" dirty="0" smtClean="0">
                <a:solidFill>
                  <a:srgbClr val="FF0000"/>
                </a:solidFill>
              </a:rPr>
              <a:t>妈妈为什么哭？</a:t>
            </a:r>
            <a:endParaRPr lang="zh-CN" altLang="en-US" sz="2400" b="1" dirty="0">
              <a:solidFill>
                <a:srgbClr val="FF0000"/>
              </a:solidFill>
            </a:endParaRPr>
          </a:p>
        </p:txBody>
      </p:sp>
      <p:sp>
        <p:nvSpPr>
          <p:cNvPr id="5" name="上箭头 4"/>
          <p:cNvSpPr/>
          <p:nvPr/>
        </p:nvSpPr>
        <p:spPr>
          <a:xfrm>
            <a:off x="2946400" y="2362200"/>
            <a:ext cx="484632" cy="572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320800" y="1854200"/>
            <a:ext cx="4185761" cy="461665"/>
          </a:xfrm>
          <a:prstGeom prst="rect">
            <a:avLst/>
          </a:prstGeom>
          <a:noFill/>
        </p:spPr>
        <p:txBody>
          <a:bodyPr wrap="none" rtlCol="0">
            <a:spAutoFit/>
          </a:bodyPr>
          <a:lstStyle/>
          <a:p>
            <a:r>
              <a:rPr lang="zh-CN" altLang="en-US" sz="2400" b="1" dirty="0" smtClean="0">
                <a:solidFill>
                  <a:srgbClr val="FF0000"/>
                </a:solidFill>
              </a:rPr>
              <a:t>我们自制的礼物打动了妈妈。</a:t>
            </a:r>
            <a:endParaRPr lang="zh-CN" altLang="en-US" sz="2400" b="1" dirty="0">
              <a:solidFill>
                <a:srgbClr val="FF0000"/>
              </a:solidFill>
            </a:endParaRPr>
          </a:p>
        </p:txBody>
      </p:sp>
      <p:sp>
        <p:nvSpPr>
          <p:cNvPr id="7" name="上箭头 6"/>
          <p:cNvSpPr/>
          <p:nvPr/>
        </p:nvSpPr>
        <p:spPr>
          <a:xfrm>
            <a:off x="2882900" y="1282700"/>
            <a:ext cx="484632" cy="572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016000" y="825500"/>
            <a:ext cx="4493538" cy="461665"/>
          </a:xfrm>
          <a:prstGeom prst="rect">
            <a:avLst/>
          </a:prstGeom>
          <a:noFill/>
        </p:spPr>
        <p:txBody>
          <a:bodyPr wrap="none" rtlCol="0">
            <a:spAutoFit/>
          </a:bodyPr>
          <a:lstStyle/>
          <a:p>
            <a:r>
              <a:rPr lang="zh-CN" altLang="en-US" sz="2400" b="1" dirty="0" smtClean="0">
                <a:solidFill>
                  <a:srgbClr val="FF0000"/>
                </a:solidFill>
              </a:rPr>
              <a:t>没有钱了，我们能做什么礼物？</a:t>
            </a:r>
            <a:endParaRPr lang="zh-CN" altLang="en-US" sz="2400" b="1" dirty="0">
              <a:solidFill>
                <a:srgbClr val="FF0000"/>
              </a:solidFill>
            </a:endParaRPr>
          </a:p>
        </p:txBody>
      </p:sp>
      <p:sp>
        <p:nvSpPr>
          <p:cNvPr id="11" name="右箭头 10"/>
          <p:cNvSpPr/>
          <p:nvPr/>
        </p:nvSpPr>
        <p:spPr>
          <a:xfrm>
            <a:off x="5461000" y="8255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429141" y="635000"/>
            <a:ext cx="5700600" cy="707886"/>
          </a:xfrm>
          <a:prstGeom prst="rect">
            <a:avLst/>
          </a:prstGeom>
          <a:noFill/>
        </p:spPr>
        <p:txBody>
          <a:bodyPr wrap="none" rtlCol="0">
            <a:spAutoFit/>
          </a:bodyPr>
          <a:lstStyle/>
          <a:p>
            <a:r>
              <a:rPr lang="zh-CN" altLang="en-US" sz="2000" b="1" dirty="0" smtClean="0">
                <a:solidFill>
                  <a:srgbClr val="FF0000"/>
                </a:solidFill>
              </a:rPr>
              <a:t>线索</a:t>
            </a:r>
            <a:r>
              <a:rPr lang="en-US" altLang="zh-CN" sz="2000" b="1" dirty="0" smtClean="0">
                <a:solidFill>
                  <a:srgbClr val="FF0000"/>
                </a:solidFill>
              </a:rPr>
              <a:t>1</a:t>
            </a:r>
            <a:r>
              <a:rPr lang="zh-CN" altLang="en-US" sz="2000" b="1" dirty="0" smtClean="0">
                <a:solidFill>
                  <a:srgbClr val="FF0000"/>
                </a:solidFill>
              </a:rPr>
              <a:t>：妈妈喜欢带有粉色小花的杯子。</a:t>
            </a:r>
            <a:endParaRPr lang="en-US" altLang="zh-CN" sz="2000" b="1" dirty="0" smtClean="0">
              <a:solidFill>
                <a:srgbClr val="FF0000"/>
              </a:solidFill>
            </a:endParaRPr>
          </a:p>
          <a:p>
            <a:r>
              <a:rPr lang="zh-CN" altLang="en-US" sz="2000" b="1" dirty="0" smtClean="0">
                <a:solidFill>
                  <a:srgbClr val="FF0000"/>
                </a:solidFill>
              </a:rPr>
              <a:t>线索</a:t>
            </a:r>
            <a:r>
              <a:rPr lang="en-US" altLang="zh-CN" sz="2000" b="1" dirty="0" smtClean="0">
                <a:solidFill>
                  <a:srgbClr val="FF0000"/>
                </a:solidFill>
              </a:rPr>
              <a:t>2</a:t>
            </a:r>
            <a:r>
              <a:rPr lang="zh-CN" altLang="en-US" sz="2000" b="1" dirty="0" smtClean="0">
                <a:solidFill>
                  <a:srgbClr val="FF0000"/>
                </a:solidFill>
              </a:rPr>
              <a:t>：妈妈离婚前爱说笑。离婚前的幸福生活。</a:t>
            </a:r>
            <a:endParaRPr lang="en-US" altLang="zh-CN" sz="2000" b="1" dirty="0" smtClean="0">
              <a:solidFill>
                <a:srgbClr val="FF0000"/>
              </a:solidFill>
            </a:endParaRPr>
          </a:p>
        </p:txBody>
      </p:sp>
      <p:sp>
        <p:nvSpPr>
          <p:cNvPr id="13" name="下箭头 12"/>
          <p:cNvSpPr/>
          <p:nvPr/>
        </p:nvSpPr>
        <p:spPr>
          <a:xfrm>
            <a:off x="7569200" y="1409700"/>
            <a:ext cx="484632" cy="609600"/>
          </a:xfrm>
          <a:prstGeom prst="downArrow">
            <a:avLst>
              <a:gd name="adj1" fmla="val 4475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896100" y="1993900"/>
            <a:ext cx="2339102" cy="461665"/>
          </a:xfrm>
          <a:prstGeom prst="rect">
            <a:avLst/>
          </a:prstGeom>
          <a:noFill/>
        </p:spPr>
        <p:txBody>
          <a:bodyPr wrap="none" rtlCol="0">
            <a:spAutoFit/>
          </a:bodyPr>
          <a:lstStyle/>
          <a:p>
            <a:r>
              <a:rPr lang="zh-CN" altLang="en-US" sz="2400" b="1" dirty="0" smtClean="0">
                <a:solidFill>
                  <a:srgbClr val="FF0000"/>
                </a:solidFill>
              </a:rPr>
              <a:t>我们自制礼物。</a:t>
            </a:r>
            <a:endParaRPr lang="zh-CN" altLang="en-US" sz="2400" b="1" dirty="0">
              <a:solidFill>
                <a:srgbClr val="FF0000"/>
              </a:solidFill>
            </a:endParaRPr>
          </a:p>
        </p:txBody>
      </p:sp>
      <p:sp>
        <p:nvSpPr>
          <p:cNvPr id="15" name="下箭头 14"/>
          <p:cNvSpPr/>
          <p:nvPr/>
        </p:nvSpPr>
        <p:spPr>
          <a:xfrm>
            <a:off x="7556500" y="2413000"/>
            <a:ext cx="484632" cy="609600"/>
          </a:xfrm>
          <a:prstGeom prst="downArrow">
            <a:avLst>
              <a:gd name="adj1" fmla="val 4475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6921500" y="3009900"/>
            <a:ext cx="2031325" cy="461665"/>
          </a:xfrm>
          <a:prstGeom prst="rect">
            <a:avLst/>
          </a:prstGeom>
          <a:noFill/>
        </p:spPr>
        <p:txBody>
          <a:bodyPr wrap="none" rtlCol="0">
            <a:spAutoFit/>
          </a:bodyPr>
          <a:lstStyle/>
          <a:p>
            <a:r>
              <a:rPr lang="zh-CN" altLang="en-US" sz="2400" b="1" dirty="0" smtClean="0">
                <a:solidFill>
                  <a:srgbClr val="FF0000"/>
                </a:solidFill>
              </a:rPr>
              <a:t>妈妈被打动。</a:t>
            </a:r>
            <a:endParaRPr lang="zh-CN" altLang="en-US" sz="2400" b="1" dirty="0">
              <a:solidFill>
                <a:srgbClr val="FF0000"/>
              </a:solidFill>
            </a:endParaRPr>
          </a:p>
        </p:txBody>
      </p:sp>
      <p:sp>
        <p:nvSpPr>
          <p:cNvPr id="17" name="TextBox 16"/>
          <p:cNvSpPr txBox="1"/>
          <p:nvPr/>
        </p:nvSpPr>
        <p:spPr>
          <a:xfrm>
            <a:off x="1181100" y="3733800"/>
            <a:ext cx="4493538" cy="461665"/>
          </a:xfrm>
          <a:prstGeom prst="rect">
            <a:avLst/>
          </a:prstGeom>
          <a:noFill/>
        </p:spPr>
        <p:txBody>
          <a:bodyPr wrap="none" rtlCol="0">
            <a:spAutoFit/>
          </a:bodyPr>
          <a:lstStyle/>
          <a:p>
            <a:r>
              <a:rPr lang="zh-CN" altLang="en-US" sz="2400" b="1" dirty="0" smtClean="0">
                <a:solidFill>
                  <a:srgbClr val="FF0000"/>
                </a:solidFill>
              </a:rPr>
              <a:t>看到妈妈落泪，我们什么反应？</a:t>
            </a:r>
            <a:endParaRPr lang="zh-CN" altLang="en-US" sz="2400" b="1" dirty="0">
              <a:solidFill>
                <a:srgbClr val="FF0000"/>
              </a:solidFill>
            </a:endParaRPr>
          </a:p>
        </p:txBody>
      </p:sp>
      <p:sp>
        <p:nvSpPr>
          <p:cNvPr id="18" name="下箭头 17"/>
          <p:cNvSpPr/>
          <p:nvPr/>
        </p:nvSpPr>
        <p:spPr>
          <a:xfrm>
            <a:off x="2959100" y="4203700"/>
            <a:ext cx="484632" cy="520700"/>
          </a:xfrm>
          <a:prstGeom prst="downArrow">
            <a:avLst>
              <a:gd name="adj1" fmla="val 4475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18"/>
          <p:cNvSpPr/>
          <p:nvPr/>
        </p:nvSpPr>
        <p:spPr>
          <a:xfrm>
            <a:off x="2997200" y="5130800"/>
            <a:ext cx="484632" cy="609600"/>
          </a:xfrm>
          <a:prstGeom prst="downArrow">
            <a:avLst>
              <a:gd name="adj1" fmla="val 4475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584200" y="4724400"/>
            <a:ext cx="6032421" cy="461665"/>
          </a:xfrm>
          <a:prstGeom prst="rect">
            <a:avLst/>
          </a:prstGeom>
          <a:noFill/>
        </p:spPr>
        <p:txBody>
          <a:bodyPr wrap="none" rtlCol="0">
            <a:spAutoFit/>
          </a:bodyPr>
          <a:lstStyle/>
          <a:p>
            <a:r>
              <a:rPr lang="zh-CN" altLang="en-US" sz="2400" b="1" dirty="0" smtClean="0">
                <a:solidFill>
                  <a:srgbClr val="FF0000"/>
                </a:solidFill>
              </a:rPr>
              <a:t>我们高兴，喜形于色还是和妈妈产生共情？</a:t>
            </a:r>
            <a:endParaRPr lang="zh-CN" altLang="en-US" sz="2400" b="1" dirty="0">
              <a:solidFill>
                <a:srgbClr val="FF0000"/>
              </a:solidFill>
            </a:endParaRPr>
          </a:p>
        </p:txBody>
      </p:sp>
      <p:sp>
        <p:nvSpPr>
          <p:cNvPr id="21" name="TextBox 20"/>
          <p:cNvSpPr txBox="1"/>
          <p:nvPr/>
        </p:nvSpPr>
        <p:spPr>
          <a:xfrm>
            <a:off x="2273300" y="5791200"/>
            <a:ext cx="2031325" cy="461665"/>
          </a:xfrm>
          <a:prstGeom prst="rect">
            <a:avLst/>
          </a:prstGeom>
          <a:noFill/>
        </p:spPr>
        <p:txBody>
          <a:bodyPr wrap="none" rtlCol="0">
            <a:spAutoFit/>
          </a:bodyPr>
          <a:lstStyle/>
          <a:p>
            <a:r>
              <a:rPr lang="zh-CN" altLang="en-US" sz="2400" b="1" dirty="0" smtClean="0">
                <a:solidFill>
                  <a:srgbClr val="FF0000"/>
                </a:solidFill>
              </a:rPr>
              <a:t>妈妈的感慨。</a:t>
            </a:r>
            <a:endParaRPr lang="zh-CN" altLang="en-US" sz="2400" b="1" dirty="0">
              <a:solidFill>
                <a:srgbClr val="FF0000"/>
              </a:solidFill>
            </a:endParaRPr>
          </a:p>
        </p:txBody>
      </p:sp>
      <p:sp>
        <p:nvSpPr>
          <p:cNvPr id="23" name="云形标注 22"/>
          <p:cNvSpPr/>
          <p:nvPr/>
        </p:nvSpPr>
        <p:spPr>
          <a:xfrm>
            <a:off x="4927600" y="5092700"/>
            <a:ext cx="7543800" cy="1587500"/>
          </a:xfrm>
          <a:prstGeom prst="cloudCallout">
            <a:avLst>
              <a:gd name="adj1" fmla="val -21507"/>
              <a:gd name="adj2" fmla="val -1327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smtClean="0"/>
          </a:p>
          <a:p>
            <a:pPr algn="ctr"/>
            <a:r>
              <a:rPr lang="en-US" altLang="zh-CN" sz="2400" b="1" dirty="0" smtClean="0"/>
              <a:t>1</a:t>
            </a:r>
            <a:r>
              <a:rPr lang="zh-CN" altLang="en-US" sz="2400" b="1" dirty="0" smtClean="0"/>
              <a:t>、根据两段首句定位续写情节</a:t>
            </a:r>
            <a:endParaRPr lang="en-US" altLang="zh-CN" sz="2400" b="1" dirty="0" smtClean="0"/>
          </a:p>
          <a:p>
            <a:pPr algn="ctr"/>
            <a:r>
              <a:rPr lang="en-US" altLang="zh-CN" sz="2400" b="1" dirty="0" smtClean="0"/>
              <a:t>2</a:t>
            </a:r>
            <a:r>
              <a:rPr lang="zh-CN" altLang="en-US" sz="2400" b="1" dirty="0" smtClean="0"/>
              <a:t>、根据第二段首句确定第一段内容</a:t>
            </a:r>
            <a:endParaRPr lang="zh-CN" altLang="en-US" sz="2400" b="1" dirty="0" smtClean="0"/>
          </a:p>
          <a:p>
            <a:pPr algn="ct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11" grpId="0" animBg="1"/>
      <p:bldP spid="12" grpId="0"/>
      <p:bldP spid="13" grpId="0" animBg="1"/>
      <p:bldP spid="14" grpId="0"/>
      <p:bldP spid="15" grpId="0" animBg="1"/>
      <p:bldP spid="16" grpId="0"/>
      <p:bldP spid="17" grpId="0"/>
      <p:bldP spid="18" grpId="0" animBg="1"/>
      <p:bldP spid="19" grpId="0" animBg="1"/>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圆角矩形 5"/>
          <p:cNvSpPr/>
          <p:nvPr/>
        </p:nvSpPr>
        <p:spPr>
          <a:xfrm>
            <a:off x="3143565" y="136936"/>
            <a:ext cx="5905500" cy="7620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GB" sz="3200" b="1" dirty="0">
                <a:solidFill>
                  <a:srgbClr val="C00000"/>
                </a:solidFill>
                <a:latin typeface="Arial" panose="020B0604020202020204" pitchFamily="34" charset="0"/>
                <a:ea typeface="微软雅黑" panose="020B0503020204020204" charset="-122"/>
                <a:cs typeface="Arial" panose="020B0604020202020204" pitchFamily="34" charset="0"/>
              </a:rPr>
              <a:t>佳句推荐</a:t>
            </a:r>
            <a:endParaRPr lang="zh-CN" altLang="en-GB" sz="3200" b="1" dirty="0">
              <a:solidFill>
                <a:srgbClr val="C00000"/>
              </a:solidFill>
              <a:latin typeface="Arial" panose="020B0604020202020204" pitchFamily="34" charset="0"/>
              <a:ea typeface="微软雅黑" panose="020B0503020204020204" charset="-122"/>
              <a:cs typeface="Arial" panose="020B0604020202020204" pitchFamily="34" charset="0"/>
            </a:endParaRPr>
          </a:p>
        </p:txBody>
      </p:sp>
      <p:sp>
        <p:nvSpPr>
          <p:cNvPr id="2" name="文本框 1"/>
          <p:cNvSpPr txBox="1"/>
          <p:nvPr/>
        </p:nvSpPr>
        <p:spPr>
          <a:xfrm>
            <a:off x="375920" y="1003300"/>
            <a:ext cx="11280140" cy="5262245"/>
          </a:xfrm>
          <a:prstGeom prst="rect">
            <a:avLst/>
          </a:prstGeom>
          <a:noFill/>
        </p:spPr>
        <p:txBody>
          <a:bodyPr wrap="square" rtlCol="0">
            <a:spAutoFit/>
          </a:bodyPr>
          <a:lstStyle/>
          <a:p>
            <a:pPr marL="514350" indent="-514350" algn="just">
              <a:buAutoNum type="arabicPeriod"/>
            </a:pPr>
            <a:r>
              <a:rPr lang="en-US" altLang="zh-CN" sz="2800" b="1" dirty="0" smtClean="0">
                <a:solidFill>
                  <a:srgbClr val="FF0000"/>
                </a:solidFill>
                <a:latin typeface="Times New Roman" panose="02020603050405020304" pitchFamily="18" charset="0"/>
                <a:cs typeface="Times New Roman" panose="02020603050405020304" pitchFamily="18" charset="0"/>
              </a:rPr>
              <a:t>So excited was Mom that </a:t>
            </a:r>
            <a:r>
              <a:rPr lang="en-US" altLang="zh-CN" sz="2800" b="1" dirty="0" smtClean="0">
                <a:latin typeface="Times New Roman" panose="02020603050405020304" pitchFamily="18" charset="0"/>
                <a:cs typeface="Times New Roman" panose="02020603050405020304" pitchFamily="18" charset="0"/>
              </a:rPr>
              <a:t>she pulled us into her warm arms, </a:t>
            </a:r>
            <a:r>
              <a:rPr lang="en-US" altLang="zh-CN" sz="2800" b="1" dirty="0" smtClean="0">
                <a:solidFill>
                  <a:srgbClr val="FF0000"/>
                </a:solidFill>
                <a:latin typeface="Times New Roman" panose="02020603050405020304" pitchFamily="18" charset="0"/>
                <a:cs typeface="Times New Roman" panose="02020603050405020304" pitchFamily="18" charset="0"/>
              </a:rPr>
              <a:t>whispering</a:t>
            </a:r>
            <a:r>
              <a:rPr lang="en-US" altLang="zh-CN" sz="2800" b="1" dirty="0" smtClean="0">
                <a:latin typeface="Times New Roman" panose="02020603050405020304" pitchFamily="18" charset="0"/>
                <a:cs typeface="Times New Roman" panose="02020603050405020304" pitchFamily="18" charset="0"/>
              </a:rPr>
              <a:t> “Thank you, my children.”</a:t>
            </a:r>
            <a:endParaRPr lang="en-US" altLang="zh-CN" sz="2800" b="1" dirty="0" smtClean="0">
              <a:latin typeface="Times New Roman" panose="02020603050405020304" pitchFamily="18" charset="0"/>
              <a:cs typeface="Times New Roman" panose="02020603050405020304" pitchFamily="18" charset="0"/>
            </a:endParaRPr>
          </a:p>
          <a:p>
            <a:pPr marL="514350" indent="-514350" algn="just">
              <a:buAutoNum type="arabicPeriod"/>
            </a:pPr>
            <a:r>
              <a:rPr lang="en-US" altLang="zh-CN" sz="2800" b="1" dirty="0" smtClean="0">
                <a:solidFill>
                  <a:srgbClr val="FF0000"/>
                </a:solidFill>
                <a:latin typeface="Times New Roman" panose="02020603050405020304" pitchFamily="18" charset="0"/>
                <a:cs typeface="Times New Roman" panose="02020603050405020304" pitchFamily="18" charset="0"/>
                <a:sym typeface="+mn-ea"/>
              </a:rPr>
              <a:t>As an old saying goes, </a:t>
            </a:r>
            <a:r>
              <a:rPr lang="en-US" altLang="zh-CN" sz="2800" b="1" dirty="0" smtClean="0">
                <a:latin typeface="Times New Roman" panose="02020603050405020304" pitchFamily="18" charset="0"/>
                <a:cs typeface="Times New Roman" panose="02020603050405020304" pitchFamily="18" charset="0"/>
                <a:sym typeface="+mn-ea"/>
              </a:rPr>
              <a:t>“It is love that is much more valuable than wealth.”</a:t>
            </a:r>
            <a:endParaRPr lang="en-US" altLang="zh-CN" sz="2800" b="1" dirty="0" smtClean="0">
              <a:latin typeface="Times New Roman" panose="02020603050405020304" pitchFamily="18" charset="0"/>
              <a:cs typeface="Times New Roman" panose="02020603050405020304" pitchFamily="18" charset="0"/>
              <a:sym typeface="+mn-ea"/>
            </a:endParaRPr>
          </a:p>
          <a:p>
            <a:pPr marL="514350" indent="-514350" algn="just">
              <a:buAutoNum type="arabicPeriod"/>
            </a:pPr>
            <a:r>
              <a:rPr lang="en-US" altLang="zh-CN" sz="2800" b="1" dirty="0" smtClean="0">
                <a:latin typeface="Times New Roman" panose="02020603050405020304" pitchFamily="18" charset="0"/>
                <a:cs typeface="Times New Roman" panose="02020603050405020304" pitchFamily="18" charset="0"/>
                <a:sym typeface="+mn-ea"/>
              </a:rPr>
              <a:t>On Mother’s day, both Aiden and I were worried, </a:t>
            </a:r>
            <a:r>
              <a:rPr lang="en-US" altLang="zh-CN" sz="2800" b="1" dirty="0" smtClean="0">
                <a:solidFill>
                  <a:srgbClr val="FF0000"/>
                </a:solidFill>
                <a:latin typeface="Times New Roman" panose="02020603050405020304" pitchFamily="18" charset="0"/>
                <a:cs typeface="Times New Roman" panose="02020603050405020304" pitchFamily="18" charset="0"/>
                <a:sym typeface="+mn-ea"/>
              </a:rPr>
              <a:t>afraid of mom’s disappointment.</a:t>
            </a:r>
            <a:endParaRPr lang="en-US" altLang="zh-CN" sz="2800" b="1" dirty="0" smtClean="0">
              <a:solidFill>
                <a:srgbClr val="FF0000"/>
              </a:solidFill>
              <a:latin typeface="Times New Roman" panose="02020603050405020304" pitchFamily="18" charset="0"/>
              <a:cs typeface="Times New Roman" panose="02020603050405020304" pitchFamily="18" charset="0"/>
              <a:sym typeface="+mn-ea"/>
            </a:endParaRPr>
          </a:p>
          <a:p>
            <a:pPr marL="514350" indent="-514350" algn="just">
              <a:buAutoNum type="arabicPeriod"/>
            </a:pPr>
            <a:r>
              <a:rPr lang="en-US" altLang="zh-CN" sz="2800" b="1" dirty="0" smtClean="0">
                <a:latin typeface="Times New Roman" panose="02020603050405020304" pitchFamily="18" charset="0"/>
                <a:cs typeface="Times New Roman" panose="02020603050405020304" pitchFamily="18" charset="0"/>
                <a:sym typeface="+mn-ea"/>
              </a:rPr>
              <a:t>Aiden’s eyes </a:t>
            </a:r>
            <a:r>
              <a:rPr lang="en-US" altLang="zh-CN" sz="2800" b="1" dirty="0" smtClean="0">
                <a:solidFill>
                  <a:srgbClr val="FF0000"/>
                </a:solidFill>
                <a:latin typeface="Times New Roman" panose="02020603050405020304" pitchFamily="18" charset="0"/>
                <a:cs typeface="Times New Roman" panose="02020603050405020304" pitchFamily="18" charset="0"/>
                <a:sym typeface="+mn-ea"/>
              </a:rPr>
              <a:t>sparkled with confusion</a:t>
            </a:r>
            <a:r>
              <a:rPr lang="en-US" altLang="zh-CN" sz="2800" b="1" dirty="0" smtClean="0">
                <a:latin typeface="Times New Roman" panose="02020603050405020304" pitchFamily="18" charset="0"/>
                <a:cs typeface="Times New Roman" panose="02020603050405020304" pitchFamily="18" charset="0"/>
                <a:sym typeface="+mn-ea"/>
              </a:rPr>
              <a:t>, as if to ask how.</a:t>
            </a:r>
            <a:endParaRPr lang="en-US" altLang="zh-CN" sz="2800" b="1" dirty="0" smtClean="0">
              <a:latin typeface="Times New Roman" panose="02020603050405020304" pitchFamily="18" charset="0"/>
              <a:cs typeface="Times New Roman" panose="02020603050405020304" pitchFamily="18" charset="0"/>
              <a:sym typeface="+mn-ea"/>
            </a:endParaRPr>
          </a:p>
          <a:p>
            <a:pPr marL="514350" indent="-514350" algn="just">
              <a:buAutoNum type="arabicPeriod"/>
            </a:pPr>
            <a:r>
              <a:rPr lang="en-US" altLang="zh-CN" sz="2800" b="1" dirty="0" smtClean="0">
                <a:solidFill>
                  <a:srgbClr val="FF0000"/>
                </a:solidFill>
                <a:latin typeface="Times New Roman" panose="02020603050405020304" pitchFamily="18" charset="0"/>
                <a:cs typeface="Times New Roman" panose="02020603050405020304" pitchFamily="18" charset="0"/>
                <a:sym typeface="+mn-ea"/>
              </a:rPr>
              <a:t>Pulling us into her arms</a:t>
            </a:r>
            <a:r>
              <a:rPr lang="en-US" altLang="zh-CN" sz="2800" b="1" dirty="0" smtClean="0">
                <a:latin typeface="Times New Roman" panose="02020603050405020304" pitchFamily="18" charset="0"/>
                <a:cs typeface="Times New Roman" panose="02020603050405020304" pitchFamily="18" charset="0"/>
                <a:sym typeface="+mn-ea"/>
              </a:rPr>
              <a:t>, she laughed brightly.</a:t>
            </a:r>
            <a:endParaRPr lang="en-US" altLang="zh-CN" sz="2800" b="1" dirty="0" smtClean="0">
              <a:latin typeface="Times New Roman" panose="02020603050405020304" pitchFamily="18" charset="0"/>
              <a:cs typeface="Times New Roman" panose="02020603050405020304" pitchFamily="18" charset="0"/>
              <a:sym typeface="+mn-ea"/>
            </a:endParaRPr>
          </a:p>
          <a:p>
            <a:pPr marL="514350" indent="-514350" algn="just">
              <a:buAutoNum type="arabicPeriod"/>
            </a:pPr>
            <a:r>
              <a:rPr lang="en-US" altLang="zh-CN" sz="2800" b="1" dirty="0" smtClean="0">
                <a:solidFill>
                  <a:srgbClr val="FF0000"/>
                </a:solidFill>
                <a:latin typeface="Times New Roman" panose="02020603050405020304" pitchFamily="18" charset="0"/>
                <a:cs typeface="Times New Roman" panose="02020603050405020304" pitchFamily="18" charset="0"/>
                <a:sym typeface="+mn-ea"/>
              </a:rPr>
              <a:t>Hearing the familiar laughter, </a:t>
            </a:r>
            <a:r>
              <a:rPr lang="en-US" altLang="zh-CN" sz="2800" b="1" dirty="0" smtClean="0">
                <a:latin typeface="Times New Roman" panose="02020603050405020304" pitchFamily="18" charset="0"/>
                <a:cs typeface="Times New Roman" panose="02020603050405020304" pitchFamily="18" charset="0"/>
                <a:sym typeface="+mn-ea"/>
              </a:rPr>
              <a:t>how happy I was to see mom’s gloomy days gone.</a:t>
            </a:r>
            <a:endParaRPr lang="en-US" altLang="zh-CN" sz="2800" b="1" dirty="0" smtClean="0">
              <a:latin typeface="Times New Roman" panose="02020603050405020304" pitchFamily="18" charset="0"/>
              <a:cs typeface="Times New Roman" panose="02020603050405020304" pitchFamily="18" charset="0"/>
              <a:sym typeface="+mn-ea"/>
            </a:endParaRPr>
          </a:p>
          <a:p>
            <a:pPr marL="514350" indent="-514350" algn="just">
              <a:buAutoNum type="arabicPeriod"/>
            </a:pPr>
            <a:r>
              <a:rPr lang="en-US" altLang="zh-CN" sz="2800" b="1" dirty="0" smtClean="0">
                <a:latin typeface="Times New Roman" panose="02020603050405020304" pitchFamily="18" charset="0"/>
                <a:cs typeface="Times New Roman" panose="02020603050405020304" pitchFamily="18" charset="0"/>
              </a:rPr>
              <a:t>I </a:t>
            </a:r>
            <a:r>
              <a:rPr lang="en-US" altLang="zh-CN" sz="2800" b="1" dirty="0" smtClean="0">
                <a:solidFill>
                  <a:srgbClr val="FF0000"/>
                </a:solidFill>
                <a:latin typeface="Times New Roman" panose="02020603050405020304" pitchFamily="18" charset="0"/>
                <a:cs typeface="Times New Roman" panose="02020603050405020304" pitchFamily="18" charset="0"/>
              </a:rPr>
              <a:t>poured out my plan to Aiden </a:t>
            </a:r>
            <a:r>
              <a:rPr lang="en-US" altLang="zh-CN" sz="2800" b="1" dirty="0" smtClean="0">
                <a:latin typeface="Times New Roman" panose="02020603050405020304" pitchFamily="18" charset="0"/>
                <a:cs typeface="Times New Roman" panose="02020603050405020304" pitchFamily="18" charset="0"/>
              </a:rPr>
              <a:t>and he </a:t>
            </a:r>
            <a:r>
              <a:rPr lang="en-US" altLang="zh-CN" sz="2800" b="1" dirty="0" smtClean="0">
                <a:solidFill>
                  <a:srgbClr val="FF0000"/>
                </a:solidFill>
                <a:latin typeface="Times New Roman" panose="02020603050405020304" pitchFamily="18" charset="0"/>
                <a:cs typeface="Times New Roman" panose="02020603050405020304" pitchFamily="18" charset="0"/>
              </a:rPr>
              <a:t>jumped to his feet with excitement.</a:t>
            </a:r>
            <a:endParaRPr lang="en-US" altLang="zh-CN" sz="2800" b="1" dirty="0" smtClean="0">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E:\360Downloads\715798501\Image\C2C\2E7C5756C6289C3F64627DB9F34FBE41.jpg"/>
          <p:cNvPicPr>
            <a:picLocks noChangeAspect="1" noChangeArrowheads="1"/>
          </p:cNvPicPr>
          <p:nvPr/>
        </p:nvPicPr>
        <p:blipFill>
          <a:blip r:embed="rId1" cstate="print"/>
          <a:srcRect/>
          <a:stretch>
            <a:fillRect/>
          </a:stretch>
        </p:blipFill>
        <p:spPr bwMode="auto">
          <a:xfrm>
            <a:off x="0" y="0"/>
            <a:ext cx="5417203" cy="6840000"/>
          </a:xfrm>
          <a:prstGeom prst="rect">
            <a:avLst/>
          </a:prstGeom>
          <a:noFill/>
        </p:spPr>
      </p:pic>
      <p:pic>
        <p:nvPicPr>
          <p:cNvPr id="4099" name="Picture 3"/>
          <p:cNvPicPr>
            <a:picLocks noChangeAspect="1" noChangeArrowheads="1"/>
          </p:cNvPicPr>
          <p:nvPr/>
        </p:nvPicPr>
        <p:blipFill>
          <a:blip r:embed="rId2" cstate="print"/>
          <a:srcRect/>
          <a:stretch>
            <a:fillRect/>
          </a:stretch>
        </p:blipFill>
        <p:spPr bwMode="auto">
          <a:xfrm>
            <a:off x="7063440" y="0"/>
            <a:ext cx="5128560" cy="6948000"/>
          </a:xfrm>
          <a:prstGeom prst="rect">
            <a:avLst/>
          </a:prstGeom>
          <a:noFill/>
          <a:ln w="9525">
            <a:noFill/>
            <a:miter lim="800000"/>
            <a:headEnd/>
            <a:tailEnd/>
          </a:ln>
        </p:spPr>
      </p:pic>
      <p:sp>
        <p:nvSpPr>
          <p:cNvPr id="7" name="TextBox 6"/>
          <p:cNvSpPr txBox="1"/>
          <p:nvPr/>
        </p:nvSpPr>
        <p:spPr>
          <a:xfrm>
            <a:off x="5816482" y="1803400"/>
            <a:ext cx="800219" cy="2857500"/>
          </a:xfrm>
          <a:prstGeom prst="rect">
            <a:avLst/>
          </a:prstGeom>
          <a:solidFill>
            <a:schemeClr val="accent1">
              <a:lumMod val="60000"/>
              <a:lumOff val="40000"/>
            </a:schemeClr>
          </a:solidFill>
        </p:spPr>
        <p:txBody>
          <a:bodyPr vert="eaVert" wrap="square" rtlCol="0">
            <a:spAutoFit/>
          </a:bodyPr>
          <a:lstStyle/>
          <a:p>
            <a:pPr algn="ctr"/>
            <a:r>
              <a:rPr lang="zh-CN" altLang="en-US" sz="4000" b="1" dirty="0" smtClean="0">
                <a:solidFill>
                  <a:srgbClr val="FF0000"/>
                </a:solidFill>
              </a:rPr>
              <a:t>佳作赏析</a:t>
            </a:r>
            <a:endParaRPr lang="zh-CN" altLang="en-US" sz="40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400550" y="0"/>
            <a:ext cx="3415665" cy="622300"/>
          </a:xfrm>
          <a:prstGeom prst="round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文本框 5"/>
          <p:cNvSpPr txBox="1"/>
          <p:nvPr/>
        </p:nvSpPr>
        <p:spPr>
          <a:xfrm>
            <a:off x="4688840" y="0"/>
            <a:ext cx="2814320" cy="583565"/>
          </a:xfrm>
          <a:prstGeom prst="rect">
            <a:avLst/>
          </a:prstGeom>
          <a:noFill/>
        </p:spPr>
        <p:txBody>
          <a:bodyPr wrap="square" rtlCol="0">
            <a:spAutoFit/>
          </a:bodyPr>
          <a:lstStyle/>
          <a:p>
            <a:pPr algn="ctr"/>
            <a:r>
              <a:rPr lang="zh-CN" altLang="en-US" sz="3200" b="1" dirty="0">
                <a:solidFill>
                  <a:srgbClr val="C00000"/>
                </a:solidFill>
                <a:latin typeface="Arial" panose="020B0604020202020204" pitchFamily="34" charset="0"/>
                <a:ea typeface="微软雅黑" panose="020B0503020204020204" charset="-122"/>
                <a:cs typeface="Arial" panose="020B0604020202020204" pitchFamily="34" charset="0"/>
              </a:rPr>
              <a:t>佳作欣赏</a:t>
            </a:r>
            <a:endParaRPr lang="zh-CN" altLang="en-US" sz="3200" b="1" dirty="0">
              <a:solidFill>
                <a:srgbClr val="C00000"/>
              </a:solidFill>
              <a:latin typeface="Arial" panose="020B0604020202020204" pitchFamily="34" charset="0"/>
              <a:ea typeface="微软雅黑" panose="020B0503020204020204" charset="-122"/>
              <a:cs typeface="Arial" panose="020B0604020202020204" pitchFamily="34" charset="0"/>
            </a:endParaRPr>
          </a:p>
        </p:txBody>
      </p:sp>
      <p:pic>
        <p:nvPicPr>
          <p:cNvPr id="4100" name="Picture 4"/>
          <p:cNvPicPr>
            <a:picLocks noChangeAspect="1" noChangeArrowheads="1"/>
          </p:cNvPicPr>
          <p:nvPr/>
        </p:nvPicPr>
        <p:blipFill>
          <a:blip r:embed="rId1" cstate="print"/>
          <a:srcRect/>
          <a:stretch>
            <a:fillRect/>
          </a:stretch>
        </p:blipFill>
        <p:spPr bwMode="auto">
          <a:xfrm>
            <a:off x="1681163" y="749300"/>
            <a:ext cx="8828087" cy="62865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249555" y="-17780"/>
            <a:ext cx="4345305" cy="500380"/>
          </a:xfrm>
          <a:prstGeom prst="round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 name="文本框 1"/>
          <p:cNvSpPr txBox="1"/>
          <p:nvPr/>
        </p:nvSpPr>
        <p:spPr>
          <a:xfrm>
            <a:off x="0" y="0"/>
            <a:ext cx="5236845" cy="523220"/>
          </a:xfrm>
          <a:prstGeom prst="rect">
            <a:avLst/>
          </a:prstGeom>
          <a:noFill/>
        </p:spPr>
        <p:txBody>
          <a:bodyPr wrap="square" rtlCol="0">
            <a:spAutoFit/>
          </a:bodyPr>
          <a:lstStyle/>
          <a:p>
            <a:pPr algn="ctr"/>
            <a:r>
              <a:rPr lang="en-US" altLang="zh-CN" sz="2800" b="1" dirty="0">
                <a:solidFill>
                  <a:srgbClr val="C00000"/>
                </a:solidFill>
                <a:latin typeface="Arial" panose="020B0604020202020204" pitchFamily="34" charset="0"/>
                <a:ea typeface="微软雅黑" panose="020B0503020204020204" charset="-122"/>
                <a:cs typeface="Arial" panose="020B0604020202020204" pitchFamily="34" charset="0"/>
              </a:rPr>
              <a:t>A possible version</a:t>
            </a:r>
            <a:endParaRPr lang="zh-CN" altLang="en-US" sz="2800" b="1" dirty="0">
              <a:solidFill>
                <a:srgbClr val="C00000"/>
              </a:solidFill>
              <a:latin typeface="Arial" panose="020B0604020202020204" pitchFamily="34" charset="0"/>
              <a:ea typeface="微软雅黑" panose="020B0503020204020204" charset="-122"/>
              <a:cs typeface="Arial" panose="020B0604020202020204" pitchFamily="34" charset="0"/>
            </a:endParaRPr>
          </a:p>
        </p:txBody>
      </p:sp>
      <p:sp>
        <p:nvSpPr>
          <p:cNvPr id="3" name="文本框 2"/>
          <p:cNvSpPr txBox="1"/>
          <p:nvPr/>
        </p:nvSpPr>
        <p:spPr>
          <a:xfrm>
            <a:off x="0" y="365859"/>
            <a:ext cx="12026900" cy="6555641"/>
          </a:xfrm>
          <a:prstGeom prst="rect">
            <a:avLst/>
          </a:prstGeom>
          <a:noFill/>
        </p:spPr>
        <p:txBody>
          <a:bodyPr wrap="square" rtlCol="0">
            <a:spAutoFit/>
          </a:bodyPr>
          <a:lstStyle/>
          <a:p>
            <a:pPr algn="just"/>
            <a:r>
              <a:rPr lang="en-US" altLang="zh-CN" sz="2800" b="1" i="1" u="sng" dirty="0" smtClean="0">
                <a:latin typeface="Times New Roman" panose="02020603050405020304" pitchFamily="18" charset="0"/>
                <a:cs typeface="Times New Roman" panose="02020603050405020304" pitchFamily="18" charset="0"/>
              </a:rPr>
              <a:t>Thinking hard, I excitedly said, “Maybe we can make a present for Mom.”</a:t>
            </a:r>
            <a:r>
              <a:rPr lang="en-US" altLang="zh-CN" sz="2800" b="1" i="1" dirty="0" smtClean="0">
                <a:latin typeface="Times New Roman" panose="02020603050405020304" pitchFamily="18" charset="0"/>
                <a:cs typeface="Times New Roman" panose="02020603050405020304" pitchFamily="18" charset="0"/>
              </a:rPr>
              <a:t> </a:t>
            </a:r>
            <a:r>
              <a:rPr lang="en-US" altLang="zh-CN" sz="2800" b="1" dirty="0" smtClean="0">
                <a:solidFill>
                  <a:srgbClr val="FF0000"/>
                </a:solidFill>
                <a:latin typeface="Times New Roman" panose="02020603050405020304" pitchFamily="18" charset="0"/>
                <a:cs typeface="Times New Roman" panose="02020603050405020304" pitchFamily="18" charset="0"/>
              </a:rPr>
              <a:t>Aiden’s eyes sparkled with confusion, </a:t>
            </a:r>
            <a:r>
              <a:rPr lang="en-US" altLang="zh-CN" sz="2800" b="1" dirty="0" smtClean="0">
                <a:latin typeface="Times New Roman" panose="02020603050405020304" pitchFamily="18" charset="0"/>
                <a:cs typeface="Times New Roman" panose="02020603050405020304" pitchFamily="18" charset="0"/>
              </a:rPr>
              <a:t>as if to ask how. </a:t>
            </a:r>
            <a:r>
              <a:rPr lang="en-US" altLang="zh-CN" sz="2800" b="1" dirty="0" smtClean="0">
                <a:solidFill>
                  <a:srgbClr val="FF0000"/>
                </a:solidFill>
                <a:latin typeface="Times New Roman" panose="02020603050405020304" pitchFamily="18" charset="0"/>
                <a:cs typeface="Times New Roman" panose="02020603050405020304" pitchFamily="18" charset="0"/>
              </a:rPr>
              <a:t>Thinking of the broken glasses, </a:t>
            </a:r>
            <a:r>
              <a:rPr lang="en-US" altLang="zh-CN" sz="2800" b="1" dirty="0" smtClean="0">
                <a:latin typeface="Times New Roman" panose="02020603050405020304" pitchFamily="18" charset="0"/>
                <a:cs typeface="Times New Roman" panose="02020603050405020304" pitchFamily="18" charset="0"/>
              </a:rPr>
              <a:t>I came up with a good idea—</a:t>
            </a:r>
            <a:r>
              <a:rPr lang="en-US" altLang="zh-CN" sz="2800" b="1" dirty="0" smtClean="0">
                <a:solidFill>
                  <a:srgbClr val="FF0000"/>
                </a:solidFill>
                <a:latin typeface="Times New Roman" panose="02020603050405020304" pitchFamily="18" charset="0"/>
                <a:cs typeface="Times New Roman" panose="02020603050405020304" pitchFamily="18" charset="0"/>
              </a:rPr>
              <a:t>why</a:t>
            </a:r>
            <a:r>
              <a:rPr lang="en-US" altLang="zh-CN" sz="2800" b="1" dirty="0" smtClean="0">
                <a:latin typeface="Times New Roman" panose="02020603050405020304" pitchFamily="18" charset="0"/>
                <a:cs typeface="Times New Roman" panose="02020603050405020304" pitchFamily="18" charset="0"/>
              </a:rPr>
              <a:t> </a:t>
            </a:r>
            <a:r>
              <a:rPr lang="en-US" altLang="zh-CN" sz="2800" b="1" dirty="0" smtClean="0">
                <a:solidFill>
                  <a:srgbClr val="FF0000"/>
                </a:solidFill>
                <a:latin typeface="Times New Roman" panose="02020603050405020304" pitchFamily="18" charset="0"/>
                <a:cs typeface="Times New Roman" panose="02020603050405020304" pitchFamily="18" charset="0"/>
              </a:rPr>
              <a:t>not</a:t>
            </a:r>
            <a:r>
              <a:rPr lang="en-US" altLang="zh-CN" sz="2800" b="1" dirty="0" smtClean="0">
                <a:latin typeface="Times New Roman" panose="02020603050405020304" pitchFamily="18" charset="0"/>
                <a:cs typeface="Times New Roman" panose="02020603050405020304" pitchFamily="18" charset="0"/>
              </a:rPr>
              <a:t> make a paper glass and decorate it with pictures? I </a:t>
            </a:r>
            <a:r>
              <a:rPr lang="en-US" altLang="zh-CN" sz="2800" b="1" dirty="0" smtClean="0">
                <a:solidFill>
                  <a:srgbClr val="FF0000"/>
                </a:solidFill>
                <a:latin typeface="Times New Roman" panose="02020603050405020304" pitchFamily="18" charset="0"/>
                <a:cs typeface="Times New Roman" panose="02020603050405020304" pitchFamily="18" charset="0"/>
              </a:rPr>
              <a:t>poured out my plan to Aiden </a:t>
            </a:r>
            <a:r>
              <a:rPr lang="en-US" altLang="zh-CN" sz="2800" b="1" dirty="0" smtClean="0">
                <a:latin typeface="Times New Roman" panose="02020603050405020304" pitchFamily="18" charset="0"/>
                <a:cs typeface="Times New Roman" panose="02020603050405020304" pitchFamily="18" charset="0"/>
              </a:rPr>
              <a:t>and he </a:t>
            </a:r>
            <a:r>
              <a:rPr lang="en-US" altLang="zh-CN" sz="2800" b="1" dirty="0" smtClean="0">
                <a:solidFill>
                  <a:srgbClr val="FF0000"/>
                </a:solidFill>
                <a:latin typeface="Times New Roman" panose="02020603050405020304" pitchFamily="18" charset="0"/>
                <a:cs typeface="Times New Roman" panose="02020603050405020304" pitchFamily="18" charset="0"/>
              </a:rPr>
              <a:t>jumped to his feet with excitement. </a:t>
            </a:r>
            <a:r>
              <a:rPr lang="en-US" altLang="zh-CN" sz="2800" b="1" dirty="0" smtClean="0">
                <a:latin typeface="Times New Roman" panose="02020603050405020304" pitchFamily="18" charset="0"/>
                <a:cs typeface="Times New Roman" panose="02020603050405020304" pitchFamily="18" charset="0"/>
              </a:rPr>
              <a:t>The next three days witnessed our effort(s) to design, make and color the paper glass. Eventually, a special work of art was born! On Mother’s Day, we carefully took it out and couldn't wait to give mom a surprise, </a:t>
            </a:r>
            <a:r>
              <a:rPr lang="en-US" altLang="zh-CN" sz="2800" b="1" dirty="0" smtClean="0">
                <a:solidFill>
                  <a:srgbClr val="FF0000"/>
                </a:solidFill>
                <a:latin typeface="Times New Roman" panose="02020603050405020304" pitchFamily="18" charset="0"/>
                <a:cs typeface="Times New Roman" panose="02020603050405020304" pitchFamily="18" charset="0"/>
              </a:rPr>
              <a:t>only to find </a:t>
            </a:r>
            <a:r>
              <a:rPr lang="en-US" altLang="zh-CN" sz="2800" b="1" dirty="0" smtClean="0">
                <a:latin typeface="Times New Roman" panose="02020603050405020304" pitchFamily="18" charset="0"/>
                <a:cs typeface="Times New Roman" panose="02020603050405020304" pitchFamily="18" charset="0"/>
              </a:rPr>
              <a:t>her eyes red and wet. </a:t>
            </a:r>
            <a:endParaRPr lang="zh-CN" altLang="zh-CN" sz="2800" b="1" dirty="0" smtClean="0">
              <a:latin typeface="Times New Roman" panose="02020603050405020304" pitchFamily="18" charset="0"/>
              <a:cs typeface="Times New Roman" panose="02020603050405020304" pitchFamily="18" charset="0"/>
            </a:endParaRPr>
          </a:p>
          <a:p>
            <a:pPr algn="just"/>
            <a:r>
              <a:rPr lang="en-US" altLang="zh-CN" sz="2800" b="1" i="1" u="sng" dirty="0" smtClean="0">
                <a:latin typeface="Times New Roman" panose="02020603050405020304" pitchFamily="18" charset="0"/>
                <a:cs typeface="Times New Roman" panose="02020603050405020304" pitchFamily="18" charset="0"/>
              </a:rPr>
              <a:t>When we saw tears rolling down Mom’s cheeks</a:t>
            </a:r>
            <a:r>
              <a:rPr lang="en-US" altLang="zh-CN" sz="2800" b="1" dirty="0" smtClean="0">
                <a:latin typeface="Times New Roman" panose="02020603050405020304" pitchFamily="18" charset="0"/>
                <a:cs typeface="Times New Roman" panose="02020603050405020304" pitchFamily="18" charset="0"/>
              </a:rPr>
              <a:t>, Aiden blurted out, “Mom, you are crying! Are you sad with it?” His voice was worried and upset. But mom stroked the paper glass lovingly as if it was the most precious jewel. </a:t>
            </a:r>
            <a:r>
              <a:rPr lang="en-US" altLang="zh-CN" sz="2800" b="1" dirty="0" smtClean="0">
                <a:solidFill>
                  <a:srgbClr val="FF0000"/>
                </a:solidFill>
                <a:latin typeface="Times New Roman" panose="02020603050405020304" pitchFamily="18" charset="0"/>
                <a:cs typeface="Times New Roman" panose="02020603050405020304" pitchFamily="18" charset="0"/>
              </a:rPr>
              <a:t>Pulling us into her </a:t>
            </a:r>
            <a:r>
              <a:rPr lang="en-US" altLang="zh-CN" sz="2800" b="1" dirty="0" smtClean="0">
                <a:latin typeface="Times New Roman" panose="02020603050405020304" pitchFamily="18" charset="0"/>
                <a:cs typeface="Times New Roman" panose="02020603050405020304" pitchFamily="18" charset="0"/>
              </a:rPr>
              <a:t>arms, she laughed brightly, “No. Never have I had a more beautiful gift than this. I am just too moved.” </a:t>
            </a:r>
            <a:r>
              <a:rPr lang="en-US" altLang="zh-CN" sz="2800" b="1" dirty="0" smtClean="0">
                <a:solidFill>
                  <a:srgbClr val="FF0000"/>
                </a:solidFill>
                <a:latin typeface="Times New Roman" panose="02020603050405020304" pitchFamily="18" charset="0"/>
                <a:cs typeface="Times New Roman" panose="02020603050405020304" pitchFamily="18" charset="0"/>
              </a:rPr>
              <a:t>Hearing the familiar laughter</a:t>
            </a:r>
            <a:r>
              <a:rPr lang="en-US" altLang="zh-CN" sz="2800" b="1" dirty="0" smtClean="0">
                <a:latin typeface="Times New Roman" panose="02020603050405020304" pitchFamily="18" charset="0"/>
                <a:cs typeface="Times New Roman" panose="02020603050405020304" pitchFamily="18" charset="0"/>
              </a:rPr>
              <a:t>, how happy I was to see mom’s gloomy days gone! </a:t>
            </a:r>
            <a:r>
              <a:rPr lang="en-US" altLang="zh-CN" sz="2800" b="1" dirty="0" smtClean="0">
                <a:solidFill>
                  <a:srgbClr val="FF0000"/>
                </a:solidFill>
                <a:latin typeface="Times New Roman" panose="02020603050405020304" pitchFamily="18" charset="0"/>
                <a:cs typeface="Times New Roman" panose="02020603050405020304" pitchFamily="18" charset="0"/>
              </a:rPr>
              <a:t>How I wished </a:t>
            </a:r>
            <a:r>
              <a:rPr lang="en-US" altLang="zh-CN" sz="2800" b="1" dirty="0" smtClean="0">
                <a:latin typeface="Times New Roman" panose="02020603050405020304" pitchFamily="18" charset="0"/>
                <a:cs typeface="Times New Roman" panose="02020603050405020304" pitchFamily="18" charset="0"/>
              </a:rPr>
              <a:t>Mom could laugh as often as before!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4214</Words>
  <Application>WPS 演示</Application>
  <PresentationFormat>自定义</PresentationFormat>
  <Paragraphs>190</Paragraphs>
  <Slides>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宋体</vt:lpstr>
      <vt:lpstr>Wingdings</vt:lpstr>
      <vt:lpstr>Times New Roman</vt:lpstr>
      <vt:lpstr>Arial</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76</cp:revision>
  <dcterms:created xsi:type="dcterms:W3CDTF">2021-04-18T07:38:00Z</dcterms:created>
  <dcterms:modified xsi:type="dcterms:W3CDTF">2021-05-31T02:22:56Z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2052-11.8.2.8721</vt:lpwstr>
  </property>
</Properties>
</file>