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75" r:id="rId7"/>
    <p:sldId id="263" r:id="rId8"/>
    <p:sldId id="276" r:id="rId9"/>
    <p:sldId id="260" r:id="rId10"/>
    <p:sldId id="273" r:id="rId11"/>
    <p:sldId id="268" r:id="rId12"/>
    <p:sldId id="277" r:id="rId13"/>
    <p:sldId id="267" r:id="rId14"/>
    <p:sldId id="274" r:id="rId15"/>
    <p:sldId id="26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4.jpe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3.jpe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7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10" Type="http://schemas.openxmlformats.org/officeDocument/2006/relationships/image" Target="../media/image5.jpeg"/><Relationship Id="rId4" Type="http://schemas.openxmlformats.org/officeDocument/2006/relationships/tags" Target="../tags/tag83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10" Type="http://schemas.openxmlformats.org/officeDocument/2006/relationships/image" Target="../media/image3.jpeg"/><Relationship Id="rId4" Type="http://schemas.openxmlformats.org/officeDocument/2006/relationships/tags" Target="../tags/tag91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6.jpeg"/><Relationship Id="rId4" Type="http://schemas.openxmlformats.org/officeDocument/2006/relationships/tags" Target="../tags/tag99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image" Target="../media/image3.jpe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08.xml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image" Target="../media/image6.jpeg"/><Relationship Id="rId5" Type="http://schemas.openxmlformats.org/officeDocument/2006/relationships/tags" Target="../tags/tag118.xml"/><Relationship Id="rId10" Type="http://schemas.openxmlformats.org/officeDocument/2006/relationships/image" Target="../media/image3.jpeg"/><Relationship Id="rId4" Type="http://schemas.openxmlformats.org/officeDocument/2006/relationships/tags" Target="../tags/tag117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3.jpeg"/><Relationship Id="rId5" Type="http://schemas.openxmlformats.org/officeDocument/2006/relationships/tags" Target="../tags/tag3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9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-635" y="0"/>
            <a:ext cx="1219327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618740" y="2108835"/>
            <a:ext cx="6954520" cy="109347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spc="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282950" y="3273425"/>
            <a:ext cx="5637530" cy="896620"/>
          </a:xfrm>
        </p:spPr>
        <p:txBody>
          <a:bodyPr lIns="90000" tIns="46800" rIns="90000" bIns="46800" anchor="t" anchorCtr="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87973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972342" y="1929766"/>
            <a:ext cx="4247316" cy="1049048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87973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13970" y="-4445"/>
            <a:ext cx="508698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8602377" y="3268378"/>
            <a:ext cx="6862445" cy="316800"/>
          </a:xfrm>
          <a:custGeom>
            <a:avLst/>
            <a:gdLst>
              <a:gd name="connsiteX0" fmla="*/ 0 w 6862445"/>
              <a:gd name="connsiteY0" fmla="*/ 316800 h 316800"/>
              <a:gd name="connsiteX1" fmla="*/ 0 w 6862445"/>
              <a:gd name="connsiteY1" fmla="*/ 0 h 316800"/>
              <a:gd name="connsiteX2" fmla="*/ 6862445 w 6862445"/>
              <a:gd name="connsiteY2" fmla="*/ 0 h 316800"/>
              <a:gd name="connsiteX3" fmla="*/ 6862445 w 6862445"/>
              <a:gd name="connsiteY3" fmla="*/ 316800 h 3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2445" h="316800">
                <a:moveTo>
                  <a:pt x="0" y="316800"/>
                </a:moveTo>
                <a:lnTo>
                  <a:pt x="0" y="0"/>
                </a:lnTo>
                <a:lnTo>
                  <a:pt x="6862445" y="0"/>
                </a:lnTo>
                <a:lnTo>
                  <a:pt x="6862445" y="31680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0"/>
            <a:ext cx="12192000" cy="3168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3810" y="502094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80030" y="5180400"/>
            <a:ext cx="11001600" cy="10116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135"/>
            <a:ext cx="12192000" cy="3168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0"/>
            <a:ext cx="12192000" cy="31686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497265" y="2551430"/>
            <a:ext cx="5197470" cy="62484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497265" y="3244850"/>
            <a:ext cx="5197470" cy="1077985"/>
          </a:xfrm>
        </p:spPr>
        <p:txBody>
          <a:bodyPr lIns="90000" tIns="46800" rIns="90000" bIns="46800" anchor="t" anchorCtr="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2021/6/12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87973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隶书" panose="02010509060101010101" pitchFamily="49" charset="-122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隶书" panose="02010509060101010101" pitchFamily="49" charset="-122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隶书" panose="02010509060101010101" pitchFamily="49" charset="-122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隶书" panose="02010509060101010101" pitchFamily="49" charset="-122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隶书" panose="02010509060101010101" pitchFamily="49" charset="-122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隶书" panose="02010509060101010101" pitchFamily="49" charset="-122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3165" y="433070"/>
            <a:ext cx="10081895" cy="3241040"/>
          </a:xfrm>
        </p:spPr>
        <p:txBody>
          <a:bodyPr>
            <a:noAutofit/>
          </a:bodyPr>
          <a:lstStyle/>
          <a:p>
            <a:pPr algn="l"/>
            <a:r>
              <a:rPr lang="en-US" altLang="zh-CN" sz="3600"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sz="3600">
                <a:latin typeface="黑体" panose="02010609060101010101" charset="-122"/>
                <a:ea typeface="黑体" panose="02010609060101010101" charset="-122"/>
              </a:rPr>
              <a:t>青蒿一握，水二升，浸渍了千多年，直到你出现。为了一个使命，执着于千百次实验。萃取出古老文化的精华，深深植入当代世界，帮人类渡过一劫。呦呦鹿鸣，食野之蒿。今有嘉宾，德音孔昭。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00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中观设计：于关键处把握概念逻辑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321435"/>
            <a:ext cx="10852150" cy="501967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/>
              <a:t>  </a:t>
            </a:r>
            <a:endParaRPr lang="zh-CN" altLang="en-US" sz="3600"/>
          </a:p>
        </p:txBody>
      </p:sp>
      <p:sp>
        <p:nvSpPr>
          <p:cNvPr id="5" name="文本框 3"/>
          <p:cNvSpPr txBox="1"/>
          <p:nvPr/>
        </p:nvSpPr>
        <p:spPr>
          <a:xfrm>
            <a:off x="882015" y="1499235"/>
            <a:ext cx="4893310" cy="112649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Times New Roman" panose="02020603050405020304"/>
              </a:rPr>
              <a:t>中医药智慧的果实绝不仅仅是青蒿素，青蒿素仅是它给予人类的一份珍贵礼物</a:t>
            </a:r>
            <a:r>
              <a:rPr lang="zh-CN" altLang="en-US" sz="2400" kern="100"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Times New Roman" panose="02020603050405020304"/>
              </a:rPr>
              <a:t>。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885825" y="2922905"/>
            <a:ext cx="4889500" cy="10128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Times New Roman" panose="02020603050405020304"/>
              </a:rPr>
              <a:t>中医药几千年来的主要用药形式是复方用药。</a:t>
            </a:r>
          </a:p>
        </p:txBody>
      </p:sp>
      <p:sp>
        <p:nvSpPr>
          <p:cNvPr id="7" name="文本框 5"/>
          <p:cNvSpPr txBox="1"/>
          <p:nvPr/>
        </p:nvSpPr>
        <p:spPr>
          <a:xfrm>
            <a:off x="882015" y="4289425"/>
            <a:ext cx="4892040" cy="101155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Times New Roman" panose="02020603050405020304"/>
              </a:rPr>
              <a:t>中医药学与活血化瘀的临床疗效已用于心血管疾病的治疗。</a:t>
            </a:r>
          </a:p>
        </p:txBody>
      </p:sp>
      <p:sp>
        <p:nvSpPr>
          <p:cNvPr id="8" name="文本框 6"/>
          <p:cNvSpPr txBox="1"/>
          <p:nvPr/>
        </p:nvSpPr>
        <p:spPr>
          <a:xfrm>
            <a:off x="882015" y="5612130"/>
            <a:ext cx="4968240" cy="81470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Times New Roman" panose="02020603050405020304"/>
              </a:rPr>
              <a:t>中药与生物力学相结合，用于防病治病</a:t>
            </a:r>
            <a:r>
              <a:rPr lang="zh-CN" altLang="en-US" sz="2400" kern="100"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Times New Roman" panose="02020603050405020304"/>
              </a:rPr>
              <a:t>。</a:t>
            </a:r>
          </a:p>
        </p:txBody>
      </p:sp>
      <p:sp>
        <p:nvSpPr>
          <p:cNvPr id="9" name="右大括号 2"/>
          <p:cNvSpPr/>
          <p:nvPr/>
        </p:nvSpPr>
        <p:spPr>
          <a:xfrm>
            <a:off x="6068060" y="1499235"/>
            <a:ext cx="1492885" cy="47180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0" name="文本框 7"/>
          <p:cNvSpPr txBox="1"/>
          <p:nvPr/>
        </p:nvSpPr>
        <p:spPr>
          <a:xfrm>
            <a:off x="7655560" y="3025775"/>
            <a:ext cx="3739515" cy="11239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Times New Roman" panose="02020603050405020304"/>
              </a:rPr>
              <a:t>中医药学前景与威力广阔，等待继续开发。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00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宏观设计：于内蕴中深味精神品质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630680"/>
            <a:ext cx="10852150" cy="4434840"/>
          </a:xfrm>
        </p:spPr>
        <p:txBody>
          <a:bodyPr/>
          <a:lstStyle/>
          <a:p>
            <a:r>
              <a:rPr lang="en-US" altLang="zh-CN" sz="3200"/>
              <a:t>  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文章标题是“青蒿素：人类征服疾病的一小步”，如何理解“人类征服疾病的一小步”的含义？</a:t>
            </a:r>
          </a:p>
          <a:p>
            <a:r>
              <a:rPr lang="zh-CN" altLang="en-US" sz="3600"/>
              <a:t>   </a:t>
            </a:r>
            <a:r>
              <a:rPr lang="zh-CN" altLang="en-US" sz="3600">
                <a:solidFill>
                  <a:srgbClr val="FF0000"/>
                </a:solidFill>
              </a:rPr>
              <a:t> </a:t>
            </a:r>
            <a:r>
              <a:rPr lang="zh-CN" altLang="en-US" sz="4000">
                <a:solidFill>
                  <a:srgbClr val="FF0000"/>
                </a:solidFill>
              </a:rPr>
              <a:t>提示：考虑每个词的表层义、深层义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2400" b="1" dirty="0" smtClean="0"/>
              <a:t>人类：服务全人类，不狭隘；人类共同智慧的结晶，有古人的智慧，也借鉴现代科学，还有团队的共同智慧。</a:t>
            </a:r>
          </a:p>
          <a:p>
            <a:r>
              <a:rPr lang="zh-CN" altLang="zh-CN" sz="2400" b="1" dirty="0" smtClean="0"/>
              <a:t>征服：作用大，疗效显著，人类的信心</a:t>
            </a:r>
          </a:p>
          <a:p>
            <a:r>
              <a:rPr lang="zh-CN" altLang="zh-CN" sz="2400" b="1" dirty="0" smtClean="0"/>
              <a:t>疾病：有青蒿素说开去，倡导中医药的作用和贡献</a:t>
            </a:r>
          </a:p>
          <a:p>
            <a:r>
              <a:rPr lang="zh-CN" altLang="zh-CN" sz="2400" b="1" dirty="0" smtClean="0"/>
              <a:t>一小步：谦虚，对自然的敬畏，永不止步的意识。</a:t>
            </a:r>
          </a:p>
          <a:p>
            <a:pPr>
              <a:buNone/>
            </a:pPr>
            <a:endParaRPr lang="en-US" altLang="zh-CN" sz="2400" b="1" dirty="0" smtClean="0"/>
          </a:p>
          <a:p>
            <a:pPr>
              <a:buNone/>
            </a:pPr>
            <a:r>
              <a:rPr lang="en-US" altLang="zh-CN" sz="2400" b="1" dirty="0" smtClean="0"/>
              <a:t>       </a:t>
            </a:r>
            <a:r>
              <a:rPr lang="zh-CN" altLang="zh-CN" sz="2400" b="1" dirty="0" smtClean="0"/>
              <a:t>这个题目确实含义丰富，既有谦虚要有信心，既有对既有成绩的肯定也有对未来永不止步的决心，既有团队的意识也有服务全人类的博大。</a:t>
            </a:r>
          </a:p>
          <a:p>
            <a:endParaRPr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400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宏观设计：于内蕴中深味精神品质</a:t>
            </a:r>
            <a:r>
              <a:rPr lang="zh-CN" altLang="en-US">
                <a:solidFill>
                  <a:srgbClr val="00B0F0"/>
                </a:solidFill>
              </a:rPr>
              <a:t/>
            </a:r>
            <a:br>
              <a:rPr lang="zh-CN" altLang="en-US">
                <a:solidFill>
                  <a:srgbClr val="00B0F0"/>
                </a:solidFill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545590"/>
            <a:ext cx="10946765" cy="538861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学习本文后，你认为我们应当向屠呦呦学习些什么？        </a:t>
            </a:r>
          </a:p>
          <a:p>
            <a:pPr marL="0" indent="0">
              <a:buNone/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要求：</a:t>
            </a:r>
          </a:p>
          <a:p>
            <a:pPr marL="0" indent="0">
              <a:buNone/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依据文本</a:t>
            </a:r>
          </a:p>
          <a:p>
            <a:pPr marL="0" indent="0">
              <a:buNone/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至少三种品质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表述成一段不少于100字的文段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400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宏观设计：于内蕴中深味精神品质</a:t>
            </a:r>
            <a:r>
              <a:rPr lang="zh-CN" altLang="en-US">
                <a:solidFill>
                  <a:srgbClr val="00B0F0"/>
                </a:solidFill>
              </a:rPr>
              <a:t/>
            </a:r>
            <a:br>
              <a:rPr lang="zh-CN" altLang="en-US">
                <a:solidFill>
                  <a:srgbClr val="00B0F0"/>
                </a:solidFill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44600"/>
            <a:ext cx="10946765" cy="5388610"/>
          </a:xfrm>
        </p:spPr>
        <p:txBody>
          <a:bodyPr/>
          <a:lstStyle/>
          <a:p>
            <a:endParaRPr lang="zh-CN" altLang="en-US" sz="4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0295" y="1244600"/>
            <a:ext cx="1001077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sz="3200" b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习她，从小立志，坚守中医药，把一生拼搏奉献于毕生所爱的专业精神；学习她，埋头苦干，披沙拣金，孜孜以求地向经典、向前人汲取丰厚智慧的钻研精神；学习她，严谨治学、实事求是，钟情于科学服务于人类的科学精神；学习她，大胆好奇，敢为人先，咬住科学研究不放松的创新精神；学习她，团结协作、集智攻关，把自己融入集体的团队精神；学习她，守得住清贫，耐得住寂寞，板凳甘坐十年冷的韧劲与淡泊；学习她，迎难而上，治病救人，用一生所学为饱受疾病之苦的人们带去希望的责任与担当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841875" y="1809750"/>
            <a:ext cx="676402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</a:rPr>
              <a:t>学所以益才也，</a:t>
            </a:r>
          </a:p>
          <a:p>
            <a:r>
              <a:rPr lang="zh-CN" altLang="en-US" sz="6600" b="1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</a:rPr>
              <a:t>      砺所以致刃也！</a:t>
            </a:r>
          </a:p>
        </p:txBody>
      </p:sp>
      <p:pic>
        <p:nvPicPr>
          <p:cNvPr id="5" name="内容占位符 4" descr="7 (2)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69925" y="998220"/>
            <a:ext cx="3810000" cy="533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" y="965200"/>
            <a:ext cx="11670030" cy="2252980"/>
          </a:xfrm>
        </p:spPr>
        <p:txBody>
          <a:bodyPr>
            <a:noAutofit/>
          </a:bodyPr>
          <a:lstStyle/>
          <a:p>
            <a:pPr algn="l"/>
            <a:r>
              <a:rPr lang="en-US" altLang="zh-CN" sz="3600"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en-US" altLang="zh-CN" sz="54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青蒿素：人类征服疾病的一小步</a:t>
            </a:r>
            <a:br>
              <a:rPr lang="en-US" altLang="zh-CN" sz="54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</a:br>
            <a:r>
              <a:rPr lang="en-US" altLang="zh-CN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           </a:t>
            </a:r>
            <a:r>
              <a:rPr lang="zh-CN" altLang="en-US" sz="54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屠呦呦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8490" y="724535"/>
            <a:ext cx="10852150" cy="760095"/>
          </a:xfrm>
        </p:spPr>
        <p:txBody>
          <a:bodyPr>
            <a:normAutofit/>
          </a:bodyPr>
          <a:lstStyle/>
          <a:p>
            <a:r>
              <a:rPr lang="zh-CN" altLang="en-US" sz="360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学习目标：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3325" y="1484630"/>
            <a:ext cx="10852150" cy="3343275"/>
          </a:xfrm>
        </p:spPr>
        <p:txBody>
          <a:bodyPr/>
          <a:lstStyle/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1、学习自然科学类文章科学严谨的特点。</a:t>
            </a:r>
          </a:p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2、学习本文作者阐释说明、逻辑思维的方法。</a:t>
            </a:r>
          </a:p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3、学习科学家精神，培养科学品质。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00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微观设计：于细微处体悟科学严谨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4865" y="1418458"/>
            <a:ext cx="10852150" cy="2494324"/>
          </a:xfrm>
        </p:spPr>
        <p:txBody>
          <a:bodyPr/>
          <a:lstStyle/>
          <a:p>
            <a:r>
              <a:rPr lang="zh-CN" altLang="en-US" sz="4000" b="1" dirty="0">
                <a:latin typeface="黑体" panose="02010609060101010101" charset="-122"/>
                <a:ea typeface="黑体" panose="02010609060101010101" charset="-122"/>
              </a:rPr>
              <a:t>作者为何将数字写得这样具体？用意何在？</a:t>
            </a:r>
          </a:p>
          <a:p>
            <a:pPr marL="0" indent="0">
              <a:buNone/>
            </a:pPr>
            <a:endParaRPr lang="zh-CN" altLang="en-US" sz="3200" dirty="0"/>
          </a:p>
          <a:p>
            <a:pPr marL="0" indent="0">
              <a:buNone/>
            </a:pPr>
            <a:r>
              <a:rPr lang="zh-CN" altLang="en-US" sz="3200" dirty="0"/>
              <a:t>      </a:t>
            </a:r>
            <a:r>
              <a:rPr lang="zh-CN" altLang="en-US" sz="3600" b="1" dirty="0"/>
              <a:t> 2000个  640个  200个   380余种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4469609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宋体" pitchFamily="2" charset="-122"/>
                <a:cs typeface="华文楷体"/>
              </a:rPr>
              <a:t>①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宋体" pitchFamily="2" charset="-122"/>
                <a:cs typeface="华文楷体"/>
              </a:rPr>
              <a:t>科学准确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宋体" pitchFamily="2" charset="-122"/>
                <a:cs typeface="华文楷体"/>
              </a:rPr>
              <a:t>②表现青蒿素研究工作的繁复、艰难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宋体" pitchFamily="2" charset="-122"/>
                <a:cs typeface="华文楷体"/>
              </a:rPr>
              <a:t>③表现屠呦呦等科学家不怕吃苦迎难而上的科学精神，求真严谨的科学态度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289" grpId="0"/>
      <p:bldP spid="1228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00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微观设计：于细微处体悟科学严谨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9495" y="2096135"/>
            <a:ext cx="10285095" cy="4408170"/>
          </a:xfrm>
        </p:spPr>
        <p:txBody>
          <a:bodyPr>
            <a:noAutofit/>
          </a:bodyPr>
          <a:lstStyle/>
          <a:p>
            <a:pPr marL="0" indent="0">
              <a:lnSpc>
                <a:spcPts val="2500"/>
              </a:lnSpc>
              <a:spcAft>
                <a:spcPts val="0"/>
              </a:spcAft>
              <a:buNone/>
            </a:pPr>
            <a:r>
              <a:rPr lang="zh-CN" altLang="en-US" sz="4000" b="1" dirty="0">
                <a:latin typeface="黑体" panose="02010609060101010101" charset="-122"/>
                <a:ea typeface="黑体" panose="02010609060101010101" charset="-122"/>
              </a:rPr>
              <a:t>请说说下面这些时间词语的重要性</a:t>
            </a:r>
          </a:p>
          <a:p>
            <a:pPr indent="0">
              <a:lnSpc>
                <a:spcPts val="2500"/>
              </a:lnSpc>
              <a:spcAft>
                <a:spcPts val="0"/>
              </a:spcAft>
            </a:pPr>
            <a:endParaRPr lang="zh-CN" altLang="en-US" sz="4000" dirty="0">
              <a:latin typeface="黑体" panose="02010609060101010101" charset="-122"/>
              <a:ea typeface="黑体" panose="02010609060101010101" charset="-122"/>
            </a:endParaRPr>
          </a:p>
          <a:p>
            <a:pPr indent="0">
              <a:lnSpc>
                <a:spcPts val="2500"/>
              </a:lnSpc>
              <a:spcAft>
                <a:spcPts val="0"/>
              </a:spcAft>
            </a:pPr>
            <a:endParaRPr lang="zh-CN" altLang="en-US" sz="2400" dirty="0"/>
          </a:p>
          <a:p>
            <a:pPr indent="0">
              <a:lnSpc>
                <a:spcPts val="3000"/>
              </a:lnSpc>
              <a:spcAft>
                <a:spcPts val="0"/>
              </a:spcAft>
            </a:pPr>
            <a:r>
              <a:rPr lang="zh-CN" altLang="en-US" sz="2400" dirty="0"/>
              <a:t>1967年，中国政府</a:t>
            </a:r>
            <a:r>
              <a:rPr lang="zh-CN" altLang="en-US" sz="2400" u="sng" dirty="0"/>
              <a:t>启动</a:t>
            </a:r>
            <a:r>
              <a:rPr lang="zh-CN" altLang="en-US" sz="2400" dirty="0"/>
              <a:t>“523”项目来</a:t>
            </a:r>
            <a:r>
              <a:rPr lang="zh-CN" altLang="en-US" sz="2400" u="sng" dirty="0"/>
              <a:t>抗击疟疾</a:t>
            </a:r>
            <a:r>
              <a:rPr lang="zh-CN" altLang="en-US" sz="2400" dirty="0"/>
              <a:t>。</a:t>
            </a:r>
          </a:p>
          <a:p>
            <a:pPr indent="0">
              <a:lnSpc>
                <a:spcPts val="3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FF0000"/>
                </a:solidFill>
              </a:rPr>
              <a:t>1971年10月4日</a:t>
            </a:r>
            <a:r>
              <a:rPr lang="zh-CN" altLang="en-US" sz="2400" dirty="0"/>
              <a:t>，我们</a:t>
            </a:r>
            <a:r>
              <a:rPr lang="zh-CN" altLang="en-US" sz="2400" u="sng" dirty="0"/>
              <a:t>成功得到了</a:t>
            </a:r>
            <a:r>
              <a:rPr lang="zh-CN" altLang="en-US" sz="2400" dirty="0"/>
              <a:t>安全性高的中性</a:t>
            </a:r>
            <a:r>
              <a:rPr lang="zh-CN" altLang="en-US" sz="2400" u="sng" dirty="0"/>
              <a:t>提取物</a:t>
            </a:r>
            <a:r>
              <a:rPr lang="zh-CN" altLang="en-US" sz="2400" dirty="0"/>
              <a:t>，并</a:t>
            </a:r>
            <a:r>
              <a:rPr lang="zh-CN" altLang="en-US" sz="2400" u="sng" dirty="0"/>
              <a:t>获得</a:t>
            </a:r>
            <a:r>
              <a:rPr lang="zh-CN" altLang="en-US" sz="2400" dirty="0"/>
              <a:t>对感染疟疾的小白鼠和猴子100%的</a:t>
            </a:r>
            <a:r>
              <a:rPr lang="zh-CN" altLang="en-US" sz="2400" u="sng" dirty="0"/>
              <a:t>抗疟药效</a:t>
            </a:r>
            <a:r>
              <a:rPr lang="zh-CN" altLang="en-US" sz="2400" dirty="0"/>
              <a:t>！</a:t>
            </a:r>
          </a:p>
          <a:p>
            <a:pPr indent="0">
              <a:lnSpc>
                <a:spcPts val="3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FF0000"/>
                </a:solidFill>
              </a:rPr>
              <a:t>1972年11月8日</a:t>
            </a:r>
            <a:r>
              <a:rPr lang="zh-CN" altLang="en-US" sz="2400" dirty="0"/>
              <a:t>，终于</a:t>
            </a:r>
            <a:r>
              <a:rPr lang="zh-CN" altLang="en-US" sz="2400" u="sng" dirty="0"/>
              <a:t>找到了</a:t>
            </a:r>
            <a:r>
              <a:rPr lang="zh-CN" altLang="en-US" sz="2400" dirty="0"/>
              <a:t>这个熔点在156～157℃的</a:t>
            </a:r>
            <a:r>
              <a:rPr lang="zh-CN" altLang="en-US" sz="2400" u="sng" dirty="0"/>
              <a:t>无色晶体</a:t>
            </a:r>
            <a:r>
              <a:rPr lang="zh-CN" altLang="en-US" sz="2400" dirty="0"/>
              <a:t>——C15H22O5。后来我们将其命名为“青蒿素”。</a:t>
            </a:r>
          </a:p>
          <a:p>
            <a:pPr indent="0">
              <a:lnSpc>
                <a:spcPts val="3000"/>
              </a:lnSpc>
              <a:spcAft>
                <a:spcPts val="0"/>
              </a:spcAft>
            </a:pPr>
            <a:r>
              <a:rPr lang="zh-CN" altLang="en-US" sz="2400" dirty="0"/>
              <a:t>1973年秋，我们在海南疟疾疫区</a:t>
            </a:r>
            <a:r>
              <a:rPr lang="zh-CN" altLang="en-US" sz="2400" u="sng" dirty="0"/>
              <a:t>试用</a:t>
            </a:r>
            <a:r>
              <a:rPr lang="zh-CN" altLang="en-US" sz="2400" dirty="0"/>
              <a:t>青蒿素胶囊，取得了明确的</a:t>
            </a:r>
            <a:r>
              <a:rPr lang="zh-CN" altLang="en-US" sz="2400" u="sng" dirty="0"/>
              <a:t>疗效</a:t>
            </a:r>
            <a:r>
              <a:rPr lang="zh-CN" altLang="en-US" sz="2400" dirty="0"/>
              <a:t>。</a:t>
            </a:r>
          </a:p>
          <a:p>
            <a:pPr indent="0">
              <a:lnSpc>
                <a:spcPts val="3000"/>
              </a:lnSpc>
              <a:spcAft>
                <a:spcPts val="0"/>
              </a:spcAft>
            </a:pPr>
            <a:r>
              <a:rPr lang="zh-CN" altLang="en-US" sz="2400" dirty="0"/>
              <a:t>2002年，世界卫生组织</a:t>
            </a:r>
            <a:r>
              <a:rPr lang="zh-CN" altLang="en-US" sz="2400" u="sng" dirty="0"/>
              <a:t>推荐采用</a:t>
            </a:r>
            <a:r>
              <a:rPr lang="zh-CN" altLang="en-US" sz="2400" dirty="0"/>
              <a:t>青蒿素作为一线药物</a:t>
            </a:r>
            <a:r>
              <a:rPr lang="zh-CN" altLang="en-US" sz="2400" u="sng" dirty="0"/>
              <a:t>治疗疟疾</a:t>
            </a:r>
            <a:r>
              <a:rPr lang="zh-CN" altLang="en-US" sz="2400" dirty="0"/>
              <a:t>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zh-CN" sz="3200" b="1" dirty="0" smtClean="0"/>
              <a:t>①展示了一个医学重大发现的过程，从最初的发现，到研发药品再到惠及人类福祉的过程。</a:t>
            </a:r>
          </a:p>
          <a:p>
            <a:r>
              <a:rPr lang="zh-CN" altLang="zh-CN" sz="3200" b="1" dirty="0" smtClean="0"/>
              <a:t>②这个过程不是一蹴而就的，是长期渐进的，展示了中国科学家坚持执着耐得住寂寞等科学精神</a:t>
            </a:r>
          </a:p>
          <a:p>
            <a:r>
              <a:rPr lang="zh-CN" altLang="zh-CN" sz="3200" b="1" dirty="0" smtClean="0"/>
              <a:t>③是不断突破、不断发展的，表明科学研究要永不止步。</a:t>
            </a:r>
          </a:p>
          <a:p>
            <a:r>
              <a:rPr lang="zh-CN" altLang="zh-CN" sz="3200" b="1" dirty="0" smtClean="0"/>
              <a:t>③展示了中医药惠及人类的作用与无限潜力。</a:t>
            </a:r>
          </a:p>
          <a:p>
            <a:r>
              <a:rPr lang="zh-CN" altLang="zh-CN" sz="3200" b="1" dirty="0" smtClean="0"/>
              <a:t>④</a:t>
            </a:r>
            <a:r>
              <a:rPr lang="en-US" altLang="zh-CN" sz="3200" b="1" dirty="0" smtClean="0"/>
              <a:t>1971</a:t>
            </a:r>
            <a:r>
              <a:rPr lang="zh-CN" altLang="zh-CN" sz="3200" b="1" dirty="0" smtClean="0"/>
              <a:t>年</a:t>
            </a:r>
            <a:r>
              <a:rPr lang="en-US" altLang="zh-CN" sz="3200" b="1" dirty="0" smtClean="0"/>
              <a:t>10</a:t>
            </a:r>
            <a:r>
              <a:rPr lang="zh-CN" altLang="zh-CN" sz="3200" b="1" dirty="0" smtClean="0"/>
              <a:t>月</a:t>
            </a:r>
            <a:r>
              <a:rPr lang="en-US" altLang="zh-CN" sz="3200" b="1" dirty="0" smtClean="0"/>
              <a:t>4</a:t>
            </a:r>
            <a:r>
              <a:rPr lang="zh-CN" altLang="zh-CN" sz="3200" b="1" dirty="0" smtClean="0"/>
              <a:t>日、</a:t>
            </a:r>
            <a:r>
              <a:rPr lang="en-US" altLang="zh-CN" sz="3200" b="1" dirty="0" smtClean="0"/>
              <a:t>1972</a:t>
            </a:r>
            <a:r>
              <a:rPr lang="zh-CN" altLang="zh-CN" sz="3200" b="1" dirty="0" smtClean="0"/>
              <a:t>年</a:t>
            </a:r>
            <a:r>
              <a:rPr lang="en-US" altLang="zh-CN" sz="3200" b="1" dirty="0" smtClean="0"/>
              <a:t>11</a:t>
            </a:r>
            <a:r>
              <a:rPr lang="zh-CN" altLang="zh-CN" sz="3200" b="1" dirty="0" smtClean="0"/>
              <a:t>月</a:t>
            </a:r>
            <a:r>
              <a:rPr lang="en-US" altLang="zh-CN" sz="3200" b="1" dirty="0" smtClean="0"/>
              <a:t>8</a:t>
            </a:r>
            <a:r>
              <a:rPr lang="zh-CN" altLang="zh-CN" sz="3200" b="1" dirty="0" smtClean="0"/>
              <a:t>日，两个时间点格外精准，这对作者意义重大，体现作者的价值判断。</a:t>
            </a:r>
          </a:p>
          <a:p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>
            <a:normAutofit fontScale="90000"/>
          </a:bodyPr>
          <a:lstStyle/>
          <a:p>
            <a:r>
              <a:rPr lang="zh-CN" altLang="en-US" sz="400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微观设计：于细微处体悟科学严谨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6555" y="1278255"/>
            <a:ext cx="11194415" cy="3402965"/>
          </a:xfrm>
        </p:spPr>
        <p:txBody>
          <a:bodyPr>
            <a:normAutofit fontScale="92500"/>
          </a:bodyPr>
          <a:lstStyle/>
          <a:p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为何文章中要引用《肘后备急方》的原文？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3200"/>
              <a:t>  为了寻找答案，我们查阅了大量的文献，最早提到青蒿治疗疟疾的记录，出现在东晋葛洪所著的《肘后备急方》中，书中有这样的话：                                                     又方，青蒿一握，以水二升渍，绞取之，尽服之。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3270" y="4217670"/>
            <a:ext cx="1042098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ym typeface="+mn-ea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对比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：为了寻找答案，我们查阅了大量的文献，最早提到青蒿治疗疟疾的记录，出现在东晋葛洪所著的《肘后备急方》中，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书中的一句话让我深受启发。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3200" b="1" dirty="0" smtClean="0"/>
              <a:t>①展示了科学家的实证精神和科学态度，以实证为依据，考据准确。</a:t>
            </a:r>
            <a:endParaRPr lang="zh-CN" altLang="zh-CN" sz="3200" dirty="0" smtClean="0"/>
          </a:p>
          <a:p>
            <a:r>
              <a:rPr lang="zh-CN" altLang="zh-CN" sz="3200" b="1" dirty="0" smtClean="0"/>
              <a:t>②能直观领悟“渍”“绞”等古方要领对研究工作带来的启发。这也是发现青蒿素的机缘，也是深度研究青蒿素的关键钥匙。</a:t>
            </a:r>
            <a:endParaRPr lang="zh-CN" altLang="zh-CN" sz="3200" dirty="0" smtClean="0"/>
          </a:p>
          <a:p>
            <a:r>
              <a:rPr lang="en-US" altLang="zh-CN" sz="3200" b="1" dirty="0" smtClean="0"/>
              <a:t>③</a:t>
            </a:r>
            <a:r>
              <a:rPr lang="zh-CN" altLang="zh-CN" sz="3200" b="1" dirty="0" smtClean="0"/>
              <a:t>更形象的反映传统医书的价值，古人与当代人智慧相通文化相承。</a:t>
            </a:r>
            <a:endParaRPr lang="zh-CN" altLang="zh-CN" sz="3200" dirty="0" smtClean="0"/>
          </a:p>
          <a:p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000">
                <a:solidFill>
                  <a:srgbClr val="00B0F0"/>
                </a:solidFill>
              </a:rPr>
              <a:t>中观设计：于关键处把握概念逻辑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493520"/>
            <a:ext cx="10852150" cy="5019675"/>
          </a:xfrm>
        </p:spPr>
        <p:txBody>
          <a:bodyPr/>
          <a:lstStyle/>
          <a:p>
            <a:r>
              <a:rPr lang="en-US" altLang="zh-CN" sz="3600"/>
              <a:t>  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请梳理最后一部分“中医药学的贡献”的行文思路，画出思维导图。</a:t>
            </a:r>
            <a:endParaRPr lang="zh-CN" altLang="en-US" sz="3600"/>
          </a:p>
          <a:p>
            <a:endParaRPr lang="zh-CN" altLang="en-US" sz="3600"/>
          </a:p>
        </p:txBody>
      </p:sp>
      <p:pic>
        <p:nvPicPr>
          <p:cNvPr id="4" name="图片 3" descr="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44475" y="3326130"/>
            <a:ext cx="11278235" cy="28219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264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264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4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4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4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4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4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63,&quot;width&quot;:15840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4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4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4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4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4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400,&quot;width&quot;:6000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4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COLOR_TYPE" val="1"/>
  <p:tag name="KSO_WM_TEMPLATE_THUMBS_INDEX" val="1、6、7、8、9、10、11、12、13、14、15"/>
  <p:tag name="KSO_WM_TAG_VERSION" val="1.0"/>
  <p:tag name="KSO_WM_BEAUTIFY_FLAG" val="#wm#"/>
  <p:tag name="KSO_WM_TEMPLATE_CATEGORY" val="custom"/>
  <p:tag name="KSO_WM_TEMPLATE_INDEX" val="20202641"/>
  <p:tag name="KSO_WM_TEMPLATE_MASTER_TYPE" val="1"/>
  <p:tag name="KSO_WM_TEMPLATE_MASTER_THUMB_INDEX" val="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45">
      <a:dk1>
        <a:srgbClr val="000000"/>
      </a:dk1>
      <a:lt1>
        <a:srgbClr val="FFFFFF"/>
      </a:lt1>
      <a:dk2>
        <a:srgbClr val="DEEBF7"/>
      </a:dk2>
      <a:lt2>
        <a:srgbClr val="FFFFFF"/>
      </a:lt2>
      <a:accent1>
        <a:srgbClr val="447CA0"/>
      </a:accent1>
      <a:accent2>
        <a:srgbClr val="528592"/>
      </a:accent2>
      <a:accent3>
        <a:srgbClr val="588D86"/>
      </a:accent3>
      <a:accent4>
        <a:srgbClr val="5E947A"/>
      </a:accent4>
      <a:accent5>
        <a:srgbClr val="649C6F"/>
      </a:accent5>
      <a:accent6>
        <a:srgbClr val="6CA56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891</Words>
  <Application>Microsoft Office PowerPoint</Application>
  <PresentationFormat>宽屏</PresentationFormat>
  <Paragraphs>62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汉仪尚巍手书W</vt:lpstr>
      <vt:lpstr>黑体</vt:lpstr>
      <vt:lpstr>华文行楷</vt:lpstr>
      <vt:lpstr>华文楷体</vt:lpstr>
      <vt:lpstr>隶书</vt:lpstr>
      <vt:lpstr>宋体</vt:lpstr>
      <vt:lpstr>微软雅黑</vt:lpstr>
      <vt:lpstr>Arial</vt:lpstr>
      <vt:lpstr>Calibri</vt:lpstr>
      <vt:lpstr>Times New Roman</vt:lpstr>
      <vt:lpstr>Office 主题​​</vt:lpstr>
      <vt:lpstr>  青蒿一握，水二升，浸渍了千多年，直到你出现。为了一个使命，执着于千百次实验。萃取出古老文化的精华，深深植入当代世界，帮人类渡过一劫。呦呦鹿鸣，食野之蒿。今有嘉宾，德音孔昭。</vt:lpstr>
      <vt:lpstr>  青蒿素：人类征服疾病的一小步                           屠呦呦</vt:lpstr>
      <vt:lpstr>学习目标：</vt:lpstr>
      <vt:lpstr>微观设计：于细微处体悟科学严谨</vt:lpstr>
      <vt:lpstr>微观设计：于细微处体悟科学严谨</vt:lpstr>
      <vt:lpstr>PowerPoint 演示文稿</vt:lpstr>
      <vt:lpstr>微观设计：于细微处体悟科学严谨</vt:lpstr>
      <vt:lpstr>PowerPoint 演示文稿</vt:lpstr>
      <vt:lpstr>中观设计：于关键处把握概念逻辑</vt:lpstr>
      <vt:lpstr>中观设计：于关键处把握概念逻辑</vt:lpstr>
      <vt:lpstr>宏观设计：于内蕴中深味精神品质</vt:lpstr>
      <vt:lpstr>PowerPoint 演示文稿</vt:lpstr>
      <vt:lpstr>宏观设计：于内蕴中深味精神品质 </vt:lpstr>
      <vt:lpstr>宏观设计：于内蕴中深味精神品质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青蒿一握，水二升，浸渍了千多年，直到你出现。为了一个使命，执着于千百次实验。萃取出古老文化的精华，深深植入当代世界，帮人类渡过一劫。呦呦鹿鸣，食野之蒿。今有嘉宾，德音孔昭。</dc:title>
  <dc:creator>Administrator</dc:creator>
  <cp:lastModifiedBy>Windows 用户</cp:lastModifiedBy>
  <cp:revision>19</cp:revision>
  <dcterms:created xsi:type="dcterms:W3CDTF">2021-03-09T00:54:00Z</dcterms:created>
  <dcterms:modified xsi:type="dcterms:W3CDTF">2021-06-12T09:08:35Z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