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75" r:id="rId11"/>
    <p:sldId id="268" r:id="rId12"/>
    <p:sldId id="269" r:id="rId13"/>
    <p:sldId id="270" r:id="rId14"/>
    <p:sldId id="271" r:id="rId15"/>
    <p:sldId id="272" r:id="rId16"/>
    <p:sldId id="279" r:id="rId17"/>
    <p:sldId id="280" r:id="rId18"/>
    <p:sldId id="277" r:id="rId19"/>
    <p:sldId id="278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8A9C1-7DC7-4B5A-846C-5F98BAFC0C2E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D0B72-313C-45E4-9747-FEFF9A7FB7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/>
            <a:fld id="{9A0DB2DC-4C9A-4742-B13C-FB6460FD3503}" type="slidenum">
              <a:rPr lang="en-US" altLang="zh-CN" sz="1200" dirty="0"/>
              <a:pPr lvl="0" algn="r"/>
              <a:t>11</a:t>
            </a:fld>
            <a:endParaRPr lang="en-US" altLang="zh-CN" sz="1200" dirty="0"/>
          </a:p>
        </p:txBody>
      </p:sp>
      <p:sp>
        <p:nvSpPr>
          <p:cNvPr id="8194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8195" name="Rectangle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9200" cy="4114800"/>
          </a:xfrm>
        </p:spPr>
        <p:txBody>
          <a:bodyPr wrap="square" lIns="91440" tIns="45720" rIns="91440" bIns="45720" anchor="t"/>
          <a:lstStyle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algn="r"/>
            <a:fld id="{9A0DB2DC-4C9A-4742-B13C-FB6460FD3503}" type="slidenum">
              <a:rPr lang="en-US" altLang="zh-CN" sz="1200" dirty="0"/>
              <a:pPr lvl="0" algn="r"/>
              <a:t>12</a:t>
            </a:fld>
            <a:endParaRPr lang="en-US" altLang="zh-CN" sz="1200" dirty="0"/>
          </a:p>
        </p:txBody>
      </p:sp>
      <p:sp>
        <p:nvSpPr>
          <p:cNvPr id="8194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8195" name="Rectangle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9200" cy="4114800"/>
          </a:xfrm>
        </p:spPr>
        <p:txBody>
          <a:bodyPr wrap="square" lIns="91440" tIns="45720" rIns="91440" bIns="45720" anchor="t"/>
          <a:lstStyle/>
          <a:p>
            <a:pPr lvl="0" eaLnBrk="1" hangingPunct="1"/>
            <a:endParaRPr lang="zh-CN" altLang="zh-C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F107E-4714-469D-82CE-4ACE7D10370F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695441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2021/4/15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7605464"/>
          </a:xfrm>
        </p:spPr>
        <p:txBody>
          <a:bodyPr>
            <a:normAutofit fontScale="55000" lnSpcReduction="20000"/>
          </a:bodyPr>
          <a:lstStyle/>
          <a:p>
            <a:r>
              <a:rPr lang="en-US" altLang="zh-CN" b="1" dirty="0" smtClean="0"/>
              <a:t> </a:t>
            </a:r>
            <a:endParaRPr lang="zh-CN" altLang="zh-CN" dirty="0" smtClean="0"/>
          </a:p>
          <a:p>
            <a:pPr algn="l">
              <a:lnSpc>
                <a:spcPct val="120000"/>
              </a:lnSpc>
            </a:pPr>
            <a:r>
              <a:rPr lang="en-US" altLang="zh-CN" b="1" dirty="0" smtClean="0"/>
              <a:t> </a:t>
            </a:r>
            <a:r>
              <a:rPr lang="zh-CN" altLang="zh-CN" sz="3800" b="1" dirty="0" smtClean="0">
                <a:solidFill>
                  <a:schemeClr val="tx1"/>
                </a:solidFill>
              </a:rPr>
              <a:t>（</a:t>
            </a:r>
            <a:r>
              <a:rPr lang="en-US" altLang="zh-CN" sz="3800" b="1" dirty="0" smtClean="0">
                <a:solidFill>
                  <a:schemeClr val="tx1"/>
                </a:solidFill>
              </a:rPr>
              <a:t>1</a:t>
            </a:r>
            <a:r>
              <a:rPr lang="zh-CN" altLang="zh-CN" sz="3800" b="1" dirty="0" smtClean="0">
                <a:solidFill>
                  <a:schemeClr val="tx1"/>
                </a:solidFill>
              </a:rPr>
              <a:t>）在《论话·先进》中，孔子对公西华才能的高度肯定</a:t>
            </a:r>
            <a:r>
              <a:rPr lang="zh-CN" altLang="en-US" sz="3800" b="1" dirty="0" smtClean="0">
                <a:solidFill>
                  <a:schemeClr val="tx1"/>
                </a:solidFill>
              </a:rPr>
              <a:t>的两句</a:t>
            </a:r>
            <a:r>
              <a:rPr lang="zh-CN" altLang="en-US" sz="3800" b="1" u="sng" dirty="0" smtClean="0">
                <a:solidFill>
                  <a:schemeClr val="bg1"/>
                </a:solidFill>
              </a:rPr>
              <a:t>赤也为之小， 孰能为之大</a:t>
            </a:r>
          </a:p>
          <a:p>
            <a:pPr algn="l">
              <a:lnSpc>
                <a:spcPct val="120000"/>
              </a:lnSpc>
            </a:pPr>
            <a:r>
              <a:rPr lang="zh-CN" altLang="zh-CN" sz="3800" b="1" dirty="0" smtClean="0">
                <a:solidFill>
                  <a:schemeClr val="tx1"/>
                </a:solidFill>
              </a:rPr>
              <a:t>（</a:t>
            </a:r>
            <a:r>
              <a:rPr lang="en-US" altLang="zh-CN" sz="3800" b="1" dirty="0" smtClean="0">
                <a:solidFill>
                  <a:schemeClr val="tx1"/>
                </a:solidFill>
              </a:rPr>
              <a:t>2</a:t>
            </a:r>
            <a:r>
              <a:rPr lang="zh-CN" altLang="zh-CN" sz="3800" b="1" dirty="0" smtClean="0">
                <a:solidFill>
                  <a:schemeClr val="tx1"/>
                </a:solidFill>
              </a:rPr>
              <a:t>）《子路、曾晳、冉有、公西华侍坐》中的子路表示，对于一个夹在大国之间的“千乘之国”，只要</a:t>
            </a:r>
            <a:r>
              <a:rPr lang="zh-CN" altLang="en-US" sz="3800" b="1" u="sng" dirty="0" smtClean="0">
                <a:solidFill>
                  <a:schemeClr val="bg1"/>
                </a:solidFill>
              </a:rPr>
              <a:t>加之以师旅 </a:t>
            </a:r>
            <a:r>
              <a:rPr lang="en-US" altLang="zh-CN" sz="3800" b="1" u="sng" dirty="0" smtClean="0">
                <a:solidFill>
                  <a:schemeClr val="bg1"/>
                </a:solidFill>
              </a:rPr>
              <a:t>,</a:t>
            </a:r>
            <a:r>
              <a:rPr lang="zh-CN" altLang="en-US" sz="3800" b="1" u="sng" dirty="0" smtClean="0">
                <a:solidFill>
                  <a:schemeClr val="bg1"/>
                </a:solidFill>
              </a:rPr>
              <a:t>因之以饥馑</a:t>
            </a:r>
            <a:r>
              <a:rPr lang="en-US" altLang="zh-CN" sz="3800" b="1" u="sng" dirty="0" smtClean="0">
                <a:solidFill>
                  <a:schemeClr val="bg1"/>
                </a:solidFill>
              </a:rPr>
              <a:t>.</a:t>
            </a:r>
            <a:r>
              <a:rPr lang="zh-CN" altLang="zh-CN" sz="3800" b="1" dirty="0" smtClean="0">
                <a:solidFill>
                  <a:schemeClr val="tx1"/>
                </a:solidFill>
              </a:rPr>
              <a:t>三年就可以使百姓变勇敢并懂规矩。</a:t>
            </a:r>
            <a:endParaRPr lang="zh-CN" altLang="zh-CN" sz="3800" dirty="0" smtClean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3800" b="1" dirty="0" smtClean="0">
                <a:solidFill>
                  <a:schemeClr val="tx1"/>
                </a:solidFill>
              </a:rPr>
              <a:t> </a:t>
            </a:r>
            <a:r>
              <a:rPr lang="zh-CN" altLang="zh-CN" sz="3800" b="1" dirty="0" smtClean="0">
                <a:solidFill>
                  <a:schemeClr val="tx1"/>
                </a:solidFill>
              </a:rPr>
              <a:t>（</a:t>
            </a:r>
            <a:r>
              <a:rPr lang="en-US" altLang="zh-CN" sz="3800" b="1" dirty="0" smtClean="0">
                <a:solidFill>
                  <a:schemeClr val="tx1"/>
                </a:solidFill>
              </a:rPr>
              <a:t>3</a:t>
            </a:r>
            <a:r>
              <a:rPr lang="zh-CN" altLang="zh-CN" sz="3800" b="1" dirty="0" smtClean="0">
                <a:solidFill>
                  <a:schemeClr val="tx1"/>
                </a:solidFill>
              </a:rPr>
              <a:t>）《子路、曾晳、冉有、公西华侍坐》中的冉有表示，治理一个小国，他用三年时间</a:t>
            </a:r>
            <a:r>
              <a:rPr lang="zh-CN" altLang="zh-CN" sz="3800" b="1" u="sng" dirty="0" smtClean="0">
                <a:solidFill>
                  <a:schemeClr val="bg1"/>
                </a:solidFill>
              </a:rPr>
              <a:t>，“</a:t>
            </a:r>
            <a:r>
              <a:rPr lang="zh-CN" altLang="en-US" sz="3800" b="1" u="sng" dirty="0" smtClean="0">
                <a:solidFill>
                  <a:schemeClr val="bg1"/>
                </a:solidFill>
              </a:rPr>
              <a:t>可使足民</a:t>
            </a:r>
            <a:r>
              <a:rPr lang="zh-CN" altLang="zh-CN" sz="3800" b="1" u="sng" dirty="0" smtClean="0">
                <a:solidFill>
                  <a:schemeClr val="bg1"/>
                </a:solidFill>
              </a:rPr>
              <a:t>”</a:t>
            </a:r>
            <a:r>
              <a:rPr lang="zh-CN" altLang="zh-CN" sz="3800" b="1" dirty="0" smtClean="0">
                <a:solidFill>
                  <a:schemeClr val="tx1"/>
                </a:solidFill>
              </a:rPr>
              <a:t>；至于礼乐教化则</a:t>
            </a:r>
            <a:r>
              <a:rPr lang="zh-CN" altLang="zh-CN" sz="3800" b="1" u="sng" dirty="0" smtClean="0">
                <a:solidFill>
                  <a:schemeClr val="bg1"/>
                </a:solidFill>
              </a:rPr>
              <a:t>“</a:t>
            </a:r>
            <a:r>
              <a:rPr lang="zh-CN" altLang="en-US" sz="3800" b="1" u="sng" dirty="0" smtClean="0">
                <a:solidFill>
                  <a:schemeClr val="bg1"/>
                </a:solidFill>
              </a:rPr>
              <a:t>以俟君子</a:t>
            </a:r>
            <a:r>
              <a:rPr lang="zh-CN" altLang="zh-CN" sz="3800" b="1" u="sng" dirty="0" smtClean="0">
                <a:solidFill>
                  <a:schemeClr val="bg1"/>
                </a:solidFill>
              </a:rPr>
              <a:t>”</a:t>
            </a:r>
            <a:r>
              <a:rPr lang="zh-CN" altLang="zh-CN" sz="3800" b="1" dirty="0" smtClean="0">
                <a:solidFill>
                  <a:schemeClr val="tx1"/>
                </a:solidFill>
              </a:rPr>
              <a:t>。</a:t>
            </a:r>
            <a:endParaRPr lang="zh-CN" altLang="zh-CN" sz="3800" dirty="0" smtClean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3800" b="1" dirty="0" smtClean="0">
                <a:solidFill>
                  <a:schemeClr val="tx1"/>
                </a:solidFill>
              </a:rPr>
              <a:t> </a:t>
            </a:r>
            <a:r>
              <a:rPr lang="zh-CN" altLang="zh-CN" sz="3800" b="1" dirty="0" smtClean="0">
                <a:solidFill>
                  <a:schemeClr val="tx1"/>
                </a:solidFill>
              </a:rPr>
              <a:t>（</a:t>
            </a:r>
            <a:r>
              <a:rPr lang="en-US" altLang="zh-CN" sz="3800" b="1" dirty="0" smtClean="0">
                <a:solidFill>
                  <a:schemeClr val="tx1"/>
                </a:solidFill>
              </a:rPr>
              <a:t>4</a:t>
            </a:r>
            <a:r>
              <a:rPr lang="zh-CN" altLang="zh-CN" sz="3800" b="1" dirty="0" smtClean="0">
                <a:solidFill>
                  <a:schemeClr val="tx1"/>
                </a:solidFill>
              </a:rPr>
              <a:t>）《论话·先进》中写到孔子的四个弟子侍坐时各言其志，子路的</a:t>
            </a:r>
            <a:r>
              <a:rPr lang="zh-CN" altLang="en-US" sz="3800" b="1" dirty="0" smtClean="0">
                <a:solidFill>
                  <a:schemeClr val="tx1"/>
                </a:solidFill>
              </a:rPr>
              <a:t>回答给国家和百姓带来的效果是</a:t>
            </a:r>
            <a:r>
              <a:rPr lang="zh-CN" altLang="en-US" sz="3800" b="1" u="sng" dirty="0" smtClean="0">
                <a:solidFill>
                  <a:schemeClr val="bg1"/>
                </a:solidFill>
              </a:rPr>
              <a:t>可使有勇， 且知方也</a:t>
            </a:r>
          </a:p>
          <a:p>
            <a:pPr algn="l">
              <a:lnSpc>
                <a:spcPct val="120000"/>
              </a:lnSpc>
            </a:pPr>
            <a:r>
              <a:rPr lang="zh-CN" altLang="en-US" sz="3800" b="1" dirty="0" smtClean="0">
                <a:solidFill>
                  <a:schemeClr val="tx1"/>
                </a:solidFill>
              </a:rPr>
              <a:t> </a:t>
            </a:r>
            <a:r>
              <a:rPr lang="zh-CN" altLang="zh-CN" sz="3800" b="1" dirty="0" smtClean="0">
                <a:solidFill>
                  <a:schemeClr val="tx1"/>
                </a:solidFill>
              </a:rPr>
              <a:t>（</a:t>
            </a:r>
            <a:r>
              <a:rPr lang="en-US" altLang="zh-CN" sz="3800" b="1" dirty="0" smtClean="0">
                <a:solidFill>
                  <a:schemeClr val="tx1"/>
                </a:solidFill>
              </a:rPr>
              <a:t>5</a:t>
            </a:r>
            <a:r>
              <a:rPr lang="zh-CN" altLang="zh-CN" sz="3800" b="1" dirty="0" smtClean="0">
                <a:solidFill>
                  <a:schemeClr val="tx1"/>
                </a:solidFill>
              </a:rPr>
              <a:t>）在《论话·先进》中，公西华在谈自己的志向</a:t>
            </a:r>
            <a:r>
              <a:rPr lang="zh-CN" altLang="en-US" sz="3800" b="1" dirty="0" smtClean="0">
                <a:solidFill>
                  <a:schemeClr val="tx1"/>
                </a:solidFill>
              </a:rPr>
              <a:t>的时候特别谦虚的两句</a:t>
            </a:r>
            <a:r>
              <a:rPr lang="zh-CN" altLang="en-US" sz="3800" b="1" u="sng" dirty="0" smtClean="0">
                <a:solidFill>
                  <a:schemeClr val="bg1"/>
                </a:solidFill>
              </a:rPr>
              <a:t>非曰能之 ，愿学焉</a:t>
            </a:r>
          </a:p>
          <a:p>
            <a:pPr algn="l">
              <a:lnSpc>
                <a:spcPct val="120000"/>
              </a:lnSpc>
            </a:pPr>
            <a:r>
              <a:rPr lang="en-US" altLang="zh-CN" sz="3800" b="1" dirty="0" smtClean="0">
                <a:solidFill>
                  <a:schemeClr val="tx1"/>
                </a:solidFill>
              </a:rPr>
              <a:t> </a:t>
            </a:r>
            <a:r>
              <a:rPr lang="en-US" altLang="zh-CN" sz="3800" dirty="0" smtClean="0">
                <a:solidFill>
                  <a:schemeClr val="tx1"/>
                </a:solidFill>
              </a:rPr>
              <a:t>(</a:t>
            </a:r>
            <a:r>
              <a:rPr lang="en-US" altLang="zh-CN" sz="3800" b="1" dirty="0" smtClean="0">
                <a:solidFill>
                  <a:schemeClr val="tx1"/>
                </a:solidFill>
              </a:rPr>
              <a:t>6</a:t>
            </a:r>
            <a:r>
              <a:rPr lang="zh-CN" altLang="zh-CN" sz="3800" b="1" dirty="0" smtClean="0">
                <a:solidFill>
                  <a:schemeClr val="tx1"/>
                </a:solidFill>
              </a:rPr>
              <a:t>）《论话·先进》中的曾晳</a:t>
            </a:r>
            <a:r>
              <a:rPr lang="zh-CN" altLang="en-US" sz="3800" b="1" dirty="0" smtClean="0">
                <a:solidFill>
                  <a:schemeClr val="tx1"/>
                </a:solidFill>
              </a:rPr>
              <a:t>通过</a:t>
            </a:r>
            <a:r>
              <a:rPr lang="zh-CN" altLang="zh-CN" sz="3800" b="1" dirty="0" smtClean="0">
                <a:solidFill>
                  <a:schemeClr val="tx1"/>
                </a:solidFill>
              </a:rPr>
              <a:t>描绘一幅美好的图景</a:t>
            </a:r>
            <a:r>
              <a:rPr lang="zh-CN" altLang="en-US" sz="3800" b="1" dirty="0" smtClean="0">
                <a:solidFill>
                  <a:schemeClr val="tx1"/>
                </a:solidFill>
              </a:rPr>
              <a:t>言志的两句</a:t>
            </a:r>
            <a:r>
              <a:rPr lang="zh-CN" altLang="en-US" sz="3800" b="1" u="sng" dirty="0" smtClean="0">
                <a:solidFill>
                  <a:schemeClr val="bg1"/>
                </a:solidFill>
              </a:rPr>
              <a:t>浴乎沂， 风乎舞雩</a:t>
            </a:r>
          </a:p>
          <a:p>
            <a:pPr algn="l">
              <a:lnSpc>
                <a:spcPct val="120000"/>
              </a:lnSpc>
            </a:pPr>
            <a:r>
              <a:rPr lang="zh-CN" altLang="zh-CN" sz="3800" b="1" dirty="0" smtClean="0">
                <a:solidFill>
                  <a:schemeClr val="tx1"/>
                </a:solidFill>
              </a:rPr>
              <a:t>（</a:t>
            </a:r>
            <a:r>
              <a:rPr lang="en-US" altLang="zh-CN" sz="3800" b="1" dirty="0" smtClean="0">
                <a:solidFill>
                  <a:schemeClr val="tx1"/>
                </a:solidFill>
              </a:rPr>
              <a:t>7</a:t>
            </a:r>
            <a:r>
              <a:rPr lang="zh-CN" altLang="zh-CN" sz="3800" b="1" dirty="0" smtClean="0">
                <a:solidFill>
                  <a:schemeClr val="tx1"/>
                </a:solidFill>
              </a:rPr>
              <a:t>）《论话·先进》中写到孔子听了子路的志向后笑了笑，这是因为他认为</a:t>
            </a:r>
            <a:r>
              <a:rPr lang="zh-CN" altLang="en-US" sz="3800" b="1" u="sng" dirty="0" smtClean="0">
                <a:solidFill>
                  <a:schemeClr val="bg1"/>
                </a:solidFill>
              </a:rPr>
              <a:t>为国以礼， 其言不让</a:t>
            </a:r>
          </a:p>
          <a:p>
            <a:pPr algn="l">
              <a:lnSpc>
                <a:spcPct val="120000"/>
              </a:lnSpc>
            </a:pPr>
            <a:endParaRPr lang="zh-CN" altLang="zh-CN" sz="3800" dirty="0" smtClean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3800" b="1" dirty="0" smtClean="0">
                <a:solidFill>
                  <a:schemeClr val="tx1"/>
                </a:solidFill>
              </a:rPr>
              <a:t> </a:t>
            </a:r>
            <a:endParaRPr lang="zh-CN" altLang="zh-CN" sz="3800" dirty="0" smtClean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r>
              <a:rPr lang="en-US" altLang="zh-CN" sz="3800" b="1" dirty="0" smtClean="0">
                <a:solidFill>
                  <a:schemeClr val="tx1"/>
                </a:solidFill>
              </a:rPr>
              <a:t> </a:t>
            </a:r>
            <a:endParaRPr lang="zh-CN" altLang="zh-CN" sz="3800" dirty="0" smtClean="0">
              <a:solidFill>
                <a:schemeClr val="tx1"/>
              </a:solidFill>
            </a:endParaRPr>
          </a:p>
          <a:p>
            <a:endParaRPr lang="zh-CN" altLang="en-US" sz="3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1.</a:t>
            </a:r>
            <a:r>
              <a:rPr lang="zh-CN" altLang="zh-CN" b="1" dirty="0" smtClean="0">
                <a:solidFill>
                  <a:srgbClr val="FF0000"/>
                </a:solidFill>
              </a:rPr>
              <a:t>若</a:t>
            </a:r>
            <a:r>
              <a:rPr lang="zh-CN" altLang="zh-CN" b="1" dirty="0" smtClean="0"/>
              <a:t>入</a:t>
            </a:r>
            <a:r>
              <a:rPr lang="zh-CN" altLang="zh-CN" b="1" dirty="0" smtClean="0">
                <a:solidFill>
                  <a:srgbClr val="FF0000"/>
                </a:solidFill>
              </a:rPr>
              <a:t>前为寿</a:t>
            </a:r>
            <a:r>
              <a:rPr lang="zh-CN" altLang="zh-CN" b="1" dirty="0" smtClean="0"/>
              <a:t>，寿毕，</a:t>
            </a:r>
            <a:r>
              <a:rPr lang="zh-CN" altLang="zh-CN" b="1" dirty="0" smtClean="0">
                <a:solidFill>
                  <a:srgbClr val="FF0000"/>
                </a:solidFill>
              </a:rPr>
              <a:t>请</a:t>
            </a:r>
            <a:r>
              <a:rPr lang="zh-CN" altLang="zh-CN" b="1" dirty="0" smtClean="0"/>
              <a:t>以剑舞，</a:t>
            </a:r>
            <a:r>
              <a:rPr lang="zh-CN" altLang="zh-CN" b="1" dirty="0" smtClean="0">
                <a:solidFill>
                  <a:srgbClr val="FF0000"/>
                </a:solidFill>
              </a:rPr>
              <a:t>因</a:t>
            </a:r>
            <a:r>
              <a:rPr lang="zh-CN" altLang="zh-CN" b="1" dirty="0" smtClean="0"/>
              <a:t>击沛公于坐，杀之。</a:t>
            </a:r>
            <a:r>
              <a:rPr lang="zh-CN" altLang="zh-CN" b="1" dirty="0" smtClean="0">
                <a:solidFill>
                  <a:srgbClr val="FF0000"/>
                </a:solidFill>
              </a:rPr>
              <a:t>不</a:t>
            </a:r>
            <a:r>
              <a:rPr lang="zh-CN" altLang="zh-CN" b="1" dirty="0" smtClean="0"/>
              <a:t>者，</a:t>
            </a:r>
            <a:r>
              <a:rPr lang="zh-CN" altLang="zh-CN" b="1" dirty="0" smtClean="0">
                <a:solidFill>
                  <a:srgbClr val="FF0000"/>
                </a:solidFill>
              </a:rPr>
              <a:t>若属</a:t>
            </a:r>
            <a:r>
              <a:rPr lang="zh-CN" altLang="zh-CN" b="1" dirty="0" smtClean="0"/>
              <a:t>皆</a:t>
            </a:r>
            <a:r>
              <a:rPr lang="zh-CN" altLang="zh-CN" b="1" dirty="0" smtClean="0">
                <a:solidFill>
                  <a:srgbClr val="FF0000"/>
                </a:solidFill>
              </a:rPr>
              <a:t>且为所</a:t>
            </a:r>
            <a:r>
              <a:rPr lang="zh-CN" altLang="zh-CN" b="1" dirty="0" smtClean="0"/>
              <a:t>虏！</a:t>
            </a:r>
          </a:p>
          <a:p>
            <a:r>
              <a:rPr lang="en-US" altLang="zh-CN" b="1" dirty="0" smtClean="0"/>
              <a:t> 2</a:t>
            </a:r>
            <a:r>
              <a:rPr lang="zh-CN" altLang="en-US" b="1" dirty="0" smtClean="0"/>
              <a:t>、</a:t>
            </a:r>
            <a:r>
              <a:rPr lang="zh-CN" altLang="zh-CN" b="1" dirty="0" smtClean="0"/>
              <a:t>夫秦王有虎狼之心，杀人</a:t>
            </a:r>
            <a:r>
              <a:rPr lang="zh-CN" altLang="zh-CN" b="1" dirty="0" smtClean="0">
                <a:solidFill>
                  <a:srgbClr val="FF0000"/>
                </a:solidFill>
              </a:rPr>
              <a:t>如</a:t>
            </a:r>
            <a:r>
              <a:rPr lang="zh-CN" altLang="zh-CN" b="1" dirty="0" smtClean="0"/>
              <a:t>不能</a:t>
            </a:r>
            <a:r>
              <a:rPr lang="zh-CN" altLang="zh-CN" b="1" dirty="0" smtClean="0">
                <a:solidFill>
                  <a:srgbClr val="FF0000"/>
                </a:solidFill>
              </a:rPr>
              <a:t>举</a:t>
            </a:r>
            <a:r>
              <a:rPr lang="zh-CN" altLang="zh-CN" b="1" dirty="0" smtClean="0"/>
              <a:t>，</a:t>
            </a:r>
            <a:r>
              <a:rPr lang="zh-CN" altLang="zh-CN" b="1" dirty="0" smtClean="0">
                <a:solidFill>
                  <a:srgbClr val="FF0000"/>
                </a:solidFill>
              </a:rPr>
              <a:t>刑</a:t>
            </a:r>
            <a:r>
              <a:rPr lang="zh-CN" altLang="zh-CN" b="1" dirty="0" smtClean="0"/>
              <a:t>人如恐不</a:t>
            </a:r>
            <a:r>
              <a:rPr lang="zh-CN" altLang="zh-CN" b="1" dirty="0" smtClean="0">
                <a:solidFill>
                  <a:srgbClr val="FF0000"/>
                </a:solidFill>
              </a:rPr>
              <a:t>胜</a:t>
            </a:r>
            <a:r>
              <a:rPr lang="zh-CN" altLang="zh-CN" b="1" dirty="0" smtClean="0"/>
              <a:t>，天下皆叛之。</a:t>
            </a:r>
          </a:p>
          <a:p>
            <a:r>
              <a:rPr lang="en-US" altLang="zh-CN" b="1" dirty="0" smtClean="0"/>
              <a:t>3</a:t>
            </a:r>
            <a:r>
              <a:rPr lang="zh-CN" altLang="zh-CN" b="1" dirty="0" smtClean="0"/>
              <a:t>、大行不</a:t>
            </a:r>
            <a:r>
              <a:rPr lang="zh-CN" altLang="zh-CN" b="1" dirty="0" smtClean="0">
                <a:solidFill>
                  <a:srgbClr val="FF0000"/>
                </a:solidFill>
              </a:rPr>
              <a:t>顾细谨</a:t>
            </a:r>
            <a:r>
              <a:rPr lang="zh-CN" altLang="zh-CN" b="1" dirty="0" smtClean="0"/>
              <a:t>，大礼不</a:t>
            </a:r>
            <a:r>
              <a:rPr lang="zh-CN" altLang="zh-CN" b="1" dirty="0" smtClean="0">
                <a:solidFill>
                  <a:srgbClr val="FF0000"/>
                </a:solidFill>
              </a:rPr>
              <a:t>辞小让</a:t>
            </a:r>
            <a:r>
              <a:rPr lang="zh-CN" altLang="zh-CN" b="1" dirty="0" smtClean="0"/>
              <a:t>。如今人</a:t>
            </a:r>
            <a:r>
              <a:rPr lang="zh-CN" altLang="zh-CN" b="1" dirty="0" smtClean="0">
                <a:solidFill>
                  <a:srgbClr val="FF0000"/>
                </a:solidFill>
              </a:rPr>
              <a:t>方</a:t>
            </a:r>
            <a:r>
              <a:rPr lang="zh-CN" altLang="zh-CN" b="1" dirty="0" smtClean="0"/>
              <a:t>为刀</a:t>
            </a:r>
            <a:r>
              <a:rPr lang="zh-CN" altLang="zh-CN" b="1" dirty="0" smtClean="0">
                <a:solidFill>
                  <a:srgbClr val="FF0000"/>
                </a:solidFill>
              </a:rPr>
              <a:t>俎</a:t>
            </a:r>
            <a:r>
              <a:rPr lang="zh-CN" altLang="zh-CN" b="1" dirty="0" smtClean="0"/>
              <a:t>，我为鱼肉，</a:t>
            </a:r>
            <a:r>
              <a:rPr lang="zh-CN" altLang="zh-CN" b="1" dirty="0" smtClean="0">
                <a:solidFill>
                  <a:srgbClr val="FF0000"/>
                </a:solidFill>
              </a:rPr>
              <a:t>何辞为</a:t>
            </a:r>
            <a:r>
              <a:rPr lang="zh-CN" altLang="zh-CN" b="1" dirty="0" smtClean="0"/>
              <a:t>？</a:t>
            </a:r>
          </a:p>
          <a:p>
            <a:pPr>
              <a:buNone/>
            </a:pPr>
            <a:r>
              <a:rPr lang="en-US" altLang="zh-CN" b="1" dirty="0" smtClean="0"/>
              <a:t> </a:t>
            </a:r>
            <a:endParaRPr lang="zh-CN" altLang="zh-CN" b="1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/>
          <p:nvPr/>
        </p:nvSpPr>
        <p:spPr>
          <a:xfrm>
            <a:off x="2844404" y="188913"/>
            <a:ext cx="3645694" cy="1200329"/>
          </a:xfrm>
          <a:prstGeom prst="rect">
            <a:avLst/>
          </a:prstGeom>
          <a:solidFill>
            <a:srgbClr val="F2A4FA"/>
          </a:solidFill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贾府人物关系一览表</a:t>
            </a:r>
          </a:p>
        </p:txBody>
      </p:sp>
      <p:sp>
        <p:nvSpPr>
          <p:cNvPr id="7170" name="Text Box 3"/>
          <p:cNvSpPr txBox="1"/>
          <p:nvPr/>
        </p:nvSpPr>
        <p:spPr>
          <a:xfrm>
            <a:off x="1277541" y="1268414"/>
            <a:ext cx="2457450" cy="83099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宁国公贾演－贾代化</a:t>
            </a:r>
          </a:p>
        </p:txBody>
      </p:sp>
      <p:sp>
        <p:nvSpPr>
          <p:cNvPr id="7171" name="Text Box 4"/>
          <p:cNvSpPr txBox="1"/>
          <p:nvPr/>
        </p:nvSpPr>
        <p:spPr>
          <a:xfrm>
            <a:off x="3645694" y="990600"/>
            <a:ext cx="138113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72" name="AutoShape 5"/>
          <p:cNvSpPr/>
          <p:nvPr/>
        </p:nvSpPr>
        <p:spPr>
          <a:xfrm>
            <a:off x="3657600" y="990600"/>
            <a:ext cx="57150" cy="990600"/>
          </a:xfrm>
          <a:prstGeom prst="leftBrace">
            <a:avLst>
              <a:gd name="adj1" fmla="val 108273"/>
              <a:gd name="adj2" fmla="val 50000"/>
            </a:avLst>
          </a:prstGeom>
          <a:noFill/>
          <a:ln w="38100" cap="flat" cmpd="sng">
            <a:solidFill>
              <a:srgbClr val="666633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73" name="Text Box 6"/>
          <p:cNvSpPr txBox="1"/>
          <p:nvPr/>
        </p:nvSpPr>
        <p:spPr>
          <a:xfrm>
            <a:off x="3829050" y="914401"/>
            <a:ext cx="125730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贾  敷</a:t>
            </a:r>
          </a:p>
        </p:txBody>
      </p:sp>
      <p:sp>
        <p:nvSpPr>
          <p:cNvPr id="7174" name="Text Box 7"/>
          <p:cNvSpPr txBox="1"/>
          <p:nvPr/>
        </p:nvSpPr>
        <p:spPr>
          <a:xfrm>
            <a:off x="3869531" y="1484314"/>
            <a:ext cx="97155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u="sng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en-US" sz="2400" b="1" u="sng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5" name="AutoShape 8"/>
          <p:cNvSpPr/>
          <p:nvPr/>
        </p:nvSpPr>
        <p:spPr>
          <a:xfrm>
            <a:off x="4743450" y="1295400"/>
            <a:ext cx="114300" cy="762000"/>
          </a:xfrm>
          <a:prstGeom prst="leftBrace">
            <a:avLst>
              <a:gd name="adj1" fmla="val 41643"/>
              <a:gd name="adj2" fmla="val 50000"/>
            </a:avLst>
          </a:prstGeom>
          <a:noFill/>
          <a:ln w="38100" cap="flat" cmpd="sng">
            <a:solidFill>
              <a:srgbClr val="666633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6" name="Text Box 9"/>
          <p:cNvSpPr txBox="1"/>
          <p:nvPr/>
        </p:nvSpPr>
        <p:spPr>
          <a:xfrm>
            <a:off x="4914900" y="1066801"/>
            <a:ext cx="2249091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  珍</a:t>
            </a:r>
          </a:p>
        </p:txBody>
      </p:sp>
      <p:sp>
        <p:nvSpPr>
          <p:cNvPr id="7177" name="Text Box 10"/>
          <p:cNvSpPr txBox="1"/>
          <p:nvPr/>
        </p:nvSpPr>
        <p:spPr>
          <a:xfrm>
            <a:off x="4950619" y="1700214"/>
            <a:ext cx="142875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u="sng" dirty="0" smtClean="0">
                <a:solidFill>
                  <a:srgbClr val="66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zh-CN" altLang="en-US" sz="2400" b="1" u="sng" dirty="0">
              <a:solidFill>
                <a:srgbClr val="66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8" name="Text Box 11"/>
          <p:cNvSpPr txBox="1"/>
          <p:nvPr/>
        </p:nvSpPr>
        <p:spPr>
          <a:xfrm>
            <a:off x="5975747" y="1412876"/>
            <a:ext cx="177165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（秦可卿）</a:t>
            </a:r>
          </a:p>
        </p:txBody>
      </p:sp>
      <p:sp>
        <p:nvSpPr>
          <p:cNvPr id="7179" name="Text Box 12"/>
          <p:cNvSpPr txBox="1"/>
          <p:nvPr/>
        </p:nvSpPr>
        <p:spPr>
          <a:xfrm>
            <a:off x="1385888" y="3644901"/>
            <a:ext cx="2800350" cy="83099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荣国公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贾源－贾代善</a:t>
            </a:r>
          </a:p>
        </p:txBody>
      </p:sp>
      <p:sp>
        <p:nvSpPr>
          <p:cNvPr id="7180" name="Text Box 13"/>
          <p:cNvSpPr txBox="1"/>
          <p:nvPr/>
        </p:nvSpPr>
        <p:spPr>
          <a:xfrm>
            <a:off x="2686050" y="4038601"/>
            <a:ext cx="148590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（贾母）</a:t>
            </a:r>
          </a:p>
        </p:txBody>
      </p:sp>
      <p:sp>
        <p:nvSpPr>
          <p:cNvPr id="7181" name="Text Box 14"/>
          <p:cNvSpPr txBox="1"/>
          <p:nvPr/>
        </p:nvSpPr>
        <p:spPr>
          <a:xfrm>
            <a:off x="3600450" y="2636838"/>
            <a:ext cx="36576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82" name="Text Box 15"/>
          <p:cNvSpPr txBox="1"/>
          <p:nvPr/>
        </p:nvSpPr>
        <p:spPr>
          <a:xfrm>
            <a:off x="3657600" y="3429000"/>
            <a:ext cx="268605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83" name="AutoShape 16"/>
          <p:cNvSpPr/>
          <p:nvPr/>
        </p:nvSpPr>
        <p:spPr>
          <a:xfrm>
            <a:off x="3600450" y="2349500"/>
            <a:ext cx="161925" cy="4051300"/>
          </a:xfrm>
          <a:prstGeom prst="leftBrace">
            <a:avLst>
              <a:gd name="adj1" fmla="val 156285"/>
              <a:gd name="adj2" fmla="val 50000"/>
            </a:avLst>
          </a:prstGeom>
          <a:noFill/>
          <a:ln w="38100" cap="flat" cmpd="sng">
            <a:solidFill>
              <a:srgbClr val="666633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84" name="Text Box 17"/>
          <p:cNvSpPr txBox="1"/>
          <p:nvPr/>
        </p:nvSpPr>
        <p:spPr>
          <a:xfrm>
            <a:off x="3707607" y="2276476"/>
            <a:ext cx="1397794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  赦</a:t>
            </a:r>
          </a:p>
        </p:txBody>
      </p:sp>
      <p:sp>
        <p:nvSpPr>
          <p:cNvPr id="7185" name="Text Box 18"/>
          <p:cNvSpPr txBox="1"/>
          <p:nvPr/>
        </p:nvSpPr>
        <p:spPr>
          <a:xfrm>
            <a:off x="3654029" y="2708276"/>
            <a:ext cx="154305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（邢夫人）</a:t>
            </a:r>
          </a:p>
        </p:txBody>
      </p:sp>
      <p:sp>
        <p:nvSpPr>
          <p:cNvPr id="7186" name="Text Box 19"/>
          <p:cNvSpPr txBox="1"/>
          <p:nvPr/>
        </p:nvSpPr>
        <p:spPr>
          <a:xfrm>
            <a:off x="4800600" y="2438400"/>
            <a:ext cx="19431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87" name="AutoShape 20"/>
          <p:cNvSpPr/>
          <p:nvPr/>
        </p:nvSpPr>
        <p:spPr>
          <a:xfrm>
            <a:off x="4743450" y="2209800"/>
            <a:ext cx="114300" cy="1371600"/>
          </a:xfrm>
          <a:prstGeom prst="leftBrace">
            <a:avLst>
              <a:gd name="adj1" fmla="val 75000"/>
              <a:gd name="adj2" fmla="val 50000"/>
            </a:avLst>
          </a:prstGeom>
          <a:noFill/>
          <a:ln w="38100" cap="flat" cmpd="sng">
            <a:solidFill>
              <a:srgbClr val="666633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88" name="Text Box 21"/>
          <p:cNvSpPr txBox="1"/>
          <p:nvPr/>
        </p:nvSpPr>
        <p:spPr>
          <a:xfrm>
            <a:off x="4914900" y="2209801"/>
            <a:ext cx="120015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  琏</a:t>
            </a:r>
          </a:p>
        </p:txBody>
      </p:sp>
      <p:sp>
        <p:nvSpPr>
          <p:cNvPr id="7189" name="Text Box 22"/>
          <p:cNvSpPr txBox="1"/>
          <p:nvPr/>
        </p:nvSpPr>
        <p:spPr>
          <a:xfrm>
            <a:off x="4800600" y="2590801"/>
            <a:ext cx="1445419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（王熙凤）</a:t>
            </a:r>
          </a:p>
        </p:txBody>
      </p:sp>
      <p:sp>
        <p:nvSpPr>
          <p:cNvPr id="7190" name="Text Box 23"/>
          <p:cNvSpPr txBox="1"/>
          <p:nvPr/>
        </p:nvSpPr>
        <p:spPr>
          <a:xfrm>
            <a:off x="5817394" y="2154238"/>
            <a:ext cx="184731" cy="36933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91" name="AutoShape 24"/>
          <p:cNvSpPr/>
          <p:nvPr/>
        </p:nvSpPr>
        <p:spPr>
          <a:xfrm>
            <a:off x="6000750" y="2362200"/>
            <a:ext cx="228600" cy="609600"/>
          </a:xfrm>
          <a:prstGeom prst="rightBrace">
            <a:avLst>
              <a:gd name="adj1" fmla="val 16657"/>
              <a:gd name="adj2" fmla="val 50000"/>
            </a:avLst>
          </a:prstGeom>
          <a:noFill/>
          <a:ln w="38100" cap="flat" cmpd="sng">
            <a:solidFill>
              <a:srgbClr val="666633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92" name="Text Box 25"/>
          <p:cNvSpPr txBox="1"/>
          <p:nvPr/>
        </p:nvSpPr>
        <p:spPr>
          <a:xfrm>
            <a:off x="4914900" y="3124201"/>
            <a:ext cx="171450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u="sng" dirty="0" smtClean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zh-CN" altLang="en-US" sz="2400" b="1" u="sng" dirty="0">
              <a:solidFill>
                <a:srgbClr val="7030A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93" name="Text Box 26"/>
          <p:cNvSpPr txBox="1"/>
          <p:nvPr/>
        </p:nvSpPr>
        <p:spPr>
          <a:xfrm>
            <a:off x="3714750" y="3962401"/>
            <a:ext cx="1028700" cy="83099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  政</a:t>
            </a:r>
          </a:p>
        </p:txBody>
      </p:sp>
      <p:sp>
        <p:nvSpPr>
          <p:cNvPr id="7194" name="Text Box 27"/>
          <p:cNvSpPr txBox="1"/>
          <p:nvPr/>
        </p:nvSpPr>
        <p:spPr>
          <a:xfrm>
            <a:off x="3492104" y="4365626"/>
            <a:ext cx="165735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4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（王夫人）</a:t>
            </a:r>
          </a:p>
        </p:txBody>
      </p:sp>
      <p:sp>
        <p:nvSpPr>
          <p:cNvPr id="7195" name="Text Box 28"/>
          <p:cNvSpPr txBox="1"/>
          <p:nvPr/>
        </p:nvSpPr>
        <p:spPr>
          <a:xfrm>
            <a:off x="4857750" y="3810000"/>
            <a:ext cx="177165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96" name="AutoShape 29"/>
          <p:cNvSpPr/>
          <p:nvPr/>
        </p:nvSpPr>
        <p:spPr>
          <a:xfrm>
            <a:off x="4787504" y="3716338"/>
            <a:ext cx="171450" cy="1905000"/>
          </a:xfrm>
          <a:prstGeom prst="leftBrace">
            <a:avLst>
              <a:gd name="adj1" fmla="val 69405"/>
              <a:gd name="adj2" fmla="val 50000"/>
            </a:avLst>
          </a:prstGeom>
          <a:noFill/>
          <a:ln w="38100" cap="flat" cmpd="sng">
            <a:solidFill>
              <a:srgbClr val="666633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97" name="Text Box 30"/>
          <p:cNvSpPr txBox="1"/>
          <p:nvPr/>
        </p:nvSpPr>
        <p:spPr>
          <a:xfrm>
            <a:off x="4733925" y="3500439"/>
            <a:ext cx="1143000" cy="83099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贾  珠</a:t>
            </a:r>
          </a:p>
        </p:txBody>
      </p:sp>
      <p:sp>
        <p:nvSpPr>
          <p:cNvPr id="7198" name="Text Box 31"/>
          <p:cNvSpPr txBox="1"/>
          <p:nvPr/>
        </p:nvSpPr>
        <p:spPr>
          <a:xfrm>
            <a:off x="4842272" y="3933826"/>
            <a:ext cx="1428750" cy="830997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u="sng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zh-CN" altLang="en-US" sz="2400" b="1" u="sng" dirty="0" smtClean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配偶：（</a:t>
            </a:r>
            <a:r>
              <a:rPr lang="en-US" altLang="zh-CN" sz="2400" b="1" u="sng" dirty="0" smtClean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2400" b="1" u="sng" dirty="0" smtClean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 sz="2400" b="1" u="sng" dirty="0">
              <a:solidFill>
                <a:srgbClr val="7030A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99" name="Text Box 32"/>
          <p:cNvSpPr txBox="1"/>
          <p:nvPr/>
        </p:nvSpPr>
        <p:spPr>
          <a:xfrm>
            <a:off x="5531644" y="3602038"/>
            <a:ext cx="184731" cy="36933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200" name="AutoShape 33"/>
          <p:cNvSpPr/>
          <p:nvPr/>
        </p:nvSpPr>
        <p:spPr>
          <a:xfrm>
            <a:off x="6203129" y="3581400"/>
            <a:ext cx="171450" cy="685800"/>
          </a:xfrm>
          <a:prstGeom prst="rightBrace">
            <a:avLst>
              <a:gd name="adj1" fmla="val 25000"/>
              <a:gd name="adj2" fmla="val 50000"/>
            </a:avLst>
          </a:prstGeom>
          <a:noFill/>
          <a:ln w="38100" cap="flat" cmpd="sng">
            <a:solidFill>
              <a:srgbClr val="666633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201" name="Text Box 34"/>
          <p:cNvSpPr txBox="1"/>
          <p:nvPr/>
        </p:nvSpPr>
        <p:spPr>
          <a:xfrm>
            <a:off x="4842272" y="4437064"/>
            <a:ext cx="171450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en-US" altLang="zh-CN" sz="2400" b="1" u="sng" dirty="0" smtClean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sz="2400" b="1" u="sng" dirty="0" smtClean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en-US" sz="2400" b="1" u="sng" dirty="0">
              <a:solidFill>
                <a:srgbClr val="7030A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202" name="Text Box 35"/>
          <p:cNvSpPr txBox="1"/>
          <p:nvPr/>
        </p:nvSpPr>
        <p:spPr>
          <a:xfrm>
            <a:off x="4842272" y="4941889"/>
            <a:ext cx="1257300" cy="875665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贾宝玉</a:t>
            </a:r>
          </a:p>
          <a:p>
            <a:pPr>
              <a:spcBef>
                <a:spcPct val="50000"/>
              </a:spcBef>
            </a:pPr>
            <a:endParaRPr lang="en-US" altLang="zh-CN" dirty="0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7203" name="Text Box 36"/>
          <p:cNvSpPr txBox="1"/>
          <p:nvPr/>
        </p:nvSpPr>
        <p:spPr>
          <a:xfrm>
            <a:off x="4842272" y="5373689"/>
            <a:ext cx="1085850" cy="83099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贾探春</a:t>
            </a:r>
          </a:p>
        </p:txBody>
      </p:sp>
      <p:sp>
        <p:nvSpPr>
          <p:cNvPr id="7204" name="Text Box 37"/>
          <p:cNvSpPr txBox="1"/>
          <p:nvPr/>
        </p:nvSpPr>
        <p:spPr>
          <a:xfrm>
            <a:off x="3654029" y="5734051"/>
            <a:ext cx="160020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  敏</a:t>
            </a:r>
          </a:p>
        </p:txBody>
      </p:sp>
      <p:sp>
        <p:nvSpPr>
          <p:cNvPr id="7205" name="Text Box 38"/>
          <p:cNvSpPr txBox="1"/>
          <p:nvPr/>
        </p:nvSpPr>
        <p:spPr>
          <a:xfrm>
            <a:off x="3545681" y="6092826"/>
            <a:ext cx="171450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4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（林如海）</a:t>
            </a:r>
          </a:p>
        </p:txBody>
      </p:sp>
      <p:sp>
        <p:nvSpPr>
          <p:cNvPr id="7206" name="Text Box 39"/>
          <p:cNvSpPr txBox="1"/>
          <p:nvPr/>
        </p:nvSpPr>
        <p:spPr>
          <a:xfrm>
            <a:off x="4743450" y="5715000"/>
            <a:ext cx="184731" cy="36933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207" name="Text Box 40"/>
          <p:cNvSpPr txBox="1"/>
          <p:nvPr/>
        </p:nvSpPr>
        <p:spPr>
          <a:xfrm>
            <a:off x="4800600" y="6011863"/>
            <a:ext cx="6858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208" name="Text Box 41"/>
          <p:cNvSpPr txBox="1"/>
          <p:nvPr/>
        </p:nvSpPr>
        <p:spPr>
          <a:xfrm>
            <a:off x="4842272" y="5949951"/>
            <a:ext cx="142875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林黛玉</a:t>
            </a:r>
          </a:p>
        </p:txBody>
      </p:sp>
      <p:grpSp>
        <p:nvGrpSpPr>
          <p:cNvPr id="2" name="Group 42"/>
          <p:cNvGrpSpPr/>
          <p:nvPr/>
        </p:nvGrpSpPr>
        <p:grpSpPr>
          <a:xfrm>
            <a:off x="1600200" y="1905002"/>
            <a:ext cx="1371600" cy="1077913"/>
            <a:chOff x="528" y="3312"/>
            <a:chExt cx="1152" cy="679"/>
          </a:xfrm>
        </p:grpSpPr>
        <p:sp>
          <p:nvSpPr>
            <p:cNvPr id="7210" name="Oval 43"/>
            <p:cNvSpPr/>
            <p:nvPr/>
          </p:nvSpPr>
          <p:spPr>
            <a:xfrm>
              <a:off x="528" y="3312"/>
              <a:ext cx="1104" cy="432"/>
            </a:xfrm>
            <a:prstGeom prst="ellipse">
              <a:avLst/>
            </a:prstGeom>
            <a:solidFill>
              <a:srgbClr val="CCCC00"/>
            </a:solidFill>
            <a:ln w="9525">
              <a:noFill/>
            </a:ln>
          </p:spPr>
          <p:txBody>
            <a:bodyPr wrap="none" anchor="ctr"/>
            <a:lstStyle/>
            <a:p>
              <a:pPr algn="ctr"/>
              <a:endParaRPr lang="zh-CN" altLang="zh-CN" dirty="0">
                <a:solidFill>
                  <a:srgbClr val="CC99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211" name="Text Box 44"/>
            <p:cNvSpPr txBox="1"/>
            <p:nvPr/>
          </p:nvSpPr>
          <p:spPr>
            <a:xfrm>
              <a:off x="624" y="3312"/>
              <a:ext cx="1056" cy="67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宁国府</a:t>
              </a:r>
            </a:p>
          </p:txBody>
        </p:sp>
      </p:grpSp>
      <p:grpSp>
        <p:nvGrpSpPr>
          <p:cNvPr id="3" name="Group 45"/>
          <p:cNvGrpSpPr/>
          <p:nvPr/>
        </p:nvGrpSpPr>
        <p:grpSpPr>
          <a:xfrm>
            <a:off x="1600200" y="4648202"/>
            <a:ext cx="1371600" cy="1077913"/>
            <a:chOff x="528" y="3312"/>
            <a:chExt cx="1152" cy="679"/>
          </a:xfrm>
        </p:grpSpPr>
        <p:sp>
          <p:nvSpPr>
            <p:cNvPr id="7213" name="Oval 46"/>
            <p:cNvSpPr/>
            <p:nvPr/>
          </p:nvSpPr>
          <p:spPr>
            <a:xfrm>
              <a:off x="528" y="3312"/>
              <a:ext cx="1104" cy="432"/>
            </a:xfrm>
            <a:prstGeom prst="ellipse">
              <a:avLst/>
            </a:prstGeom>
            <a:solidFill>
              <a:srgbClr val="CCCC00"/>
            </a:solidFill>
            <a:ln w="9525">
              <a:noFill/>
            </a:ln>
          </p:spPr>
          <p:txBody>
            <a:bodyPr wrap="none" anchor="ctr"/>
            <a:lstStyle/>
            <a:p>
              <a:pPr algn="ctr"/>
              <a:endParaRPr lang="zh-CN" altLang="zh-CN" dirty="0">
                <a:solidFill>
                  <a:srgbClr val="CC99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214" name="Text Box 47"/>
            <p:cNvSpPr txBox="1"/>
            <p:nvPr/>
          </p:nvSpPr>
          <p:spPr>
            <a:xfrm>
              <a:off x="624" y="3312"/>
              <a:ext cx="1056" cy="67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荣国府</a:t>
              </a:r>
            </a:p>
          </p:txBody>
        </p:sp>
      </p:grpSp>
      <p:sp>
        <p:nvSpPr>
          <p:cNvPr id="7215" name="AutoShape 48"/>
          <p:cNvSpPr/>
          <p:nvPr/>
        </p:nvSpPr>
        <p:spPr>
          <a:xfrm>
            <a:off x="4787503" y="6096000"/>
            <a:ext cx="108347" cy="285750"/>
          </a:xfrm>
          <a:prstGeom prst="leftBrace">
            <a:avLst>
              <a:gd name="adj1" fmla="val 41593"/>
              <a:gd name="adj2" fmla="val 50000"/>
            </a:avLst>
          </a:prstGeom>
          <a:noFill/>
          <a:ln w="38100" cap="flat" cmpd="sng">
            <a:solidFill>
              <a:srgbClr val="666633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216" name="Text Box 49"/>
          <p:cNvSpPr txBox="1"/>
          <p:nvPr/>
        </p:nvSpPr>
        <p:spPr>
          <a:xfrm>
            <a:off x="5813822" y="1052514"/>
            <a:ext cx="1404938" cy="83099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贾蓉</a:t>
            </a:r>
          </a:p>
        </p:txBody>
      </p:sp>
      <p:sp>
        <p:nvSpPr>
          <p:cNvPr id="7217" name="Text Box 50"/>
          <p:cNvSpPr txBox="1"/>
          <p:nvPr/>
        </p:nvSpPr>
        <p:spPr>
          <a:xfrm>
            <a:off x="6300788" y="2420939"/>
            <a:ext cx="1295400" cy="83099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巧姐</a:t>
            </a:r>
          </a:p>
        </p:txBody>
      </p:sp>
      <p:sp>
        <p:nvSpPr>
          <p:cNvPr id="7218" name="Text Box 51"/>
          <p:cNvSpPr txBox="1"/>
          <p:nvPr/>
        </p:nvSpPr>
        <p:spPr>
          <a:xfrm>
            <a:off x="6354366" y="3644901"/>
            <a:ext cx="1403747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——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贾兰</a:t>
            </a:r>
          </a:p>
        </p:txBody>
      </p:sp>
      <p:sp>
        <p:nvSpPr>
          <p:cNvPr id="7219" name="Text Box 18"/>
          <p:cNvSpPr txBox="1"/>
          <p:nvPr/>
        </p:nvSpPr>
        <p:spPr>
          <a:xfrm>
            <a:off x="4895850" y="1412875"/>
            <a:ext cx="154305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（尤氏）</a:t>
            </a:r>
          </a:p>
        </p:txBody>
      </p:sp>
      <p:sp>
        <p:nvSpPr>
          <p:cNvPr id="7220" name="TextBox 53"/>
          <p:cNvSpPr txBox="1"/>
          <p:nvPr/>
        </p:nvSpPr>
        <p:spPr>
          <a:xfrm>
            <a:off x="2938344" y="4724401"/>
            <a:ext cx="553998" cy="1226185"/>
          </a:xfrm>
          <a:prstGeom prst="rect">
            <a:avLst/>
          </a:prstGeom>
          <a:noFill/>
          <a:ln w="9525">
            <a:noFill/>
          </a:ln>
        </p:spPr>
        <p:txBody>
          <a:bodyPr vert="eaVert" wrap="square" anchor="t">
            <a:spAutoFit/>
          </a:bodyPr>
          <a:lstStyle/>
          <a:p>
            <a:r>
              <a:rPr lang="zh-CN" altLang="en-US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史湘云</a:t>
            </a:r>
          </a:p>
        </p:txBody>
      </p:sp>
      <p:sp>
        <p:nvSpPr>
          <p:cNvPr id="7221" name="TextBox 54"/>
          <p:cNvSpPr txBox="1"/>
          <p:nvPr/>
        </p:nvSpPr>
        <p:spPr>
          <a:xfrm>
            <a:off x="5928123" y="4941889"/>
            <a:ext cx="864394" cy="83099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薛宝钗</a:t>
            </a:r>
          </a:p>
        </p:txBody>
      </p:sp>
      <p:sp>
        <p:nvSpPr>
          <p:cNvPr id="7222" name="TextBox 55"/>
          <p:cNvSpPr txBox="1"/>
          <p:nvPr/>
        </p:nvSpPr>
        <p:spPr>
          <a:xfrm>
            <a:off x="2412207" y="5805489"/>
            <a:ext cx="756047" cy="83099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妙玉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0" grpId="0"/>
      <p:bldP spid="7220" grpId="1"/>
      <p:bldP spid="7222" grpId="0"/>
      <p:bldP spid="722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/>
          <p:nvPr/>
        </p:nvSpPr>
        <p:spPr>
          <a:xfrm>
            <a:off x="2844404" y="188913"/>
            <a:ext cx="3645694" cy="1200329"/>
          </a:xfrm>
          <a:prstGeom prst="rect">
            <a:avLst/>
          </a:prstGeom>
          <a:solidFill>
            <a:srgbClr val="F2A4FA"/>
          </a:solidFill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贾府人物关系一览表</a:t>
            </a:r>
          </a:p>
        </p:txBody>
      </p:sp>
      <p:sp>
        <p:nvSpPr>
          <p:cNvPr id="7170" name="Text Box 3"/>
          <p:cNvSpPr txBox="1"/>
          <p:nvPr/>
        </p:nvSpPr>
        <p:spPr>
          <a:xfrm>
            <a:off x="1277541" y="1268414"/>
            <a:ext cx="2457450" cy="83099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宁国公贾演－贾代化</a:t>
            </a:r>
          </a:p>
        </p:txBody>
      </p:sp>
      <p:sp>
        <p:nvSpPr>
          <p:cNvPr id="7171" name="Text Box 4"/>
          <p:cNvSpPr txBox="1"/>
          <p:nvPr/>
        </p:nvSpPr>
        <p:spPr>
          <a:xfrm>
            <a:off x="3645694" y="990600"/>
            <a:ext cx="138113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72" name="AutoShape 5"/>
          <p:cNvSpPr/>
          <p:nvPr/>
        </p:nvSpPr>
        <p:spPr>
          <a:xfrm>
            <a:off x="3657600" y="990600"/>
            <a:ext cx="57150" cy="990600"/>
          </a:xfrm>
          <a:prstGeom prst="leftBrace">
            <a:avLst>
              <a:gd name="adj1" fmla="val 108273"/>
              <a:gd name="adj2" fmla="val 50000"/>
            </a:avLst>
          </a:prstGeom>
          <a:noFill/>
          <a:ln w="38100" cap="flat" cmpd="sng">
            <a:solidFill>
              <a:srgbClr val="666633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lang="zh-CN" altLang="zh-CN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73" name="Text Box 6"/>
          <p:cNvSpPr txBox="1"/>
          <p:nvPr/>
        </p:nvSpPr>
        <p:spPr>
          <a:xfrm>
            <a:off x="3829050" y="914401"/>
            <a:ext cx="125730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贾  敷</a:t>
            </a:r>
          </a:p>
        </p:txBody>
      </p:sp>
      <p:sp>
        <p:nvSpPr>
          <p:cNvPr id="7174" name="Text Box 7"/>
          <p:cNvSpPr txBox="1"/>
          <p:nvPr/>
        </p:nvSpPr>
        <p:spPr>
          <a:xfrm>
            <a:off x="3869531" y="1484314"/>
            <a:ext cx="971550" cy="83099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  敬</a:t>
            </a:r>
          </a:p>
        </p:txBody>
      </p:sp>
      <p:sp>
        <p:nvSpPr>
          <p:cNvPr id="7175" name="AutoShape 8"/>
          <p:cNvSpPr/>
          <p:nvPr/>
        </p:nvSpPr>
        <p:spPr>
          <a:xfrm>
            <a:off x="4743450" y="1295400"/>
            <a:ext cx="114300" cy="762000"/>
          </a:xfrm>
          <a:prstGeom prst="leftBrace">
            <a:avLst>
              <a:gd name="adj1" fmla="val 41643"/>
              <a:gd name="adj2" fmla="val 50000"/>
            </a:avLst>
          </a:prstGeom>
          <a:noFill/>
          <a:ln w="38100" cap="flat" cmpd="sng">
            <a:solidFill>
              <a:srgbClr val="666633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6" name="Text Box 9"/>
          <p:cNvSpPr txBox="1"/>
          <p:nvPr/>
        </p:nvSpPr>
        <p:spPr>
          <a:xfrm>
            <a:off x="4914900" y="1066801"/>
            <a:ext cx="2249091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  珍</a:t>
            </a:r>
          </a:p>
        </p:txBody>
      </p:sp>
      <p:sp>
        <p:nvSpPr>
          <p:cNvPr id="7177" name="Text Box 10"/>
          <p:cNvSpPr txBox="1"/>
          <p:nvPr/>
        </p:nvSpPr>
        <p:spPr>
          <a:xfrm>
            <a:off x="4950619" y="1700214"/>
            <a:ext cx="142875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66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贾惜春</a:t>
            </a:r>
          </a:p>
        </p:txBody>
      </p:sp>
      <p:sp>
        <p:nvSpPr>
          <p:cNvPr id="7178" name="Text Box 11"/>
          <p:cNvSpPr txBox="1"/>
          <p:nvPr/>
        </p:nvSpPr>
        <p:spPr>
          <a:xfrm>
            <a:off x="5975747" y="1412876"/>
            <a:ext cx="177165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（秦可卿）</a:t>
            </a:r>
          </a:p>
        </p:txBody>
      </p:sp>
      <p:sp>
        <p:nvSpPr>
          <p:cNvPr id="7179" name="Text Box 12"/>
          <p:cNvSpPr txBox="1"/>
          <p:nvPr/>
        </p:nvSpPr>
        <p:spPr>
          <a:xfrm>
            <a:off x="1385888" y="3644901"/>
            <a:ext cx="2800350" cy="83099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荣国公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贾源－贾代善</a:t>
            </a:r>
          </a:p>
        </p:txBody>
      </p:sp>
      <p:sp>
        <p:nvSpPr>
          <p:cNvPr id="7180" name="Text Box 13"/>
          <p:cNvSpPr txBox="1"/>
          <p:nvPr/>
        </p:nvSpPr>
        <p:spPr>
          <a:xfrm>
            <a:off x="2686050" y="4038601"/>
            <a:ext cx="148590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（贾母）</a:t>
            </a:r>
          </a:p>
        </p:txBody>
      </p:sp>
      <p:sp>
        <p:nvSpPr>
          <p:cNvPr id="7181" name="Text Box 14"/>
          <p:cNvSpPr txBox="1"/>
          <p:nvPr/>
        </p:nvSpPr>
        <p:spPr>
          <a:xfrm>
            <a:off x="3600450" y="2636838"/>
            <a:ext cx="36576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82" name="Text Box 15"/>
          <p:cNvSpPr txBox="1"/>
          <p:nvPr/>
        </p:nvSpPr>
        <p:spPr>
          <a:xfrm>
            <a:off x="3657600" y="3429000"/>
            <a:ext cx="268605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83" name="AutoShape 16"/>
          <p:cNvSpPr/>
          <p:nvPr/>
        </p:nvSpPr>
        <p:spPr>
          <a:xfrm>
            <a:off x="3600450" y="2349500"/>
            <a:ext cx="161925" cy="4051300"/>
          </a:xfrm>
          <a:prstGeom prst="leftBrace">
            <a:avLst>
              <a:gd name="adj1" fmla="val 156285"/>
              <a:gd name="adj2" fmla="val 50000"/>
            </a:avLst>
          </a:prstGeom>
          <a:noFill/>
          <a:ln w="38100" cap="flat" cmpd="sng">
            <a:solidFill>
              <a:srgbClr val="666633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84" name="Text Box 17"/>
          <p:cNvSpPr txBox="1"/>
          <p:nvPr/>
        </p:nvSpPr>
        <p:spPr>
          <a:xfrm>
            <a:off x="3707607" y="2276476"/>
            <a:ext cx="1397794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  赦</a:t>
            </a:r>
          </a:p>
        </p:txBody>
      </p:sp>
      <p:sp>
        <p:nvSpPr>
          <p:cNvPr id="7185" name="Text Box 18"/>
          <p:cNvSpPr txBox="1"/>
          <p:nvPr/>
        </p:nvSpPr>
        <p:spPr>
          <a:xfrm>
            <a:off x="3654029" y="2708276"/>
            <a:ext cx="154305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（邢夫人）</a:t>
            </a:r>
          </a:p>
        </p:txBody>
      </p:sp>
      <p:sp>
        <p:nvSpPr>
          <p:cNvPr id="7186" name="Text Box 19"/>
          <p:cNvSpPr txBox="1"/>
          <p:nvPr/>
        </p:nvSpPr>
        <p:spPr>
          <a:xfrm>
            <a:off x="4800600" y="2438400"/>
            <a:ext cx="19431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87" name="AutoShape 20"/>
          <p:cNvSpPr/>
          <p:nvPr/>
        </p:nvSpPr>
        <p:spPr>
          <a:xfrm>
            <a:off x="4743450" y="2209800"/>
            <a:ext cx="114300" cy="1371600"/>
          </a:xfrm>
          <a:prstGeom prst="leftBrace">
            <a:avLst>
              <a:gd name="adj1" fmla="val 75000"/>
              <a:gd name="adj2" fmla="val 50000"/>
            </a:avLst>
          </a:prstGeom>
          <a:noFill/>
          <a:ln w="38100" cap="flat" cmpd="sng">
            <a:solidFill>
              <a:srgbClr val="666633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88" name="Text Box 21"/>
          <p:cNvSpPr txBox="1"/>
          <p:nvPr/>
        </p:nvSpPr>
        <p:spPr>
          <a:xfrm>
            <a:off x="4914900" y="2209801"/>
            <a:ext cx="120015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  琏</a:t>
            </a:r>
          </a:p>
        </p:txBody>
      </p:sp>
      <p:sp>
        <p:nvSpPr>
          <p:cNvPr id="7189" name="Text Box 22"/>
          <p:cNvSpPr txBox="1"/>
          <p:nvPr/>
        </p:nvSpPr>
        <p:spPr>
          <a:xfrm>
            <a:off x="4800600" y="2590801"/>
            <a:ext cx="1445419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（王熙凤）</a:t>
            </a:r>
          </a:p>
        </p:txBody>
      </p:sp>
      <p:sp>
        <p:nvSpPr>
          <p:cNvPr id="7190" name="Text Box 23"/>
          <p:cNvSpPr txBox="1"/>
          <p:nvPr/>
        </p:nvSpPr>
        <p:spPr>
          <a:xfrm>
            <a:off x="5817394" y="2154238"/>
            <a:ext cx="184731" cy="36933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91" name="AutoShape 24"/>
          <p:cNvSpPr/>
          <p:nvPr/>
        </p:nvSpPr>
        <p:spPr>
          <a:xfrm>
            <a:off x="6000750" y="2362200"/>
            <a:ext cx="228600" cy="609600"/>
          </a:xfrm>
          <a:prstGeom prst="rightBrace">
            <a:avLst>
              <a:gd name="adj1" fmla="val 16657"/>
              <a:gd name="adj2" fmla="val 50000"/>
            </a:avLst>
          </a:prstGeom>
          <a:noFill/>
          <a:ln w="38100" cap="flat" cmpd="sng">
            <a:solidFill>
              <a:srgbClr val="666633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92" name="Text Box 25"/>
          <p:cNvSpPr txBox="1"/>
          <p:nvPr/>
        </p:nvSpPr>
        <p:spPr>
          <a:xfrm>
            <a:off x="4914900" y="3124201"/>
            <a:ext cx="171450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贾迎春</a:t>
            </a:r>
          </a:p>
        </p:txBody>
      </p:sp>
      <p:sp>
        <p:nvSpPr>
          <p:cNvPr id="7193" name="Text Box 26"/>
          <p:cNvSpPr txBox="1"/>
          <p:nvPr/>
        </p:nvSpPr>
        <p:spPr>
          <a:xfrm>
            <a:off x="3714750" y="3962401"/>
            <a:ext cx="1028700" cy="83099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  政</a:t>
            </a:r>
          </a:p>
        </p:txBody>
      </p:sp>
      <p:sp>
        <p:nvSpPr>
          <p:cNvPr id="7194" name="Text Box 27"/>
          <p:cNvSpPr txBox="1"/>
          <p:nvPr/>
        </p:nvSpPr>
        <p:spPr>
          <a:xfrm>
            <a:off x="3492104" y="4365626"/>
            <a:ext cx="165735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4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（王夫人）</a:t>
            </a:r>
          </a:p>
        </p:txBody>
      </p:sp>
      <p:sp>
        <p:nvSpPr>
          <p:cNvPr id="7195" name="Text Box 28"/>
          <p:cNvSpPr txBox="1"/>
          <p:nvPr/>
        </p:nvSpPr>
        <p:spPr>
          <a:xfrm>
            <a:off x="4857750" y="3810000"/>
            <a:ext cx="177165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96" name="AutoShape 29"/>
          <p:cNvSpPr/>
          <p:nvPr/>
        </p:nvSpPr>
        <p:spPr>
          <a:xfrm>
            <a:off x="4787504" y="3716338"/>
            <a:ext cx="171450" cy="1905000"/>
          </a:xfrm>
          <a:prstGeom prst="leftBrace">
            <a:avLst>
              <a:gd name="adj1" fmla="val 69405"/>
              <a:gd name="adj2" fmla="val 50000"/>
            </a:avLst>
          </a:prstGeom>
          <a:noFill/>
          <a:ln w="38100" cap="flat" cmpd="sng">
            <a:solidFill>
              <a:srgbClr val="666633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97" name="Text Box 30"/>
          <p:cNvSpPr txBox="1"/>
          <p:nvPr/>
        </p:nvSpPr>
        <p:spPr>
          <a:xfrm>
            <a:off x="4733925" y="3500439"/>
            <a:ext cx="1143000" cy="83099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贾  珠</a:t>
            </a:r>
          </a:p>
        </p:txBody>
      </p:sp>
      <p:sp>
        <p:nvSpPr>
          <p:cNvPr id="7198" name="Text Box 31"/>
          <p:cNvSpPr txBox="1"/>
          <p:nvPr/>
        </p:nvSpPr>
        <p:spPr>
          <a:xfrm>
            <a:off x="4842272" y="3933826"/>
            <a:ext cx="1428750" cy="460375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zh-CN" altLang="en-US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（李 纨）</a:t>
            </a:r>
          </a:p>
        </p:txBody>
      </p:sp>
      <p:sp>
        <p:nvSpPr>
          <p:cNvPr id="7199" name="Text Box 32"/>
          <p:cNvSpPr txBox="1"/>
          <p:nvPr/>
        </p:nvSpPr>
        <p:spPr>
          <a:xfrm>
            <a:off x="5531644" y="3602038"/>
            <a:ext cx="184731" cy="36933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200" name="AutoShape 33"/>
          <p:cNvSpPr/>
          <p:nvPr/>
        </p:nvSpPr>
        <p:spPr>
          <a:xfrm>
            <a:off x="6057900" y="3581400"/>
            <a:ext cx="171450" cy="685800"/>
          </a:xfrm>
          <a:prstGeom prst="rightBrace">
            <a:avLst>
              <a:gd name="adj1" fmla="val 25000"/>
              <a:gd name="adj2" fmla="val 50000"/>
            </a:avLst>
          </a:prstGeom>
          <a:noFill/>
          <a:ln w="38100" cap="flat" cmpd="sng">
            <a:solidFill>
              <a:srgbClr val="666633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201" name="Text Box 34"/>
          <p:cNvSpPr txBox="1"/>
          <p:nvPr/>
        </p:nvSpPr>
        <p:spPr>
          <a:xfrm>
            <a:off x="4842272" y="4437064"/>
            <a:ext cx="171450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贾元春</a:t>
            </a:r>
          </a:p>
        </p:txBody>
      </p:sp>
      <p:sp>
        <p:nvSpPr>
          <p:cNvPr id="7202" name="Text Box 35"/>
          <p:cNvSpPr txBox="1"/>
          <p:nvPr/>
        </p:nvSpPr>
        <p:spPr>
          <a:xfrm>
            <a:off x="4842272" y="4941889"/>
            <a:ext cx="1257300" cy="875665"/>
          </a:xfrm>
          <a:prstGeom prst="rect">
            <a:avLst/>
          </a:prstGeom>
          <a:noFill/>
          <a:ln w="38100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贾宝玉</a:t>
            </a:r>
          </a:p>
          <a:p>
            <a:pPr>
              <a:spcBef>
                <a:spcPct val="50000"/>
              </a:spcBef>
            </a:pPr>
            <a:endParaRPr lang="en-US" altLang="zh-CN" dirty="0">
              <a:solidFill>
                <a:srgbClr val="FF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7203" name="Text Box 36"/>
          <p:cNvSpPr txBox="1"/>
          <p:nvPr/>
        </p:nvSpPr>
        <p:spPr>
          <a:xfrm>
            <a:off x="4842272" y="5373689"/>
            <a:ext cx="1085850" cy="83099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贾探春</a:t>
            </a:r>
          </a:p>
        </p:txBody>
      </p:sp>
      <p:sp>
        <p:nvSpPr>
          <p:cNvPr id="7204" name="Text Box 37"/>
          <p:cNvSpPr txBox="1"/>
          <p:nvPr/>
        </p:nvSpPr>
        <p:spPr>
          <a:xfrm>
            <a:off x="3654029" y="5734051"/>
            <a:ext cx="160020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  敏</a:t>
            </a:r>
          </a:p>
        </p:txBody>
      </p:sp>
      <p:sp>
        <p:nvSpPr>
          <p:cNvPr id="7205" name="Text Box 38"/>
          <p:cNvSpPr txBox="1"/>
          <p:nvPr/>
        </p:nvSpPr>
        <p:spPr>
          <a:xfrm>
            <a:off x="3545681" y="6092826"/>
            <a:ext cx="171450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400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（林如海）</a:t>
            </a:r>
          </a:p>
        </p:txBody>
      </p:sp>
      <p:sp>
        <p:nvSpPr>
          <p:cNvPr id="7206" name="Text Box 39"/>
          <p:cNvSpPr txBox="1"/>
          <p:nvPr/>
        </p:nvSpPr>
        <p:spPr>
          <a:xfrm>
            <a:off x="4743450" y="5715000"/>
            <a:ext cx="184731" cy="36933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207" name="Text Box 40"/>
          <p:cNvSpPr txBox="1"/>
          <p:nvPr/>
        </p:nvSpPr>
        <p:spPr>
          <a:xfrm>
            <a:off x="4800600" y="6011863"/>
            <a:ext cx="68580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endParaRPr lang="zh-CN" alt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208" name="Text Box 41"/>
          <p:cNvSpPr txBox="1"/>
          <p:nvPr/>
        </p:nvSpPr>
        <p:spPr>
          <a:xfrm>
            <a:off x="4842272" y="5949951"/>
            <a:ext cx="1428750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林黛玉</a:t>
            </a:r>
          </a:p>
        </p:txBody>
      </p:sp>
      <p:grpSp>
        <p:nvGrpSpPr>
          <p:cNvPr id="2" name="Group 42"/>
          <p:cNvGrpSpPr/>
          <p:nvPr/>
        </p:nvGrpSpPr>
        <p:grpSpPr>
          <a:xfrm>
            <a:off x="1600200" y="1905002"/>
            <a:ext cx="1371600" cy="1077913"/>
            <a:chOff x="528" y="3312"/>
            <a:chExt cx="1152" cy="679"/>
          </a:xfrm>
        </p:grpSpPr>
        <p:sp>
          <p:nvSpPr>
            <p:cNvPr id="7210" name="Oval 43"/>
            <p:cNvSpPr/>
            <p:nvPr/>
          </p:nvSpPr>
          <p:spPr>
            <a:xfrm>
              <a:off x="528" y="3312"/>
              <a:ext cx="1104" cy="432"/>
            </a:xfrm>
            <a:prstGeom prst="ellipse">
              <a:avLst/>
            </a:prstGeom>
            <a:solidFill>
              <a:srgbClr val="CCCC00"/>
            </a:solidFill>
            <a:ln w="9525">
              <a:noFill/>
            </a:ln>
          </p:spPr>
          <p:txBody>
            <a:bodyPr wrap="none" anchor="ctr"/>
            <a:lstStyle/>
            <a:p>
              <a:pPr algn="ctr"/>
              <a:endParaRPr lang="zh-CN" altLang="zh-CN" dirty="0">
                <a:solidFill>
                  <a:srgbClr val="CC99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211" name="Text Box 44"/>
            <p:cNvSpPr txBox="1"/>
            <p:nvPr/>
          </p:nvSpPr>
          <p:spPr>
            <a:xfrm>
              <a:off x="624" y="3312"/>
              <a:ext cx="1056" cy="67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宁国府</a:t>
              </a:r>
            </a:p>
          </p:txBody>
        </p:sp>
      </p:grpSp>
      <p:grpSp>
        <p:nvGrpSpPr>
          <p:cNvPr id="3" name="Group 45"/>
          <p:cNvGrpSpPr/>
          <p:nvPr/>
        </p:nvGrpSpPr>
        <p:grpSpPr>
          <a:xfrm>
            <a:off x="1600200" y="4648202"/>
            <a:ext cx="1371600" cy="1077913"/>
            <a:chOff x="528" y="3312"/>
            <a:chExt cx="1152" cy="679"/>
          </a:xfrm>
        </p:grpSpPr>
        <p:sp>
          <p:nvSpPr>
            <p:cNvPr id="7213" name="Oval 46"/>
            <p:cNvSpPr/>
            <p:nvPr/>
          </p:nvSpPr>
          <p:spPr>
            <a:xfrm>
              <a:off x="528" y="3312"/>
              <a:ext cx="1104" cy="432"/>
            </a:xfrm>
            <a:prstGeom prst="ellipse">
              <a:avLst/>
            </a:prstGeom>
            <a:solidFill>
              <a:srgbClr val="CCCC00"/>
            </a:solidFill>
            <a:ln w="9525">
              <a:noFill/>
            </a:ln>
          </p:spPr>
          <p:txBody>
            <a:bodyPr wrap="none" anchor="ctr"/>
            <a:lstStyle/>
            <a:p>
              <a:pPr algn="ctr"/>
              <a:endParaRPr lang="zh-CN" altLang="zh-CN" dirty="0">
                <a:solidFill>
                  <a:srgbClr val="CC99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214" name="Text Box 47"/>
            <p:cNvSpPr txBox="1"/>
            <p:nvPr/>
          </p:nvSpPr>
          <p:spPr>
            <a:xfrm>
              <a:off x="624" y="3312"/>
              <a:ext cx="1056" cy="67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 dirty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荣国府</a:t>
              </a:r>
            </a:p>
          </p:txBody>
        </p:sp>
      </p:grpSp>
      <p:sp>
        <p:nvSpPr>
          <p:cNvPr id="7215" name="AutoShape 48"/>
          <p:cNvSpPr/>
          <p:nvPr/>
        </p:nvSpPr>
        <p:spPr>
          <a:xfrm>
            <a:off x="4787503" y="6096000"/>
            <a:ext cx="108347" cy="285750"/>
          </a:xfrm>
          <a:prstGeom prst="leftBrace">
            <a:avLst>
              <a:gd name="adj1" fmla="val 41593"/>
              <a:gd name="adj2" fmla="val 50000"/>
            </a:avLst>
          </a:prstGeom>
          <a:noFill/>
          <a:ln w="38100" cap="flat" cmpd="sng">
            <a:solidFill>
              <a:srgbClr val="666633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216" name="Text Box 49"/>
          <p:cNvSpPr txBox="1"/>
          <p:nvPr/>
        </p:nvSpPr>
        <p:spPr>
          <a:xfrm>
            <a:off x="5813822" y="1052514"/>
            <a:ext cx="1404938" cy="83099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贾蓉</a:t>
            </a:r>
          </a:p>
        </p:txBody>
      </p:sp>
      <p:sp>
        <p:nvSpPr>
          <p:cNvPr id="7217" name="Text Box 50"/>
          <p:cNvSpPr txBox="1"/>
          <p:nvPr/>
        </p:nvSpPr>
        <p:spPr>
          <a:xfrm>
            <a:off x="6300788" y="2420939"/>
            <a:ext cx="1295400" cy="83099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巧姐</a:t>
            </a:r>
          </a:p>
        </p:txBody>
      </p:sp>
      <p:sp>
        <p:nvSpPr>
          <p:cNvPr id="7218" name="Text Box 51"/>
          <p:cNvSpPr txBox="1"/>
          <p:nvPr/>
        </p:nvSpPr>
        <p:spPr>
          <a:xfrm>
            <a:off x="6354366" y="3644901"/>
            <a:ext cx="1403747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——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贾兰</a:t>
            </a:r>
          </a:p>
        </p:txBody>
      </p:sp>
      <p:sp>
        <p:nvSpPr>
          <p:cNvPr id="7219" name="Text Box 18"/>
          <p:cNvSpPr txBox="1"/>
          <p:nvPr/>
        </p:nvSpPr>
        <p:spPr>
          <a:xfrm>
            <a:off x="4895850" y="1412875"/>
            <a:ext cx="154305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（尤氏）</a:t>
            </a:r>
          </a:p>
        </p:txBody>
      </p:sp>
      <p:sp>
        <p:nvSpPr>
          <p:cNvPr id="7220" name="TextBox 53"/>
          <p:cNvSpPr txBox="1"/>
          <p:nvPr/>
        </p:nvSpPr>
        <p:spPr>
          <a:xfrm>
            <a:off x="2938344" y="4724401"/>
            <a:ext cx="553998" cy="1226185"/>
          </a:xfrm>
          <a:prstGeom prst="rect">
            <a:avLst/>
          </a:prstGeom>
          <a:noFill/>
          <a:ln w="9525">
            <a:noFill/>
          </a:ln>
        </p:spPr>
        <p:txBody>
          <a:bodyPr vert="eaVert" wrap="square" anchor="t">
            <a:spAutoFit/>
          </a:bodyPr>
          <a:lstStyle/>
          <a:p>
            <a:r>
              <a:rPr lang="zh-CN" altLang="en-US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史湘云</a:t>
            </a:r>
          </a:p>
        </p:txBody>
      </p:sp>
      <p:sp>
        <p:nvSpPr>
          <p:cNvPr id="7221" name="TextBox 54"/>
          <p:cNvSpPr txBox="1"/>
          <p:nvPr/>
        </p:nvSpPr>
        <p:spPr>
          <a:xfrm>
            <a:off x="5928123" y="4941889"/>
            <a:ext cx="864394" cy="83099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薛宝钗</a:t>
            </a:r>
          </a:p>
        </p:txBody>
      </p:sp>
      <p:sp>
        <p:nvSpPr>
          <p:cNvPr id="7222" name="TextBox 55"/>
          <p:cNvSpPr txBox="1"/>
          <p:nvPr/>
        </p:nvSpPr>
        <p:spPr>
          <a:xfrm>
            <a:off x="2412207" y="5805489"/>
            <a:ext cx="756047" cy="83099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2400" b="1" dirty="0">
                <a:solidFill>
                  <a:srgbClr val="7030A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妙玉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0" grpId="0"/>
      <p:bldP spid="7220" grpId="1"/>
      <p:bldP spid="7222" grpId="0"/>
      <p:bldP spid="722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2"/>
          <p:cNvSpPr txBox="1"/>
          <p:nvPr/>
        </p:nvSpPr>
        <p:spPr>
          <a:xfrm>
            <a:off x="611560" y="260648"/>
            <a:ext cx="8002429" cy="95410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600" b="1" dirty="0">
                <a:latin typeface="Arial" panose="020B0604020202020204" pitchFamily="34" charset="0"/>
                <a:ea typeface="宋体" panose="02010600030101010101" pitchFamily="2" charset="-122"/>
              </a:rPr>
              <a:t>        1</a:t>
            </a:r>
            <a:r>
              <a:rPr lang="zh-CN" altLang="en-US" sz="2600" b="1" dirty="0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可叹停机德，堪怜咏絮才！玉带林中挂，金簪雪里埋。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851920" y="908720"/>
            <a:ext cx="3985156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林黛玉      薛宝钗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7380312" y="1700808"/>
            <a:ext cx="1296591" cy="52197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元春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7596336" y="2852936"/>
            <a:ext cx="1296591" cy="52197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探春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804248" y="4005064"/>
            <a:ext cx="1565672" cy="52197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湘云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8057674" y="5084763"/>
            <a:ext cx="1296591" cy="52197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妙玉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7908846" y="5876925"/>
            <a:ext cx="1404938" cy="52197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迎春</a:t>
            </a:r>
          </a:p>
        </p:txBody>
      </p:sp>
      <p:sp>
        <p:nvSpPr>
          <p:cNvPr id="13322" name="Text Box 12"/>
          <p:cNvSpPr txBox="1"/>
          <p:nvPr/>
        </p:nvSpPr>
        <p:spPr>
          <a:xfrm>
            <a:off x="1187624" y="2852936"/>
            <a:ext cx="68580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、才自精明志自高，生于末世运偏消。</a:t>
            </a:r>
          </a:p>
        </p:txBody>
      </p:sp>
      <p:sp>
        <p:nvSpPr>
          <p:cNvPr id="13323" name="Text Box 13"/>
          <p:cNvSpPr txBox="1"/>
          <p:nvPr/>
        </p:nvSpPr>
        <p:spPr>
          <a:xfrm>
            <a:off x="1143000" y="4005263"/>
            <a:ext cx="68580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、富贵又何为？襁褓之间父母违；</a:t>
            </a:r>
          </a:p>
        </p:txBody>
      </p:sp>
      <p:sp>
        <p:nvSpPr>
          <p:cNvPr id="13324" name="Text Box 14"/>
          <p:cNvSpPr txBox="1"/>
          <p:nvPr/>
        </p:nvSpPr>
        <p:spPr>
          <a:xfrm>
            <a:off x="1547812" y="4508500"/>
            <a:ext cx="5328443" cy="5232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展眼吊斜晖，湘江水逝楚云飞。</a:t>
            </a:r>
          </a:p>
        </p:txBody>
      </p:sp>
      <p:sp>
        <p:nvSpPr>
          <p:cNvPr id="13325" name="Text Box 15"/>
          <p:cNvSpPr txBox="1"/>
          <p:nvPr/>
        </p:nvSpPr>
        <p:spPr>
          <a:xfrm>
            <a:off x="1656160" y="2205038"/>
            <a:ext cx="6156200" cy="5232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三春争及初春景，虎兕相逢大梦归。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326" name="Text Box 16"/>
          <p:cNvSpPr txBox="1"/>
          <p:nvPr/>
        </p:nvSpPr>
        <p:spPr>
          <a:xfrm>
            <a:off x="1547812" y="3357563"/>
            <a:ext cx="5832499" cy="5232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清明涕送江边望，千里东风一梦遥。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327" name="Rectangle 17"/>
          <p:cNvSpPr/>
          <p:nvPr/>
        </p:nvSpPr>
        <p:spPr>
          <a:xfrm>
            <a:off x="323528" y="5085080"/>
            <a:ext cx="7929409" cy="95410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、欲洁何曾洁，云空未必空。可怜金玉质，终陷淖泥中。</a:t>
            </a:r>
          </a:p>
        </p:txBody>
      </p:sp>
      <p:sp>
        <p:nvSpPr>
          <p:cNvPr id="13328" name="Rectangle 18"/>
          <p:cNvSpPr/>
          <p:nvPr/>
        </p:nvSpPr>
        <p:spPr>
          <a:xfrm>
            <a:off x="0" y="5949280"/>
            <a:ext cx="9382697" cy="52322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、子系中山狼，得志便猖狂。金闺花柳质，一载赴黄粱。</a:t>
            </a:r>
          </a:p>
        </p:txBody>
      </p:sp>
      <p:sp>
        <p:nvSpPr>
          <p:cNvPr id="13329" name="Text Box 19"/>
          <p:cNvSpPr txBox="1"/>
          <p:nvPr/>
        </p:nvSpPr>
        <p:spPr>
          <a:xfrm>
            <a:off x="1143000" y="1700213"/>
            <a:ext cx="68580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、二十年来辨是非，榴花开处照宫闱；</a:t>
            </a:r>
          </a:p>
        </p:txBody>
      </p:sp>
    </p:spTree>
  </p:cSld>
  <p:clrMapOvr>
    <a:masterClrMapping/>
  </p:clrMapOvr>
  <p:transition spd="med">
    <p:strips dir="rd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ldLvl="0" animBg="1"/>
      <p:bldP spid="13317" grpId="0" bldLvl="0" animBg="1"/>
      <p:bldP spid="13318" grpId="0" bldLvl="0" animBg="1"/>
      <p:bldP spid="13319" grpId="0" bldLvl="0" animBg="1"/>
      <p:bldP spid="13320" grpId="0" bldLvl="0" animBg="1"/>
      <p:bldP spid="13321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3"/>
          <p:cNvSpPr txBox="1"/>
          <p:nvPr/>
        </p:nvSpPr>
        <p:spPr>
          <a:xfrm>
            <a:off x="395536" y="188913"/>
            <a:ext cx="6065987" cy="95410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   7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、勘破三春景不长，缁衣顿改昔年妆。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236296" y="332656"/>
            <a:ext cx="1079897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惜春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588224" y="2348880"/>
            <a:ext cx="1403747" cy="52197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王熙凤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483768" y="3573016"/>
            <a:ext cx="1665208" cy="52322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巧姐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6299597" y="4508500"/>
            <a:ext cx="1404938" cy="52197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李纨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6516216" y="5949280"/>
            <a:ext cx="1431131" cy="52197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秦可卿</a:t>
            </a:r>
          </a:p>
        </p:txBody>
      </p:sp>
      <p:sp>
        <p:nvSpPr>
          <p:cNvPr id="3" name="Text Box 10"/>
          <p:cNvSpPr txBox="1"/>
          <p:nvPr/>
        </p:nvSpPr>
        <p:spPr>
          <a:xfrm>
            <a:off x="1871662" y="620713"/>
            <a:ext cx="6516762" cy="5232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可怜绣户侯门女，独卧青灯古佛旁。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345" name="Rectangle 11"/>
          <p:cNvSpPr/>
          <p:nvPr/>
        </p:nvSpPr>
        <p:spPr>
          <a:xfrm>
            <a:off x="1601391" y="1773238"/>
            <a:ext cx="6497291" cy="52322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、凡鸟偏从末世来，都知爱慕此生才。</a:t>
            </a:r>
          </a:p>
        </p:txBody>
      </p:sp>
      <p:sp>
        <p:nvSpPr>
          <p:cNvPr id="14346" name="Rectangle 12"/>
          <p:cNvSpPr/>
          <p:nvPr/>
        </p:nvSpPr>
        <p:spPr>
          <a:xfrm>
            <a:off x="323528" y="2420888"/>
            <a:ext cx="5955476" cy="52322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一从二令三人木，哭向金陵事更哀。</a:t>
            </a:r>
          </a:p>
        </p:txBody>
      </p:sp>
      <p:sp>
        <p:nvSpPr>
          <p:cNvPr id="14347" name="Rectangle 13"/>
          <p:cNvSpPr/>
          <p:nvPr/>
        </p:nvSpPr>
        <p:spPr>
          <a:xfrm>
            <a:off x="257652" y="2997200"/>
            <a:ext cx="7860506" cy="95410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、势败休云贵，家亡莫论亲。偶因济刘氏，巧得遇恩人。</a:t>
            </a:r>
          </a:p>
        </p:txBody>
      </p:sp>
      <p:sp>
        <p:nvSpPr>
          <p:cNvPr id="14348" name="Rectangle 14"/>
          <p:cNvSpPr/>
          <p:nvPr/>
        </p:nvSpPr>
        <p:spPr>
          <a:xfrm>
            <a:off x="1331119" y="4149725"/>
            <a:ext cx="6678431" cy="52322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、桃李春风结子完，到头谁似一盆兰？</a:t>
            </a:r>
          </a:p>
        </p:txBody>
      </p:sp>
      <p:sp>
        <p:nvSpPr>
          <p:cNvPr id="14349" name="Rectangle 15"/>
          <p:cNvSpPr/>
          <p:nvPr/>
        </p:nvSpPr>
        <p:spPr>
          <a:xfrm>
            <a:off x="251520" y="4653136"/>
            <a:ext cx="5955476" cy="52322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如冰水好空相妒，枉与他人作笑谈。</a:t>
            </a:r>
          </a:p>
        </p:txBody>
      </p:sp>
      <p:sp>
        <p:nvSpPr>
          <p:cNvPr id="14350" name="Rectangle 16"/>
          <p:cNvSpPr/>
          <p:nvPr/>
        </p:nvSpPr>
        <p:spPr>
          <a:xfrm>
            <a:off x="611561" y="5357813"/>
            <a:ext cx="7561106" cy="5232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、情天情海幻情身，情既相逢必主淫；</a:t>
            </a:r>
          </a:p>
        </p:txBody>
      </p:sp>
      <p:sp>
        <p:nvSpPr>
          <p:cNvPr id="14351" name="Rectangle 17"/>
          <p:cNvSpPr/>
          <p:nvPr/>
        </p:nvSpPr>
        <p:spPr>
          <a:xfrm>
            <a:off x="467544" y="5876925"/>
            <a:ext cx="7144092" cy="5232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漫言不肖皆荣出，造衅开端实在宁。</a:t>
            </a:r>
          </a:p>
        </p:txBody>
      </p:sp>
    </p:spTree>
  </p:cSld>
  <p:clrMapOvr>
    <a:masterClrMapping/>
  </p:clrMapOvr>
  <p:transition spd="med">
    <p:strips dir="rd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ldLvl="0" animBg="1"/>
      <p:bldP spid="14341" grpId="0" bldLvl="0" animBg="1"/>
      <p:bldP spid="14342" grpId="0" bldLvl="0" animBg="1"/>
      <p:bldP spid="14343" grpId="0" bldLvl="0" animBg="1"/>
      <p:bldP spid="14344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762376" y="908050"/>
            <a:ext cx="4914080" cy="31085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不论贵为皇妃，还是贱为奴隶；</a:t>
            </a:r>
          </a:p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不论愤世嫉俗，还是恪守礼教；</a:t>
            </a:r>
          </a:p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不论蹈身槛外，还是顺天从命；</a:t>
            </a:r>
          </a:p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不论温和静淑，还是旷达不羁，</a:t>
            </a:r>
          </a:p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最终都逃脱不掉悲剧的结局。</a:t>
            </a:r>
            <a:endParaRPr kumimoji="0" lang="zh-CN" altLang="en-US" sz="3600" b="1" kern="1200" cap="none" spc="0" normalizeH="0" baseline="0" noProof="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084168" y="4509120"/>
            <a:ext cx="1350169" cy="13220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en-US" altLang="zh-CN" sz="32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(</a:t>
            </a:r>
            <a:r>
              <a:rPr kumimoji="0" lang="zh-CN" altLang="en-US" sz="32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哭</a:t>
            </a:r>
            <a:r>
              <a:rPr kumimoji="0" lang="en-US" altLang="zh-CN" sz="32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)</a:t>
            </a:r>
          </a:p>
          <a:p>
            <a:pPr marR="0" defTabSz="914400">
              <a:spcBef>
                <a:spcPct val="50000"/>
              </a:spcBef>
              <a:buClrTx/>
              <a:buSzTx/>
              <a:buFontTx/>
              <a:defRPr/>
            </a:pPr>
            <a:r>
              <a:rPr kumimoji="0" lang="en-US" altLang="zh-CN" sz="32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(</a:t>
            </a:r>
            <a:r>
              <a:rPr kumimoji="0" lang="zh-CN" altLang="en-US" sz="32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悲</a:t>
            </a:r>
            <a:r>
              <a:rPr kumimoji="0" lang="en-US" altLang="zh-CN" sz="3200" b="1" kern="1200" cap="none" spc="0" normalizeH="0" baseline="0" noProof="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)</a:t>
            </a:r>
          </a:p>
        </p:txBody>
      </p:sp>
      <p:sp>
        <p:nvSpPr>
          <p:cNvPr id="16389" name="Rectangle 5"/>
          <p:cNvSpPr/>
          <p:nvPr/>
        </p:nvSpPr>
        <p:spPr>
          <a:xfrm>
            <a:off x="3779912" y="4303455"/>
            <a:ext cx="2304256" cy="1323439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4000" b="1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千红一窟</a:t>
            </a:r>
          </a:p>
          <a:p>
            <a:r>
              <a:rPr lang="zh-CN" altLang="en-US" sz="4000" b="1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万艳同杯</a:t>
            </a:r>
          </a:p>
        </p:txBody>
      </p:sp>
      <p:sp>
        <p:nvSpPr>
          <p:cNvPr id="55302" name="WordArt 7"/>
          <p:cNvSpPr>
            <a:spLocks noTextEdit="1"/>
          </p:cNvSpPr>
          <p:nvPr/>
        </p:nvSpPr>
        <p:spPr>
          <a:xfrm rot="5400000">
            <a:off x="-577205" y="2889572"/>
            <a:ext cx="6048375" cy="646510"/>
          </a:xfrm>
          <a:prstGeom prst="rect">
            <a:avLst/>
          </a:prstGeom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zh-CN" altLang="en-US" sz="3600" b="1" dirty="0">
                <a:ln w="9525" cap="flat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金陵十二钗判词</a:t>
            </a:r>
          </a:p>
        </p:txBody>
      </p:sp>
    </p:spTree>
  </p:cSld>
  <p:clrMapOvr>
    <a:masterClrMapping/>
  </p:clrMapOvr>
  <p:transition spd="med">
    <p:strips dir="rd"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50" decel="100000" fill="hold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ldLvl="0" animBg="1"/>
      <p:bldP spid="16388" grpId="0" bldLvl="0" animBg="1"/>
      <p:bldP spid="1638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Text Box 3"/>
          <p:cNvSpPr txBox="1"/>
          <p:nvPr/>
        </p:nvSpPr>
        <p:spPr>
          <a:xfrm>
            <a:off x="107504" y="0"/>
            <a:ext cx="9036496" cy="79406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400" b="1" dirty="0" smtClean="0"/>
              <a:t>1.</a:t>
            </a:r>
            <a:r>
              <a:rPr lang="zh-CN" altLang="en-US" sz="2400" b="1" dirty="0" smtClean="0"/>
              <a:t>第一个肌肤微丰，合中身材，腮凝新荔，鼻腻鹅脂，温柔沉默，观之可亲。</a:t>
            </a:r>
            <a:endParaRPr lang="en-US" altLang="zh-CN" sz="2400" b="1" dirty="0" smtClean="0"/>
          </a:p>
          <a:p>
            <a:pPr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400" b="1" dirty="0" smtClean="0"/>
              <a:t>2.</a:t>
            </a:r>
            <a:r>
              <a:rPr lang="zh-CN" altLang="en-US" sz="2400" b="1" dirty="0" smtClean="0"/>
              <a:t>第二个削肩细腰，长挑身材，鸭蛋脸面，俊眼修眉，顾盼神飞，文彩精华，见之忘俗。</a:t>
            </a:r>
            <a:endParaRPr lang="en-US" altLang="zh-CN" sz="2400" b="1" dirty="0" smtClean="0"/>
          </a:p>
          <a:p>
            <a:pPr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400" b="1" dirty="0" smtClean="0"/>
              <a:t>3.</a:t>
            </a:r>
            <a:r>
              <a:rPr lang="zh-CN" altLang="en-US" sz="2400" b="1" dirty="0" smtClean="0"/>
              <a:t>第三个身量未足，形容尚小。其钗环裙袄，三人皆是一样的妆饰。</a:t>
            </a:r>
            <a:endParaRPr lang="en-US" altLang="zh-CN" sz="2400" b="1" dirty="0" smtClean="0"/>
          </a:p>
          <a:p>
            <a:pPr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400" b="1" dirty="0" smtClean="0"/>
              <a:t>4.</a:t>
            </a:r>
            <a:r>
              <a:rPr lang="zh-CN" altLang="en-US" sz="2400" b="1" dirty="0" smtClean="0"/>
              <a:t>一双丹凤三角眼，两弯柳叶吊梢眉，身量苗条，体格风骚，粉面含春威不露，丹唇未启笑先闻。</a:t>
            </a:r>
            <a:endParaRPr lang="en-US" altLang="zh-CN" sz="2400" b="1" dirty="0" smtClean="0"/>
          </a:p>
          <a:p>
            <a:pPr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400" b="1" dirty="0" smtClean="0"/>
              <a:t>5.</a:t>
            </a:r>
            <a:r>
              <a:rPr lang="zh-CN" altLang="en-US" sz="2400" b="1" dirty="0" smtClean="0"/>
              <a:t>两弯似蹙非蹙罥烟眉，一双似喜非喜含情目。态生两靥之愁，娇袭一身之病。泪光点点，娇喘微微。闲静时如姣花照水，行动处似弱柳扶风。心较比干多一窍，病如西子胜三分。</a:t>
            </a:r>
            <a:endParaRPr lang="en-US" altLang="zh-CN" sz="2400" b="1" dirty="0" smtClean="0"/>
          </a:p>
          <a:p>
            <a:pPr fontAlgn="auto">
              <a:lnSpc>
                <a:spcPct val="150000"/>
              </a:lnSpc>
              <a:spcBef>
                <a:spcPts val="0"/>
              </a:spcBef>
            </a:pPr>
            <a:r>
              <a:rPr lang="en-US" altLang="zh-CN" sz="2400" b="1" dirty="0" smtClean="0"/>
              <a:t>6.</a:t>
            </a:r>
            <a:r>
              <a:rPr lang="zh-CN" altLang="en-US" sz="2400" b="1" dirty="0" smtClean="0"/>
              <a:t>面若中秋之月，色如春晓之花，鬓若刀裁，眉如墨画，面如桃瓣，目若秋波。虽怒时而若笑，即瞋视而有情。</a:t>
            </a:r>
            <a:endParaRPr lang="en-US" altLang="zh-CN" sz="2400" b="1" dirty="0" smtClean="0"/>
          </a:p>
          <a:p>
            <a:pPr fontAlgn="auto">
              <a:lnSpc>
                <a:spcPct val="150000"/>
              </a:lnSpc>
              <a:spcBef>
                <a:spcPts val="0"/>
              </a:spcBef>
            </a:pPr>
            <a:endParaRPr lang="en-US" altLang="zh-CN" sz="2400" dirty="0" smtClean="0"/>
          </a:p>
          <a:p>
            <a:pPr fontAlgn="auto">
              <a:lnSpc>
                <a:spcPct val="150000"/>
              </a:lnSpc>
              <a:spcBef>
                <a:spcPts val="0"/>
              </a:spcBef>
            </a:pPr>
            <a:endParaRPr lang="zh-CN" altLang="en-US" sz="2800" b="1" u="sng" dirty="0">
              <a:solidFill>
                <a:srgbClr val="FF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9712" y="620688"/>
            <a:ext cx="1612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迎春</a:t>
            </a:r>
            <a:endParaRPr lang="zh-CN" altLang="en-US" sz="24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07904" y="1772816"/>
            <a:ext cx="854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探春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92280" y="2276872"/>
            <a:ext cx="1052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惜春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4008" y="3429000"/>
            <a:ext cx="1230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王熙凤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92280" y="5157192"/>
            <a:ext cx="1230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林黛玉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56176" y="6093296"/>
            <a:ext cx="1230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贾宝玉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/>
              <a:t>全员育人（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班下午</a:t>
            </a:r>
            <a:r>
              <a:rPr lang="en-US" altLang="zh-CN" b="1" dirty="0" smtClean="0"/>
              <a:t>2</a:t>
            </a:r>
            <a:r>
              <a:rPr lang="zh-CN" altLang="en-US" b="1" dirty="0" smtClean="0"/>
              <a:t>节课后；</a:t>
            </a:r>
            <a:r>
              <a:rPr lang="en-US" altLang="zh-CN" b="1" dirty="0" smtClean="0"/>
              <a:t>2</a:t>
            </a:r>
            <a:r>
              <a:rPr lang="zh-CN" altLang="en-US" b="1" dirty="0" smtClean="0"/>
              <a:t>班</a:t>
            </a:r>
            <a:r>
              <a:rPr lang="en-US" altLang="zh-CN" b="1" dirty="0" smtClean="0"/>
              <a:t>3</a:t>
            </a:r>
            <a:r>
              <a:rPr lang="zh-CN" altLang="en-US" b="1" dirty="0" smtClean="0"/>
              <a:t>节课后四楼级部主任室）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白谨恺 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班 　 侯旭华 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班 　 耿乙城 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班 　 凌智涵 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班 　 王加宝 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班 　 王焱鑫 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班 　 徐咏荷 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班 　 袁泽华 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班 　 朱冠儒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班</a:t>
            </a:r>
            <a:endParaRPr lang="en-US" altLang="zh-CN" b="1" dirty="0" smtClean="0"/>
          </a:p>
          <a:p>
            <a:r>
              <a:rPr lang="zh-CN" altLang="en-US" b="1" dirty="0" smtClean="0"/>
              <a:t>桑皓彬    杨悦涵 　 马翊宁 　 郑浩奔 </a:t>
            </a:r>
            <a:endParaRPr lang="en-US" altLang="zh-CN" b="1" dirty="0" smtClean="0"/>
          </a:p>
          <a:p>
            <a:r>
              <a:rPr lang="zh-CN" altLang="en-US" b="1" dirty="0" smtClean="0"/>
              <a:t>孙悦淇    薛冰山 　 朱建泽 　 杨文翀 　 </a:t>
            </a:r>
            <a:endParaRPr lang="en-US" altLang="zh-CN" b="1" dirty="0" smtClean="0"/>
          </a:p>
          <a:p>
            <a:r>
              <a:rPr lang="zh-CN" altLang="en-US" b="1" dirty="0" smtClean="0"/>
              <a:t>张志铖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31273" y="4520294"/>
            <a:ext cx="1753280" cy="2337707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78920" y="0"/>
            <a:ext cx="1933252" cy="2577669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0" y="0"/>
            <a:ext cx="9144000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n-ea"/>
              </a:rPr>
              <a:t>一、情境式默写：</a:t>
            </a:r>
            <a:r>
              <a:rPr lang="en-US" altLang="zh-CN" sz="2400" b="1" dirty="0" smtClean="0">
                <a:latin typeface="+mn-ea"/>
              </a:rPr>
              <a:t>《</a:t>
            </a:r>
            <a:r>
              <a:rPr lang="zh-CN" altLang="en-US" sz="2400" b="1" dirty="0" smtClean="0">
                <a:latin typeface="+mn-ea"/>
              </a:rPr>
              <a:t>侍坐</a:t>
            </a:r>
            <a:r>
              <a:rPr lang="en-US" altLang="zh-CN" sz="2400" b="1" dirty="0" smtClean="0">
                <a:latin typeface="+mn-ea"/>
              </a:rPr>
              <a:t>》《</a:t>
            </a:r>
            <a:r>
              <a:rPr lang="zh-CN" altLang="en-US" sz="2400" b="1" dirty="0" smtClean="0">
                <a:latin typeface="+mn-ea"/>
              </a:rPr>
              <a:t>谏逐客书</a:t>
            </a:r>
            <a:r>
              <a:rPr lang="en-US" altLang="zh-CN" sz="2400" b="1" dirty="0" smtClean="0">
                <a:latin typeface="+mn-ea"/>
              </a:rPr>
              <a:t>》《</a:t>
            </a:r>
            <a:r>
              <a:rPr lang="zh-CN" altLang="en-US" sz="2400" b="1" dirty="0" smtClean="0">
                <a:latin typeface="+mn-ea"/>
              </a:rPr>
              <a:t>登岳阳楼</a:t>
            </a:r>
            <a:r>
              <a:rPr lang="en-US" altLang="zh-CN" sz="2400" b="1" dirty="0" smtClean="0">
                <a:latin typeface="+mn-ea"/>
              </a:rPr>
              <a:t>》《</a:t>
            </a:r>
            <a:r>
              <a:rPr lang="zh-CN" altLang="en-US" sz="2400" b="1" dirty="0">
                <a:latin typeface="+mn-ea"/>
              </a:rPr>
              <a:t>金陵</a:t>
            </a:r>
            <a:r>
              <a:rPr lang="zh-CN" altLang="en-US" sz="2400" b="1" dirty="0" smtClean="0">
                <a:latin typeface="+mn-ea"/>
              </a:rPr>
              <a:t>怀古</a:t>
            </a:r>
            <a:r>
              <a:rPr lang="en-US" altLang="zh-CN" sz="2400" b="1" dirty="0" smtClean="0">
                <a:latin typeface="+mn-ea"/>
              </a:rPr>
              <a:t>》《</a:t>
            </a:r>
            <a:r>
              <a:rPr lang="zh-CN" altLang="en-US" sz="2400" b="1" dirty="0" smtClean="0">
                <a:latin typeface="+mn-ea"/>
              </a:rPr>
              <a:t>过洞庭</a:t>
            </a:r>
            <a:r>
              <a:rPr lang="en-US" altLang="zh-CN" sz="2400" b="1" dirty="0" smtClean="0">
                <a:latin typeface="+mn-ea"/>
              </a:rPr>
              <a:t>》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n-ea"/>
              </a:rPr>
              <a:t>二、翻译：</a:t>
            </a:r>
            <a:r>
              <a:rPr lang="en-US" altLang="zh-CN" sz="2400" b="1" dirty="0" smtClean="0">
                <a:latin typeface="+mn-ea"/>
              </a:rPr>
              <a:t>《</a:t>
            </a:r>
            <a:r>
              <a:rPr lang="zh-CN" altLang="en-US" sz="2400" b="1" dirty="0" smtClean="0">
                <a:latin typeface="+mn-ea"/>
              </a:rPr>
              <a:t>侍坐</a:t>
            </a:r>
            <a:r>
              <a:rPr lang="en-US" altLang="zh-CN" sz="2400" b="1" dirty="0" smtClean="0">
                <a:latin typeface="+mn-ea"/>
              </a:rPr>
              <a:t>》《</a:t>
            </a:r>
            <a:r>
              <a:rPr lang="zh-CN" altLang="en-US" sz="2400" b="1" dirty="0" smtClean="0">
                <a:latin typeface="+mn-ea"/>
              </a:rPr>
              <a:t>齐桓晋文之事</a:t>
            </a:r>
            <a:r>
              <a:rPr lang="en-US" altLang="zh-CN" sz="2400" b="1" dirty="0" smtClean="0">
                <a:latin typeface="+mn-ea"/>
              </a:rPr>
              <a:t>》《</a:t>
            </a:r>
            <a:r>
              <a:rPr lang="zh-CN" altLang="en-US" sz="2400" b="1" dirty="0" smtClean="0">
                <a:latin typeface="+mn-ea"/>
              </a:rPr>
              <a:t>庖丁解牛</a:t>
            </a:r>
            <a:r>
              <a:rPr lang="en-US" altLang="zh-CN" sz="2400" b="1" dirty="0" smtClean="0">
                <a:latin typeface="+mn-ea"/>
              </a:rPr>
              <a:t>》《</a:t>
            </a:r>
            <a:r>
              <a:rPr lang="zh-CN" altLang="en-US" sz="2400" b="1" dirty="0" smtClean="0">
                <a:latin typeface="+mn-ea"/>
              </a:rPr>
              <a:t>烛之武</a:t>
            </a:r>
            <a:r>
              <a:rPr lang="en-US" altLang="zh-CN" sz="2400" b="1" dirty="0" smtClean="0">
                <a:latin typeface="+mn-ea"/>
              </a:rPr>
              <a:t>》《</a:t>
            </a:r>
            <a:r>
              <a:rPr lang="zh-CN" altLang="en-US" sz="2400" b="1" dirty="0" smtClean="0">
                <a:latin typeface="+mn-ea"/>
              </a:rPr>
              <a:t>鸿门宴</a:t>
            </a:r>
            <a:r>
              <a:rPr lang="en-US" altLang="zh-CN" sz="2400" b="1" dirty="0" smtClean="0">
                <a:latin typeface="+mn-ea"/>
              </a:rPr>
              <a:t>》《</a:t>
            </a:r>
            <a:r>
              <a:rPr lang="zh-CN" altLang="en-US" sz="2400" b="1" dirty="0" smtClean="0">
                <a:latin typeface="+mn-ea"/>
              </a:rPr>
              <a:t>谏逐客书</a:t>
            </a:r>
            <a:r>
              <a:rPr lang="en-US" altLang="zh-CN" sz="2400" b="1" dirty="0" smtClean="0">
                <a:latin typeface="+mn-ea"/>
              </a:rPr>
              <a:t>》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n-ea"/>
              </a:rPr>
              <a:t>三、红楼梦：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《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阅读任务与检测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》P14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贾府人物关系图；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P98-100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前二十回阅读检测；熟悉前二十回情节</a:t>
            </a:r>
            <a:endParaRPr lang="en-US" altLang="zh-CN" sz="2400" b="1" dirty="0" smtClean="0">
              <a:solidFill>
                <a:srgbClr val="FF0000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800" b="1" dirty="0" smtClean="0">
                <a:latin typeface="+mn-ea"/>
              </a:rPr>
              <a:t>四、任务驱动型作文（</a:t>
            </a:r>
            <a:r>
              <a:rPr lang="en-US" altLang="zh-CN" sz="2800" b="1" dirty="0" smtClean="0">
                <a:latin typeface="+mn-ea"/>
              </a:rPr>
              <a:t>900</a:t>
            </a:r>
            <a:r>
              <a:rPr lang="zh-CN" altLang="en-US" sz="2800" b="1" dirty="0" smtClean="0">
                <a:latin typeface="+mn-ea"/>
              </a:rPr>
              <a:t>字）</a:t>
            </a:r>
            <a:endParaRPr lang="en-US" altLang="zh-CN" sz="2800" b="1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u="sng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审题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：核心词以及关系，多个核心词；题目：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你懂得</a:t>
            </a:r>
            <a:endParaRPr lang="en-US" altLang="zh-CN" sz="2400" b="1" dirty="0" smtClean="0"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分论点：</a:t>
            </a:r>
            <a:r>
              <a:rPr lang="zh-CN" altLang="en-US" sz="2400" b="1" dirty="0" smtClean="0">
                <a:latin typeface="黑体" pitchFamily="49" charset="-122"/>
                <a:ea typeface="黑体" pitchFamily="49" charset="-122"/>
              </a:rPr>
              <a:t>段首句，多角度多层次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；例子例子；一定要有解决办法</a:t>
            </a:r>
            <a:endParaRPr lang="en-US" altLang="zh-CN" sz="2400" b="1" u="sng" dirty="0" smtClean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抓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手：范文</a:t>
            </a:r>
            <a:r>
              <a:rPr lang="en-US" altLang="zh-CN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+</a:t>
            </a:r>
            <a:r>
              <a:rPr lang="zh-CN" altLang="en-US" sz="2400" b="1" u="sng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素材积累本；限时训练试题、课堂笔记本、疯</a:t>
            </a:r>
            <a:r>
              <a:rPr lang="zh-CN" altLang="en-US" sz="2400" b="1" u="sng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狂</a:t>
            </a:r>
            <a:r>
              <a:rPr lang="zh-CN" altLang="en-US" sz="2400" b="1" u="sng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分点分条   </a:t>
            </a:r>
            <a:r>
              <a:rPr lang="zh-CN" altLang="en-US" sz="2400" u="sng" dirty="0" smtClean="0">
                <a:latin typeface="+mn-ea"/>
              </a:rPr>
              <a:t>         </a:t>
            </a:r>
            <a:endParaRPr lang="en-US" altLang="zh-CN" sz="2400" u="sng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zh-CN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783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5721499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zh-CN" altLang="en-US" sz="4400" b="1" dirty="0" smtClean="0"/>
              <a:t>祝</a:t>
            </a:r>
            <a:r>
              <a:rPr lang="en-US" altLang="zh-CN" sz="4400" b="1" dirty="0" smtClean="0"/>
              <a:t>1</a:t>
            </a:r>
            <a:r>
              <a:rPr lang="zh-CN" altLang="en-US" sz="4400" b="1" dirty="0" smtClean="0"/>
              <a:t>、</a:t>
            </a:r>
            <a:r>
              <a:rPr lang="en-US" altLang="zh-CN" sz="4400" b="1" dirty="0" smtClean="0"/>
              <a:t>2</a:t>
            </a:r>
            <a:r>
              <a:rPr lang="zh-CN" altLang="en-US" sz="4400" b="1" dirty="0" smtClean="0"/>
              <a:t>班的小可爱们本次考试</a:t>
            </a:r>
            <a:endParaRPr lang="en-US" altLang="zh-CN" sz="4400" b="1" dirty="0" smtClean="0"/>
          </a:p>
          <a:p>
            <a:pPr lvl="0">
              <a:buNone/>
            </a:pPr>
            <a:r>
              <a:rPr lang="zh-CN" altLang="en-US" sz="6000" dirty="0" smtClean="0">
                <a:solidFill>
                  <a:srgbClr val="FF0000"/>
                </a:solidFill>
              </a:rPr>
              <a:t>考得全会，会的全对，即使不会，也能蒙对。</a:t>
            </a:r>
            <a:endParaRPr lang="en-US" altLang="zh-CN" sz="6000" dirty="0" smtClean="0">
              <a:solidFill>
                <a:srgbClr val="FF0000"/>
              </a:solidFill>
            </a:endParaRPr>
          </a:p>
          <a:p>
            <a:pPr lvl="0">
              <a:buNone/>
            </a:pPr>
            <a:endParaRPr lang="zh-CN" altLang="zh-CN" sz="6000" dirty="0" smtClean="0"/>
          </a:p>
          <a:p>
            <a:pPr>
              <a:buNone/>
            </a:pP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88640"/>
            <a:ext cx="9036496" cy="6669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b="1" dirty="0" smtClean="0"/>
              <a:t>1.</a:t>
            </a:r>
            <a:r>
              <a:rPr lang="zh-CN" altLang="zh-CN" b="1" dirty="0" smtClean="0"/>
              <a:t>以吾一日</a:t>
            </a:r>
            <a:r>
              <a:rPr lang="zh-CN" altLang="zh-CN" b="1" dirty="0" smtClean="0">
                <a:solidFill>
                  <a:srgbClr val="FF0000"/>
                </a:solidFill>
              </a:rPr>
              <a:t>长乎尔</a:t>
            </a:r>
            <a:r>
              <a:rPr lang="zh-CN" altLang="zh-CN" b="1" dirty="0" smtClean="0"/>
              <a:t>，毋吾以也。</a:t>
            </a:r>
            <a:endParaRPr lang="en-US" altLang="zh-CN" b="1" dirty="0" smtClean="0"/>
          </a:p>
          <a:p>
            <a:pPr>
              <a:buNone/>
            </a:pPr>
            <a:r>
              <a:rPr lang="zh-CN" altLang="zh-CN" b="1" dirty="0" smtClean="0">
                <a:solidFill>
                  <a:srgbClr val="FF0000"/>
                </a:solidFill>
              </a:rPr>
              <a:t>不吾知</a:t>
            </a:r>
            <a:r>
              <a:rPr lang="zh-CN" altLang="zh-CN" b="1" dirty="0" smtClean="0"/>
              <a:t>也。</a:t>
            </a:r>
            <a:endParaRPr lang="en-US" altLang="zh-CN" b="1" dirty="0" smtClean="0"/>
          </a:p>
          <a:p>
            <a:pPr>
              <a:buNone/>
            </a:pPr>
            <a:r>
              <a:rPr lang="zh-CN" altLang="zh-CN" b="1" dirty="0" smtClean="0"/>
              <a:t>则</a:t>
            </a:r>
            <a:r>
              <a:rPr lang="zh-CN" altLang="zh-CN" b="1" dirty="0" smtClean="0">
                <a:solidFill>
                  <a:srgbClr val="FF0000"/>
                </a:solidFill>
              </a:rPr>
              <a:t>何以</a:t>
            </a:r>
            <a:r>
              <a:rPr lang="zh-CN" altLang="zh-CN" b="1" dirty="0" smtClean="0"/>
              <a:t>哉？</a:t>
            </a:r>
            <a:endParaRPr lang="en-US" altLang="zh-CN" b="1" dirty="0" smtClean="0"/>
          </a:p>
          <a:p>
            <a:pPr>
              <a:buNone/>
            </a:pPr>
            <a:r>
              <a:rPr lang="zh-CN" altLang="zh-CN" b="1" dirty="0" smtClean="0"/>
              <a:t>三子者出，曾皙</a:t>
            </a:r>
            <a:r>
              <a:rPr lang="zh-CN" altLang="zh-CN" b="1" dirty="0" smtClean="0">
                <a:solidFill>
                  <a:srgbClr val="FF0000"/>
                </a:solidFill>
              </a:rPr>
              <a:t>后</a:t>
            </a:r>
            <a:r>
              <a:rPr lang="zh-CN" altLang="zh-CN" b="1" dirty="0" smtClean="0"/>
              <a:t>。</a:t>
            </a:r>
            <a:endParaRPr lang="zh-CN" altLang="zh-CN" dirty="0" smtClean="0"/>
          </a:p>
          <a:p>
            <a:pPr>
              <a:buNone/>
            </a:pPr>
            <a:r>
              <a:rPr lang="en-US" altLang="zh-CN" b="1" dirty="0" smtClean="0"/>
              <a:t>2.</a:t>
            </a:r>
            <a:r>
              <a:rPr lang="zh-CN" altLang="zh-CN" b="1" dirty="0" smtClean="0">
                <a:solidFill>
                  <a:srgbClr val="FF0000"/>
                </a:solidFill>
              </a:rPr>
              <a:t>千乘</a:t>
            </a:r>
            <a:r>
              <a:rPr lang="zh-CN" altLang="zh-CN" b="1" dirty="0" smtClean="0"/>
              <a:t>之国，</a:t>
            </a:r>
            <a:r>
              <a:rPr lang="zh-CN" altLang="zh-CN" b="1" dirty="0" smtClean="0">
                <a:solidFill>
                  <a:srgbClr val="FF0000"/>
                </a:solidFill>
              </a:rPr>
              <a:t>摄</a:t>
            </a:r>
            <a:r>
              <a:rPr lang="zh-CN" altLang="zh-CN" b="1" dirty="0" smtClean="0"/>
              <a:t>乎大国之间，</a:t>
            </a:r>
            <a:r>
              <a:rPr lang="zh-CN" altLang="zh-CN" b="1" dirty="0" smtClean="0">
                <a:solidFill>
                  <a:srgbClr val="FF0000"/>
                </a:solidFill>
              </a:rPr>
              <a:t>加</a:t>
            </a:r>
            <a:r>
              <a:rPr lang="zh-CN" altLang="zh-CN" b="1" dirty="0" smtClean="0"/>
              <a:t>之以</a:t>
            </a:r>
            <a:r>
              <a:rPr lang="zh-CN" altLang="zh-CN" b="1" dirty="0" smtClean="0">
                <a:solidFill>
                  <a:srgbClr val="FF0000"/>
                </a:solidFill>
              </a:rPr>
              <a:t>师旅</a:t>
            </a:r>
            <a:r>
              <a:rPr lang="zh-CN" altLang="zh-CN" b="1" dirty="0" smtClean="0"/>
              <a:t>，</a:t>
            </a:r>
            <a:r>
              <a:rPr lang="zh-CN" altLang="zh-CN" b="1" dirty="0" smtClean="0">
                <a:solidFill>
                  <a:srgbClr val="FF0000"/>
                </a:solidFill>
              </a:rPr>
              <a:t>因</a:t>
            </a:r>
            <a:r>
              <a:rPr lang="zh-CN" altLang="zh-CN" b="1" dirty="0" smtClean="0"/>
              <a:t>之以</a:t>
            </a:r>
            <a:r>
              <a:rPr lang="zh-CN" altLang="zh-CN" b="1" dirty="0" smtClean="0">
                <a:solidFill>
                  <a:srgbClr val="FF0000"/>
                </a:solidFill>
              </a:rPr>
              <a:t>饥馑</a:t>
            </a:r>
            <a:r>
              <a:rPr lang="zh-CN" altLang="zh-CN" b="1" dirty="0" smtClean="0"/>
              <a:t>；由也为之，</a:t>
            </a:r>
            <a:r>
              <a:rPr lang="zh-CN" altLang="zh-CN" b="1" dirty="0" smtClean="0">
                <a:solidFill>
                  <a:srgbClr val="FF0000"/>
                </a:solidFill>
              </a:rPr>
              <a:t>比及</a:t>
            </a:r>
            <a:r>
              <a:rPr lang="zh-CN" altLang="zh-CN" b="1" dirty="0" smtClean="0"/>
              <a:t>三年，可使有勇，且知</a:t>
            </a:r>
            <a:r>
              <a:rPr lang="zh-CN" altLang="zh-CN" b="1" dirty="0" smtClean="0">
                <a:solidFill>
                  <a:srgbClr val="FF0000"/>
                </a:solidFill>
              </a:rPr>
              <a:t>方</a:t>
            </a:r>
            <a:r>
              <a:rPr lang="zh-CN" altLang="zh-CN" b="1" dirty="0" smtClean="0"/>
              <a:t>也。</a:t>
            </a:r>
            <a:r>
              <a:rPr lang="en-US" altLang="zh-CN" b="1" dirty="0" smtClean="0"/>
              <a:t>”</a:t>
            </a:r>
            <a:endParaRPr lang="zh-CN" altLang="zh-CN" dirty="0" smtClean="0"/>
          </a:p>
          <a:p>
            <a:pPr>
              <a:buNone/>
            </a:pPr>
            <a:r>
              <a:rPr lang="en-US" altLang="zh-CN" b="1" dirty="0" smtClean="0"/>
              <a:t>3.</a:t>
            </a:r>
            <a:r>
              <a:rPr lang="zh-CN" altLang="zh-CN" b="1" dirty="0" smtClean="0"/>
              <a:t>比及三年，可使足民。</a:t>
            </a:r>
            <a:r>
              <a:rPr lang="zh-CN" altLang="zh-CN" b="1" dirty="0" smtClean="0">
                <a:solidFill>
                  <a:srgbClr val="FF0000"/>
                </a:solidFill>
              </a:rPr>
              <a:t>如其</a:t>
            </a:r>
            <a:r>
              <a:rPr lang="zh-CN" altLang="zh-CN" b="1" dirty="0" smtClean="0"/>
              <a:t>礼乐，以</a:t>
            </a:r>
            <a:r>
              <a:rPr lang="zh-CN" altLang="zh-CN" b="1" dirty="0" smtClean="0">
                <a:solidFill>
                  <a:srgbClr val="FF0000"/>
                </a:solidFill>
              </a:rPr>
              <a:t>俟</a:t>
            </a:r>
            <a:r>
              <a:rPr lang="zh-CN" altLang="zh-CN" b="1" dirty="0" smtClean="0"/>
              <a:t>君子。</a:t>
            </a:r>
            <a:endParaRPr lang="zh-CN" altLang="zh-CN" dirty="0" smtClean="0"/>
          </a:p>
          <a:p>
            <a:pPr>
              <a:buNone/>
            </a:pPr>
            <a:r>
              <a:rPr lang="en-US" altLang="zh-CN" b="1" dirty="0" smtClean="0"/>
              <a:t>4.</a:t>
            </a:r>
            <a:r>
              <a:rPr lang="zh-CN" altLang="zh-CN" b="1" dirty="0" smtClean="0"/>
              <a:t>非曰</a:t>
            </a:r>
            <a:r>
              <a:rPr lang="zh-CN" altLang="zh-CN" b="1" dirty="0" smtClean="0">
                <a:solidFill>
                  <a:srgbClr val="FF0000"/>
                </a:solidFill>
              </a:rPr>
              <a:t>能</a:t>
            </a:r>
            <a:r>
              <a:rPr lang="zh-CN" altLang="zh-CN" b="1" dirty="0" smtClean="0"/>
              <a:t>之，愿学焉。</a:t>
            </a:r>
            <a:r>
              <a:rPr lang="zh-CN" altLang="zh-CN" b="1" dirty="0" smtClean="0">
                <a:solidFill>
                  <a:srgbClr val="FF0000"/>
                </a:solidFill>
              </a:rPr>
              <a:t>宗庙</a:t>
            </a:r>
            <a:r>
              <a:rPr lang="zh-CN" altLang="zh-CN" b="1" dirty="0" smtClean="0"/>
              <a:t>之事，</a:t>
            </a:r>
            <a:r>
              <a:rPr lang="zh-CN" altLang="zh-CN" b="1" dirty="0" smtClean="0">
                <a:solidFill>
                  <a:srgbClr val="FF0000"/>
                </a:solidFill>
              </a:rPr>
              <a:t>如会同</a:t>
            </a:r>
            <a:r>
              <a:rPr lang="zh-CN" altLang="zh-CN" b="1" dirty="0" smtClean="0"/>
              <a:t>，</a:t>
            </a:r>
            <a:r>
              <a:rPr lang="zh-CN" altLang="zh-CN" b="1" dirty="0" smtClean="0">
                <a:solidFill>
                  <a:srgbClr val="FF0000"/>
                </a:solidFill>
              </a:rPr>
              <a:t>端章甫</a:t>
            </a:r>
            <a:r>
              <a:rPr lang="zh-CN" altLang="zh-CN" b="1" dirty="0" smtClean="0"/>
              <a:t>，愿为</a:t>
            </a:r>
            <a:r>
              <a:rPr lang="zh-CN" altLang="zh-CN" b="1" dirty="0" smtClean="0">
                <a:solidFill>
                  <a:srgbClr val="FF0000"/>
                </a:solidFill>
              </a:rPr>
              <a:t>小相</a:t>
            </a:r>
            <a:r>
              <a:rPr lang="zh-CN" altLang="zh-CN" b="1" dirty="0" smtClean="0"/>
              <a:t>焉。</a:t>
            </a:r>
            <a:r>
              <a:rPr lang="en-US" altLang="zh-CN" b="1" dirty="0" smtClean="0"/>
              <a:t>”</a:t>
            </a:r>
            <a:endParaRPr lang="zh-CN" altLang="zh-CN" dirty="0" smtClean="0"/>
          </a:p>
          <a:p>
            <a:pPr>
              <a:buNone/>
            </a:pPr>
            <a:r>
              <a:rPr lang="en-US" altLang="zh-CN" b="1" dirty="0" smtClean="0"/>
              <a:t>5.</a:t>
            </a:r>
            <a:r>
              <a:rPr lang="zh-CN" altLang="zh-CN" b="1" dirty="0" smtClean="0">
                <a:solidFill>
                  <a:srgbClr val="FF0000"/>
                </a:solidFill>
              </a:rPr>
              <a:t>为国</a:t>
            </a:r>
            <a:r>
              <a:rPr lang="zh-CN" altLang="zh-CN" b="1" u="sng" dirty="0" smtClean="0"/>
              <a:t>以礼</a:t>
            </a:r>
            <a:r>
              <a:rPr lang="zh-CN" altLang="zh-CN" b="1" dirty="0" smtClean="0"/>
              <a:t>，其言不</a:t>
            </a:r>
            <a:r>
              <a:rPr lang="zh-CN" altLang="zh-CN" b="1" dirty="0" smtClean="0">
                <a:solidFill>
                  <a:srgbClr val="FF0000"/>
                </a:solidFill>
              </a:rPr>
              <a:t>让</a:t>
            </a:r>
            <a:r>
              <a:rPr lang="zh-CN" altLang="zh-CN" b="1" dirty="0" smtClean="0"/>
              <a:t>，是故</a:t>
            </a:r>
            <a:r>
              <a:rPr lang="zh-CN" altLang="zh-CN" b="1" dirty="0" smtClean="0">
                <a:solidFill>
                  <a:srgbClr val="FF0000"/>
                </a:solidFill>
              </a:rPr>
              <a:t>哂</a:t>
            </a:r>
            <a:r>
              <a:rPr lang="zh-CN" altLang="zh-CN" b="1" dirty="0" smtClean="0"/>
              <a:t>之。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144000" cy="76054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1.</a:t>
            </a:r>
            <a:r>
              <a:rPr lang="zh-CN" altLang="en-US" b="1" dirty="0" smtClean="0">
                <a:solidFill>
                  <a:srgbClr val="FF0000"/>
                </a:solidFill>
              </a:rPr>
              <a:t>指出特殊句式：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zh-CN" b="1" dirty="0" smtClean="0"/>
              <a:t>臣未之闻也</a:t>
            </a:r>
            <a:r>
              <a:rPr lang="en-US" altLang="zh-CN" b="1" dirty="0" smtClean="0"/>
              <a:t>/  </a:t>
            </a:r>
            <a:r>
              <a:rPr lang="zh-CN" altLang="zh-CN" b="1" dirty="0" smtClean="0"/>
              <a:t>保民而王，莫之能御也</a:t>
            </a:r>
            <a:r>
              <a:rPr lang="en-US" altLang="zh-CN" b="1" dirty="0" smtClean="0"/>
              <a:t>/  </a:t>
            </a:r>
            <a:r>
              <a:rPr lang="zh-CN" altLang="zh-CN" b="1" dirty="0" smtClean="0"/>
              <a:t>何由知吾可也</a:t>
            </a:r>
            <a:r>
              <a:rPr lang="en-US" altLang="zh-CN" b="1" dirty="0" smtClean="0"/>
              <a:t>/  </a:t>
            </a:r>
            <a:r>
              <a:rPr lang="zh-CN" altLang="zh-CN" b="1" dirty="0" smtClean="0"/>
              <a:t>牛何之</a:t>
            </a:r>
            <a:r>
              <a:rPr lang="en-US" altLang="zh-CN" b="1" dirty="0" smtClean="0"/>
              <a:t>/</a:t>
            </a:r>
          </a:p>
          <a:p>
            <a:pPr>
              <a:buNone/>
            </a:pPr>
            <a:r>
              <a:rPr lang="zh-CN" altLang="zh-CN" b="1" dirty="0" smtClean="0"/>
              <a:t>宜乎百姓之谓我爱也</a:t>
            </a:r>
            <a:r>
              <a:rPr lang="en-US" altLang="zh-CN" b="1" dirty="0" smtClean="0"/>
              <a:t>/</a:t>
            </a:r>
            <a:r>
              <a:rPr lang="zh-CN" altLang="en-US" b="1" dirty="0" smtClean="0"/>
              <a:t>  </a:t>
            </a:r>
            <a:r>
              <a:rPr lang="zh-CN" altLang="zh-CN" b="1" dirty="0" smtClean="0"/>
              <a:t>夫子之谓也</a:t>
            </a:r>
            <a:r>
              <a:rPr lang="en-US" altLang="zh-CN" b="1" dirty="0" smtClean="0"/>
              <a:t>;/</a:t>
            </a:r>
            <a:r>
              <a:rPr lang="zh-CN" altLang="zh-CN" b="1" dirty="0" smtClean="0"/>
              <a:t>然则一羽之不举，舆薪之不见，</a:t>
            </a:r>
            <a:r>
              <a:rPr lang="zh-CN" altLang="en-US" b="1" dirty="0" smtClean="0"/>
              <a:t>百</a:t>
            </a:r>
            <a:r>
              <a:rPr lang="zh-CN" altLang="zh-CN" b="1" dirty="0" smtClean="0"/>
              <a:t>姓之不见保</a:t>
            </a:r>
            <a:r>
              <a:rPr lang="en-US" altLang="zh-CN" b="1" dirty="0" smtClean="0"/>
              <a:t>/</a:t>
            </a:r>
            <a:r>
              <a:rPr lang="zh-CN" altLang="zh-CN" b="1" dirty="0" smtClean="0"/>
              <a:t>不为者与不能者之形，何以异</a:t>
            </a:r>
            <a:r>
              <a:rPr lang="en-US" altLang="zh-CN" b="1" dirty="0" smtClean="0"/>
              <a:t>/</a:t>
            </a:r>
            <a:r>
              <a:rPr lang="zh-CN" altLang="zh-CN" b="1" dirty="0" smtClean="0"/>
              <a:t>未之有也。</a:t>
            </a:r>
            <a:endParaRPr lang="zh-CN" altLang="zh-CN" dirty="0" smtClean="0"/>
          </a:p>
          <a:p>
            <a:pPr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2.</a:t>
            </a:r>
            <a:r>
              <a:rPr lang="zh-CN" altLang="en-US" b="1" dirty="0" smtClean="0">
                <a:solidFill>
                  <a:srgbClr val="FF0000"/>
                </a:solidFill>
              </a:rPr>
              <a:t>词类活用：</a:t>
            </a:r>
            <a:r>
              <a:rPr lang="zh-CN" altLang="zh-CN" b="1" dirty="0" smtClean="0"/>
              <a:t>是以君子远庖厨也</a:t>
            </a:r>
            <a:r>
              <a:rPr lang="en-US" altLang="zh-CN" b="1" dirty="0" smtClean="0"/>
              <a:t>/</a:t>
            </a:r>
            <a:r>
              <a:rPr lang="zh-CN" altLang="zh-CN" b="1" dirty="0" smtClean="0"/>
              <a:t>明足以察秋毫之末</a:t>
            </a:r>
            <a:r>
              <a:rPr lang="en-US" altLang="zh-CN" b="1" dirty="0" smtClean="0"/>
              <a:t>;/</a:t>
            </a:r>
            <a:r>
              <a:rPr lang="zh-CN" altLang="zh-CN" b="1" dirty="0" smtClean="0"/>
              <a:t>老吾老，以及人之老</a:t>
            </a:r>
            <a:r>
              <a:rPr lang="en-US" altLang="zh-CN" b="1" dirty="0" smtClean="0"/>
              <a:t>/</a:t>
            </a:r>
            <a:r>
              <a:rPr lang="zh-CN" altLang="zh-CN" b="1" dirty="0" smtClean="0">
                <a:solidFill>
                  <a:srgbClr val="FF0000"/>
                </a:solidFill>
              </a:rPr>
              <a:t>抑</a:t>
            </a:r>
            <a:r>
              <a:rPr lang="zh-CN" altLang="zh-CN" b="1" dirty="0" smtClean="0"/>
              <a:t>王兴甲兵，危士臣，构怨于诸侯</a:t>
            </a:r>
            <a:r>
              <a:rPr lang="en-US" altLang="zh-CN" b="1" dirty="0" smtClean="0"/>
              <a:t>;/ </a:t>
            </a:r>
            <a:r>
              <a:rPr lang="zh-CN" altLang="zh-CN" b="1" dirty="0" smtClean="0"/>
              <a:t>轻暖不足于体与</a:t>
            </a:r>
            <a:r>
              <a:rPr lang="en-US" altLang="zh-CN" b="1" dirty="0" smtClean="0"/>
              <a:t>?</a:t>
            </a:r>
            <a:r>
              <a:rPr lang="zh-CN" altLang="zh-CN" b="1" dirty="0" smtClean="0">
                <a:solidFill>
                  <a:srgbClr val="FF0000"/>
                </a:solidFill>
              </a:rPr>
              <a:t>抑</a:t>
            </a:r>
            <a:r>
              <a:rPr lang="zh-CN" altLang="zh-CN" b="1" dirty="0" smtClean="0"/>
              <a:t>为采色不足视于目与</a:t>
            </a:r>
            <a:r>
              <a:rPr lang="en-US" altLang="zh-CN" b="1" dirty="0" smtClean="0">
                <a:solidFill>
                  <a:srgbClr val="FF0000"/>
                </a:solidFill>
              </a:rPr>
              <a:t>?</a:t>
            </a:r>
            <a:r>
              <a:rPr lang="zh-CN" altLang="zh-CN" b="1" dirty="0" smtClean="0">
                <a:solidFill>
                  <a:srgbClr val="FF0000"/>
                </a:solidFill>
              </a:rPr>
              <a:t> 便嬖</a:t>
            </a:r>
            <a:r>
              <a:rPr lang="zh-CN" altLang="zh-CN" b="1" dirty="0" smtClean="0"/>
              <a:t>不足使令于前与</a:t>
            </a:r>
            <a:r>
              <a:rPr lang="en-US" altLang="zh-CN" b="1" dirty="0" smtClean="0"/>
              <a:t>;/</a:t>
            </a:r>
            <a:r>
              <a:rPr lang="zh-CN" altLang="zh-CN" b="1" dirty="0" smtClean="0"/>
              <a:t>然则小固不可以敌大</a:t>
            </a:r>
            <a:endParaRPr lang="en-US" altLang="zh-CN" b="1" dirty="0" smtClean="0"/>
          </a:p>
          <a:p>
            <a:pPr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3.</a:t>
            </a:r>
            <a:r>
              <a:rPr lang="zh-CN" altLang="en-US" b="1" dirty="0" smtClean="0">
                <a:solidFill>
                  <a:srgbClr val="FF0000"/>
                </a:solidFill>
              </a:rPr>
              <a:t>翻译句子：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zh-CN" altLang="en-US" b="1" dirty="0" smtClean="0"/>
              <a:t>（</a:t>
            </a:r>
            <a:r>
              <a:rPr lang="en-US" altLang="zh-CN" b="1" dirty="0" smtClean="0"/>
              <a:t>1</a:t>
            </a:r>
            <a:r>
              <a:rPr lang="zh-CN" altLang="en-US" b="1" dirty="0" smtClean="0"/>
              <a:t>）</a:t>
            </a:r>
            <a:r>
              <a:rPr lang="zh-CN" altLang="zh-CN" b="1" dirty="0" smtClean="0"/>
              <a:t>王无</a:t>
            </a:r>
            <a:r>
              <a:rPr lang="zh-CN" altLang="zh-CN" b="1" dirty="0" smtClean="0">
                <a:solidFill>
                  <a:srgbClr val="FF0000"/>
                </a:solidFill>
              </a:rPr>
              <a:t>异</a:t>
            </a:r>
            <a:r>
              <a:rPr lang="zh-CN" altLang="zh-CN" b="1" dirty="0" smtClean="0"/>
              <a:t>于百姓之</a:t>
            </a:r>
            <a:r>
              <a:rPr lang="zh-CN" altLang="zh-CN" b="1" dirty="0" smtClean="0">
                <a:solidFill>
                  <a:srgbClr val="FF0000"/>
                </a:solidFill>
              </a:rPr>
              <a:t>以</a:t>
            </a:r>
            <a:r>
              <a:rPr lang="zh-CN" altLang="zh-CN" b="1" dirty="0" smtClean="0"/>
              <a:t>王为</a:t>
            </a:r>
            <a:r>
              <a:rPr lang="zh-CN" altLang="zh-CN" b="1" dirty="0" smtClean="0">
                <a:solidFill>
                  <a:srgbClr val="FF0000"/>
                </a:solidFill>
              </a:rPr>
              <a:t>爱</a:t>
            </a:r>
            <a:r>
              <a:rPr lang="zh-CN" altLang="zh-CN" b="1" dirty="0" smtClean="0"/>
              <a:t>也。以小</a:t>
            </a:r>
            <a:r>
              <a:rPr lang="zh-CN" altLang="zh-CN" b="1" dirty="0" smtClean="0">
                <a:solidFill>
                  <a:srgbClr val="FF0000"/>
                </a:solidFill>
              </a:rPr>
              <a:t>易</a:t>
            </a:r>
            <a:r>
              <a:rPr lang="zh-CN" altLang="zh-CN" b="1" dirty="0" smtClean="0"/>
              <a:t>大，彼</a:t>
            </a:r>
            <a:r>
              <a:rPr lang="zh-CN" altLang="zh-CN" b="1" dirty="0" smtClean="0">
                <a:solidFill>
                  <a:srgbClr val="FF0000"/>
                </a:solidFill>
              </a:rPr>
              <a:t>恶</a:t>
            </a:r>
            <a:r>
              <a:rPr lang="zh-CN" altLang="zh-CN" b="1" dirty="0" smtClean="0"/>
              <a:t>知之</a:t>
            </a:r>
            <a:r>
              <a:rPr lang="en-US" altLang="zh-CN" b="1" dirty="0" smtClean="0"/>
              <a:t>?</a:t>
            </a:r>
          </a:p>
          <a:p>
            <a:pPr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r>
              <a:rPr lang="zh-CN" altLang="zh-CN" b="1" dirty="0" smtClean="0">
                <a:solidFill>
                  <a:srgbClr val="FF0000"/>
                </a:solidFill>
              </a:rPr>
              <a:t>刑</a:t>
            </a:r>
            <a:r>
              <a:rPr lang="zh-CN" altLang="zh-CN" b="1" u="sng" dirty="0" smtClean="0"/>
              <a:t>于寡妻</a:t>
            </a:r>
            <a:r>
              <a:rPr lang="zh-CN" altLang="zh-CN" b="1" dirty="0" smtClean="0"/>
              <a:t>，</a:t>
            </a:r>
            <a:r>
              <a:rPr lang="zh-CN" altLang="zh-CN" b="1" dirty="0" smtClean="0">
                <a:solidFill>
                  <a:srgbClr val="FF0000"/>
                </a:solidFill>
              </a:rPr>
              <a:t>至于</a:t>
            </a:r>
            <a:r>
              <a:rPr lang="zh-CN" altLang="zh-CN" b="1" dirty="0" smtClean="0"/>
              <a:t>兄弟，以</a:t>
            </a:r>
            <a:r>
              <a:rPr lang="zh-CN" altLang="zh-CN" b="1" dirty="0" smtClean="0">
                <a:solidFill>
                  <a:srgbClr val="FF0000"/>
                </a:solidFill>
              </a:rPr>
              <a:t>御</a:t>
            </a:r>
            <a:r>
              <a:rPr lang="zh-CN" altLang="zh-CN" b="1" dirty="0" smtClean="0"/>
              <a:t>于家邦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（</a:t>
            </a:r>
            <a:r>
              <a:rPr lang="en-US" altLang="zh-CN" b="1" dirty="0" smtClean="0"/>
              <a:t>3</a:t>
            </a:r>
            <a:r>
              <a:rPr lang="zh-CN" altLang="en-US" b="1" dirty="0" smtClean="0"/>
              <a:t>）</a:t>
            </a:r>
            <a:r>
              <a:rPr lang="zh-CN" altLang="zh-CN" b="1" dirty="0" smtClean="0"/>
              <a:t>欲辟土地，</a:t>
            </a:r>
            <a:r>
              <a:rPr lang="zh-CN" altLang="zh-CN" b="1" dirty="0" smtClean="0">
                <a:solidFill>
                  <a:srgbClr val="FF0000"/>
                </a:solidFill>
              </a:rPr>
              <a:t>朝</a:t>
            </a:r>
            <a:r>
              <a:rPr lang="zh-CN" altLang="zh-CN" b="1" dirty="0" smtClean="0"/>
              <a:t>秦楚，</a:t>
            </a:r>
            <a:r>
              <a:rPr lang="zh-CN" altLang="zh-CN" b="1" dirty="0" smtClean="0">
                <a:solidFill>
                  <a:srgbClr val="FF0000"/>
                </a:solidFill>
              </a:rPr>
              <a:t>莅</a:t>
            </a:r>
            <a:r>
              <a:rPr lang="zh-CN" altLang="zh-CN" b="1" u="sng" dirty="0" smtClean="0"/>
              <a:t>中国</a:t>
            </a:r>
            <a:r>
              <a:rPr lang="zh-CN" altLang="zh-CN" b="1" dirty="0" smtClean="0"/>
              <a:t>而抚</a:t>
            </a:r>
            <a:r>
              <a:rPr lang="zh-CN" altLang="zh-CN" b="1" u="sng" dirty="0" smtClean="0"/>
              <a:t>四夷</a:t>
            </a:r>
            <a:r>
              <a:rPr lang="zh-CN" altLang="zh-CN" b="1" dirty="0" smtClean="0"/>
              <a:t>也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（</a:t>
            </a:r>
            <a:r>
              <a:rPr lang="en-US" altLang="zh-CN" b="1" dirty="0" smtClean="0"/>
              <a:t>4</a:t>
            </a:r>
            <a:r>
              <a:rPr lang="zh-CN" altLang="en-US" b="1" dirty="0" smtClean="0"/>
              <a:t>）</a:t>
            </a:r>
            <a:r>
              <a:rPr lang="zh-CN" altLang="zh-CN" b="1" dirty="0" smtClean="0"/>
              <a:t>海内之地，</a:t>
            </a:r>
            <a:r>
              <a:rPr lang="zh-CN" altLang="zh-CN" b="1" dirty="0" smtClean="0">
                <a:solidFill>
                  <a:srgbClr val="FF0000"/>
                </a:solidFill>
              </a:rPr>
              <a:t>方</a:t>
            </a:r>
            <a:r>
              <a:rPr lang="zh-CN" altLang="zh-CN" b="1" dirty="0" smtClean="0"/>
              <a:t>千里者九，齐集有</a:t>
            </a:r>
            <a:r>
              <a:rPr lang="zh-CN" altLang="zh-CN" b="1" dirty="0" smtClean="0">
                <a:solidFill>
                  <a:srgbClr val="FF0000"/>
                </a:solidFill>
              </a:rPr>
              <a:t>其一</a:t>
            </a:r>
            <a:r>
              <a:rPr lang="zh-CN" altLang="zh-CN" b="1" dirty="0" smtClean="0"/>
              <a:t>；以一</a:t>
            </a:r>
            <a:r>
              <a:rPr lang="zh-CN" altLang="zh-CN" b="1" dirty="0" smtClean="0">
                <a:solidFill>
                  <a:srgbClr val="FF0000"/>
                </a:solidFill>
              </a:rPr>
              <a:t>服</a:t>
            </a:r>
            <a:r>
              <a:rPr lang="zh-CN" altLang="zh-CN" b="1" dirty="0" smtClean="0"/>
              <a:t>八，何以异于邹敌楚哉？</a:t>
            </a:r>
            <a:r>
              <a:rPr lang="zh-CN" altLang="zh-CN" b="1" dirty="0" smtClean="0">
                <a:solidFill>
                  <a:srgbClr val="FF0000"/>
                </a:solidFill>
              </a:rPr>
              <a:t>盖</a:t>
            </a:r>
            <a:r>
              <a:rPr lang="zh-CN" altLang="zh-CN" b="1" dirty="0" smtClean="0"/>
              <a:t>亦反其本矣？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（</a:t>
            </a:r>
            <a:r>
              <a:rPr lang="en-US" altLang="zh-CN" b="1" dirty="0" smtClean="0"/>
              <a:t>5</a:t>
            </a:r>
            <a:r>
              <a:rPr lang="zh-CN" altLang="en-US" b="1" dirty="0" smtClean="0"/>
              <a:t>）</a:t>
            </a:r>
            <a:r>
              <a:rPr lang="zh-CN" altLang="zh-CN" b="1" dirty="0" smtClean="0"/>
              <a:t>及</a:t>
            </a:r>
            <a:r>
              <a:rPr lang="zh-CN" altLang="zh-CN" b="1" dirty="0" smtClean="0">
                <a:solidFill>
                  <a:srgbClr val="FF0000"/>
                </a:solidFill>
              </a:rPr>
              <a:t>陷</a:t>
            </a:r>
            <a:r>
              <a:rPr lang="zh-CN" altLang="zh-CN" b="1" dirty="0" smtClean="0"/>
              <a:t>于罪，</a:t>
            </a:r>
            <a:r>
              <a:rPr lang="zh-CN" altLang="zh-CN" b="1" dirty="0" smtClean="0">
                <a:solidFill>
                  <a:srgbClr val="FF0000"/>
                </a:solidFill>
              </a:rPr>
              <a:t>然后从而刑</a:t>
            </a:r>
            <a:r>
              <a:rPr lang="zh-CN" altLang="zh-CN" b="1" dirty="0" smtClean="0"/>
              <a:t>之，是</a:t>
            </a:r>
            <a:r>
              <a:rPr lang="zh-CN" altLang="zh-CN" b="1" dirty="0" smtClean="0">
                <a:solidFill>
                  <a:srgbClr val="FF0000"/>
                </a:solidFill>
              </a:rPr>
              <a:t>罔</a:t>
            </a:r>
            <a:r>
              <a:rPr lang="zh-CN" altLang="zh-CN" b="1" dirty="0" smtClean="0"/>
              <a:t>民也。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（</a:t>
            </a:r>
            <a:r>
              <a:rPr lang="en-US" altLang="zh-CN" b="1" dirty="0" smtClean="0"/>
              <a:t>6</a:t>
            </a:r>
            <a:r>
              <a:rPr lang="zh-CN" altLang="en-US" b="1" dirty="0" smtClean="0"/>
              <a:t>）</a:t>
            </a:r>
            <a:r>
              <a:rPr lang="zh-CN" altLang="zh-CN" b="1" dirty="0" smtClean="0"/>
              <a:t>此惟救死而恐不</a:t>
            </a:r>
            <a:r>
              <a:rPr lang="zh-CN" altLang="zh-CN" b="1" dirty="0" smtClean="0">
                <a:solidFill>
                  <a:srgbClr val="FF0000"/>
                </a:solidFill>
              </a:rPr>
              <a:t>赡</a:t>
            </a:r>
            <a:r>
              <a:rPr lang="zh-CN" altLang="zh-CN" b="1" dirty="0" smtClean="0"/>
              <a:t>，</a:t>
            </a:r>
            <a:r>
              <a:rPr lang="zh-CN" altLang="zh-CN" b="1" dirty="0" smtClean="0">
                <a:solidFill>
                  <a:srgbClr val="FF0000"/>
                </a:solidFill>
              </a:rPr>
              <a:t>奚暇治</a:t>
            </a:r>
            <a:r>
              <a:rPr lang="zh-CN" altLang="zh-CN" b="1" dirty="0" smtClean="0"/>
              <a:t>礼义哉</a:t>
            </a:r>
            <a:r>
              <a:rPr lang="en-US" altLang="zh-CN" b="1" dirty="0" smtClean="0"/>
              <a:t>!</a:t>
            </a:r>
          </a:p>
          <a:p>
            <a:pPr>
              <a:buNone/>
            </a:pPr>
            <a:r>
              <a:rPr lang="zh-CN" altLang="en-US" b="1" dirty="0" smtClean="0"/>
              <a:t>（</a:t>
            </a:r>
            <a:r>
              <a:rPr lang="en-US" altLang="zh-CN" b="1" dirty="0" smtClean="0"/>
              <a:t>7</a:t>
            </a:r>
            <a:r>
              <a:rPr lang="zh-CN" altLang="en-US" b="1" dirty="0" smtClean="0"/>
              <a:t>）</a:t>
            </a:r>
            <a:r>
              <a:rPr lang="zh-CN" altLang="zh-CN" b="1" dirty="0" smtClean="0"/>
              <a:t>百亩之田，勿</a:t>
            </a:r>
            <a:r>
              <a:rPr lang="zh-CN" altLang="zh-CN" b="1" dirty="0" smtClean="0">
                <a:solidFill>
                  <a:srgbClr val="FF0000"/>
                </a:solidFill>
              </a:rPr>
              <a:t>夺</a:t>
            </a:r>
            <a:r>
              <a:rPr lang="zh-CN" altLang="zh-CN" b="1" dirty="0" smtClean="0"/>
              <a:t>其</a:t>
            </a:r>
            <a:r>
              <a:rPr lang="zh-CN" altLang="zh-CN" b="1" dirty="0" smtClean="0">
                <a:solidFill>
                  <a:srgbClr val="FF0000"/>
                </a:solidFill>
              </a:rPr>
              <a:t>时</a:t>
            </a:r>
            <a:r>
              <a:rPr lang="zh-CN" altLang="zh-CN" b="1" dirty="0" smtClean="0"/>
              <a:t>，八口之家可以无饥矣；若民，</a:t>
            </a:r>
            <a:r>
              <a:rPr lang="zh-CN" altLang="zh-CN" b="1" dirty="0" smtClean="0">
                <a:solidFill>
                  <a:srgbClr val="FF0000"/>
                </a:solidFill>
              </a:rPr>
              <a:t>则</a:t>
            </a:r>
            <a:r>
              <a:rPr lang="zh-CN" altLang="zh-CN" b="1" dirty="0" smtClean="0"/>
              <a:t>无恒产，因无恒心</a:t>
            </a:r>
            <a:endParaRPr lang="en-US" altLang="zh-CN" b="1" dirty="0" smtClean="0"/>
          </a:p>
          <a:p>
            <a:pPr>
              <a:buNone/>
            </a:pPr>
            <a:r>
              <a:rPr lang="zh-CN" altLang="en-US" b="1" dirty="0" smtClean="0"/>
              <a:t>（</a:t>
            </a:r>
            <a:r>
              <a:rPr lang="en-US" altLang="zh-CN" b="1" dirty="0" smtClean="0"/>
              <a:t>8</a:t>
            </a:r>
            <a:r>
              <a:rPr lang="zh-CN" altLang="en-US" b="1" dirty="0" smtClean="0"/>
              <a:t>）</a:t>
            </a:r>
            <a:r>
              <a:rPr lang="zh-CN" altLang="zh-CN" b="1" dirty="0" smtClean="0">
                <a:solidFill>
                  <a:srgbClr val="FF0000"/>
                </a:solidFill>
              </a:rPr>
              <a:t>谨庠序</a:t>
            </a:r>
            <a:r>
              <a:rPr lang="zh-CN" altLang="zh-CN" b="1" dirty="0" smtClean="0"/>
              <a:t>之教，</a:t>
            </a:r>
            <a:r>
              <a:rPr lang="zh-CN" altLang="zh-CN" b="1" dirty="0" smtClean="0">
                <a:solidFill>
                  <a:srgbClr val="FF0000"/>
                </a:solidFill>
              </a:rPr>
              <a:t>申</a:t>
            </a:r>
            <a:r>
              <a:rPr lang="zh-CN" altLang="zh-CN" b="1" dirty="0" smtClean="0"/>
              <a:t>之以</a:t>
            </a:r>
            <a:r>
              <a:rPr lang="zh-CN" altLang="zh-CN" b="1" dirty="0" smtClean="0">
                <a:solidFill>
                  <a:srgbClr val="FF0000"/>
                </a:solidFill>
              </a:rPr>
              <a:t>孝悌</a:t>
            </a:r>
            <a:r>
              <a:rPr lang="zh-CN" altLang="zh-CN" b="1" dirty="0" smtClean="0"/>
              <a:t>之义，</a:t>
            </a:r>
            <a:r>
              <a:rPr lang="zh-CN" altLang="zh-CN" b="1" dirty="0" smtClean="0">
                <a:solidFill>
                  <a:srgbClr val="FF0000"/>
                </a:solidFill>
              </a:rPr>
              <a:t>颁</a:t>
            </a:r>
            <a:r>
              <a:rPr lang="zh-CN" altLang="zh-CN" b="1" dirty="0" smtClean="0"/>
              <a:t>白者不</a:t>
            </a:r>
            <a:r>
              <a:rPr lang="zh-CN" altLang="zh-CN" b="1" dirty="0" smtClean="0">
                <a:solidFill>
                  <a:srgbClr val="FF0000"/>
                </a:solidFill>
              </a:rPr>
              <a:t>负</a:t>
            </a:r>
            <a:r>
              <a:rPr lang="zh-CN" altLang="zh-CN" b="1" dirty="0" smtClean="0"/>
              <a:t>戴于道路矣。</a:t>
            </a: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smtClean="0"/>
              <a:t>小聘  大聘    朝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/>
              <a:t>诸侯之于天子也，一年使大夫小聘，三年使卿大聘，五年君自行朝天子</a:t>
            </a:r>
            <a:endParaRPr lang="zh-CN" alt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864096"/>
          </a:xfrm>
        </p:spPr>
        <p:txBody>
          <a:bodyPr/>
          <a:lstStyle/>
          <a:p>
            <a:r>
              <a:rPr lang="zh-CN" altLang="en-US" dirty="0" smtClean="0"/>
              <a:t>议论文第二段道理论证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980728"/>
            <a:ext cx="8496944" cy="5760640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b="1" dirty="0" smtClean="0"/>
              <a:t>不举例的直白语言论证</a:t>
            </a:r>
            <a:endParaRPr lang="en-US" altLang="zh-CN" b="1" dirty="0" smtClean="0"/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观点、关键词、关系或者原因、意义阐释。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b="1" dirty="0" smtClean="0"/>
              <a:t>示例：</a:t>
            </a:r>
            <a:r>
              <a:rPr lang="zh-CN" altLang="zh-CN" b="1" dirty="0" smtClean="0"/>
              <a:t>爱国是一种生于斯长于斯的深刻情感</a:t>
            </a:r>
            <a:r>
              <a:rPr lang="zh-CN" altLang="en-US" b="1" dirty="0" smtClean="0"/>
              <a:t>，</a:t>
            </a:r>
            <a:r>
              <a:rPr lang="zh-CN" altLang="zh-CN" b="1" dirty="0" smtClean="0"/>
              <a:t>是把自己心中的小小种子，对华夏文化的眷恋传承开来，让他散发世界；而国家要记住这样的人，不能让他在历史中随便被淡忘。</a:t>
            </a:r>
            <a:endParaRPr lang="en-US" altLang="zh-CN" b="1" dirty="0" smtClean="0"/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正反思辨论证：不是，而是；与其说，不如说；宁可说，毋庸是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b="1" dirty="0" smtClean="0"/>
              <a:t>示例：</a:t>
            </a:r>
            <a:r>
              <a:rPr lang="zh-CN" altLang="zh-CN" b="1" dirty="0" smtClean="0"/>
              <a:t>等待，</a:t>
            </a:r>
            <a:r>
              <a:rPr lang="zh-CN" altLang="zh-CN" b="1" dirty="0" smtClean="0">
                <a:solidFill>
                  <a:srgbClr val="FF0000"/>
                </a:solidFill>
              </a:rPr>
              <a:t>不是</a:t>
            </a:r>
            <a:r>
              <a:rPr lang="zh-CN" altLang="zh-CN" b="1" dirty="0" smtClean="0"/>
              <a:t>人生的空白，那只是</a:t>
            </a:r>
            <a:r>
              <a:rPr lang="zh-CN" altLang="zh-CN" b="1" dirty="0" smtClean="0">
                <a:solidFill>
                  <a:srgbClr val="FF0000"/>
                </a:solidFill>
              </a:rPr>
              <a:t>无所作为者的借口</a:t>
            </a:r>
            <a:r>
              <a:rPr lang="zh-CN" altLang="zh-CN" b="1" dirty="0" smtClean="0"/>
              <a:t>，碌碌无为者的托辞，在人生的空白里消磨自己的人生，</a:t>
            </a:r>
            <a:r>
              <a:rPr lang="zh-CN" altLang="zh-CN" b="1" dirty="0" smtClean="0">
                <a:solidFill>
                  <a:srgbClr val="FF0000"/>
                </a:solidFill>
              </a:rPr>
              <a:t>最终一事无成</a:t>
            </a:r>
            <a:r>
              <a:rPr lang="zh-CN" altLang="zh-CN" b="1" dirty="0" smtClean="0"/>
              <a:t>；等待，</a:t>
            </a:r>
            <a:r>
              <a:rPr lang="zh-CN" altLang="zh-CN" b="1" dirty="0" smtClean="0">
                <a:solidFill>
                  <a:srgbClr val="FF0000"/>
                </a:solidFill>
              </a:rPr>
              <a:t>是</a:t>
            </a:r>
            <a:r>
              <a:rPr lang="zh-CN" altLang="zh-CN" b="1" dirty="0" smtClean="0"/>
              <a:t>力量的积蓄，在人生的短暂停顿中，</a:t>
            </a:r>
            <a:r>
              <a:rPr lang="zh-CN" altLang="zh-CN" b="1" dirty="0" smtClean="0">
                <a:solidFill>
                  <a:srgbClr val="FF0000"/>
                </a:solidFill>
              </a:rPr>
              <a:t>整理行装，积蓄前行的力量，</a:t>
            </a:r>
            <a:r>
              <a:rPr lang="zh-CN" altLang="zh-CN" b="1" dirty="0" smtClean="0"/>
              <a:t>这才是大</a:t>
            </a:r>
            <a:r>
              <a:rPr lang="zh-CN" altLang="zh-CN" b="1" dirty="0" smtClean="0">
                <a:solidFill>
                  <a:srgbClr val="FF0000"/>
                </a:solidFill>
              </a:rPr>
              <a:t>智大勇者走向成功的途径。</a:t>
            </a:r>
          </a:p>
          <a:p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人物评论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周、鲁选一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908720"/>
            <a:ext cx="8445624" cy="594928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dirty="0" smtClean="0"/>
              <a:t>         </a:t>
            </a:r>
            <a:r>
              <a:rPr lang="zh-CN" altLang="zh-CN" b="1" dirty="0" smtClean="0">
                <a:solidFill>
                  <a:srgbClr val="FF0000"/>
                </a:solidFill>
              </a:rPr>
              <a:t>先生高义</a:t>
            </a:r>
            <a:r>
              <a:rPr lang="zh-CN" altLang="zh-CN" b="1" dirty="0" smtClean="0"/>
              <a:t>。</a:t>
            </a:r>
            <a:r>
              <a:rPr lang="zh-CN" altLang="zh-CN" b="1" u="sng" dirty="0" smtClean="0"/>
              <a:t>古稀之年，披坚执锐，夜缒而出，只身奔赴秦营</a:t>
            </a:r>
            <a:r>
              <a:rPr lang="zh-CN" altLang="zh-CN" b="1" dirty="0" smtClean="0"/>
              <a:t>。您的赤诚与热忱，</a:t>
            </a:r>
            <a:r>
              <a:rPr lang="zh-CN" altLang="zh-CN" b="1" u="sng" dirty="0" smtClean="0"/>
              <a:t>忠心与爱国就像残年的烛，不遗余力地燃烧着，奉献着。</a:t>
            </a:r>
            <a:r>
              <a:rPr lang="zh-CN" altLang="zh-CN" b="1" dirty="0" smtClean="0"/>
              <a:t>熊熊的光亮，焕发出强大的生命力。</a:t>
            </a:r>
          </a:p>
          <a:p>
            <a:pPr>
              <a:lnSpc>
                <a:spcPct val="120000"/>
              </a:lnSpc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               </a:t>
            </a:r>
            <a:r>
              <a:rPr lang="zh-CN" altLang="zh-CN" b="1" dirty="0" smtClean="0">
                <a:solidFill>
                  <a:srgbClr val="FF0000"/>
                </a:solidFill>
              </a:rPr>
              <a:t>先生高明</a:t>
            </a:r>
            <a:r>
              <a:rPr lang="zh-CN" altLang="zh-CN" b="1" dirty="0" smtClean="0"/>
              <a:t>。您审时度势，以退为进，因势利导，您晓之以理，动之以情，能言善辩，以三寸不烂之舌劝退秦师。您的智慧与人格魅力熠熠生辉</a:t>
            </a:r>
            <a:r>
              <a:rPr lang="en-US" altLang="zh-CN" b="1" dirty="0" smtClean="0"/>
              <a:t>.</a:t>
            </a:r>
          </a:p>
          <a:p>
            <a:pPr>
              <a:lnSpc>
                <a:spcPct val="120000"/>
              </a:lnSpc>
              <a:buNone/>
            </a:pPr>
            <a:endParaRPr lang="zh-CN" altLang="zh-CN" b="1" dirty="0" smtClean="0"/>
          </a:p>
          <a:p>
            <a:pPr>
              <a:lnSpc>
                <a:spcPct val="120000"/>
              </a:lnSpc>
              <a:buNone/>
            </a:pPr>
            <a:r>
              <a:rPr lang="en-US" altLang="zh-CN" b="1" dirty="0" smtClean="0"/>
              <a:t>              </a:t>
            </a:r>
            <a:r>
              <a:rPr lang="zh-CN" altLang="zh-CN" b="1" dirty="0" smtClean="0"/>
              <a:t>往事如观流水，</a:t>
            </a:r>
            <a:r>
              <a:rPr lang="zh-CN" altLang="zh-CN" b="1" dirty="0" smtClean="0">
                <a:solidFill>
                  <a:srgbClr val="FF0000"/>
                </a:solidFill>
              </a:rPr>
              <a:t>来者如仰高山，</a:t>
            </a:r>
            <a:r>
              <a:rPr lang="zh-CN" altLang="zh-CN" b="1" dirty="0" smtClean="0"/>
              <a:t>国难面前，深明大义，不计前嫌，孤身一人</a:t>
            </a:r>
            <a:r>
              <a:rPr lang="en-US" altLang="zh-CN" b="1" u="sng" dirty="0" smtClean="0"/>
              <a:t>“</a:t>
            </a:r>
            <a:r>
              <a:rPr lang="zh-CN" altLang="zh-CN" b="1" u="sng" dirty="0" smtClean="0"/>
              <a:t>夜缒而出</a:t>
            </a:r>
            <a:r>
              <a:rPr lang="en-US" altLang="zh-CN" b="1" u="sng" dirty="0" smtClean="0"/>
              <a:t>”</a:t>
            </a:r>
            <a:r>
              <a:rPr lang="zh-CN" altLang="zh-CN" b="1" u="sng" dirty="0" smtClean="0"/>
              <a:t>，奔赴敌营</a:t>
            </a:r>
            <a:r>
              <a:rPr lang="zh-CN" altLang="zh-CN" b="1" dirty="0" smtClean="0"/>
              <a:t>。强</a:t>
            </a:r>
            <a:r>
              <a:rPr lang="zh-CN" altLang="zh-CN" b="1" u="sng" dirty="0" smtClean="0"/>
              <a:t>秦帐内，他不卑不亢，坚定无畏，字字珠玑，化干戈为玉帛，为祖国守得万家灯火，守得一片安宁。</a:t>
            </a:r>
            <a:r>
              <a:rPr lang="zh-CN" altLang="zh-CN" b="1" dirty="0" smtClean="0"/>
              <a:t>繁华事散逐香尘，流水无情草自春，分繁人间千万事。人们在得失间游戈，来来往往 ，过客匆匆。佝偻之躯，蹒跚脚步，却充满坚定，我不入地狱，谁入地狱？</a:t>
            </a:r>
            <a:r>
              <a:rPr lang="zh-CN" altLang="zh-CN" b="1" u="sng" dirty="0" smtClean="0"/>
              <a:t>皮之不存毛将焉附？国将不存何以为家！那夜的月光，照耀着一位国士的执着身影，照耀着他的一片丹心，</a:t>
            </a:r>
            <a:r>
              <a:rPr lang="zh-CN" altLang="zh-CN" b="1" dirty="0" smtClean="0"/>
              <a:t>穷年忧黎元，叹息肠内热，把乱世丢在一边，开始生命的最后一次远征。</a:t>
            </a:r>
          </a:p>
          <a:p>
            <a:pPr>
              <a:lnSpc>
                <a:spcPct val="120000"/>
              </a:lnSpc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260648"/>
            <a:ext cx="8640960" cy="6264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sz="2800" b="1" dirty="0" smtClean="0"/>
              <a:t>1.</a:t>
            </a:r>
            <a:r>
              <a:rPr lang="zh-CN" altLang="en-US" sz="2800" b="1" dirty="0" smtClean="0"/>
              <a:t>初从高祖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起</a:t>
            </a:r>
            <a:r>
              <a:rPr lang="zh-CN" altLang="en-US" sz="2800" b="1" dirty="0" smtClean="0"/>
              <a:t>丰，攻下沛。高祖为沛公，以哙为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舍人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>
              <a:buNone/>
            </a:pPr>
            <a:r>
              <a:rPr lang="en-US" altLang="zh-CN" sz="2800" b="1" dirty="0" smtClean="0"/>
              <a:t>2.</a:t>
            </a:r>
            <a:r>
              <a:rPr lang="zh-CN" altLang="en-US" sz="2800" b="1" dirty="0" smtClean="0"/>
              <a:t>沛公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从</a:t>
            </a:r>
            <a:r>
              <a:rPr lang="zh-CN" altLang="en-US" sz="2800" b="1" dirty="0" smtClean="0"/>
              <a:t>百余骑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因</a:t>
            </a:r>
            <a:r>
              <a:rPr lang="zh-CN" altLang="en-US" sz="2800" b="1" dirty="0" smtClean="0"/>
              <a:t>项伯面见项羽，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谢</a:t>
            </a:r>
            <a:r>
              <a:rPr lang="zh-CN" altLang="en-US" sz="2800" b="1" dirty="0" smtClean="0"/>
              <a:t>无有闭关事。项羽既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飨</a:t>
            </a:r>
            <a:r>
              <a:rPr lang="zh-CN" altLang="en-US" sz="2800" b="1" dirty="0" smtClean="0"/>
              <a:t>军士，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中酒</a:t>
            </a:r>
            <a:r>
              <a:rPr lang="zh-CN" altLang="en-US" sz="2800" b="1" dirty="0" smtClean="0"/>
              <a:t>，亚父谋欲杀沛公</a:t>
            </a:r>
            <a:endParaRPr lang="en-US" altLang="zh-CN" sz="2800" b="1" dirty="0" smtClean="0"/>
          </a:p>
          <a:p>
            <a:pPr>
              <a:buNone/>
            </a:pPr>
            <a:r>
              <a:rPr lang="en-US" altLang="zh-CN" sz="2800" b="1" dirty="0" smtClean="0"/>
              <a:t>3.</a:t>
            </a:r>
            <a:r>
              <a:rPr lang="zh-CN" altLang="en-US" sz="2800" b="1" dirty="0" smtClean="0"/>
              <a:t>是日微樊哙奔入营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谯让</a:t>
            </a:r>
            <a:r>
              <a:rPr lang="zh-CN" altLang="en-US" sz="2800" b="1" dirty="0" smtClean="0"/>
              <a:t>项羽，沛公事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几殆</a:t>
            </a:r>
            <a:r>
              <a:rPr lang="zh-CN" altLang="en-US" sz="2800" b="1" dirty="0" smtClean="0"/>
              <a:t>。</a:t>
            </a:r>
            <a:endParaRPr lang="en-US" altLang="zh-CN" sz="2800" b="1" dirty="0" smtClean="0"/>
          </a:p>
          <a:p>
            <a:pPr>
              <a:buNone/>
            </a:pPr>
            <a:r>
              <a:rPr lang="en-US" altLang="zh-CN" sz="2800" b="1" dirty="0" smtClean="0"/>
              <a:t>4.</a:t>
            </a:r>
            <a:r>
              <a:rPr lang="zh-CN" altLang="en-US" sz="2800" dirty="0" smtClean="0"/>
              <a:t> </a:t>
            </a:r>
            <a:r>
              <a:rPr lang="zh-CN" altLang="en-US" sz="2800" b="1" dirty="0" smtClean="0"/>
              <a:t>夫子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当路</a:t>
            </a:r>
            <a:r>
              <a:rPr lang="zh-CN" altLang="en-US" sz="2800" b="1" dirty="0" smtClean="0"/>
              <a:t>于齐，吾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先子</a:t>
            </a:r>
            <a:r>
              <a:rPr lang="zh-CN" altLang="en-US" sz="2800" b="1" dirty="0" smtClean="0"/>
              <a:t>之所畏也。尔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何曾</a:t>
            </a:r>
            <a:r>
              <a:rPr lang="zh-CN" altLang="en-US" sz="2800" b="1" dirty="0" smtClean="0"/>
              <a:t>比予于管仲！ 若是，则弟子之惑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滋甚</a:t>
            </a:r>
            <a:r>
              <a:rPr lang="zh-CN" altLang="en-US" sz="2800" b="1" dirty="0" smtClean="0"/>
              <a:t>。且以文王之德，百年而后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崩</a:t>
            </a:r>
            <a:r>
              <a:rPr lang="zh-CN" altLang="en-US" sz="2800" b="1" dirty="0" smtClean="0"/>
              <a:t>，犹未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洽</a:t>
            </a:r>
            <a:r>
              <a:rPr lang="zh-CN" altLang="en-US" sz="2800" b="1" dirty="0" smtClean="0"/>
              <a:t>于天下。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相与</a:t>
            </a:r>
            <a:r>
              <a:rPr lang="zh-CN" altLang="en-US" sz="2800" b="1" dirty="0" smtClean="0"/>
              <a:t>辅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相</a:t>
            </a:r>
            <a:r>
              <a:rPr lang="zh-CN" altLang="en-US" sz="2800" b="1" dirty="0" smtClean="0"/>
              <a:t>之，故久而后失之也。地不改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辟</a:t>
            </a:r>
            <a:r>
              <a:rPr lang="zh-CN" altLang="en-US" sz="2800" b="1" dirty="0" smtClean="0"/>
              <a:t>矣，民不改聚矣，行仁政而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王</a:t>
            </a:r>
            <a:r>
              <a:rPr lang="zh-CN" altLang="en-US" sz="2800" b="1" dirty="0" smtClean="0"/>
              <a:t>，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莫之能御</a:t>
            </a:r>
            <a:r>
              <a:rPr lang="zh-CN" altLang="en-US" sz="2800" b="1" dirty="0" smtClean="0"/>
              <a:t>也。德之流行，速于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置邮</a:t>
            </a:r>
            <a:r>
              <a:rPr lang="zh-CN" altLang="en-US" sz="2800" b="1" dirty="0" smtClean="0"/>
              <a:t>而传命。</a:t>
            </a:r>
            <a:endParaRPr lang="en-US" altLang="zh-CN" sz="2800" b="1" dirty="0" smtClean="0"/>
          </a:p>
          <a:p>
            <a:pPr>
              <a:buNone/>
            </a:pPr>
            <a:r>
              <a:rPr lang="en-US" altLang="zh-CN" sz="2800" b="1" dirty="0" smtClean="0"/>
              <a:t>  5.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万乘</a:t>
            </a:r>
            <a:r>
              <a:rPr lang="zh-CN" altLang="en-US" sz="2800" b="1" dirty="0" smtClean="0"/>
              <a:t>之国行仁政，民之悦之，犹解倒悬也。故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事半</a:t>
            </a:r>
            <a:r>
              <a:rPr lang="zh-CN" altLang="en-US" sz="2800" b="1" dirty="0" smtClean="0"/>
              <a:t>古之人，功必倍之</a:t>
            </a:r>
            <a:endParaRPr lang="en-US" altLang="zh-CN" sz="2800" b="1" dirty="0" smtClean="0"/>
          </a:p>
          <a:p>
            <a:pPr>
              <a:buNone/>
            </a:pPr>
            <a:r>
              <a:rPr lang="en-US" altLang="zh-CN" sz="2800" b="1" dirty="0" smtClean="0"/>
              <a:t>6.</a:t>
            </a:r>
            <a:r>
              <a:rPr lang="zh-CN" altLang="en-US" sz="2800" b="1" smtClean="0"/>
              <a:t>解释：雨后春笋、泥沙俱下、江河日下、浑金璞玉</a:t>
            </a:r>
            <a:endParaRPr lang="en-US" altLang="zh-CN" sz="2800" b="1" dirty="0" smtClean="0"/>
          </a:p>
          <a:p>
            <a:pPr>
              <a:buNone/>
            </a:pPr>
            <a:endParaRPr lang="zh-CN" altLang="en-US" b="1" dirty="0" smtClean="0"/>
          </a:p>
          <a:p>
            <a:pPr>
              <a:buNone/>
            </a:pPr>
            <a:endParaRPr lang="zh-CN" alt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91276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zh-CN" b="1" dirty="0" smtClean="0"/>
              <a:t>1.</a:t>
            </a:r>
            <a:r>
              <a:rPr lang="zh-CN" altLang="en-US" b="1" dirty="0" smtClean="0"/>
              <a:t>杜甫在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登岳阳楼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中虚实结合表达家国情怀（个人愤懑、个人身世转写国事危难）的两句</a:t>
            </a:r>
            <a:r>
              <a:rPr lang="zh-CN" altLang="en-US" b="1" u="sng" dirty="0" smtClean="0">
                <a:solidFill>
                  <a:schemeClr val="bg1"/>
                </a:solidFill>
              </a:rPr>
              <a:t>戎马关山北　凭轩涕泗流</a:t>
            </a:r>
          </a:p>
          <a:p>
            <a:pPr>
              <a:buNone/>
            </a:pPr>
            <a:r>
              <a:rPr lang="en-US" altLang="zh-CN" b="1" dirty="0" smtClean="0"/>
              <a:t>2.《</a:t>
            </a:r>
            <a:r>
              <a:rPr lang="zh-CN" altLang="en-US" b="1" dirty="0" smtClean="0"/>
              <a:t>登岳阳楼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动静结合写洞庭壮阔的两句</a:t>
            </a:r>
            <a:r>
              <a:rPr lang="zh-CN" altLang="en-US" b="1" u="sng" dirty="0" smtClean="0">
                <a:solidFill>
                  <a:schemeClr val="bg1"/>
                </a:solidFill>
              </a:rPr>
              <a:t>吴楚东南坼　乾坤日夜浮</a:t>
            </a:r>
          </a:p>
          <a:p>
            <a:pPr>
              <a:buNone/>
            </a:pPr>
            <a:r>
              <a:rPr lang="en-US" altLang="zh-CN" b="1" dirty="0" smtClean="0"/>
              <a:t>3.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桂枝香</a:t>
            </a:r>
            <a:r>
              <a:rPr lang="en-US" altLang="zh-CN" b="1" dirty="0" smtClean="0"/>
              <a:t>·</a:t>
            </a:r>
            <a:r>
              <a:rPr lang="zh-CN" altLang="en-US" b="1" dirty="0" smtClean="0"/>
              <a:t>金陵怀古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感叹六朝的历史未曾给当朝的人留下反思两句</a:t>
            </a:r>
            <a:r>
              <a:rPr lang="zh-CN" altLang="en-US" b="1" u="sng" dirty="0" smtClean="0">
                <a:solidFill>
                  <a:schemeClr val="bg1"/>
                </a:solidFill>
              </a:rPr>
              <a:t>六朝旧事随流水，但寒烟衰草凝绿</a:t>
            </a:r>
          </a:p>
          <a:p>
            <a:pPr>
              <a:buNone/>
            </a:pPr>
            <a:r>
              <a:rPr lang="en-US" altLang="zh-CN" b="1" dirty="0" smtClean="0"/>
              <a:t>4.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桂枝香</a:t>
            </a:r>
            <a:r>
              <a:rPr lang="en-US" altLang="zh-CN" b="1" dirty="0" smtClean="0"/>
              <a:t>·</a:t>
            </a:r>
            <a:r>
              <a:rPr lang="zh-CN" altLang="en-US" b="1" dirty="0" smtClean="0"/>
              <a:t>金陵怀古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既有视觉色彩的明丽又有动态冲击的金陵之景描写的两句</a:t>
            </a:r>
            <a:r>
              <a:rPr lang="zh-CN" altLang="en-US" b="1" u="sng" dirty="0" smtClean="0">
                <a:solidFill>
                  <a:schemeClr val="bg1"/>
                </a:solidFill>
              </a:rPr>
              <a:t>彩舟云淡，星河鹭起</a:t>
            </a:r>
          </a:p>
          <a:p>
            <a:pPr>
              <a:buNone/>
            </a:pPr>
            <a:r>
              <a:rPr lang="en-US" altLang="zh-CN" b="1" dirty="0" smtClean="0"/>
              <a:t>5.</a:t>
            </a:r>
            <a:r>
              <a:rPr lang="zh-CN" altLang="en-US" b="1" dirty="0" smtClean="0"/>
              <a:t> </a:t>
            </a:r>
            <a:r>
              <a:rPr lang="zh-CN" altLang="zh-CN" b="1" dirty="0" smtClean="0"/>
              <a:t>《念奴娇·过洞庭》 </a:t>
            </a:r>
            <a:r>
              <a:rPr lang="zh-CN" altLang="en-US" b="1" dirty="0" smtClean="0"/>
              <a:t>表现词人自问是光明磊落，心胸明洁的句子两句</a:t>
            </a:r>
            <a:r>
              <a:rPr lang="zh-CN" altLang="en-US" b="1" u="sng" dirty="0" smtClean="0">
                <a:solidFill>
                  <a:schemeClr val="bg1"/>
                </a:solidFill>
              </a:rPr>
              <a:t>孤光自照，肝肺皆冰雪 </a:t>
            </a:r>
          </a:p>
          <a:p>
            <a:pPr>
              <a:buNone/>
            </a:pPr>
            <a:r>
              <a:rPr lang="en-US" altLang="zh-CN" b="1" dirty="0" smtClean="0"/>
              <a:t>6.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念奴娇 过洞庭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以夸张和想象写以自然为友的豪迈实则是无人理解的孤独的两句</a:t>
            </a:r>
            <a:r>
              <a:rPr lang="zh-CN" altLang="en-US" b="1" u="sng" dirty="0" smtClean="0">
                <a:solidFill>
                  <a:schemeClr val="bg1"/>
                </a:solidFill>
              </a:rPr>
              <a:t>尽挹西江，细斟北斗</a:t>
            </a:r>
            <a:r>
              <a:rPr lang="zh-CN" altLang="en-US" b="1" dirty="0" smtClean="0"/>
              <a:t> </a:t>
            </a:r>
          </a:p>
          <a:p>
            <a:pPr>
              <a:buNone/>
            </a:pPr>
            <a:r>
              <a:rPr lang="en-US" altLang="zh-CN" b="1" dirty="0" smtClean="0"/>
              <a:t>7.</a:t>
            </a:r>
            <a:r>
              <a:rPr lang="zh-CN" altLang="en-US" b="1" dirty="0" smtClean="0"/>
              <a:t> 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子路、曾皙、冉有、公西华侍坐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中面对孔子的询问，曾皙描绘了一幅在大自然里沐浴临风的景象的两句</a:t>
            </a:r>
            <a:r>
              <a:rPr lang="zh-CN" altLang="zh-CN" b="1" u="sng" dirty="0" smtClean="0">
                <a:solidFill>
                  <a:schemeClr val="bg1"/>
                </a:solidFill>
              </a:rPr>
              <a:t>浴乎沂，风乎舞雩</a:t>
            </a:r>
            <a:r>
              <a:rPr lang="en-US" altLang="zh-CN" b="1" u="sng" dirty="0" smtClean="0">
                <a:solidFill>
                  <a:schemeClr val="bg1"/>
                </a:solidFill>
              </a:rPr>
              <a:t>  </a:t>
            </a:r>
            <a:endParaRPr lang="zh-CN" altLang="zh-CN" b="1" u="sn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altLang="zh-CN" b="1" dirty="0" smtClean="0"/>
              <a:t>8.</a:t>
            </a:r>
            <a:r>
              <a:rPr lang="zh-CN" altLang="zh-CN" b="1" dirty="0" smtClean="0"/>
              <a:t>《谏逐客书》</a:t>
            </a:r>
            <a:r>
              <a:rPr lang="zh-CN" altLang="en-US" b="1" dirty="0" smtClean="0"/>
              <a:t>开宗明义提出中心论点的两句</a:t>
            </a:r>
            <a:r>
              <a:rPr lang="zh-CN" altLang="zh-CN" b="1" u="sng" dirty="0" smtClean="0">
                <a:solidFill>
                  <a:schemeClr val="bg1"/>
                </a:solidFill>
              </a:rPr>
              <a:t>臣闻吏议逐客，窃以为过矣</a:t>
            </a:r>
          </a:p>
          <a:p>
            <a:pPr lvl="0">
              <a:buNone/>
            </a:pPr>
            <a:endParaRPr lang="zh-CN" altLang="en-US" b="1" dirty="0" smtClean="0"/>
          </a:p>
          <a:p>
            <a:pPr lvl="0">
              <a:buNone/>
            </a:pP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572149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zh-CN" b="1" dirty="0" smtClean="0"/>
              <a:t>1</a:t>
            </a:r>
            <a:r>
              <a:rPr lang="zh-CN" altLang="zh-CN" b="1" dirty="0" smtClean="0"/>
              <a:t>、沛公</a:t>
            </a:r>
            <a:r>
              <a:rPr lang="zh-CN" altLang="zh-CN" b="1" dirty="0" smtClean="0">
                <a:solidFill>
                  <a:srgbClr val="FF0000"/>
                </a:solidFill>
              </a:rPr>
              <a:t>奉</a:t>
            </a:r>
            <a:r>
              <a:rPr lang="zh-CN" altLang="zh-CN" b="1" dirty="0" smtClean="0"/>
              <a:t>卮酒</a:t>
            </a:r>
            <a:r>
              <a:rPr lang="zh-CN" altLang="zh-CN" b="1" dirty="0" smtClean="0">
                <a:solidFill>
                  <a:srgbClr val="FF0000"/>
                </a:solidFill>
              </a:rPr>
              <a:t>为寿</a:t>
            </a:r>
            <a:r>
              <a:rPr lang="zh-CN" altLang="zh-CN" b="1" dirty="0" smtClean="0"/>
              <a:t>，约为</a:t>
            </a:r>
            <a:r>
              <a:rPr lang="zh-CN" altLang="zh-CN" b="1" dirty="0" smtClean="0">
                <a:solidFill>
                  <a:srgbClr val="FF0000"/>
                </a:solidFill>
              </a:rPr>
              <a:t>婚姻</a:t>
            </a:r>
            <a:endParaRPr lang="zh-CN" altLang="zh-CN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b="1" dirty="0" smtClean="0"/>
              <a:t>2</a:t>
            </a:r>
            <a:r>
              <a:rPr lang="zh-CN" altLang="zh-CN" b="1" dirty="0" smtClean="0"/>
              <a:t>、</a:t>
            </a:r>
            <a:r>
              <a:rPr lang="zh-CN" altLang="zh-CN" b="1" dirty="0" smtClean="0">
                <a:solidFill>
                  <a:srgbClr val="FF0000"/>
                </a:solidFill>
              </a:rPr>
              <a:t>所以</a:t>
            </a:r>
            <a:r>
              <a:rPr lang="zh-CN" altLang="zh-CN" b="1" dirty="0" smtClean="0"/>
              <a:t>遣将守关者，备他盗之</a:t>
            </a:r>
            <a:r>
              <a:rPr lang="zh-CN" altLang="zh-CN" b="1" dirty="0" smtClean="0">
                <a:solidFill>
                  <a:srgbClr val="FF0000"/>
                </a:solidFill>
              </a:rPr>
              <a:t>出入</a:t>
            </a:r>
            <a:r>
              <a:rPr lang="zh-CN" altLang="zh-CN" b="1" dirty="0" smtClean="0"/>
              <a:t>与</a:t>
            </a:r>
            <a:r>
              <a:rPr lang="zh-CN" altLang="zh-CN" b="1" dirty="0" smtClean="0">
                <a:solidFill>
                  <a:srgbClr val="FF0000"/>
                </a:solidFill>
              </a:rPr>
              <a:t>非常</a:t>
            </a:r>
            <a:r>
              <a:rPr lang="zh-CN" altLang="zh-CN" b="1" dirty="0" smtClean="0"/>
              <a:t>也。</a:t>
            </a:r>
            <a:endParaRPr lang="zh-CN" altLang="zh-CN" dirty="0" smtClean="0"/>
          </a:p>
          <a:p>
            <a:pPr>
              <a:buNone/>
            </a:pPr>
            <a:r>
              <a:rPr lang="en-US" altLang="zh-CN" b="1" dirty="0" smtClean="0"/>
              <a:t>3</a:t>
            </a:r>
            <a:r>
              <a:rPr lang="zh-CN" altLang="zh-CN" b="1" dirty="0" smtClean="0"/>
              <a:t>、</a:t>
            </a:r>
            <a:r>
              <a:rPr lang="zh-CN" altLang="en-US" b="1" dirty="0" smtClean="0">
                <a:solidFill>
                  <a:srgbClr val="FF0000"/>
                </a:solidFill>
              </a:rPr>
              <a:t>旦日飨</a:t>
            </a:r>
            <a:r>
              <a:rPr lang="zh-CN" altLang="en-US" b="1" dirty="0" smtClean="0"/>
              <a:t>士卒，</a:t>
            </a:r>
            <a:r>
              <a:rPr lang="zh-CN" altLang="en-US" b="1" dirty="0" smtClean="0">
                <a:solidFill>
                  <a:srgbClr val="FF0000"/>
                </a:solidFill>
              </a:rPr>
              <a:t>为</a:t>
            </a:r>
            <a:r>
              <a:rPr lang="zh-CN" altLang="en-US" b="1" dirty="0" smtClean="0"/>
              <a:t>击</a:t>
            </a:r>
            <a:r>
              <a:rPr lang="zh-CN" altLang="en-US" b="1" dirty="0" smtClean="0">
                <a:solidFill>
                  <a:srgbClr val="FF0000"/>
                </a:solidFill>
              </a:rPr>
              <a:t>破</a:t>
            </a:r>
            <a:r>
              <a:rPr lang="zh-CN" altLang="en-US" b="1" dirty="0" smtClean="0"/>
              <a:t>沛公军。</a:t>
            </a:r>
            <a:endParaRPr lang="en-US" altLang="zh-CN" b="1" dirty="0" smtClean="0"/>
          </a:p>
          <a:p>
            <a:pPr>
              <a:buNone/>
            </a:pPr>
            <a:r>
              <a:rPr lang="en-US" altLang="zh-CN" b="1" dirty="0" smtClean="0"/>
              <a:t>4</a:t>
            </a:r>
            <a:r>
              <a:rPr lang="zh-CN" altLang="en-US" b="1" dirty="0" smtClean="0"/>
              <a:t>、秦时与臣</a:t>
            </a:r>
            <a:r>
              <a:rPr lang="zh-CN" altLang="en-US" b="1" dirty="0" smtClean="0">
                <a:solidFill>
                  <a:srgbClr val="FF0000"/>
                </a:solidFill>
              </a:rPr>
              <a:t>游</a:t>
            </a:r>
            <a:r>
              <a:rPr lang="zh-CN" altLang="en-US" b="1" dirty="0" smtClean="0"/>
              <a:t>，项伯杀人，臣</a:t>
            </a:r>
            <a:r>
              <a:rPr lang="zh-CN" altLang="en-US" b="1" dirty="0" smtClean="0">
                <a:solidFill>
                  <a:srgbClr val="FF0000"/>
                </a:solidFill>
              </a:rPr>
              <a:t>活</a:t>
            </a:r>
            <a:r>
              <a:rPr lang="zh-CN" altLang="en-US" b="1" dirty="0" smtClean="0"/>
              <a:t>之。</a:t>
            </a:r>
          </a:p>
          <a:p>
            <a:pPr>
              <a:buNone/>
            </a:pPr>
            <a:r>
              <a:rPr lang="en-US" altLang="zh-CN" b="1" dirty="0" smtClean="0"/>
              <a:t>5</a:t>
            </a:r>
            <a:r>
              <a:rPr lang="zh-CN" altLang="zh-CN" b="1" dirty="0" smtClean="0"/>
              <a:t>、</a:t>
            </a:r>
            <a:r>
              <a:rPr lang="zh-CN" altLang="en-US" b="1" dirty="0" smtClean="0"/>
              <a:t>若舍郑</a:t>
            </a:r>
            <a:r>
              <a:rPr lang="zh-CN" altLang="en-US" b="1" dirty="0" smtClean="0">
                <a:solidFill>
                  <a:srgbClr val="FF0000"/>
                </a:solidFill>
              </a:rPr>
              <a:t>以为东道主</a:t>
            </a:r>
            <a:r>
              <a:rPr lang="zh-CN" altLang="en-US" b="1" dirty="0" smtClean="0"/>
              <a:t>，</a:t>
            </a:r>
            <a:r>
              <a:rPr lang="zh-CN" altLang="en-US" b="1" dirty="0" smtClean="0">
                <a:solidFill>
                  <a:srgbClr val="FF0000"/>
                </a:solidFill>
              </a:rPr>
              <a:t>行李</a:t>
            </a:r>
            <a:r>
              <a:rPr lang="zh-CN" altLang="en-US" b="1" dirty="0" smtClean="0"/>
              <a:t>之往来，</a:t>
            </a:r>
            <a:r>
              <a:rPr lang="zh-CN" altLang="en-US" b="1" dirty="0" smtClean="0">
                <a:solidFill>
                  <a:srgbClr val="FF0000"/>
                </a:solidFill>
              </a:rPr>
              <a:t>共</a:t>
            </a:r>
            <a:r>
              <a:rPr lang="zh-CN" altLang="en-US" b="1" dirty="0" smtClean="0"/>
              <a:t>其</a:t>
            </a:r>
            <a:r>
              <a:rPr lang="zh-CN" altLang="en-US" b="1" dirty="0" smtClean="0">
                <a:solidFill>
                  <a:srgbClr val="FF0000"/>
                </a:solidFill>
              </a:rPr>
              <a:t>乏困</a:t>
            </a:r>
            <a:r>
              <a:rPr lang="zh-CN" altLang="en-US" b="1" dirty="0" smtClean="0"/>
              <a:t>，君亦无所害。</a:t>
            </a:r>
          </a:p>
          <a:p>
            <a:pPr>
              <a:buNone/>
            </a:pPr>
            <a:r>
              <a:rPr lang="zh-CN" altLang="en-US" b="1" dirty="0" smtClean="0"/>
              <a:t> </a:t>
            </a:r>
            <a:r>
              <a:rPr lang="en-US" altLang="zh-CN" b="1" dirty="0" smtClean="0"/>
              <a:t>6</a:t>
            </a:r>
            <a:r>
              <a:rPr lang="zh-CN" altLang="en-US" b="1" dirty="0" smtClean="0"/>
              <a:t>、夫晋，何</a:t>
            </a:r>
            <a:r>
              <a:rPr lang="zh-CN" altLang="en-US" b="1" dirty="0" smtClean="0">
                <a:solidFill>
                  <a:srgbClr val="FF0000"/>
                </a:solidFill>
              </a:rPr>
              <a:t>厌</a:t>
            </a:r>
            <a:r>
              <a:rPr lang="zh-CN" altLang="en-US" b="1" dirty="0" smtClean="0"/>
              <a:t>之有？</a:t>
            </a:r>
            <a:r>
              <a:rPr lang="zh-CN" altLang="en-US" b="1" dirty="0" smtClean="0">
                <a:solidFill>
                  <a:srgbClr val="FF0000"/>
                </a:solidFill>
              </a:rPr>
              <a:t>既东</a:t>
            </a:r>
            <a:r>
              <a:rPr lang="zh-CN" altLang="en-US" b="1" dirty="0" smtClean="0">
                <a:solidFill>
                  <a:srgbClr val="7030A0"/>
                </a:solidFill>
                <a:latin typeface="黑体" pitchFamily="49" charset="-122"/>
                <a:ea typeface="黑体" pitchFamily="49" charset="-122"/>
              </a:rPr>
              <a:t>封</a:t>
            </a:r>
            <a:r>
              <a:rPr lang="zh-CN" altLang="en-US" b="1" dirty="0" smtClean="0"/>
              <a:t>郑，又欲</a:t>
            </a:r>
            <a:r>
              <a:rPr lang="zh-CN" altLang="en-US" b="1" dirty="0" smtClean="0">
                <a:solidFill>
                  <a:srgbClr val="FF0000"/>
                </a:solidFill>
              </a:rPr>
              <a:t>肆</a:t>
            </a:r>
            <a:r>
              <a:rPr lang="zh-CN" altLang="en-US" b="1" dirty="0" smtClean="0"/>
              <a:t>其西</a:t>
            </a:r>
            <a:r>
              <a:rPr lang="zh-CN" altLang="en-US" b="1" dirty="0" smtClean="0">
                <a:solidFill>
                  <a:srgbClr val="FF0000"/>
                </a:solidFill>
              </a:rPr>
              <a:t>封</a:t>
            </a:r>
            <a:r>
              <a:rPr lang="zh-CN" altLang="en-US" b="1" dirty="0" smtClean="0"/>
              <a:t>，若不</a:t>
            </a:r>
            <a:r>
              <a:rPr lang="zh-CN" altLang="en-US" b="1" dirty="0" smtClean="0">
                <a:solidFill>
                  <a:srgbClr val="FF0000"/>
                </a:solidFill>
              </a:rPr>
              <a:t>阙</a:t>
            </a:r>
            <a:r>
              <a:rPr lang="zh-CN" altLang="en-US" b="1" dirty="0" smtClean="0"/>
              <a:t>秦，将焉取之？阙秦以</a:t>
            </a:r>
            <a:r>
              <a:rPr lang="zh-CN" altLang="en-US" b="1" dirty="0" smtClean="0">
                <a:solidFill>
                  <a:srgbClr val="FF0000"/>
                </a:solidFill>
              </a:rPr>
              <a:t>利</a:t>
            </a:r>
            <a:r>
              <a:rPr lang="zh-CN" altLang="en-US" b="1" dirty="0" smtClean="0"/>
              <a:t>晋，</a:t>
            </a:r>
            <a:r>
              <a:rPr lang="zh-CN" altLang="en-US" b="1" dirty="0" smtClean="0">
                <a:solidFill>
                  <a:srgbClr val="FF0000"/>
                </a:solidFill>
              </a:rPr>
              <a:t>唯</a:t>
            </a:r>
            <a:r>
              <a:rPr lang="zh-CN" altLang="en-US" b="1" dirty="0" smtClean="0"/>
              <a:t>君</a:t>
            </a:r>
            <a:r>
              <a:rPr lang="zh-CN" altLang="en-US" b="1" dirty="0" smtClean="0">
                <a:solidFill>
                  <a:srgbClr val="FF0000"/>
                </a:solidFill>
              </a:rPr>
              <a:t>图</a:t>
            </a:r>
            <a:r>
              <a:rPr lang="zh-CN" altLang="en-US" b="1" dirty="0" smtClean="0"/>
              <a:t>之</a:t>
            </a:r>
          </a:p>
          <a:p>
            <a:pPr lvl="0">
              <a:buNone/>
            </a:pPr>
            <a:r>
              <a:rPr lang="en-US" altLang="zh-CN" b="1" dirty="0" smtClean="0"/>
              <a:t>7</a:t>
            </a:r>
            <a:r>
              <a:rPr lang="zh-CN" altLang="zh-CN" b="1" dirty="0" smtClean="0"/>
              <a:t>、</a:t>
            </a:r>
            <a:r>
              <a:rPr lang="zh-CN" altLang="en-US" b="1" dirty="0" smtClean="0"/>
              <a:t>百姓乐</a:t>
            </a:r>
            <a:r>
              <a:rPr lang="zh-CN" altLang="en-US" b="1" dirty="0" smtClean="0">
                <a:solidFill>
                  <a:srgbClr val="FF0000"/>
                </a:solidFill>
              </a:rPr>
              <a:t>用</a:t>
            </a:r>
            <a:r>
              <a:rPr lang="zh-CN" altLang="en-US" b="1" dirty="0" smtClean="0"/>
              <a:t>，诸侯</a:t>
            </a:r>
            <a:r>
              <a:rPr lang="zh-CN" altLang="en-US" b="1" dirty="0" smtClean="0">
                <a:solidFill>
                  <a:srgbClr val="FF0000"/>
                </a:solidFill>
              </a:rPr>
              <a:t>亲服</a:t>
            </a:r>
            <a:r>
              <a:rPr lang="zh-CN" altLang="en-US" b="1" dirty="0" smtClean="0"/>
              <a:t>，</a:t>
            </a:r>
            <a:r>
              <a:rPr lang="zh-CN" altLang="en-US" b="1" dirty="0" smtClean="0">
                <a:solidFill>
                  <a:srgbClr val="FF0000"/>
                </a:solidFill>
              </a:rPr>
              <a:t>获</a:t>
            </a:r>
            <a:r>
              <a:rPr lang="zh-CN" altLang="en-US" b="1" dirty="0" smtClean="0"/>
              <a:t>楚、魏之</a:t>
            </a:r>
            <a:r>
              <a:rPr lang="zh-CN" altLang="en-US" b="1" dirty="0" smtClean="0">
                <a:solidFill>
                  <a:srgbClr val="FF0000"/>
                </a:solidFill>
              </a:rPr>
              <a:t>师</a:t>
            </a:r>
            <a:r>
              <a:rPr lang="zh-CN" altLang="en-US" b="1" dirty="0" smtClean="0"/>
              <a:t>，</a:t>
            </a:r>
            <a:r>
              <a:rPr lang="zh-CN" altLang="en-US" b="1" dirty="0" smtClean="0">
                <a:solidFill>
                  <a:srgbClr val="FF0000"/>
                </a:solidFill>
              </a:rPr>
              <a:t>举</a:t>
            </a:r>
            <a:r>
              <a:rPr lang="zh-CN" altLang="en-US" b="1" dirty="0" smtClean="0"/>
              <a:t>地千里，至今</a:t>
            </a:r>
            <a:r>
              <a:rPr lang="zh-CN" altLang="en-US" b="1" dirty="0" smtClean="0">
                <a:solidFill>
                  <a:srgbClr val="FF0000"/>
                </a:solidFill>
              </a:rPr>
              <a:t>治强</a:t>
            </a:r>
            <a:r>
              <a:rPr lang="zh-CN" altLang="en-US" b="1" dirty="0" smtClean="0"/>
              <a:t>。 </a:t>
            </a:r>
          </a:p>
          <a:p>
            <a:pPr lvl="0">
              <a:buNone/>
            </a:pPr>
            <a:r>
              <a:rPr lang="zh-CN" altLang="en-US" b="1" dirty="0" smtClean="0"/>
              <a:t> </a:t>
            </a:r>
            <a:r>
              <a:rPr lang="en-US" altLang="zh-CN" b="1" dirty="0" smtClean="0"/>
              <a:t>8</a:t>
            </a:r>
            <a:r>
              <a:rPr lang="zh-CN" altLang="en-US" b="1" dirty="0" smtClean="0"/>
              <a:t>、遂</a:t>
            </a:r>
            <a:r>
              <a:rPr lang="zh-CN" altLang="en-US" b="1" dirty="0" smtClean="0">
                <a:solidFill>
                  <a:srgbClr val="FF0000"/>
                </a:solidFill>
              </a:rPr>
              <a:t>散</a:t>
            </a:r>
            <a:r>
              <a:rPr lang="zh-CN" altLang="en-US" b="1" dirty="0" smtClean="0"/>
              <a:t>六国之从，使之</a:t>
            </a:r>
            <a:r>
              <a:rPr lang="zh-CN" altLang="en-US" b="1" dirty="0" smtClean="0">
                <a:solidFill>
                  <a:srgbClr val="FF0000"/>
                </a:solidFill>
              </a:rPr>
              <a:t>西面事</a:t>
            </a:r>
            <a:r>
              <a:rPr lang="zh-CN" altLang="en-US" b="1" dirty="0" smtClean="0"/>
              <a:t>秦，功</a:t>
            </a:r>
            <a:r>
              <a:rPr lang="zh-CN" altLang="en-US" b="1" dirty="0" smtClean="0">
                <a:solidFill>
                  <a:srgbClr val="FF0000"/>
                </a:solidFill>
              </a:rPr>
              <a:t>施</a:t>
            </a:r>
            <a:r>
              <a:rPr lang="zh-CN" altLang="en-US" b="1" dirty="0" smtClean="0"/>
              <a:t>到今。</a:t>
            </a:r>
            <a:endParaRPr lang="en-US" altLang="zh-CN" b="1" dirty="0" smtClean="0"/>
          </a:p>
          <a:p>
            <a:pPr>
              <a:lnSpc>
                <a:spcPct val="110000"/>
              </a:lnSpc>
              <a:buNone/>
            </a:pPr>
            <a:r>
              <a:rPr lang="en-US" altLang="zh-CN" b="1" dirty="0" smtClean="0"/>
              <a:t>9</a:t>
            </a:r>
            <a:r>
              <a:rPr lang="zh-CN" altLang="en-US" b="1" dirty="0" smtClean="0"/>
              <a:t>、</a:t>
            </a:r>
            <a:r>
              <a:rPr lang="zh-CN" altLang="en-US" b="1" dirty="0" smtClean="0">
                <a:solidFill>
                  <a:srgbClr val="FF0000"/>
                </a:solidFill>
              </a:rPr>
              <a:t>合</a:t>
            </a:r>
            <a:r>
              <a:rPr lang="zh-CN" altLang="en-US" b="1" dirty="0" smtClean="0"/>
              <a:t>于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桑林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之舞，</a:t>
            </a:r>
            <a:r>
              <a:rPr lang="zh-CN" altLang="en-US" b="1" dirty="0" smtClean="0">
                <a:solidFill>
                  <a:srgbClr val="FF0000"/>
                </a:solidFill>
              </a:rPr>
              <a:t>乃中</a:t>
            </a:r>
            <a:r>
              <a:rPr lang="en-US" altLang="zh-CN" b="1" dirty="0" smtClean="0"/>
              <a:t>《</a:t>
            </a:r>
            <a:r>
              <a:rPr lang="zh-CN" altLang="en-US" b="1" dirty="0" smtClean="0"/>
              <a:t>经首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之</a:t>
            </a:r>
            <a:r>
              <a:rPr lang="zh-CN" altLang="en-US" b="1" dirty="0" smtClean="0">
                <a:solidFill>
                  <a:srgbClr val="FF0000"/>
                </a:solidFill>
              </a:rPr>
              <a:t>会</a:t>
            </a:r>
            <a:r>
              <a:rPr lang="zh-CN" altLang="en-US" b="1" dirty="0" smtClean="0"/>
              <a:t>。</a:t>
            </a:r>
          </a:p>
          <a:p>
            <a:pPr>
              <a:lnSpc>
                <a:spcPct val="110000"/>
              </a:lnSpc>
              <a:buNone/>
            </a:pPr>
            <a:r>
              <a:rPr lang="en-US" altLang="zh-CN" b="1" dirty="0" smtClean="0"/>
              <a:t>10</a:t>
            </a:r>
            <a:r>
              <a:rPr lang="zh-CN" altLang="en-US" b="1" dirty="0" smtClean="0"/>
              <a:t>、依乎</a:t>
            </a:r>
            <a:r>
              <a:rPr lang="zh-CN" altLang="en-US" b="1" dirty="0" smtClean="0">
                <a:solidFill>
                  <a:srgbClr val="FF0000"/>
                </a:solidFill>
              </a:rPr>
              <a:t>天理</a:t>
            </a:r>
            <a:r>
              <a:rPr lang="zh-CN" altLang="en-US" b="1" dirty="0" smtClean="0"/>
              <a:t>，</a:t>
            </a:r>
            <a:r>
              <a:rPr lang="zh-CN" altLang="en-US" b="1" dirty="0" smtClean="0">
                <a:solidFill>
                  <a:srgbClr val="FF0000"/>
                </a:solidFill>
              </a:rPr>
              <a:t>批</a:t>
            </a:r>
            <a:r>
              <a:rPr lang="zh-CN" altLang="en-US" b="1" dirty="0" smtClean="0"/>
              <a:t>大郤，</a:t>
            </a:r>
            <a:r>
              <a:rPr lang="zh-CN" altLang="en-US" b="1" dirty="0" smtClean="0">
                <a:solidFill>
                  <a:srgbClr val="FF0000"/>
                </a:solidFill>
              </a:rPr>
              <a:t>导</a:t>
            </a:r>
            <a:r>
              <a:rPr lang="zh-CN" altLang="en-US" b="1" dirty="0" smtClean="0"/>
              <a:t>大窾，</a:t>
            </a:r>
            <a:r>
              <a:rPr lang="zh-CN" altLang="en-US" b="1" dirty="0" smtClean="0">
                <a:solidFill>
                  <a:srgbClr val="FF0000"/>
                </a:solidFill>
              </a:rPr>
              <a:t>因</a:t>
            </a:r>
            <a:r>
              <a:rPr lang="zh-CN" altLang="en-US" b="1" dirty="0" smtClean="0"/>
              <a:t>其</a:t>
            </a:r>
            <a:r>
              <a:rPr lang="zh-CN" altLang="en-US" b="1" dirty="0" smtClean="0">
                <a:solidFill>
                  <a:srgbClr val="FF0000"/>
                </a:solidFill>
              </a:rPr>
              <a:t>固然</a:t>
            </a:r>
            <a:r>
              <a:rPr lang="zh-CN" altLang="en-US" b="1" dirty="0" smtClean="0"/>
              <a:t>，技经</a:t>
            </a:r>
            <a:r>
              <a:rPr lang="zh-CN" altLang="en-US" b="1" dirty="0" smtClean="0">
                <a:solidFill>
                  <a:srgbClr val="FF0000"/>
                </a:solidFill>
              </a:rPr>
              <a:t>肯綮之</a:t>
            </a:r>
            <a:r>
              <a:rPr lang="zh-CN" altLang="en-US" b="1" dirty="0" smtClean="0"/>
              <a:t>未尝，而况大軱乎！</a:t>
            </a:r>
          </a:p>
          <a:p>
            <a:pPr lvl="0">
              <a:buNone/>
            </a:pPr>
            <a:endParaRPr lang="zh-CN" altLang="zh-CN" dirty="0" smtClean="0"/>
          </a:p>
          <a:p>
            <a:pPr>
              <a:buNone/>
            </a:pP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2941</Words>
  <Application>Microsoft Office PowerPoint</Application>
  <PresentationFormat>全屏显示(4:3)</PresentationFormat>
  <Paragraphs>210</Paragraphs>
  <Slides>19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Office 主题</vt:lpstr>
      <vt:lpstr>幻灯片 1</vt:lpstr>
      <vt:lpstr>幻灯片 2</vt:lpstr>
      <vt:lpstr>幻灯片 3</vt:lpstr>
      <vt:lpstr>小聘  大聘    朝</vt:lpstr>
      <vt:lpstr>议论文第二段道理论证</vt:lpstr>
      <vt:lpstr>人物评论——周、鲁选一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全员育人（1班下午2节课后；2班3节课后四楼级部主任室）</vt:lpstr>
      <vt:lpstr>幻灯片 18</vt:lpstr>
      <vt:lpstr>幻灯片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73</cp:revision>
  <dcterms:created xsi:type="dcterms:W3CDTF">2021-04-06T03:17:08Z</dcterms:created>
  <dcterms:modified xsi:type="dcterms:W3CDTF">2021-04-15T00:28:41Z</dcterms:modified>
</cp:coreProperties>
</file>