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6"/>
  </p:notesMasterIdLst>
  <p:sldIdLst>
    <p:sldId id="404" r:id="rId3"/>
    <p:sldId id="297" r:id="rId4"/>
    <p:sldId id="405" r:id="rId5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>
      <p:cViewPr varScale="1">
        <p:scale>
          <a:sx n="121" d="100"/>
          <a:sy n="121" d="100"/>
        </p:scale>
        <p:origin x="-102" y="-378"/>
      </p:cViewPr>
      <p:guideLst>
        <p:guide orient="horz" pos="1650"/>
        <p:guide pos="287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8" d="100"/>
        <a:sy n="168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80988-3FC5-4061-A595-D5ADABB0E38A}" type="datetimeFigureOut">
              <a:rPr lang="zh-CN" altLang="en-US" smtClean="0"/>
              <a:pPr/>
              <a:t>2021/5/19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2A139-694C-46EE-83A7-665172BEDB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FB6B5-29E6-42A1-AE5F-9A419D917545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BC3FA-8877-4DD8-85C5-171C5B33CB0C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52930" cy="4388644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2DE6D-8762-4859-B037-A9A339AC11EA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47BCE-2C55-4D7A-8A3D-AAB1796B2EAC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43750-3AE4-425E-9C6B-0752EF547708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907704" y="2158121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个人简历：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www.1ppt.com/jianli/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手抄报：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www.1ppt.com/shouchaobao/          PPT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2504" cy="3394472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151"/>
            <a:ext cx="4032504" cy="3394472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BF425-EAB4-4FDD-83D7-531728E0213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2" y="1333829"/>
            <a:ext cx="3655181" cy="617934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2" y="1999034"/>
            <a:ext cx="3655181" cy="264321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BC065-A93D-4E78-8D31-861BF4DAFE4D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A7F54-1EFF-4866-A05A-A583C9965647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992B4-60FB-4D93-A5A3-8F26C2E7EFAC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B0F48-E3B6-4FB2-BC13-AAD6BCC2655D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3124012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01"/>
            <a:ext cx="4629150" cy="405288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3124012" cy="2858691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F59FE-DC84-4B9E-A8EA-7CD3FBC2739F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 noChangeArrowheads="1"/>
          </p:cNvSpPr>
          <p:nvPr>
            <p:ph type="body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noProof="1"/>
            </a:lvl1pPr>
          </a:lstStyle>
          <a:p>
            <a:endParaRPr lang="zh-CN" altLang="en-US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noProof="1"/>
            </a:lvl1pPr>
          </a:lstStyle>
          <a:p>
            <a:endParaRPr lang="zh-CN" altLang="en-US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1BED38D5-4C6A-4CC2-9BBF-46B6B340A6D9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fontAlgn="auto">
                <a:spcBef>
                  <a:spcPct val="0"/>
                </a:spcBef>
                <a:spcAft>
                  <a:spcPct val="0"/>
                </a:spcAft>
              </a:pPr>
              <a:t>2021/5/19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fontAlgn="auto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9512" y="123478"/>
            <a:ext cx="8615680" cy="1242060"/>
          </a:xfrm>
        </p:spPr>
        <p:txBody>
          <a:bodyPr/>
          <a:lstStyle/>
          <a:p>
            <a:pPr algn="l"/>
            <a:r>
              <a:rPr lang="zh-CN" altLang="en-US" sz="2000" b="1" dirty="0" smtClean="0"/>
              <a:t>1</a:t>
            </a:r>
            <a:r>
              <a:rPr lang="zh-CN" altLang="en-US" sz="2000" b="1" dirty="0"/>
              <a:t>、魏征期望达到的理想政治境界是________，___________。</a:t>
            </a:r>
          </a:p>
          <a:p>
            <a:pPr algn="l"/>
            <a:r>
              <a:rPr lang="zh-CN" altLang="en-US" sz="2000" b="1" dirty="0"/>
              <a:t>2、概括历代君王能创业不能守业的普遍规律_________ ，_________。</a:t>
            </a:r>
          </a:p>
          <a:p>
            <a:pPr algn="l"/>
            <a:r>
              <a:rPr lang="zh-CN" altLang="en-US" sz="2000" b="1" dirty="0"/>
              <a:t>3、指出君主应该选拔有才能的人，听取好的意见的两句是：</a:t>
            </a:r>
            <a:r>
              <a:rPr lang="zh-CN" altLang="en-US" sz="2000" b="1" dirty="0">
                <a:sym typeface="+mn-ea"/>
              </a:rPr>
              <a:t>_______ ，_______。</a:t>
            </a:r>
            <a:endParaRPr lang="zh-CN" altLang="en-US" sz="2000" b="1" dirty="0"/>
          </a:p>
          <a:p>
            <a:pPr algn="l"/>
            <a:r>
              <a:rPr lang="zh-CN" altLang="en-US" sz="2000" b="1" dirty="0"/>
              <a:t>4、指出君王有重大权利和地位的两句是：</a:t>
            </a:r>
            <a:r>
              <a:rPr lang="zh-CN" altLang="en-US" sz="2000" b="1" dirty="0">
                <a:sym typeface="+mn-ea"/>
              </a:rPr>
              <a:t>_________ ，_________。</a:t>
            </a:r>
            <a:endParaRPr lang="zh-CN" altLang="en-US" sz="2000" b="1" dirty="0"/>
          </a:p>
          <a:p>
            <a:pPr algn="l"/>
            <a:r>
              <a:rPr lang="zh-CN" altLang="en-US" sz="2000" b="1" dirty="0"/>
              <a:t>5</a:t>
            </a:r>
            <a:r>
              <a:rPr lang="zh-CN" altLang="en-US" sz="2000" b="1" dirty="0" smtClean="0"/>
              <a:t>、作者用“求木”“欲流”引出“</a:t>
            </a:r>
            <a:r>
              <a:rPr lang="zh-CN" altLang="en-US" sz="2000" b="1" dirty="0" smtClean="0">
                <a:sym typeface="+mn-ea"/>
              </a:rPr>
              <a:t>_________ ，_________</a:t>
            </a:r>
            <a:r>
              <a:rPr lang="zh-CN" altLang="en-US" sz="2000" b="1" dirty="0" smtClean="0"/>
              <a:t>”的结论。</a:t>
            </a:r>
            <a:endParaRPr lang="zh-CN" altLang="en-US" sz="2000" b="1" dirty="0"/>
          </a:p>
          <a:p>
            <a:pPr algn="l"/>
            <a:r>
              <a:rPr lang="zh-CN" altLang="en-US" sz="2000" b="1" dirty="0" smtClean="0"/>
              <a:t>答</a:t>
            </a:r>
            <a:r>
              <a:rPr lang="zh-CN" altLang="en-US" sz="2000" b="1" dirty="0"/>
              <a:t>案：</a:t>
            </a:r>
          </a:p>
          <a:p>
            <a:pPr algn="l"/>
            <a:r>
              <a:rPr lang="zh-CN" altLang="en-US" sz="2000" b="1" dirty="0"/>
              <a:t>1、鸣琴垂拱，不言而化。</a:t>
            </a:r>
          </a:p>
          <a:p>
            <a:pPr algn="l"/>
            <a:r>
              <a:rPr lang="zh-CN" altLang="en-US" sz="2000" b="1" dirty="0"/>
              <a:t>2、有善始者实繁，能克终者盖寡。</a:t>
            </a:r>
          </a:p>
          <a:p>
            <a:pPr algn="l"/>
            <a:r>
              <a:rPr lang="zh-CN" altLang="en-US" sz="2000" b="1" dirty="0"/>
              <a:t>3、简能而任之，择善而从之。</a:t>
            </a:r>
          </a:p>
          <a:p>
            <a:pPr algn="l"/>
            <a:r>
              <a:rPr lang="zh-CN" altLang="en-US" sz="2000" b="1" dirty="0"/>
              <a:t>4、人君当神器之重，居域中之大。</a:t>
            </a:r>
          </a:p>
          <a:p>
            <a:pPr algn="l"/>
            <a:r>
              <a:rPr lang="zh-CN" altLang="en-US" sz="2000" b="1" dirty="0"/>
              <a:t>5</a:t>
            </a:r>
            <a:r>
              <a:rPr lang="zh-CN" altLang="en-US" sz="2000" b="1" dirty="0" smtClean="0"/>
              <a:t>、思国之安者，必积其德义。</a:t>
            </a:r>
            <a:endParaRPr lang="zh-CN" altLang="en-US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矩形 11"/>
          <p:cNvSpPr>
            <a:spLocks noChangeArrowheads="1"/>
          </p:cNvSpPr>
          <p:nvPr/>
        </p:nvSpPr>
        <p:spPr bwMode="auto">
          <a:xfrm>
            <a:off x="395536" y="195486"/>
            <a:ext cx="7727950" cy="383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）在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答司马谏议书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中，王安石对司马光在来信中给自己因推行变法而冠以“征利”罪名加以反驳的句子是：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____________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____________ 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）在</a:t>
            </a:r>
            <a:r>
              <a:rPr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答司马谏议书</a:t>
            </a:r>
            <a:r>
              <a:rPr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中，“</a:t>
            </a:r>
            <a:r>
              <a:rPr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______________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______________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”两句可以说是王安石的行事准则，也是对历史上所有改革家刚决精神的一种概括。</a:t>
            </a:r>
            <a:endParaRPr lang="zh-CN" altLang="en-US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）在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答司马谏议书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中，作者以“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___________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_________________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”为论证的立足点，对保守派的观点进行驳斥，表明自己坚持变法的立场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(4)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答司马谏议书</a:t>
            </a:r>
            <a:r>
              <a:rPr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中，“</a:t>
            </a:r>
            <a:r>
              <a:rPr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____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____”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两句，作者从人性的惰怠及士大夫随波逐流的惯性的角度，分析了反对者“汹汹然”的根源。</a:t>
            </a:r>
          </a:p>
          <a:p>
            <a:pPr algn="just">
              <a:lnSpc>
                <a:spcPct val="150000"/>
              </a:lnSpc>
            </a:pPr>
            <a:endParaRPr lang="zh-CN" altLang="en-US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4644008" y="627534"/>
            <a:ext cx="13388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为天下理财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6372200" y="627534"/>
            <a:ext cx="11079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不为征利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4572000" y="1851670"/>
            <a:ext cx="11079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名实已明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6156176" y="1851670"/>
            <a:ext cx="18004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而天下之理得矣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923928" y="1131590"/>
            <a:ext cx="13388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度义而后动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5652120" y="1059582"/>
            <a:ext cx="2031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是而不见</a:t>
            </a:r>
            <a:r>
              <a:rPr lang="zh-CN" altLang="en-US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</a:t>
            </a:r>
            <a:r>
              <a:rPr lang="zh-CN" altLang="en-US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悔故也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331640" y="3579862"/>
            <a:ext cx="31854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人习于苟且非一日，士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大夫多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4283968" y="3579862"/>
            <a:ext cx="3416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以不恤国事、同俗自媚于众为善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5" nodeType="with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4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/>
      <p:bldP spid="16" grpId="4"/>
      <p:bldP spid="17" grpId="5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23478"/>
            <a:ext cx="8784976" cy="2520280"/>
          </a:xfrm>
        </p:spPr>
        <p:txBody>
          <a:bodyPr/>
          <a:lstStyle/>
          <a:p>
            <a:pPr>
              <a:buNone/>
            </a:pPr>
            <a:r>
              <a:rPr lang="en-US" altLang="zh-CN" sz="1800" b="1" dirty="0" smtClean="0"/>
              <a:t>1. </a:t>
            </a:r>
            <a:r>
              <a:rPr lang="zh-CN" altLang="zh-CN" sz="1800" b="1" dirty="0" smtClean="0"/>
              <a:t>《六国论》中作者含蓄表明写作目的的句子是</a:t>
            </a:r>
            <a:r>
              <a:rPr lang="en-US" altLang="zh-CN" sz="1800" b="1" dirty="0" smtClean="0"/>
              <a:t>: _____, ________,____________</a:t>
            </a:r>
            <a:r>
              <a:rPr lang="zh-CN" altLang="zh-CN" sz="1800" b="1" dirty="0" smtClean="0"/>
              <a:t>。</a:t>
            </a:r>
          </a:p>
          <a:p>
            <a:pPr>
              <a:buNone/>
            </a:pPr>
            <a:r>
              <a:rPr lang="en-US" altLang="zh-CN" sz="1800" b="1" dirty="0" smtClean="0"/>
              <a:t>2.</a:t>
            </a:r>
            <a:r>
              <a:rPr lang="zh-CN" altLang="zh-CN" sz="1800" b="1" dirty="0" smtClean="0"/>
              <a:t>《六国论》中“认为不赂者以赂者丧”</a:t>
            </a:r>
            <a:r>
              <a:rPr lang="zh-CN" altLang="en-US" sz="1800" b="1" dirty="0" smtClean="0"/>
              <a:t>的原因</a:t>
            </a:r>
            <a:r>
              <a:rPr lang="en-US" altLang="zh-CN" sz="1800" b="1" dirty="0" smtClean="0"/>
              <a:t>___________</a:t>
            </a:r>
            <a:r>
              <a:rPr lang="zh-CN" altLang="zh-CN" sz="1800" b="1" dirty="0" smtClean="0"/>
              <a:t>，</a:t>
            </a:r>
            <a:r>
              <a:rPr lang="en-US" altLang="zh-CN" sz="1800" b="1" dirty="0" smtClean="0"/>
              <a:t>____________</a:t>
            </a:r>
            <a:r>
              <a:rPr lang="zh-CN" altLang="zh-CN" sz="1800" b="1" dirty="0" smtClean="0"/>
              <a:t>。</a:t>
            </a:r>
          </a:p>
          <a:p>
            <a:pPr>
              <a:buNone/>
            </a:pPr>
            <a:r>
              <a:rPr lang="en-US" altLang="zh-CN" sz="1800" b="1" dirty="0" smtClean="0"/>
              <a:t>3.</a:t>
            </a:r>
            <a:r>
              <a:rPr lang="zh-CN" altLang="zh-CN" sz="1800" b="1" dirty="0" smtClean="0"/>
              <a:t> 《六国论》中作者批评告诫统治者不要被强敌的积威吓到的句子是</a:t>
            </a:r>
            <a:r>
              <a:rPr lang="en-US" altLang="zh-CN" sz="1800" b="1" dirty="0" smtClean="0"/>
              <a:t>_________</a:t>
            </a:r>
            <a:r>
              <a:rPr lang="zh-CN" altLang="zh-CN" sz="1800" b="1" dirty="0" smtClean="0"/>
              <a:t>。</a:t>
            </a:r>
          </a:p>
          <a:p>
            <a:pPr>
              <a:buNone/>
            </a:pPr>
            <a:r>
              <a:rPr lang="en-US" altLang="zh-CN" sz="1800" b="1" dirty="0" smtClean="0"/>
              <a:t>4.</a:t>
            </a:r>
            <a:r>
              <a:rPr lang="zh-CN" altLang="zh-CN" sz="1800" b="1" dirty="0" smtClean="0"/>
              <a:t> 《六国论》 中 “</a:t>
            </a:r>
            <a:r>
              <a:rPr lang="en-US" altLang="zh-CN" sz="1800" b="1" dirty="0" smtClean="0"/>
              <a:t>________________, _________________</a:t>
            </a:r>
            <a:r>
              <a:rPr lang="zh-CN" altLang="zh-CN" sz="1800" b="1" dirty="0" smtClean="0"/>
              <a:t>”</a:t>
            </a:r>
            <a:r>
              <a:rPr lang="en-US" altLang="zh-CN" sz="1800" b="1" dirty="0" smtClean="0"/>
              <a:t> ,</a:t>
            </a:r>
            <a:r>
              <a:rPr lang="zh-CN" altLang="zh-CN" sz="1800" b="1" dirty="0" smtClean="0"/>
              <a:t>敏锐地指出了对抗秦国的办法</a:t>
            </a:r>
            <a:r>
              <a:rPr lang="en-US" altLang="zh-CN" sz="1800" b="1" dirty="0" smtClean="0"/>
              <a:t>,</a:t>
            </a:r>
            <a:r>
              <a:rPr lang="zh-CN" altLang="zh-CN" sz="1800" b="1" dirty="0" smtClean="0"/>
              <a:t>。</a:t>
            </a:r>
          </a:p>
          <a:p>
            <a:pPr>
              <a:buNone/>
            </a:pPr>
            <a:r>
              <a:rPr lang="en-US" altLang="zh-CN" sz="1800" b="1" dirty="0" smtClean="0"/>
              <a:t>5.</a:t>
            </a:r>
            <a:r>
              <a:rPr lang="zh-CN" altLang="zh-CN" sz="1800" b="1" dirty="0" smtClean="0"/>
              <a:t> 《六国论》描写祖辈创业艰难的句子是“</a:t>
            </a:r>
            <a:r>
              <a:rPr lang="en-US" altLang="zh-CN" sz="1800" b="1" dirty="0" smtClean="0"/>
              <a:t>______, ____</a:t>
            </a:r>
            <a:r>
              <a:rPr lang="zh-CN" altLang="zh-CN" sz="1800" b="1" dirty="0" smtClean="0"/>
              <a:t>”</a:t>
            </a:r>
            <a:r>
              <a:rPr lang="en-US" altLang="zh-CN" sz="1800" b="1" dirty="0" smtClean="0"/>
              <a:t> ,</a:t>
            </a:r>
            <a:r>
              <a:rPr lang="zh-CN" altLang="zh-CN" sz="1800" b="1" dirty="0" smtClean="0"/>
              <a:t>说明 齐国灭亡原因的句子是“</a:t>
            </a:r>
            <a:r>
              <a:rPr lang="en-US" altLang="zh-CN" sz="1800" b="1" dirty="0" smtClean="0"/>
              <a:t>______</a:t>
            </a:r>
            <a:r>
              <a:rPr lang="zh-CN" altLang="zh-CN" sz="1800" b="1" dirty="0" smtClean="0"/>
              <a:t>”</a:t>
            </a:r>
            <a:r>
              <a:rPr lang="en-US" altLang="zh-CN" sz="1800" b="1" dirty="0" smtClean="0"/>
              <a:t> ,</a:t>
            </a:r>
            <a:r>
              <a:rPr lang="zh-CN" altLang="zh-CN" sz="1800" b="1" dirty="0" smtClean="0"/>
              <a:t>赵国</a:t>
            </a:r>
            <a:r>
              <a:rPr lang="zh-CN" altLang="en-US" sz="1800" b="1" dirty="0" smtClean="0"/>
              <a:t>灭亡的原因是</a:t>
            </a:r>
            <a:r>
              <a:rPr lang="zh-CN" altLang="zh-CN" sz="1800" b="1" dirty="0" smtClean="0"/>
              <a:t>“</a:t>
            </a:r>
            <a:r>
              <a:rPr lang="en-US" altLang="zh-CN" sz="1800" b="1" dirty="0" smtClean="0"/>
              <a:t>______</a:t>
            </a:r>
            <a:r>
              <a:rPr lang="zh-CN" altLang="zh-CN" sz="1800" b="1" dirty="0" smtClean="0"/>
              <a:t>”</a:t>
            </a:r>
            <a:r>
              <a:rPr lang="zh-CN" altLang="en-US" sz="1800" b="1" dirty="0" smtClean="0"/>
              <a:t>，</a:t>
            </a:r>
            <a:r>
              <a:rPr lang="zh-CN" altLang="zh-CN" sz="1800" b="1" dirty="0" smtClean="0"/>
              <a:t>燕国灭亡原因 是</a:t>
            </a:r>
            <a:r>
              <a:rPr lang="en-US" altLang="zh-CN" sz="1800" b="1" dirty="0" smtClean="0"/>
              <a:t> ______</a:t>
            </a:r>
            <a:r>
              <a:rPr lang="zh-CN" altLang="en-US" sz="1800" b="1" dirty="0" smtClean="0"/>
              <a:t>。</a:t>
            </a:r>
            <a:endParaRPr lang="zh-CN" altLang="zh-CN" sz="1800" b="1" dirty="0" smtClean="0"/>
          </a:p>
          <a:p>
            <a:pPr>
              <a:buNone/>
            </a:pPr>
            <a:endParaRPr lang="zh-CN" altLang="zh-CN" sz="18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1520" y="2715766"/>
            <a:ext cx="8208912" cy="2116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1.</a:t>
            </a:r>
            <a:r>
              <a:rPr lang="zh-CN" altLang="zh-CN" b="1" dirty="0" smtClean="0">
                <a:solidFill>
                  <a:srgbClr val="C00000"/>
                </a:solidFill>
              </a:rPr>
              <a:t>苟以天下之大，而从六国破亡之故事，是又在六国下矣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</a:rPr>
              <a:t>2.</a:t>
            </a:r>
            <a:r>
              <a:rPr lang="zh-CN" altLang="zh-CN" b="1" dirty="0" smtClean="0">
                <a:solidFill>
                  <a:srgbClr val="C00000"/>
                </a:solidFill>
              </a:rPr>
              <a:t>盖失强援，不能独完</a:t>
            </a:r>
            <a:endParaRPr lang="zh-CN" altLang="zh-CN" dirty="0" smtClean="0">
              <a:solidFill>
                <a:srgbClr val="C0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</a:rPr>
              <a:t>3.</a:t>
            </a:r>
            <a:r>
              <a:rPr lang="zh-CN" altLang="zh-CN" b="1" dirty="0" smtClean="0">
                <a:solidFill>
                  <a:srgbClr val="C00000"/>
                </a:solidFill>
              </a:rPr>
              <a:t>为国者无使为积威之所劫哉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</a:rPr>
              <a:t>4.</a:t>
            </a:r>
            <a:r>
              <a:rPr lang="zh-CN" altLang="zh-CN" b="1" dirty="0" smtClean="0">
                <a:solidFill>
                  <a:srgbClr val="C00000"/>
                </a:solidFill>
              </a:rPr>
              <a:t>以赂秦之地封天下之谋臣，以事秦之心礼天下之奇才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</a:rPr>
              <a:t>5.</a:t>
            </a:r>
            <a:r>
              <a:rPr lang="zh-CN" altLang="zh-CN" b="1" dirty="0" smtClean="0">
                <a:solidFill>
                  <a:srgbClr val="C00000"/>
                </a:solidFill>
              </a:rPr>
              <a:t>暴霜露，斩荆棘</a:t>
            </a:r>
            <a:r>
              <a:rPr lang="zh-CN" altLang="en-US" b="1" dirty="0" smtClean="0">
                <a:solidFill>
                  <a:srgbClr val="C00000"/>
                </a:solidFill>
              </a:rPr>
              <a:t>；</a:t>
            </a:r>
            <a:r>
              <a:rPr lang="zh-CN" altLang="zh-CN" b="1" dirty="0" smtClean="0">
                <a:solidFill>
                  <a:srgbClr val="C00000"/>
                </a:solidFill>
              </a:rPr>
              <a:t>与嬴而不助五国也；惜其用武而不终也</a:t>
            </a:r>
            <a:r>
              <a:rPr lang="zh-CN" altLang="en-US" b="1" dirty="0" smtClean="0">
                <a:solidFill>
                  <a:srgbClr val="C00000"/>
                </a:solidFill>
              </a:rPr>
              <a:t>；</a:t>
            </a:r>
            <a:r>
              <a:rPr lang="zh-CN" altLang="zh-CN" b="1" dirty="0" smtClean="0">
                <a:solidFill>
                  <a:srgbClr val="C00000"/>
                </a:solidFill>
              </a:rPr>
              <a:t>至丹以荆卿为计，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第一PPT模板网-WWW.1PPT.COM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747</Words>
  <Application>Microsoft Office PowerPoint</Application>
  <PresentationFormat>全屏显示(16:9)</PresentationFormat>
  <Paragraphs>33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5" baseType="lpstr">
      <vt:lpstr>第一PPT模板网-WWW.1PPT.COM</vt:lpstr>
      <vt:lpstr>Office 主题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22</cp:revision>
  <dcterms:created xsi:type="dcterms:W3CDTF">2020-02-12T09:27:00Z</dcterms:created>
  <dcterms:modified xsi:type="dcterms:W3CDTF">2021-05-19T00:05:57Z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2052-11.8.2.8721</vt:lpwstr>
  </property>
</Properties>
</file>