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1" r:id="rId4"/>
    <p:sldId id="262" r:id="rId5"/>
    <p:sldId id="266" r:id="rId6"/>
    <p:sldId id="264" r:id="rId7"/>
    <p:sldId id="267" r:id="rId8"/>
    <p:sldId id="265" r:id="rId9"/>
    <p:sldId id="269" r:id="rId10"/>
    <p:sldId id="270" r:id="rId11"/>
    <p:sldId id="271" r:id="rId12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默认用户" initials="默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38" y="12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457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3586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pPr/>
              <a:t>2021/6/15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《谏太宗十思疏》复习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矩形 3"/>
          <p:cNvSpPr/>
          <p:nvPr/>
        </p:nvSpPr>
        <p:spPr>
          <a:xfrm>
            <a:off x="0" y="-27305"/>
            <a:ext cx="12192000" cy="74777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《六国论》句子翻译复习</a:t>
            </a:r>
            <a:endParaRPr lang="en-US" altLang="zh-CN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六国破灭，非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兵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不利 ，战不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善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弊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在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赂秦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。赂秦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而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力亏，破灭之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道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也。</a:t>
            </a:r>
          </a:p>
          <a:p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或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曰：六国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互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丧，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率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赂秦耶？曰：不赂者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赂者丧，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盖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失强援，不能独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完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。故曰：弊在赂秦也。</a:t>
            </a:r>
          </a:p>
          <a:p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3.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秦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攻取之外，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则获邑，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大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则得城。较秦之所得，与战胜而得者，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其实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百倍；诸侯之所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亡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，与战败而亡者，其实亦百倍。则秦之所大欲，诸侯之所大患，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固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不在战矣。</a:t>
            </a:r>
          </a:p>
          <a:p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4.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思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厥先祖父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暴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霜露，斩荆棘，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以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有尺寸之地。子孙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视之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不甚惜，举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以予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人，如弃草芥。</a:t>
            </a:r>
            <a:endParaRPr lang="zh-CN" altLang="zh-CN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5.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然则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诸侯之地有限，暴秦之欲无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厌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，奉之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弥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繁，侵之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愈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急。故不战而强弱胜负已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判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矣。</a:t>
            </a:r>
            <a:endParaRPr lang="zh-CN" altLang="zh-CN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6.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至于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颠覆，理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固宜然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。古人云：“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以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地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事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秦，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犹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抱薪救火，薪不尽，火不灭。”此言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得</a:t>
            </a:r>
            <a:r>
              <a:rPr lang="zh-CN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之。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/>
          <p:nvPr/>
        </p:nvSpPr>
        <p:spPr>
          <a:xfrm>
            <a:off x="0" y="114300"/>
            <a:ext cx="12191365" cy="7016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7.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齐人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未尝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赂秦，终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继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五国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迁灭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，何哉？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与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嬴而不助五国也。五国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既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丧，齐亦不免矣。</a:t>
            </a:r>
          </a:p>
          <a:p>
            <a:r>
              <a:rPr lang="en-US" altLang="zh-CN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8.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燕赵之君，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始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有远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略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，能守其土，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义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不赂秦。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是故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燕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虽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小国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而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后亡，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斯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用兵之效也。至丹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荆卿为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计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始速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祸焉。</a:t>
            </a:r>
          </a:p>
          <a:p>
            <a:r>
              <a:rPr 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9.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后秦击赵者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再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，李牧连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却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之；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洎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牧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谗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诛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，邯郸为郡，惜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其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用武而不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终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也。</a:t>
            </a:r>
          </a:p>
          <a:p>
            <a:r>
              <a:rPr lang="en-US" altLang="zh-CN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10.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且燕赵处秦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革灭殆尽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之际，可谓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智力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孤危，战败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而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亡，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诚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不得已。</a:t>
            </a:r>
            <a:r>
              <a:rPr lang="en-US" altLang="zh-CN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11.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向使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三国各爱其地，齐人勿附于秦，刺客不行，良将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犹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在，则胜负之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数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，存亡之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理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当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与秦相较，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或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未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易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量。</a:t>
            </a:r>
          </a:p>
          <a:p>
            <a:r>
              <a:rPr lang="en-US" altLang="zh-CN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12.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呜呼！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以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赂秦之地封天下之谋臣；以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事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秦之心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礼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天下之奇才，并力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西向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，则吾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恐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秦人食之不得下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咽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也。悲夫！有如此之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势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为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秦人积威之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所劫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日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削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月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割，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以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趋于亡。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为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国者无使为积威之所劫哉！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13.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夫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六国与秦皆诸侯，其势弱于秦，而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犹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有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可以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不赂而胜之之势。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苟以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天下之大，而从六国破亡之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故事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是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又在六国下矣。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0483" name="Line 3"/>
          <p:cNvSpPr/>
          <p:nvPr/>
        </p:nvSpPr>
        <p:spPr>
          <a:xfrm>
            <a:off x="6167438" y="3213100"/>
            <a:ext cx="1584325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文本占位符 26626"/>
          <p:cNvSpPr>
            <a:spLocks noGrp="1"/>
          </p:cNvSpPr>
          <p:nvPr>
            <p:ph idx="1"/>
          </p:nvPr>
        </p:nvSpPr>
        <p:spPr>
          <a:xfrm>
            <a:off x="140044" y="156518"/>
            <a:ext cx="11598876" cy="6771503"/>
          </a:xfrm>
        </p:spPr>
        <p:txBody>
          <a:bodyPr>
            <a:normAutofit fontScale="92500" lnSpcReduction="20000"/>
          </a:bodyPr>
          <a:lstStyle/>
          <a:p>
            <a:pPr marL="0" marR="0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800" b="1" i="0" u="none" strike="noStrike" kern="1200" cap="none" spc="0" normalizeH="0" baseline="0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sz="3800" b="1" i="0" u="none" strike="noStrike" kern="1200" cap="none" spc="0" normalizeH="0" baseline="0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zh-CN" altLang="en-US" sz="3800" b="1" i="0" u="none" strike="noStrike" kern="1200" cap="none" spc="0" normalizeH="0" baseline="0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人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君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当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神器之重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居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域中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之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大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，将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崇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极天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之峻，永保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无疆</a:t>
            </a:r>
            <a:r>
              <a:rPr kumimoji="0" lang="zh-CN" altLang="en-US" sz="3800" b="1" i="0" u="none" strike="noStrike" kern="1200" cap="none" spc="0" normalizeH="0" baseline="0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之</a:t>
            </a:r>
            <a:r>
              <a:rPr kumimoji="0" lang="zh-CN" altLang="en-US" sz="3800" b="1" i="0" u="none" strike="noStrike" kern="1200" cap="none" spc="0" normalizeH="0" baseline="0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休</a:t>
            </a:r>
            <a:r>
              <a:rPr kumimoji="0" lang="en-US" altLang="zh-CN" sz="3800" b="1" i="0" u="none" strike="noStrike" kern="1200" cap="none" spc="0" normalizeH="0" baseline="0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.</a:t>
            </a:r>
          </a:p>
          <a:p>
            <a:pPr marL="0" indent="0" algn="just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altLang="zh-CN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、</a:t>
            </a:r>
            <a:r>
              <a:rPr lang="zh-CN" altLang="en-US" sz="3800" b="1" noProof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凡百元首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</a:t>
            </a:r>
            <a:r>
              <a:rPr lang="zh-CN" altLang="en-US" sz="3800" b="1" noProof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承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天</a:t>
            </a:r>
            <a:r>
              <a:rPr lang="zh-CN" altLang="en-US" sz="3800" b="1" noProof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景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命，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莫不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殷忧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而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道著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功成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而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德衰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kumimoji="0" lang="en-US" altLang="zh-CN" sz="3800" b="1" i="0" u="none" strike="noStrike" kern="1200" cap="none" spc="0" normalizeH="0" baseline="0" noProof="1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0" indent="0" algn="just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altLang="zh-CN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3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、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有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善始者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实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繁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，能</a:t>
            </a:r>
            <a:r>
              <a:rPr lang="zh-CN" altLang="en-US" sz="3800" b="1" noProof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克终者盖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寡。</a:t>
            </a:r>
            <a:endParaRPr lang="zh-CN" altLang="en-US" sz="3800" b="1" noProof="1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altLang="zh-CN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夫在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殷忧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，必竭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诚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以待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下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，既得志，则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纵情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以傲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物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</a:t>
            </a:r>
            <a:endParaRPr lang="en-US" altLang="zh-CN" sz="3800" b="1" noProof="1" smtClean="0">
              <a:solidFill>
                <a:schemeClr val="hlin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altLang="zh-CN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竭</a:t>
            </a:r>
            <a:r>
              <a:rPr lang="zh-CN" altLang="en-US" sz="3800" b="1" noProof="1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诚</a:t>
            </a:r>
            <a:r>
              <a:rPr lang="zh-CN" altLang="en-US" sz="3800" b="1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则胡越</a:t>
            </a:r>
            <a:r>
              <a:rPr lang="zh-CN" altLang="en-US" sz="3800" b="1" noProof="1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为</a:t>
            </a:r>
            <a:r>
              <a:rPr lang="zh-CN" altLang="en-US" sz="3800" b="1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一体，傲</a:t>
            </a:r>
            <a:r>
              <a:rPr lang="zh-CN" altLang="en-US" sz="3800" b="1" noProof="1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物</a:t>
            </a:r>
            <a:r>
              <a:rPr lang="zh-CN" altLang="en-US" sz="3800" b="1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则</a:t>
            </a:r>
            <a:r>
              <a:rPr lang="zh-CN" altLang="en-US" sz="3800" b="1" noProof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骨肉</a:t>
            </a:r>
            <a:r>
              <a:rPr lang="zh-CN" altLang="en-US" sz="3800" b="1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为</a:t>
            </a:r>
            <a:r>
              <a:rPr lang="zh-CN" altLang="en-US" sz="3800" b="1" noProof="1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行路</a:t>
            </a:r>
            <a:r>
              <a:rPr lang="zh-CN" altLang="en-US" sz="3800" b="1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</a:p>
          <a:p>
            <a:pPr mar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altLang="zh-CN" sz="3800" b="1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6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、</a:t>
            </a:r>
            <a:r>
              <a:rPr lang="zh-CN" altLang="en-US" sz="3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虽董</a:t>
            </a:r>
            <a:r>
              <a:rPr lang="zh-CN" altLang="en-US" sz="3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之以严刑，振之以威怒，终苟免而</a:t>
            </a:r>
            <a:r>
              <a:rPr lang="zh-CN" altLang="en-US" sz="3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不怀仁</a:t>
            </a:r>
            <a:r>
              <a:rPr lang="zh-CN" altLang="en-US" sz="3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，貌恭而不心服</a:t>
            </a:r>
            <a:endParaRPr lang="en-US" altLang="zh-CN" sz="38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altLang="zh-CN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7.</a:t>
            </a:r>
            <a:r>
              <a:rPr lang="zh-CN" altLang="en-US" sz="3800" b="1" noProof="1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怨</a:t>
            </a:r>
            <a:r>
              <a:rPr lang="zh-CN" altLang="en-US" sz="3800" b="1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不在大，</a:t>
            </a:r>
            <a:r>
              <a:rPr lang="zh-CN" altLang="en-US" sz="3800" b="1" noProof="1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可畏</a:t>
            </a:r>
            <a:r>
              <a:rPr lang="zh-CN" altLang="en-US" sz="3800" b="1" noProof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惟人；载舟覆舟，所宜深慎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奔车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朽索，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其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可</a:t>
            </a:r>
            <a:r>
              <a:rPr lang="zh-CN" altLang="en-US" sz="3800" b="1" noProof="1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忽</a:t>
            </a:r>
            <a:r>
              <a:rPr lang="zh-CN" altLang="en-US" sz="3800" b="1" noProof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乎？</a:t>
            </a:r>
            <a:endParaRPr lang="zh-CN" altLang="en-US" sz="3800" b="1" noProof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0" indent="0" algn="just" eaLnBrk="0" hangingPunct="0">
              <a:lnSpc>
                <a:spcPct val="110000"/>
              </a:lnSpc>
              <a:buNone/>
            </a:pPr>
            <a:r>
              <a:rPr lang="en-US" altLang="zh-CN" sz="38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8</a:t>
            </a:r>
            <a:r>
              <a:rPr lang="zh-CN" altLang="en-US" sz="38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、</a:t>
            </a:r>
            <a:r>
              <a:rPr lang="zh-CN" altLang="en-US" sz="38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念</a:t>
            </a:r>
            <a:r>
              <a:rPr lang="zh-CN" altLang="en-US" sz="3800" b="1" dirty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高危</a:t>
            </a:r>
            <a:r>
              <a:rPr lang="zh-CN" altLang="en-US" sz="38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则思</a:t>
            </a:r>
            <a:r>
              <a:rPr lang="zh-CN" altLang="en-US" sz="3800" b="1" dirty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谦冲</a:t>
            </a:r>
            <a:r>
              <a:rPr lang="zh-CN" altLang="en-US" sz="38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而</a:t>
            </a:r>
            <a:r>
              <a:rPr lang="zh-CN" altLang="en-US" sz="3800" b="1" dirty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自牧</a:t>
            </a:r>
            <a:r>
              <a:rPr lang="zh-CN" altLang="en-US" sz="38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，惧</a:t>
            </a:r>
            <a:r>
              <a:rPr lang="zh-CN" altLang="en-US" sz="3800" b="1" dirty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满溢</a:t>
            </a:r>
            <a:r>
              <a:rPr lang="zh-CN" altLang="en-US" sz="38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则思</a:t>
            </a:r>
            <a:r>
              <a:rPr lang="zh-CN" altLang="en-US" sz="3800" b="1" dirty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江海下百</a:t>
            </a:r>
            <a:r>
              <a:rPr lang="zh-CN" altLang="en-US" sz="3800" b="1" dirty="0" smtClean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川</a:t>
            </a:r>
            <a:endParaRPr lang="en-US" altLang="zh-CN" sz="3800" b="1" dirty="0" smtClean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0" indent="0" algn="just" eaLnBrk="0" hangingPunct="0">
              <a:lnSpc>
                <a:spcPct val="110000"/>
              </a:lnSpc>
              <a:buNone/>
            </a:pPr>
            <a:r>
              <a:rPr lang="en-US" altLang="zh-CN" sz="3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  <a:r>
              <a:rPr lang="zh-CN" altLang="en-US" sz="3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sz="3800" b="1" dirty="0">
                <a:latin typeface="楷体" panose="02010609060101010101" pitchFamily="49" charset="-122"/>
                <a:ea typeface="楷体" panose="02010609060101010101" pitchFamily="49" charset="-122"/>
              </a:rPr>
              <a:t>虑</a:t>
            </a:r>
            <a:r>
              <a:rPr lang="zh-CN" altLang="en-US" sz="3800" b="1" dirty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壅蔽</a:t>
            </a:r>
            <a:r>
              <a:rPr lang="zh-CN" altLang="en-US" sz="3800" b="1" dirty="0">
                <a:latin typeface="楷体" panose="02010609060101010101" pitchFamily="49" charset="-122"/>
                <a:ea typeface="楷体" panose="02010609060101010101" pitchFamily="49" charset="-122"/>
              </a:rPr>
              <a:t>则思虚心以纳</a:t>
            </a:r>
            <a:r>
              <a:rPr lang="zh-CN" altLang="en-US" sz="3800" b="1" dirty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下</a:t>
            </a:r>
            <a:r>
              <a:rPr lang="zh-CN" altLang="en-US" sz="3800" b="1" dirty="0">
                <a:latin typeface="楷体" panose="02010609060101010101" pitchFamily="49" charset="-122"/>
                <a:ea typeface="楷体" panose="02010609060101010101" pitchFamily="49" charset="-122"/>
              </a:rPr>
              <a:t>，想</a:t>
            </a:r>
            <a:r>
              <a:rPr lang="zh-CN" altLang="en-US" sz="3800" b="1" dirty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谗邪</a:t>
            </a:r>
            <a:r>
              <a:rPr lang="zh-CN" altLang="en-US" sz="3800" b="1" dirty="0">
                <a:latin typeface="楷体" panose="02010609060101010101" pitchFamily="49" charset="-122"/>
                <a:ea typeface="楷体" panose="02010609060101010101" pitchFamily="49" charset="-122"/>
              </a:rPr>
              <a:t>则思正身以</a:t>
            </a:r>
            <a:r>
              <a:rPr lang="zh-CN" altLang="en-US" sz="3800" b="1" dirty="0">
                <a:solidFill>
                  <a:schemeClr val="hlin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黜恶。</a:t>
            </a:r>
          </a:p>
          <a:p>
            <a:pPr marL="0" indent="0" algn="just" eaLnBrk="0" hangingPunct="0">
              <a:lnSpc>
                <a:spcPct val="110000"/>
              </a:lnSpc>
              <a:buNone/>
            </a:pPr>
            <a:endParaRPr lang="zh-CN" altLang="en-US" sz="3800" b="1" noProof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0" indent="0" algn="just" eaLnBrk="0" hangingPunct="0">
              <a:lnSpc>
                <a:spcPct val="110000"/>
              </a:lnSpc>
              <a:buNone/>
            </a:pPr>
            <a:endParaRPr lang="en-US" altLang="zh-CN" sz="3800" b="1" dirty="0" smtClean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0" indent="0" algn="just" eaLnBrk="0" hangingPunct="0">
              <a:lnSpc>
                <a:spcPct val="110000"/>
              </a:lnSpc>
              <a:buNone/>
            </a:pPr>
            <a:endParaRPr lang="zh-CN" altLang="en-US" sz="33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kern="1200" cap="none" spc="0" normalizeH="0" baseline="0" noProof="1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  <a:p>
            <a:pPr marL="0" marR="0" indent="0" algn="just" defTabSz="914400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kern="1200" cap="none" spc="0" normalizeH="0" baseline="0" noProof="1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2400" b="1" i="0" u="none" strike="noStrike" kern="1200" cap="none" spc="0" normalizeH="0" baseline="0" noProof="1">
              <a:solidFill>
                <a:schemeClr val="tx1"/>
              </a:solidFill>
              <a:latin typeface="幼圆" pitchFamily="1" charset="-122"/>
              <a:ea typeface="幼圆" pitchFamily="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《答司马谏议书》复习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74140" y="-403653"/>
            <a:ext cx="12265506" cy="7137194"/>
          </a:xfrm>
        </p:spPr>
        <p:txBody>
          <a:bodyPr>
            <a:noAutofit/>
          </a:bodyPr>
          <a:lstStyle/>
          <a:p>
            <a:endParaRPr lang="en-US" altLang="zh-CN" sz="2800" b="1" dirty="0" smtClean="0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r>
              <a:rPr lang="en-US" altLang="zh-CN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1.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窃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以为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与君实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游处</a:t>
            </a:r>
            <a:r>
              <a:rPr lang="en-US" altLang="zh-CN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(</a:t>
            </a:r>
            <a:r>
              <a:rPr lang="en-US" altLang="zh-CN" sz="2800" b="1" dirty="0" err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chǔ</a:t>
            </a:r>
            <a:r>
              <a:rPr lang="en-US" altLang="zh-CN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)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相好之日久，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而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议事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每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不合，所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操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之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术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多异故也。</a:t>
            </a:r>
          </a:p>
          <a:p>
            <a:r>
              <a:rPr lang="en-US" altLang="zh-CN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2.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虽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欲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强</a:t>
            </a:r>
            <a:r>
              <a:rPr lang="en-US" altLang="zh-CN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（</a:t>
            </a:r>
            <a:r>
              <a:rPr lang="en-US" altLang="zh-CN" sz="2800" b="1" dirty="0" err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qiǎng</a:t>
            </a:r>
            <a:r>
              <a:rPr lang="en-US" altLang="zh-CN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）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聒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，终必不蒙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见察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，故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略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上报，不复一一自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辨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</a:p>
          <a:p>
            <a:r>
              <a:rPr lang="en-US" altLang="zh-CN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3.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重</a:t>
            </a:r>
            <a:r>
              <a:rPr lang="en-US" altLang="zh-CN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（</a:t>
            </a:r>
            <a:r>
              <a:rPr lang="en-US" altLang="zh-CN" sz="2800" b="1" dirty="0" err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chóng</a:t>
            </a:r>
            <a:r>
              <a:rPr lang="en-US" altLang="zh-CN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）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念蒙君实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视遇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厚，于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反覆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不宜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卤莽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，故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今具道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所以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冀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君实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或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见恕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也。</a:t>
            </a:r>
          </a:p>
          <a:p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4.</a:t>
            </a:r>
            <a:r>
              <a:rPr lang="en-US" altLang="zh-CN" sz="2800" dirty="0">
                <a:latin typeface="楷体" panose="02010609060101010101" charset="-122"/>
                <a:ea typeface="楷体" panose="02010609060101010101" charset="-122"/>
                <a:sym typeface="+mn-ea"/>
              </a:rPr>
              <a:t> 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盖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儒者所争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  <a:hlinkClick r:id=""/>
              </a:rPr>
              <a:t>尤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  <a:hlinkClick r:id=""/>
              </a:rPr>
              <a:t>在于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  <a:hlinkClick r:id=""/>
              </a:rPr>
              <a:t>名实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，名实已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明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，而天下之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理得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矣。</a:t>
            </a:r>
            <a:endParaRPr lang="en-US" altLang="zh-CN" sz="2800" b="1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5.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今君实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所以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见教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者，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以为侵</a:t>
            </a:r>
            <a:r>
              <a:rPr lang="zh-CN" altLang="en-US" sz="2800" b="1" u="sng" dirty="0">
                <a:latin typeface="楷体" panose="02010609060101010101" charset="-122"/>
                <a:ea typeface="楷体" panose="02010609060101010101" charset="-122"/>
                <a:sym typeface="+mn-ea"/>
              </a:rPr>
              <a:t>官、生事、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征</a:t>
            </a:r>
            <a:r>
              <a:rPr lang="zh-CN" altLang="en-US" sz="2800" b="1" u="sng" dirty="0">
                <a:latin typeface="楷体" panose="02010609060101010101" charset="-122"/>
                <a:ea typeface="楷体" panose="02010609060101010101" charset="-122"/>
                <a:sym typeface="+mn-ea"/>
              </a:rPr>
              <a:t>利、拒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谏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以致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天下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怨谤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也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endParaRPr lang="en-US" altLang="zh-CN" sz="2800" b="1" dirty="0" smtClean="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r>
              <a:rPr lang="en-US" altLang="zh-CN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6.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某则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以谓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受命于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人主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议法度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而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修之于朝廷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，以授之于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有司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，不为侵官。</a:t>
            </a:r>
            <a:endParaRPr lang="zh-CN" altLang="en-US" sz="2800" b="1" dirty="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 sz="2800" b="1" dirty="0" smtClean="0"/>
              <a:t>7.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辟</a:t>
            </a: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800" b="1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pì</a:t>
            </a:r>
            <a:r>
              <a:rPr lang="en-US" altLang="zh-CN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邪说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难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sym typeface="+mn-ea"/>
              </a:rPr>
              <a:t>（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nàn</a:t>
            </a:r>
            <a:r>
              <a:rPr lang="zh-C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sym typeface="+mn-ea"/>
              </a:rPr>
              <a:t>）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壬</a:t>
            </a:r>
            <a:r>
              <a:rPr lang="en-US" altLang="zh-CN" sz="28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2800" b="1" dirty="0" err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rén</a:t>
            </a:r>
            <a:r>
              <a:rPr lang="en-US" altLang="zh-CN" sz="28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人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，不为拒谏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。至于怨诽之多，则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固前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知其如此也。</a:t>
            </a:r>
            <a:endParaRPr lang="zh-CN" altLang="en-US" sz="2800" b="1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r>
              <a:rPr lang="en-US" altLang="zh-CN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8.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人习于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苟且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非一日，士大夫多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以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不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恤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国事、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同俗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自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媚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于众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为善。</a:t>
            </a:r>
          </a:p>
          <a:p>
            <a:r>
              <a:rPr lang="en-US" altLang="zh-CN" sz="2800" b="1" u="sng" dirty="0" smtClean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  <a:hlinkClick r:id=""/>
              </a:rPr>
              <a:t>9.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  <a:hlinkClick r:id=""/>
              </a:rPr>
              <a:t>盘庚之迁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胥怨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者民也，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非特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朝廷士大夫而已；</a:t>
            </a:r>
            <a:endParaRPr lang="zh-CN" altLang="en-US" sz="2800" b="1" dirty="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10.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盘庚不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为</a:t>
            </a:r>
            <a:r>
              <a:rPr lang="en-US" altLang="zh-CN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(</a:t>
            </a:r>
            <a:r>
              <a:rPr lang="en-US" altLang="zh-CN" sz="2800" b="1" dirty="0" err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wèi</a:t>
            </a:r>
            <a:r>
              <a:rPr lang="en-US" altLang="zh-CN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)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怨者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故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改其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度</a:t>
            </a:r>
            <a:r>
              <a:rPr lang="zh-CN" altLang="en-US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（</a:t>
            </a:r>
            <a:r>
              <a:rPr lang="en-US" altLang="zh-CN" sz="2800" b="1" dirty="0" err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dù</a:t>
            </a:r>
            <a:r>
              <a:rPr lang="zh-CN" altLang="en-US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）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度</a:t>
            </a:r>
            <a:r>
              <a:rPr lang="zh-CN" altLang="en-US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（</a:t>
            </a:r>
            <a:r>
              <a:rPr lang="en-US" altLang="zh-CN" sz="2800" b="1" dirty="0" err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duó</a:t>
            </a:r>
            <a:r>
              <a:rPr lang="zh-CN" altLang="en-US" sz="2800" b="1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）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义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而后动，</a:t>
            </a:r>
            <a:r>
              <a:rPr lang="zh-CN" altLang="en-US" sz="2800" b="1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是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而不见</a:t>
            </a:r>
            <a:r>
              <a:rPr lang="zh-CN" altLang="en-US" sz="2800" b="1" u="sng" dirty="0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可悔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故也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sym typeface="+mn-ea"/>
              </a:rPr>
              <a:t>。</a:t>
            </a:r>
            <a:endParaRPr lang="en-US" altLang="zh-CN" sz="2800" b="1" dirty="0" smtClean="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marL="0" indent="0">
              <a:buNone/>
            </a:pPr>
            <a:endParaRPr lang="zh-CN" altLang="en-US" sz="2800" b="1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《阿房宫赋》复习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487680"/>
            <a:ext cx="11724641" cy="60540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1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.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 长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桥卧波，未云何龙？复道行空，不霁何虹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？</a:t>
            </a:r>
            <a:endParaRPr lang="en-US" altLang="zh-CN" sz="2800" b="1" dirty="0" smtClean="0">
              <a:solidFill>
                <a:srgbClr val="CC0000"/>
              </a:solidFill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sz="2800" b="1" dirty="0" smtClean="0">
                <a:solidFill>
                  <a:srgbClr val="CC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2.</a:t>
            </a:r>
            <a:r>
              <a:rPr lang="zh-CN" altLang="en-US" sz="28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鼎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铛</a:t>
            </a:r>
            <a:r>
              <a:rPr lang="zh-CN" altLang="en-US" sz="28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玉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石，</a:t>
            </a:r>
            <a:r>
              <a:rPr lang="zh-CN" altLang="en-US" sz="28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金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块</a:t>
            </a:r>
            <a:r>
              <a:rPr lang="zh-CN" altLang="en-US" sz="28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珠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砾，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弃掷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逦迤，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秦人视之，亦不甚惜。</a:t>
            </a:r>
            <a:endParaRPr lang="zh-CN" altLang="en-US" sz="28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sz="28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5.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秦</a:t>
            </a:r>
            <a:r>
              <a:rPr lang="zh-CN" altLang="en-US" sz="2800" b="1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爱</a:t>
            </a:r>
            <a:r>
              <a:rPr lang="zh-CN" altLang="en-US" sz="2800" b="1" dirty="0" smtClean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纷奢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人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亦</a:t>
            </a:r>
            <a:r>
              <a:rPr lang="zh-CN" altLang="en-US" sz="2800" b="1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念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其家。</a:t>
            </a:r>
            <a:r>
              <a:rPr lang="zh-CN" altLang="en-US" sz="2800" b="1" u="sng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奈何</a:t>
            </a:r>
            <a:r>
              <a:rPr lang="zh-CN" altLang="en-US" sz="2800" b="1" u="sng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  <a:hlinkClick r:id="" action="ppaction://hlinkshowjump?jump=nextslide"/>
              </a:rPr>
              <a:t>取</a:t>
            </a:r>
            <a:r>
              <a:rPr lang="zh-CN" altLang="en-US" sz="2800" b="1" u="sng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之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尽</a:t>
            </a:r>
            <a:r>
              <a:rPr lang="zh-CN" altLang="en-US" sz="2800" b="1" u="sng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锱铢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用之如泥沙？</a:t>
            </a:r>
            <a:endParaRPr lang="zh-CN" altLang="en-US" sz="28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6.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独夫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之心，</a:t>
            </a:r>
            <a:r>
              <a:rPr lang="zh-CN" altLang="en-US" sz="28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日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益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骄固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。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戍卒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叫，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函谷</a:t>
            </a:r>
            <a:r>
              <a:rPr lang="zh-CN" altLang="en-US" sz="2800" b="1" u="sng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举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楚人</a:t>
            </a:r>
            <a:r>
              <a:rPr lang="zh-CN" altLang="en-US" sz="2800" b="1" u="sng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一炬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sz="2800" b="1" u="sng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可怜</a:t>
            </a:r>
            <a:r>
              <a:rPr lang="zh-CN" altLang="en-US" sz="2800" b="1" u="sng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焦土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！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7.</a:t>
            </a:r>
            <a:r>
              <a:rPr lang="zh-CN" altLang="en-US" sz="2800" b="1" dirty="0" smtClean="0">
                <a:solidFill>
                  <a:srgbClr val="CC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使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六国各</a:t>
            </a:r>
            <a:r>
              <a:rPr lang="zh-CN" altLang="en-US" sz="2800" b="1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爱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其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人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，则足以拒秦。</a:t>
            </a:r>
            <a:r>
              <a:rPr lang="zh-CN" altLang="en-US" sz="2800" b="1" dirty="0" smtClean="0">
                <a:solidFill>
                  <a:srgbClr val="CC33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使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秦复爱六国之人，则</a:t>
            </a:r>
            <a:r>
              <a:rPr lang="zh-CN" altLang="en-US" sz="2800" b="1" dirty="0" smtClean="0">
                <a:solidFill>
                  <a:srgbClr val="CC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递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三世可至万世而为君，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谁</a:t>
            </a:r>
            <a:r>
              <a:rPr lang="zh-CN" altLang="en-US" sz="2800" b="1" u="sng" dirty="0" smtClean="0">
                <a:solidFill>
                  <a:srgbClr val="CC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得而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族灭也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？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8.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秦人不</a:t>
            </a:r>
            <a:r>
              <a:rPr lang="zh-CN" altLang="en-US" sz="2800" b="1" u="sng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暇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自</a:t>
            </a:r>
            <a:r>
              <a:rPr lang="zh-CN" altLang="en-US" sz="2800" b="1" u="sng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哀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，而</a:t>
            </a:r>
            <a:r>
              <a:rPr lang="zh-CN" altLang="en-US" sz="28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后人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哀之；</a:t>
            </a:r>
            <a:r>
              <a:rPr lang="zh-CN" altLang="en-US" sz="28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后人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哀之而不</a:t>
            </a:r>
            <a:r>
              <a:rPr lang="zh-CN" altLang="en-US" sz="2800" b="1" dirty="0" smtClean="0">
                <a:solidFill>
                  <a:srgbClr val="FF5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鉴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之，</a:t>
            </a:r>
            <a:r>
              <a:rPr lang="zh-CN" altLang="en-US" sz="2800" b="1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亦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使</a:t>
            </a:r>
            <a:r>
              <a:rPr lang="zh-CN" altLang="en-US" sz="28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后人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而复哀</a:t>
            </a:r>
            <a:r>
              <a:rPr lang="zh-CN" altLang="en-US" sz="28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后人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也。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  <a:sym typeface="+mn-ea"/>
            </a:endParaRPr>
          </a:p>
          <a:p>
            <a:pPr fontAlgn="auto">
              <a:lnSpc>
                <a:spcPct val="100000"/>
              </a:lnSpc>
              <a:buNone/>
            </a:pPr>
            <a:endParaRPr lang="zh-CN" altLang="en-US" sz="2800" b="1" u="sng" dirty="0" smtClean="0"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《六国论》复习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98854" y="0"/>
            <a:ext cx="12290854" cy="65146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赂秦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而力亏，破灭之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道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也。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或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曰：“六国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互丧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率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赂秦耶？”曰：“不赂者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以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赂者丧，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盖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失强援，不能独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。故曰，弊在赂秦也。” </a:t>
            </a:r>
          </a:p>
          <a:p>
            <a:pPr>
              <a:lnSpc>
                <a:spcPct val="100000"/>
              </a:lnSpc>
            </a:pP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.秦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以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攻取之外，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则获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邑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，大则得城。诸侯之所亡，与战败而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亡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者，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其实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亦百倍。</a:t>
            </a:r>
          </a:p>
          <a:p>
            <a:pPr>
              <a:lnSpc>
                <a:spcPct val="10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3.思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厥先祖父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暴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霜露，斩荆棘，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以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有尺寸之地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。子孙视之，不甚惜，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举以予人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，如弃草芥。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奉之弥繁，侵之愈急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，故不战而强弱胜负已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判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矣。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至于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颠覆，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理固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宜然。</a:t>
            </a:r>
          </a:p>
          <a:p>
            <a:pPr>
              <a:lnSpc>
                <a:spcPct val="10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5.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与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赢而不助五国也。燕、赵之君，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始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有远略，能守其土，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义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不赂秦。至丹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以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荆卿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计，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始速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祸焉。</a:t>
            </a:r>
          </a:p>
          <a:p>
            <a:pPr>
              <a:lnSpc>
                <a:spcPct val="10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6.后秦击赵者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再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，李牧连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却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之；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洎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牧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以谗诛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，邯郸为郡，惜其用武而不终也。且燕、赵处秦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革灭殆尽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之际，可谓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智力孤危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，战败而亡，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诚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不得已。</a:t>
            </a:r>
          </a:p>
          <a:p>
            <a:pPr>
              <a:lnSpc>
                <a:spcPct val="10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7.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向使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三国各爱其地，齐人勿附于秦，刺客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不行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，良将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犹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在，则胜负之数，存亡之理，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当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与秦相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较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或未易量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。 </a:t>
            </a:r>
          </a:p>
          <a:p>
            <a:pPr>
              <a:lnSpc>
                <a:spcPct val="10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8.以赂秦之地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封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天下之谋臣；以事秦之心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礼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天下之奇才；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并力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西向，则吾恐秦人食之不得下咽也。有如此之势，而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秦人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积威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之所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劫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，日削月割，以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趋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于亡。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为国者无使为积威之所劫哉！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9.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苟以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天下之大，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下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而从六国破亡之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故事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又在六国下矣。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054090"/>
          </a:xfrm>
        </p:spPr>
        <p:txBody>
          <a:bodyPr>
            <a:noAutofit/>
          </a:bodyPr>
          <a:lstStyle/>
          <a:p>
            <a:pPr algn="ctr" fontAlgn="auto">
              <a:lnSpc>
                <a:spcPct val="100000"/>
              </a:lnSpc>
            </a:pP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《阿房宫赋》句子翻译复习</a:t>
            </a:r>
            <a:endParaRPr lang="en-US" altLang="zh-CN" b="1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1.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妃嫔媵嫱，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王子皇孙，</a:t>
            </a:r>
            <a:r>
              <a:rPr lang="zh-CN" altLang="en-US" b="1" u="sng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辞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楼</a:t>
            </a:r>
            <a:r>
              <a:rPr lang="zh-CN" altLang="en-US" b="1" u="sng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下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殿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辇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来</a:t>
            </a:r>
            <a:r>
              <a:rPr lang="zh-CN" altLang="en-US" b="1">
                <a:solidFill>
                  <a:srgbClr val="007572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于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秦。</a:t>
            </a:r>
            <a:r>
              <a:rPr lang="zh-CN" altLang="en-US" b="1" u="sng">
                <a:solidFill>
                  <a:srgbClr val="CC0066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朝</a:t>
            </a:r>
            <a:r>
              <a:rPr lang="zh-CN" altLang="en-US" b="1" u="sng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歌</a:t>
            </a:r>
            <a:r>
              <a:rPr lang="zh-CN" altLang="en-US" b="1" u="sng">
                <a:solidFill>
                  <a:srgbClr val="CC0066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夜</a:t>
            </a:r>
            <a:r>
              <a:rPr lang="zh-CN" altLang="en-US" b="1" u="sng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弦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为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秦宫人。</a:t>
            </a:r>
          </a:p>
          <a:p>
            <a:pPr fontAlgn="auto">
              <a:lnSpc>
                <a:spcPct val="100000"/>
              </a:lnSpc>
            </a:pPr>
            <a:r>
              <a:rPr lang="en-US" altLang="zh-CN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2.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一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肌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一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容，</a:t>
            </a:r>
            <a:r>
              <a:rPr lang="zh-CN" altLang="en-US" b="1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尽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态</a:t>
            </a:r>
            <a:r>
              <a:rPr lang="zh-CN" altLang="en-US" b="1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极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妍，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缦立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远视，</a:t>
            </a:r>
            <a:r>
              <a:rPr lang="zh-CN" altLang="en-US" b="1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而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望幸</a:t>
            </a:r>
            <a:r>
              <a:rPr lang="zh-CN" altLang="en-US" b="1">
                <a:solidFill>
                  <a:schemeClr val="hlink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焉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；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有不见</a:t>
            </a:r>
            <a:r>
              <a:rPr lang="zh-CN" altLang="en-US" b="1" u="sng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者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，三十六年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</a:p>
          <a:p>
            <a:pPr fontAlgn="auto">
              <a:lnSpc>
                <a:spcPct val="100000"/>
              </a:lnSpc>
            </a:pPr>
            <a:r>
              <a:rPr lang="en-US" altLang="zh-CN" b="1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3.</a:t>
            </a:r>
            <a:r>
              <a:rPr lang="zh-CN" altLang="en-US" b="1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燕赵之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收藏</a:t>
            </a:r>
            <a:r>
              <a:rPr lang="zh-CN" altLang="en-US" b="1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，韩魏之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经营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b="1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齐楚之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精英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b="1" u="sng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几世几年，</a:t>
            </a:r>
            <a:r>
              <a:rPr lang="zh-CN" altLang="en-US" b="1" u="sng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摽</a:t>
            </a:r>
            <a:r>
              <a:rPr lang="zh-CN" altLang="en-US" b="1" u="sng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掠其</a:t>
            </a:r>
            <a:r>
              <a:rPr lang="zh-CN" altLang="en-US" b="1" u="sng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人</a:t>
            </a:r>
            <a:r>
              <a:rPr lang="zh-CN" altLang="en-US" b="1" u="sng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b="1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倚叠如山。</a:t>
            </a:r>
          </a:p>
          <a:p>
            <a:pPr fontAlgn="auto">
              <a:lnSpc>
                <a:spcPct val="100000"/>
              </a:lnSpc>
            </a:pPr>
            <a:r>
              <a:rPr lang="en-US" altLang="zh-CN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4.</a:t>
            </a:r>
            <a:r>
              <a:rPr lang="zh-CN" alt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鼎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铛</a:t>
            </a:r>
            <a:r>
              <a:rPr lang="zh-CN" alt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玉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石，</a:t>
            </a:r>
            <a:r>
              <a:rPr lang="zh-CN" alt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金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块</a:t>
            </a:r>
            <a:r>
              <a:rPr lang="zh-CN" alt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珠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砾，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弃掷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逦迤，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秦人视之，亦不甚惜。</a:t>
            </a:r>
            <a:endParaRPr lang="zh-CN" altLang="en-US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5.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秦</a:t>
            </a:r>
            <a:r>
              <a:rPr lang="zh-CN" altLang="en-US" b="1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爱</a:t>
            </a:r>
            <a:r>
              <a:rPr lang="zh-CN" alt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纷奢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人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亦</a:t>
            </a:r>
            <a:r>
              <a:rPr lang="zh-CN" altLang="en-US" b="1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念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其家。</a:t>
            </a:r>
            <a:r>
              <a:rPr lang="zh-CN" altLang="en-US" b="1" u="sng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奈何</a:t>
            </a:r>
            <a:r>
              <a:rPr lang="zh-CN" altLang="en-US" b="1" u="sng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  <a:hlinkClick r:id="" action="ppaction://hlinkshowjump?jump=nextslide"/>
              </a:rPr>
              <a:t>取</a:t>
            </a:r>
            <a:r>
              <a:rPr lang="zh-CN" altLang="en-US" b="1" u="sng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之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尽</a:t>
            </a:r>
            <a:r>
              <a:rPr lang="zh-CN" altLang="en-US" b="1" u="sng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锱铢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用之如泥沙？</a:t>
            </a:r>
          </a:p>
          <a:p>
            <a:pPr fontAlgn="auto">
              <a:lnSpc>
                <a:spcPct val="100000"/>
              </a:lnSpc>
            </a:pPr>
            <a:r>
              <a:rPr lang="en-US" altLang="zh-CN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6.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使</a:t>
            </a:r>
            <a:r>
              <a:rPr lang="zh-CN" altLang="en-US" b="1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负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栋之柱，</a:t>
            </a:r>
            <a:r>
              <a:rPr lang="zh-CN" altLang="en-US" b="1" u="sng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多</a:t>
            </a:r>
            <a:r>
              <a:rPr lang="zh-CN" altLang="en-US" b="1" u="sng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于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南亩之农夫</a:t>
            </a:r>
            <a:r>
              <a:rPr lang="en-US" altLang="zh-CN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;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架梁之椽，</a:t>
            </a:r>
            <a:r>
              <a:rPr lang="zh-CN" altLang="en-US" b="1" u="sng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多于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机上之工女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；</a:t>
            </a:r>
          </a:p>
          <a:p>
            <a:pPr fontAlgn="auto">
              <a:lnSpc>
                <a:spcPct val="100000"/>
              </a:lnSpc>
            </a:pPr>
            <a:r>
              <a:rPr lang="en-US" altLang="zh-CN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7.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独夫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之心，</a:t>
            </a:r>
            <a:r>
              <a:rPr lang="zh-CN" altLang="en-US" b="1">
                <a:solidFill>
                  <a:srgbClr val="00B0F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日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益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骄固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戍卒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叫，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函谷</a:t>
            </a:r>
            <a:r>
              <a:rPr lang="zh-CN" altLang="en-US" b="1" u="sng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举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楚人</a:t>
            </a:r>
            <a:r>
              <a:rPr lang="zh-CN" altLang="en-US" b="1" u="sng">
                <a:solidFill>
                  <a:srgbClr val="00B0F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一炬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</a:t>
            </a:r>
            <a:r>
              <a:rPr lang="zh-CN" altLang="en-US" b="1" u="sng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可怜</a:t>
            </a:r>
            <a:r>
              <a:rPr lang="zh-CN" altLang="en-US" b="1" u="sng">
                <a:solidFill>
                  <a:srgbClr val="00B0F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焦土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！</a:t>
            </a:r>
          </a:p>
          <a:p>
            <a:pPr fontAlgn="auto">
              <a:lnSpc>
                <a:spcPct val="100000"/>
              </a:lnSpc>
            </a:pPr>
            <a:r>
              <a:rPr lang="en-US" altLang="zh-CN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8.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使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六国各</a:t>
            </a:r>
            <a:r>
              <a:rPr lang="zh-CN" altLang="en-US" b="1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爱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其</a:t>
            </a: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人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，则足以拒秦。</a:t>
            </a:r>
            <a:r>
              <a:rPr lang="zh-CN" altLang="en-US" b="1">
                <a:solidFill>
                  <a:srgbClr val="CC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使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秦复爱六国之人，则</a:t>
            </a:r>
            <a:r>
              <a:rPr lang="zh-CN" altLang="en-US" b="1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递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三世可至万世而为君，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谁</a:t>
            </a:r>
            <a:r>
              <a:rPr lang="zh-CN" altLang="en-US" b="1" u="sng">
                <a:solidFill>
                  <a:srgbClr val="CC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得而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族灭也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？</a:t>
            </a:r>
            <a:endParaRPr lang="zh-CN" altLang="en-US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lang="en-US" altLang="zh-CN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9.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秦人不</a:t>
            </a:r>
            <a:r>
              <a:rPr lang="zh-CN" altLang="en-US" b="1" u="sng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暇</a:t>
            </a:r>
            <a:r>
              <a:rPr lang="zh-CN" altLang="en-US" b="1" u="sng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自</a:t>
            </a:r>
            <a:r>
              <a:rPr lang="zh-CN" altLang="en-US" b="1" u="sng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哀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，而</a:t>
            </a:r>
            <a:r>
              <a:rPr lang="zh-CN" altLang="en-US" b="1">
                <a:solidFill>
                  <a:srgbClr val="00B0F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后人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哀之；</a:t>
            </a:r>
            <a:r>
              <a:rPr lang="zh-CN" altLang="en-US" b="1">
                <a:solidFill>
                  <a:srgbClr val="00B0F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后人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哀之而不</a:t>
            </a:r>
            <a:r>
              <a:rPr lang="zh-CN" altLang="en-US" b="1">
                <a:solidFill>
                  <a:srgbClr val="FF505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鉴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之，</a:t>
            </a:r>
            <a:r>
              <a:rPr lang="zh-CN" altLang="en-US" b="1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亦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使</a:t>
            </a:r>
            <a:r>
              <a:rPr lang="zh-CN" altLang="en-US" b="1">
                <a:solidFill>
                  <a:srgbClr val="00B0F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后人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而复哀</a:t>
            </a:r>
            <a:r>
              <a:rPr lang="zh-CN" altLang="en-US" b="1">
                <a:solidFill>
                  <a:srgbClr val="00B0F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后人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也。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09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0962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1863</Words>
  <Application>Microsoft Office PowerPoint</Application>
  <PresentationFormat>宽屏</PresentationFormat>
  <Paragraphs>68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黑体</vt:lpstr>
      <vt:lpstr>楷体</vt:lpstr>
      <vt:lpstr>宋体</vt:lpstr>
      <vt:lpstr>微软雅黑</vt:lpstr>
      <vt:lpstr>幼圆</vt:lpstr>
      <vt:lpstr>Arial</vt:lpstr>
      <vt:lpstr>Arial Black</vt:lpstr>
      <vt:lpstr>Calibri</vt:lpstr>
      <vt:lpstr>Office 主题​​</vt:lpstr>
      <vt:lpstr>《谏太宗十思疏》复习</vt:lpstr>
      <vt:lpstr>PowerPoint 演示文稿</vt:lpstr>
      <vt:lpstr>《答司马谏议书》复习</vt:lpstr>
      <vt:lpstr>PowerPoint 演示文稿</vt:lpstr>
      <vt:lpstr>《阿房宫赋》复习</vt:lpstr>
      <vt:lpstr>PowerPoint 演示文稿</vt:lpstr>
      <vt:lpstr>《六国论》复习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《谏太宗十思疏》复习</dc:title>
  <dc:creator>Administrator</dc:creator>
  <cp:lastModifiedBy>Windows 用户</cp:lastModifiedBy>
  <cp:revision>19</cp:revision>
  <dcterms:created xsi:type="dcterms:W3CDTF">2019-09-19T02:01:00Z</dcterms:created>
  <dcterms:modified xsi:type="dcterms:W3CDTF">2021-06-15T03:05:46Z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2052-11.8.2.8721</vt:lpwstr>
  </property>
</Properties>
</file>