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66"/>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4.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5.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0" y="576580"/>
            <a:ext cx="15274925" cy="5262245"/>
          </a:xfrm>
          <a:prstGeom prst="rect">
            <a:avLst/>
          </a:prstGeom>
          <a:noFill/>
        </p:spPr>
        <p:txBody>
          <a:bodyPr wrap="square" rtlCol="0">
            <a:spAutoFit/>
          </a:bodyPr>
          <a:p>
            <a:pPr algn="l"/>
            <a:r>
              <a:rPr lang="en-US" altLang="zh-CN" sz="2800">
                <a:latin typeface="Times New Roman" panose="02020603050405020304" charset="0"/>
                <a:cs typeface="Times New Roman" panose="02020603050405020304" charset="0"/>
              </a:rPr>
              <a:t>    </a:t>
            </a:r>
            <a:r>
              <a:rPr lang="zh-CN" altLang="en-US" sz="2800">
                <a:latin typeface="Times New Roman" panose="02020603050405020304" charset="0"/>
                <a:cs typeface="Times New Roman" panose="02020603050405020304" charset="0"/>
              </a:rPr>
              <a:t>It was a cold December day</a:t>
            </a:r>
            <a:r>
              <a:rPr lang="en-US" altLang="zh-CN" sz="2800">
                <a:latin typeface="Times New Roman" panose="02020603050405020304" charset="0"/>
                <a:cs typeface="Times New Roman" panose="02020603050405020304" charset="0"/>
              </a:rPr>
              <a:t>. </a:t>
            </a:r>
            <a:r>
              <a:rPr lang="zh-CN" altLang="en-US" sz="2800">
                <a:latin typeface="Times New Roman" panose="02020603050405020304" charset="0"/>
                <a:cs typeface="Times New Roman" panose="02020603050405020304" charset="0"/>
              </a:rPr>
              <a:t>After saying goodbye to </a:t>
            </a:r>
            <a:r>
              <a:rPr lang="zh-CN" altLang="en-US" sz="2800" b="1">
                <a:latin typeface="Times New Roman" panose="02020603050405020304" charset="0"/>
                <a:cs typeface="Times New Roman" panose="02020603050405020304" charset="0"/>
              </a:rPr>
              <a:t>his neighbor, David</a:t>
            </a:r>
            <a:r>
              <a:rPr lang="en-US" altLang="zh-CN" sz="2800" b="1">
                <a:latin typeface="Times New Roman" panose="02020603050405020304" charset="0"/>
                <a:cs typeface="Times New Roman" panose="02020603050405020304" charset="0"/>
              </a:rPr>
              <a:t>,</a:t>
            </a:r>
            <a:r>
              <a:rPr lang="en-US" altLang="zh-CN" sz="2800">
                <a:latin typeface="Times New Roman" panose="02020603050405020304" charset="0"/>
                <a:cs typeface="Times New Roman" panose="02020603050405020304" charset="0"/>
              </a:rPr>
              <a:t> </a:t>
            </a:r>
            <a:r>
              <a:rPr lang="zh-CN" altLang="en-US" sz="2800">
                <a:latin typeface="Times New Roman" panose="02020603050405020304" charset="0"/>
                <a:cs typeface="Times New Roman" panose="02020603050405020304" charset="0"/>
              </a:rPr>
              <a:t>Tom </a:t>
            </a:r>
            <a:endParaRPr lang="zh-CN" altLang="en-US" sz="2800">
              <a:latin typeface="Times New Roman" panose="02020603050405020304" charset="0"/>
              <a:cs typeface="Times New Roman" panose="02020603050405020304" charset="0"/>
            </a:endParaRPr>
          </a:p>
          <a:p>
            <a:pPr algn="l"/>
            <a:r>
              <a:rPr lang="zh-CN" altLang="en-US" sz="2800">
                <a:latin typeface="Times New Roman" panose="02020603050405020304" charset="0"/>
                <a:cs typeface="Times New Roman" panose="02020603050405020304" charset="0"/>
              </a:rPr>
              <a:t>set out for a run with </a:t>
            </a:r>
            <a:r>
              <a:rPr lang="zh-CN" altLang="en-US" sz="2800" b="1">
                <a:latin typeface="Times New Roman" panose="02020603050405020304" charset="0"/>
                <a:cs typeface="Times New Roman" panose="02020603050405020304" charset="0"/>
              </a:rPr>
              <a:t>his dog</a:t>
            </a:r>
            <a:r>
              <a:rPr lang="en-US" altLang="zh-CN" sz="2800" b="1">
                <a:latin typeface="Times New Roman" panose="02020603050405020304" charset="0"/>
                <a:cs typeface="Times New Roman" panose="02020603050405020304" charset="0"/>
              </a:rPr>
              <a:t>, </a:t>
            </a:r>
            <a:r>
              <a:rPr lang="zh-CN" altLang="en-US" sz="2800" b="1">
                <a:latin typeface="Times New Roman" panose="02020603050405020304" charset="0"/>
                <a:cs typeface="Times New Roman" panose="02020603050405020304" charset="0"/>
              </a:rPr>
              <a:t>Taz</a:t>
            </a:r>
            <a:r>
              <a:rPr lang="en-US" altLang="zh-CN" sz="2800" b="1">
                <a:latin typeface="Times New Roman" panose="02020603050405020304" charset="0"/>
                <a:cs typeface="Times New Roman" panose="02020603050405020304" charset="0"/>
              </a:rPr>
              <a:t>.</a:t>
            </a:r>
            <a:r>
              <a:rPr lang="en-US" altLang="zh-CN" sz="2800">
                <a:latin typeface="Times New Roman" panose="02020603050405020304" charset="0"/>
                <a:cs typeface="Times New Roman" panose="02020603050405020304" charset="0"/>
              </a:rPr>
              <a:t> </a:t>
            </a:r>
            <a:r>
              <a:rPr lang="zh-CN" altLang="en-US" sz="2800">
                <a:latin typeface="Times New Roman" panose="02020603050405020304" charset="0"/>
                <a:cs typeface="Times New Roman" panose="02020603050405020304" charset="0"/>
              </a:rPr>
              <a:t>As a professional athlete</a:t>
            </a:r>
            <a:r>
              <a:rPr lang="en-US" altLang="zh-CN" sz="2800">
                <a:latin typeface="Times New Roman" panose="02020603050405020304" charset="0"/>
                <a:cs typeface="Times New Roman" panose="02020603050405020304" charset="0"/>
              </a:rPr>
              <a:t>, </a:t>
            </a:r>
            <a:r>
              <a:rPr lang="zh-CN" altLang="en-US" sz="2800">
                <a:latin typeface="Times New Roman" panose="02020603050405020304" charset="0"/>
                <a:cs typeface="Times New Roman" panose="02020603050405020304" charset="0"/>
              </a:rPr>
              <a:t>Tom often went for </a:t>
            </a:r>
            <a:endParaRPr lang="zh-CN" altLang="en-US" sz="2800">
              <a:latin typeface="Times New Roman" panose="02020603050405020304" charset="0"/>
              <a:cs typeface="Times New Roman" panose="02020603050405020304" charset="0"/>
            </a:endParaRPr>
          </a:p>
          <a:p>
            <a:pPr algn="l"/>
            <a:r>
              <a:rPr lang="zh-CN" altLang="en-US" sz="2800">
                <a:latin typeface="Times New Roman" panose="02020603050405020304" charset="0"/>
                <a:cs typeface="Times New Roman" panose="02020603050405020304" charset="0"/>
              </a:rPr>
              <a:t>training runs by himself</a:t>
            </a:r>
            <a:r>
              <a:rPr lang="en-US" altLang="zh-CN" sz="2800">
                <a:latin typeface="Times New Roman" panose="02020603050405020304" charset="0"/>
                <a:cs typeface="Times New Roman" panose="02020603050405020304" charset="0"/>
              </a:rPr>
              <a:t>, </a:t>
            </a:r>
            <a:r>
              <a:rPr lang="zh-CN" altLang="en-US" sz="2800">
                <a:latin typeface="Times New Roman" panose="02020603050405020304" charset="0"/>
                <a:cs typeface="Times New Roman" panose="02020603050405020304" charset="0"/>
              </a:rPr>
              <a:t>and had done this particular route many times before</a:t>
            </a:r>
            <a:r>
              <a:rPr lang="en-US" altLang="zh-CN" sz="2800">
                <a:latin typeface="Times New Roman" panose="02020603050405020304" charset="0"/>
                <a:cs typeface="Times New Roman" panose="02020603050405020304" charset="0"/>
              </a:rPr>
              <a:t>, </a:t>
            </a:r>
            <a:endParaRPr lang="en-US" altLang="zh-CN" sz="2800">
              <a:latin typeface="Times New Roman" panose="02020603050405020304" charset="0"/>
              <a:cs typeface="Times New Roman" panose="02020603050405020304" charset="0"/>
            </a:endParaRPr>
          </a:p>
          <a:p>
            <a:pPr algn="l"/>
            <a:r>
              <a:rPr lang="zh-CN" altLang="en-US" sz="2800">
                <a:latin typeface="Times New Roman" panose="02020603050405020304" charset="0"/>
                <a:cs typeface="Times New Roman" panose="02020603050405020304" charset="0"/>
              </a:rPr>
              <a:t>but that day something unusual happened to him．</a:t>
            </a:r>
            <a:endParaRPr lang="zh-CN" altLang="en-US" sz="2800">
              <a:latin typeface="Times New Roman" panose="02020603050405020304" charset="0"/>
              <a:cs typeface="Times New Roman" panose="02020603050405020304" charset="0"/>
            </a:endParaRPr>
          </a:p>
          <a:p>
            <a:pPr algn="l"/>
            <a:r>
              <a:rPr lang="en-US" altLang="zh-CN" sz="2800">
                <a:latin typeface="Times New Roman" panose="02020603050405020304" charset="0"/>
                <a:cs typeface="Times New Roman" panose="02020603050405020304" charset="0"/>
              </a:rPr>
              <a:t>    About an hour later, Tom hit some black ice. He found himself slipping down </a:t>
            </a:r>
            <a:endParaRPr lang="en-US" altLang="zh-CN" sz="2800">
              <a:latin typeface="Times New Roman" panose="02020603050405020304" charset="0"/>
              <a:cs typeface="Times New Roman" panose="02020603050405020304" charset="0"/>
            </a:endParaRPr>
          </a:p>
          <a:p>
            <a:pPr algn="l"/>
            <a:r>
              <a:rPr lang="en-US" altLang="zh-CN" sz="2800">
                <a:latin typeface="Times New Roman" panose="02020603050405020304" charset="0"/>
                <a:cs typeface="Times New Roman" panose="02020603050405020304" charset="0"/>
              </a:rPr>
              <a:t>the rock face, which became steeper and steeper (陡峭的) until suddenly he was</a:t>
            </a:r>
            <a:endParaRPr lang="en-US" altLang="zh-CN" sz="2800">
              <a:latin typeface="Times New Roman" panose="02020603050405020304" charset="0"/>
              <a:cs typeface="Times New Roman" panose="02020603050405020304" charset="0"/>
            </a:endParaRPr>
          </a:p>
          <a:p>
            <a:pPr algn="l"/>
            <a:r>
              <a:rPr lang="en-US" altLang="zh-CN" sz="2800">
                <a:latin typeface="Times New Roman" panose="02020603050405020304" charset="0"/>
                <a:cs typeface="Times New Roman" panose="02020603050405020304" charset="0"/>
              </a:rPr>
              <a:t> in free fall. He fell 60 feet into the canyon(峡谷), landing on grass and dry branches. </a:t>
            </a:r>
            <a:endParaRPr lang="en-US" altLang="zh-CN" sz="2800">
              <a:latin typeface="Times New Roman" panose="02020603050405020304" charset="0"/>
              <a:cs typeface="Times New Roman" panose="02020603050405020304" charset="0"/>
            </a:endParaRPr>
          </a:p>
          <a:p>
            <a:pPr algn="l"/>
            <a:r>
              <a:rPr lang="en-US" altLang="zh-CN" sz="2800">
                <a:latin typeface="Times New Roman" panose="02020603050405020304" charset="0"/>
                <a:cs typeface="Times New Roman" panose="02020603050405020304" charset="0"/>
              </a:rPr>
              <a:t>If he'd missed them, there was no way he would have survived. He could feel his </a:t>
            </a:r>
            <a:endParaRPr lang="en-US" altLang="zh-CN" sz="2800">
              <a:latin typeface="Times New Roman" panose="02020603050405020304" charset="0"/>
              <a:cs typeface="Times New Roman" panose="02020603050405020304" charset="0"/>
            </a:endParaRPr>
          </a:p>
          <a:p>
            <a:pPr algn="l"/>
            <a:r>
              <a:rPr lang="en-US" altLang="zh-CN" sz="2800">
                <a:latin typeface="Times New Roman" panose="02020603050405020304" charset="0"/>
                <a:cs typeface="Times New Roman" panose="02020603050405020304" charset="0"/>
              </a:rPr>
              <a:t>legs, so he knew he wasn't paralyzed(瘫痪的), but he was in great pain. Taz had </a:t>
            </a:r>
            <a:endParaRPr lang="en-US" altLang="zh-CN" sz="2800">
              <a:latin typeface="Times New Roman" panose="02020603050405020304" charset="0"/>
              <a:cs typeface="Times New Roman" panose="02020603050405020304" charset="0"/>
            </a:endParaRPr>
          </a:p>
          <a:p>
            <a:pPr algn="l"/>
            <a:r>
              <a:rPr lang="en-US" altLang="zh-CN" sz="2800">
                <a:latin typeface="Times New Roman" panose="02020603050405020304" charset="0"/>
                <a:cs typeface="Times New Roman" panose="02020603050405020304" charset="0"/>
              </a:rPr>
              <a:t>managed to find his way back to Tom, so Tom knew there must be a way out of </a:t>
            </a:r>
            <a:endParaRPr lang="en-US" altLang="zh-CN" sz="2800">
              <a:latin typeface="Times New Roman" panose="02020603050405020304" charset="0"/>
              <a:cs typeface="Times New Roman" panose="02020603050405020304" charset="0"/>
            </a:endParaRPr>
          </a:p>
          <a:p>
            <a:pPr algn="l"/>
            <a:r>
              <a:rPr lang="en-US" altLang="zh-CN" sz="2800">
                <a:latin typeface="Times New Roman" panose="02020603050405020304" charset="0"/>
                <a:cs typeface="Times New Roman" panose="02020603050405020304" charset="0"/>
              </a:rPr>
              <a:t>the canyon, but he couldn't stand or even crawl(爬行). He later learned that he had </a:t>
            </a:r>
            <a:endParaRPr lang="en-US" altLang="zh-CN" sz="2800">
              <a:latin typeface="Times New Roman" panose="02020603050405020304" charset="0"/>
              <a:cs typeface="Times New Roman" panose="02020603050405020304" charset="0"/>
            </a:endParaRPr>
          </a:p>
          <a:p>
            <a:pPr algn="l"/>
            <a:r>
              <a:rPr lang="en-US" altLang="zh-CN" sz="2800">
                <a:latin typeface="Times New Roman" panose="02020603050405020304" charset="0"/>
                <a:cs typeface="Times New Roman" panose="02020603050405020304" charset="0"/>
              </a:rPr>
              <a:t>broken his pelvis(骨盆)．</a:t>
            </a:r>
            <a:endParaRPr lang="en-US" altLang="zh-CN" sz="2800">
              <a:latin typeface="Times New Roman" panose="02020603050405020304" charset="0"/>
              <a:cs typeface="Times New Roman" panose="02020603050405020304" charset="0"/>
            </a:endParaRPr>
          </a:p>
        </p:txBody>
      </p:sp>
      <p:cxnSp>
        <p:nvCxnSpPr>
          <p:cNvPr id="9" name="直接连接符 8"/>
          <p:cNvCxnSpPr/>
          <p:nvPr/>
        </p:nvCxnSpPr>
        <p:spPr>
          <a:xfrm>
            <a:off x="0" y="2279015"/>
            <a:ext cx="7039610" cy="30480"/>
          </a:xfrm>
          <a:prstGeom prst="line">
            <a:avLst/>
          </a:prstGeom>
          <a:ln w="603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67310" y="4906645"/>
            <a:ext cx="5405120" cy="22860"/>
          </a:xfrm>
          <a:prstGeom prst="line">
            <a:avLst/>
          </a:prstGeom>
          <a:ln w="603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10464165" y="4495800"/>
            <a:ext cx="1103630" cy="4445"/>
          </a:xfrm>
          <a:prstGeom prst="line">
            <a:avLst/>
          </a:prstGeom>
          <a:ln w="60325">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1407160" y="135255"/>
            <a:ext cx="1585595" cy="521970"/>
          </a:xfrm>
          <a:prstGeom prst="rect">
            <a:avLst/>
          </a:prstGeom>
          <a:gradFill>
            <a:gsLst>
              <a:gs pos="0">
                <a:srgbClr val="FE4444"/>
              </a:gs>
              <a:gs pos="100000">
                <a:srgbClr val="832B2B"/>
              </a:gs>
            </a:gsLst>
            <a:lin ang="5400000" scaled="0"/>
          </a:gradFill>
          <a:ln>
            <a:solidFill>
              <a:schemeClr val="accent1"/>
            </a:solidFill>
          </a:ln>
        </p:spPr>
        <p:txBody>
          <a:bodyPr wrap="square" rtlCol="0">
            <a:spAutoFit/>
          </a:bodyPr>
          <a:p>
            <a:r>
              <a:rPr lang="en-US" sz="2800" b="1">
                <a:solidFill>
                  <a:schemeClr val="bg1"/>
                </a:solidFill>
                <a:uFillTx/>
                <a:latin typeface="Times New Roman" panose="02020603050405020304" charset="0"/>
                <a:ea typeface="宋体" panose="02010600030101010101" pitchFamily="2" charset="-122"/>
              </a:rPr>
              <a:t>1. </a:t>
            </a:r>
            <a:r>
              <a:rPr lang="zh-CN" altLang="en-US" sz="2800" b="1">
                <a:solidFill>
                  <a:schemeClr val="bg1"/>
                </a:solidFill>
                <a:uFillTx/>
                <a:latin typeface="Times New Roman" panose="02020603050405020304" charset="0"/>
                <a:ea typeface="宋体" panose="02010600030101010101" pitchFamily="2" charset="-122"/>
              </a:rPr>
              <a:t>时间</a:t>
            </a:r>
            <a:endParaRPr lang="zh-CN" altLang="en-US" sz="2800" b="1">
              <a:solidFill>
                <a:schemeClr val="bg1"/>
              </a:solidFill>
              <a:uFillTx/>
              <a:latin typeface="Times New Roman" panose="02020603050405020304" charset="0"/>
              <a:ea typeface="宋体" panose="02010600030101010101" pitchFamily="2" charset="-122"/>
            </a:endParaRPr>
          </a:p>
        </p:txBody>
      </p:sp>
      <p:cxnSp>
        <p:nvCxnSpPr>
          <p:cNvPr id="3" name="直接连接符 2"/>
          <p:cNvCxnSpPr/>
          <p:nvPr/>
        </p:nvCxnSpPr>
        <p:spPr>
          <a:xfrm>
            <a:off x="8189595" y="1063625"/>
            <a:ext cx="2811780"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3117850" y="1491615"/>
            <a:ext cx="1807845" cy="0"/>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14" name="右大括号 13"/>
          <p:cNvSpPr/>
          <p:nvPr/>
        </p:nvSpPr>
        <p:spPr>
          <a:xfrm rot="16200000">
            <a:off x="6612890" y="-1621155"/>
            <a:ext cx="674370" cy="4399915"/>
          </a:xfrm>
          <a:prstGeom prst="rightBrace">
            <a:avLst>
              <a:gd name="adj1" fmla="val 8333"/>
              <a:gd name="adj2" fmla="val 42874"/>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cxnSp>
        <p:nvCxnSpPr>
          <p:cNvPr id="15" name="直接连接符 14"/>
          <p:cNvCxnSpPr/>
          <p:nvPr/>
        </p:nvCxnSpPr>
        <p:spPr>
          <a:xfrm>
            <a:off x="1407160" y="1034415"/>
            <a:ext cx="2926080" cy="0"/>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16" name="文本框 15"/>
          <p:cNvSpPr txBox="1"/>
          <p:nvPr/>
        </p:nvSpPr>
        <p:spPr>
          <a:xfrm>
            <a:off x="6906895" y="0"/>
            <a:ext cx="2242820" cy="521970"/>
          </a:xfrm>
          <a:prstGeom prst="rect">
            <a:avLst/>
          </a:prstGeom>
          <a:gradFill>
            <a:gsLst>
              <a:gs pos="0">
                <a:srgbClr val="FE4444"/>
              </a:gs>
              <a:gs pos="100000">
                <a:srgbClr val="832B2B"/>
              </a:gs>
            </a:gsLst>
            <a:lin ang="5400000" scaled="0"/>
          </a:gradFill>
          <a:ln>
            <a:solidFill>
              <a:schemeClr val="accent1"/>
            </a:solidFill>
          </a:ln>
        </p:spPr>
        <p:txBody>
          <a:bodyPr wrap="square" rtlCol="0">
            <a:spAutoFit/>
          </a:bodyPr>
          <a:p>
            <a:r>
              <a:rPr lang="en-US" sz="2800" b="1">
                <a:solidFill>
                  <a:schemeClr val="bg1"/>
                </a:solidFill>
                <a:uFillTx/>
                <a:latin typeface="Times New Roman" panose="02020603050405020304" charset="0"/>
                <a:ea typeface="宋体" panose="02010600030101010101" pitchFamily="2" charset="-122"/>
              </a:rPr>
              <a:t>2. </a:t>
            </a:r>
            <a:r>
              <a:rPr lang="zh-CN" altLang="en-US" sz="2800" b="1">
                <a:solidFill>
                  <a:schemeClr val="bg1"/>
                </a:solidFill>
                <a:uFillTx/>
                <a:latin typeface="Times New Roman" panose="02020603050405020304" charset="0"/>
                <a:ea typeface="宋体" panose="02010600030101010101" pitchFamily="2" charset="-122"/>
              </a:rPr>
              <a:t>关键人物</a:t>
            </a:r>
            <a:endParaRPr lang="zh-CN" altLang="en-US" sz="2800" b="1">
              <a:solidFill>
                <a:schemeClr val="bg1"/>
              </a:solidFill>
              <a:uFillTx/>
              <a:latin typeface="Times New Roman" panose="02020603050405020304" charset="0"/>
              <a:ea typeface="宋体" panose="02010600030101010101" pitchFamily="2" charset="-122"/>
            </a:endParaRPr>
          </a:p>
        </p:txBody>
      </p:sp>
      <p:sp>
        <p:nvSpPr>
          <p:cNvPr id="17" name="文本框 16"/>
          <p:cNvSpPr txBox="1"/>
          <p:nvPr/>
        </p:nvSpPr>
        <p:spPr>
          <a:xfrm>
            <a:off x="7226935" y="1788795"/>
            <a:ext cx="4658360" cy="521970"/>
          </a:xfrm>
          <a:prstGeom prst="rect">
            <a:avLst/>
          </a:prstGeom>
          <a:gradFill>
            <a:gsLst>
              <a:gs pos="0">
                <a:srgbClr val="FE4444"/>
              </a:gs>
              <a:gs pos="100000">
                <a:srgbClr val="832B2B"/>
              </a:gs>
            </a:gsLst>
            <a:lin ang="5400000" scaled="0"/>
          </a:gradFill>
          <a:ln>
            <a:solidFill>
              <a:schemeClr val="accent1"/>
            </a:solidFill>
          </a:ln>
        </p:spPr>
        <p:txBody>
          <a:bodyPr wrap="square" rtlCol="0">
            <a:spAutoFit/>
          </a:bodyPr>
          <a:p>
            <a:pPr lvl="0" algn="l">
              <a:buClrTx/>
              <a:buSzTx/>
              <a:buFontTx/>
            </a:pPr>
            <a:r>
              <a:rPr lang="en-US" sz="2800" b="1">
                <a:solidFill>
                  <a:schemeClr val="bg1"/>
                </a:solidFill>
                <a:uFillTx/>
                <a:latin typeface="Times New Roman" panose="02020603050405020304" charset="0"/>
                <a:ea typeface="宋体" panose="02010600030101010101" pitchFamily="2" charset="-122"/>
                <a:sym typeface="+mn-ea"/>
              </a:rPr>
              <a:t>3. </a:t>
            </a:r>
            <a:r>
              <a:rPr lang="en-US" sz="2800" b="1">
                <a:solidFill>
                  <a:schemeClr val="bg1"/>
                </a:solidFill>
                <a:uFillTx/>
                <a:latin typeface="Times New Roman" panose="02020603050405020304" charset="0"/>
                <a:ea typeface="宋体" panose="02010600030101010101" pitchFamily="2" charset="-122"/>
                <a:sym typeface="+mn-ea"/>
              </a:rPr>
              <a:t>细节：暗示有意外要发生</a:t>
            </a:r>
            <a:endParaRPr lang="en-US" sz="2800" b="1">
              <a:solidFill>
                <a:schemeClr val="bg1"/>
              </a:solidFill>
              <a:uFillTx/>
              <a:latin typeface="Times New Roman" panose="02020603050405020304" charset="0"/>
              <a:ea typeface="宋体" panose="02010600030101010101" pitchFamily="2" charset="-122"/>
              <a:sym typeface="+mn-ea"/>
            </a:endParaRPr>
          </a:p>
        </p:txBody>
      </p:sp>
      <p:cxnSp>
        <p:nvCxnSpPr>
          <p:cNvPr id="18" name="直接连接符 17"/>
          <p:cNvCxnSpPr/>
          <p:nvPr/>
        </p:nvCxnSpPr>
        <p:spPr>
          <a:xfrm flipV="1">
            <a:off x="9318625" y="2795270"/>
            <a:ext cx="2229485" cy="3175"/>
          </a:xfrm>
          <a:prstGeom prst="line">
            <a:avLst/>
          </a:prstGeom>
          <a:ln w="603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187325" y="3183890"/>
            <a:ext cx="11270615" cy="30480"/>
          </a:xfrm>
          <a:prstGeom prst="line">
            <a:avLst/>
          </a:prstGeom>
          <a:ln w="603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187325" y="3599815"/>
            <a:ext cx="7039610" cy="30480"/>
          </a:xfrm>
          <a:prstGeom prst="line">
            <a:avLst/>
          </a:prstGeom>
          <a:ln w="603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V="1">
            <a:off x="67310" y="5821045"/>
            <a:ext cx="2643505" cy="6985"/>
          </a:xfrm>
          <a:prstGeom prst="line">
            <a:avLst/>
          </a:prstGeom>
          <a:ln w="60325">
            <a:solidFill>
              <a:srgbClr val="0070C0"/>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a:off x="0" y="2384425"/>
            <a:ext cx="7748905" cy="521970"/>
          </a:xfrm>
          <a:prstGeom prst="rect">
            <a:avLst/>
          </a:prstGeom>
          <a:gradFill>
            <a:gsLst>
              <a:gs pos="0">
                <a:srgbClr val="FE4444"/>
              </a:gs>
              <a:gs pos="100000">
                <a:srgbClr val="832B2B"/>
              </a:gs>
            </a:gsLst>
            <a:lin ang="5400000" scaled="0"/>
          </a:gradFill>
          <a:ln>
            <a:solidFill>
              <a:schemeClr val="accent1"/>
            </a:solidFill>
          </a:ln>
        </p:spPr>
        <p:txBody>
          <a:bodyPr wrap="square" rtlCol="0">
            <a:spAutoFit/>
          </a:bodyPr>
          <a:p>
            <a:pPr lvl="0" algn="l">
              <a:buClrTx/>
              <a:buSzTx/>
              <a:buFontTx/>
            </a:pPr>
            <a:r>
              <a:rPr lang="en-US" sz="2800" b="1">
                <a:solidFill>
                  <a:schemeClr val="bg1"/>
                </a:solidFill>
                <a:uFillTx/>
                <a:latin typeface="Times New Roman" panose="02020603050405020304" charset="0"/>
                <a:ea typeface="宋体" panose="02010600030101010101" pitchFamily="2" charset="-122"/>
                <a:sym typeface="+mn-ea"/>
              </a:rPr>
              <a:t>4. 细节：</a:t>
            </a:r>
            <a:r>
              <a:rPr lang="zh-CN" altLang="en-US" sz="2800" b="1">
                <a:solidFill>
                  <a:schemeClr val="bg1"/>
                </a:solidFill>
                <a:uFillTx/>
                <a:latin typeface="Times New Roman" panose="02020603050405020304" charset="0"/>
                <a:ea typeface="宋体" panose="02010600030101010101" pitchFamily="2" charset="-122"/>
                <a:sym typeface="+mn-ea"/>
              </a:rPr>
              <a:t>意外发生，受重伤，无法自己爬出峡谷</a:t>
            </a:r>
            <a:endParaRPr lang="zh-CN" altLang="en-US" sz="2800" b="1">
              <a:solidFill>
                <a:schemeClr val="bg1"/>
              </a:solidFill>
              <a:uFillTx/>
              <a:latin typeface="Times New Roman" panose="02020603050405020304" charset="0"/>
              <a:ea typeface="宋体" panose="02010600030101010101" pitchFamily="2" charset="-122"/>
              <a:sym typeface="+mn-ea"/>
            </a:endParaRPr>
          </a:p>
        </p:txBody>
      </p:sp>
      <p:sp>
        <p:nvSpPr>
          <p:cNvPr id="23" name="文本框 22"/>
          <p:cNvSpPr txBox="1"/>
          <p:nvPr/>
        </p:nvSpPr>
        <p:spPr>
          <a:xfrm>
            <a:off x="0" y="4007485"/>
            <a:ext cx="7092950" cy="521970"/>
          </a:xfrm>
          <a:prstGeom prst="rect">
            <a:avLst/>
          </a:prstGeom>
          <a:gradFill>
            <a:gsLst>
              <a:gs pos="0">
                <a:srgbClr val="FE4444"/>
              </a:gs>
              <a:gs pos="100000">
                <a:srgbClr val="832B2B"/>
              </a:gs>
            </a:gsLst>
            <a:lin ang="5400000" scaled="0"/>
          </a:gradFill>
          <a:ln>
            <a:solidFill>
              <a:schemeClr val="accent1"/>
            </a:solidFill>
          </a:ln>
        </p:spPr>
        <p:txBody>
          <a:bodyPr wrap="square" rtlCol="0">
            <a:spAutoFit/>
          </a:bodyPr>
          <a:p>
            <a:pPr lvl="0" algn="l">
              <a:buClrTx/>
              <a:buSzTx/>
              <a:buFontTx/>
            </a:pPr>
            <a:r>
              <a:rPr lang="en-US" sz="2800" b="1">
                <a:solidFill>
                  <a:schemeClr val="bg1"/>
                </a:solidFill>
                <a:uFillTx/>
                <a:latin typeface="Times New Roman" panose="02020603050405020304" charset="0"/>
                <a:ea typeface="宋体" panose="02010600030101010101" pitchFamily="2" charset="-122"/>
                <a:sym typeface="+mn-ea"/>
              </a:rPr>
              <a:t>5. 细节</a:t>
            </a:r>
            <a:r>
              <a:rPr lang="zh-CN" altLang="en-US" sz="2800" b="1">
                <a:solidFill>
                  <a:schemeClr val="bg1"/>
                </a:solidFill>
                <a:uFillTx/>
                <a:latin typeface="Times New Roman" panose="02020603050405020304" charset="0"/>
                <a:ea typeface="宋体" panose="02010600030101010101" pitchFamily="2" charset="-122"/>
                <a:sym typeface="+mn-ea"/>
              </a:rPr>
              <a:t>：暗示</a:t>
            </a:r>
            <a:r>
              <a:rPr lang="en-US" altLang="zh-CN" sz="2800" b="1">
                <a:solidFill>
                  <a:schemeClr val="bg1"/>
                </a:solidFill>
                <a:uFillTx/>
                <a:latin typeface="Times New Roman" panose="02020603050405020304" charset="0"/>
                <a:ea typeface="宋体" panose="02010600030101010101" pitchFamily="2" charset="-122"/>
                <a:sym typeface="+mn-ea"/>
              </a:rPr>
              <a:t>Taz(</a:t>
            </a:r>
            <a:r>
              <a:rPr lang="zh-CN" altLang="en-US" sz="2800" b="1">
                <a:solidFill>
                  <a:schemeClr val="bg1"/>
                </a:solidFill>
                <a:uFillTx/>
                <a:latin typeface="Times New Roman" panose="02020603050405020304" charset="0"/>
                <a:ea typeface="宋体" panose="02010600030101010101" pitchFamily="2" charset="-122"/>
                <a:sym typeface="+mn-ea"/>
              </a:rPr>
              <a:t>小狗</a:t>
            </a:r>
            <a:r>
              <a:rPr lang="en-US" altLang="zh-CN" sz="2800" b="1">
                <a:solidFill>
                  <a:schemeClr val="bg1"/>
                </a:solidFill>
                <a:uFillTx/>
                <a:latin typeface="Times New Roman" panose="02020603050405020304" charset="0"/>
                <a:ea typeface="宋体" panose="02010600030101010101" pitchFamily="2" charset="-122"/>
                <a:sym typeface="+mn-ea"/>
              </a:rPr>
              <a:t>)</a:t>
            </a:r>
            <a:r>
              <a:rPr lang="zh-CN" altLang="en-US" sz="2800" b="1">
                <a:solidFill>
                  <a:schemeClr val="bg1"/>
                </a:solidFill>
                <a:uFillTx/>
                <a:latin typeface="Times New Roman" panose="02020603050405020304" charset="0"/>
                <a:ea typeface="宋体" panose="02010600030101010101" pitchFamily="2" charset="-122"/>
                <a:sym typeface="+mn-ea"/>
              </a:rPr>
              <a:t>在救</a:t>
            </a:r>
            <a:r>
              <a:rPr lang="en-US" altLang="zh-CN" sz="2800" b="1">
                <a:solidFill>
                  <a:schemeClr val="bg1"/>
                </a:solidFill>
                <a:uFillTx/>
                <a:latin typeface="Times New Roman" panose="02020603050405020304" charset="0"/>
                <a:ea typeface="宋体" panose="02010600030101010101" pitchFamily="2" charset="-122"/>
                <a:sym typeface="+mn-ea"/>
              </a:rPr>
              <a:t>Tom</a:t>
            </a:r>
            <a:r>
              <a:rPr lang="zh-CN" altLang="en-US" sz="2800" b="1">
                <a:solidFill>
                  <a:schemeClr val="bg1"/>
                </a:solidFill>
                <a:uFillTx/>
                <a:latin typeface="Times New Roman" panose="02020603050405020304" charset="0"/>
                <a:ea typeface="宋体" panose="02010600030101010101" pitchFamily="2" charset="-122"/>
                <a:sym typeface="+mn-ea"/>
              </a:rPr>
              <a:t>中发挥作用</a:t>
            </a:r>
            <a:endParaRPr lang="zh-CN" altLang="en-US" sz="2800" b="1">
              <a:solidFill>
                <a:schemeClr val="bg1"/>
              </a:solidFill>
              <a:uFillTx/>
              <a:latin typeface="Times New Roman" panose="02020603050405020304" charset="0"/>
              <a:ea typeface="宋体" panose="02010600030101010101" pitchFamily="2" charset="-122"/>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14" grpId="0" animBg="1"/>
      <p:bldP spid="14" grpId="1" animBg="1"/>
      <p:bldP spid="16" grpId="0" animBg="1"/>
      <p:bldP spid="16" grpId="1" animBg="1"/>
      <p:bldP spid="17" grpId="0" animBg="1"/>
      <p:bldP spid="17" grpId="1" animBg="1"/>
      <p:bldP spid="22" grpId="0" animBg="1"/>
      <p:bldP spid="22" grpId="1" animBg="1"/>
      <p:bldP spid="23" grpId="0" animBg="1"/>
      <p:bldP spid="23"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31140" y="304800"/>
            <a:ext cx="11389995" cy="5262245"/>
          </a:xfrm>
          <a:prstGeom prst="rect">
            <a:avLst/>
          </a:prstGeom>
          <a:noFill/>
        </p:spPr>
        <p:txBody>
          <a:bodyPr wrap="square" rtlCol="0">
            <a:spAutoFit/>
          </a:bodyPr>
          <a:p>
            <a:pPr algn="just"/>
            <a:r>
              <a:rPr lang="en-US" altLang="zh-CN" sz="2800">
                <a:latin typeface="Times New Roman" panose="02020603050405020304" charset="0"/>
                <a:cs typeface="Times New Roman" panose="02020603050405020304" charset="0"/>
              </a:rPr>
              <a:t>    </a:t>
            </a:r>
            <a:r>
              <a:rPr lang="zh-CN" altLang="en-US" sz="2800">
                <a:latin typeface="Times New Roman" panose="02020603050405020304" charset="0"/>
                <a:cs typeface="Times New Roman" panose="02020603050405020304" charset="0"/>
              </a:rPr>
              <a:t>Tom shouted for help</a:t>
            </a:r>
            <a:r>
              <a:rPr lang="en-US" altLang="zh-CN" sz="2800">
                <a:latin typeface="Times New Roman" panose="02020603050405020304" charset="0"/>
                <a:cs typeface="Times New Roman" panose="02020603050405020304" charset="0"/>
              </a:rPr>
              <a:t>, </a:t>
            </a:r>
            <a:r>
              <a:rPr lang="zh-CN" altLang="en-US" sz="2800">
                <a:latin typeface="Times New Roman" panose="02020603050405020304" charset="0"/>
                <a:cs typeface="Times New Roman" panose="02020603050405020304" charset="0"/>
              </a:rPr>
              <a:t>and tried to pull himself forward. Every inch was an</a:t>
            </a:r>
            <a:endParaRPr lang="zh-CN" altLang="en-US" sz="2800">
              <a:latin typeface="Times New Roman" panose="02020603050405020304" charset="0"/>
              <a:cs typeface="Times New Roman" panose="02020603050405020304" charset="0"/>
            </a:endParaRPr>
          </a:p>
          <a:p>
            <a:pPr algn="just"/>
            <a:r>
              <a:rPr lang="zh-CN" altLang="en-US" sz="2800">
                <a:latin typeface="Times New Roman" panose="02020603050405020304" charset="0"/>
                <a:cs typeface="Times New Roman" panose="02020603050405020304" charset="0"/>
              </a:rPr>
              <a:t> effort</a:t>
            </a:r>
            <a:r>
              <a:rPr lang="en-US" altLang="zh-CN" sz="2800">
                <a:latin typeface="Times New Roman" panose="02020603050405020304" charset="0"/>
                <a:cs typeface="Times New Roman" panose="02020603050405020304" charset="0"/>
              </a:rPr>
              <a:t>. </a:t>
            </a:r>
            <a:r>
              <a:rPr lang="zh-CN" altLang="en-US" sz="2800">
                <a:latin typeface="Times New Roman" panose="02020603050405020304" charset="0"/>
                <a:cs typeface="Times New Roman" panose="02020603050405020304" charset="0"/>
              </a:rPr>
              <a:t> It took him five hours to go a quarter of a mile</a:t>
            </a:r>
            <a:r>
              <a:rPr lang="en-US" altLang="zh-CN" sz="2800">
                <a:latin typeface="Times New Roman" panose="02020603050405020304" charset="0"/>
                <a:cs typeface="Times New Roman" panose="02020603050405020304" charset="0"/>
              </a:rPr>
              <a:t>. </a:t>
            </a:r>
            <a:r>
              <a:rPr lang="zh-CN" altLang="en-US" sz="2800">
                <a:latin typeface="Times New Roman" panose="02020603050405020304" charset="0"/>
                <a:cs typeface="Times New Roman" panose="02020603050405020304" charset="0"/>
              </a:rPr>
              <a:t>Eventually it got so </a:t>
            </a:r>
            <a:endParaRPr lang="zh-CN" altLang="en-US" sz="2800">
              <a:latin typeface="Times New Roman" panose="02020603050405020304" charset="0"/>
              <a:cs typeface="Times New Roman" panose="02020603050405020304" charset="0"/>
            </a:endParaRPr>
          </a:p>
          <a:p>
            <a:pPr algn="just"/>
            <a:r>
              <a:rPr lang="zh-CN" altLang="en-US" sz="2800">
                <a:latin typeface="Times New Roman" panose="02020603050405020304" charset="0"/>
                <a:cs typeface="Times New Roman" panose="02020603050405020304" charset="0"/>
              </a:rPr>
              <a:t>dark that he couldn't see where he was going. He decided to stay next to a river which he could drink some water from</a:t>
            </a:r>
            <a:r>
              <a:rPr lang="en-US" altLang="zh-CN" sz="2800">
                <a:latin typeface="Times New Roman" panose="02020603050405020304" charset="0"/>
                <a:cs typeface="Times New Roman" panose="02020603050405020304" charset="0"/>
              </a:rPr>
              <a:t>. </a:t>
            </a:r>
            <a:r>
              <a:rPr lang="zh-CN" altLang="en-US" sz="2800">
                <a:latin typeface="Times New Roman" panose="02020603050405020304" charset="0"/>
                <a:cs typeface="Times New Roman" panose="02020603050405020304" charset="0"/>
              </a:rPr>
              <a:t>All he had on him were his jogging clothes</a:t>
            </a:r>
            <a:r>
              <a:rPr lang="en-US" altLang="zh-CN" sz="2800">
                <a:latin typeface="Times New Roman" panose="02020603050405020304" charset="0"/>
                <a:cs typeface="Times New Roman" panose="02020603050405020304" charset="0"/>
              </a:rPr>
              <a:t>, </a:t>
            </a:r>
            <a:r>
              <a:rPr lang="zh-CN" altLang="en-US" sz="2800">
                <a:latin typeface="Times New Roman" panose="02020603050405020304" charset="0"/>
                <a:cs typeface="Times New Roman" panose="02020603050405020304" charset="0"/>
              </a:rPr>
              <a:t>a water bottle</a:t>
            </a:r>
            <a:r>
              <a:rPr lang="en-US" altLang="zh-CN" sz="2800">
                <a:latin typeface="Times New Roman" panose="02020603050405020304" charset="0"/>
                <a:cs typeface="Times New Roman" panose="02020603050405020304" charset="0"/>
              </a:rPr>
              <a:t>, </a:t>
            </a:r>
            <a:r>
              <a:rPr lang="zh-CN" altLang="en-US" sz="2800">
                <a:latin typeface="Times New Roman" panose="02020603050405020304" charset="0"/>
                <a:cs typeface="Times New Roman" panose="02020603050405020304" charset="0"/>
              </a:rPr>
              <a:t>two boxes of medicine</a:t>
            </a:r>
            <a:r>
              <a:rPr lang="en-US" altLang="zh-CN" sz="2800">
                <a:latin typeface="Times New Roman" panose="02020603050405020304" charset="0"/>
                <a:cs typeface="Times New Roman" panose="02020603050405020304" charset="0"/>
              </a:rPr>
              <a:t>, </a:t>
            </a:r>
            <a:r>
              <a:rPr lang="zh-CN" altLang="en-US" sz="2800">
                <a:latin typeface="Times New Roman" panose="02020603050405020304" charset="0"/>
                <a:cs typeface="Times New Roman" panose="02020603050405020304" charset="0"/>
              </a:rPr>
              <a:t>a bar of chocolate</a:t>
            </a:r>
            <a:r>
              <a:rPr lang="en-US" altLang="zh-CN" sz="2800">
                <a:latin typeface="Times New Roman" panose="02020603050405020304" charset="0"/>
                <a:cs typeface="Times New Roman" panose="02020603050405020304" charset="0"/>
              </a:rPr>
              <a:t>, </a:t>
            </a:r>
            <a:r>
              <a:rPr lang="zh-CN" altLang="en-US" sz="2800">
                <a:latin typeface="Times New Roman" panose="02020603050405020304" charset="0"/>
                <a:cs typeface="Times New Roman" panose="02020603050405020304" charset="0"/>
              </a:rPr>
              <a:t>and a</a:t>
            </a:r>
            <a:r>
              <a:rPr lang="en-US" altLang="zh-CN" sz="2800">
                <a:latin typeface="Times New Roman" panose="02020603050405020304" charset="0"/>
                <a:cs typeface="Times New Roman" panose="02020603050405020304" charset="0"/>
              </a:rPr>
              <a:t> </a:t>
            </a:r>
            <a:r>
              <a:rPr lang="zh-CN" altLang="en-US" sz="2800">
                <a:latin typeface="Times New Roman" panose="02020603050405020304" charset="0"/>
                <a:cs typeface="Times New Roman" panose="02020603050405020304" charset="0"/>
              </a:rPr>
              <a:t>shower cap which adventure racers often wear to prevent heat loss．</a:t>
            </a:r>
            <a:endParaRPr lang="zh-CN" altLang="en-US" sz="2800">
              <a:latin typeface="Times New Roman" panose="02020603050405020304" charset="0"/>
              <a:cs typeface="Times New Roman" panose="02020603050405020304" charset="0"/>
            </a:endParaRPr>
          </a:p>
          <a:p>
            <a:pPr algn="just"/>
            <a:r>
              <a:rPr lang="en-US" altLang="zh-CN" sz="2800">
                <a:latin typeface="Times New Roman" panose="02020603050405020304" charset="0"/>
                <a:cs typeface="Times New Roman" panose="02020603050405020304" charset="0"/>
              </a:rPr>
              <a:t>    At night, the temperature dropped below freezing. Tom couldn't go to sleep or he would die, so he stayed awake lifting his head a few inches, over and over. Throughout the night, Taz curled up next to him and kept him company. The next morning, he couldn't move any more. He tried to stay positive. He was sure somebody would find he was missing or hear him screaming for help. But there was nobody around.</a:t>
            </a:r>
            <a:endParaRPr lang="en-US" altLang="zh-CN" sz="2800">
              <a:latin typeface="Times New Roman" panose="02020603050405020304" charset="0"/>
              <a:cs typeface="Times New Roman" panose="02020603050405020304" charset="0"/>
            </a:endParaRPr>
          </a:p>
        </p:txBody>
      </p:sp>
      <p:cxnSp>
        <p:nvCxnSpPr>
          <p:cNvPr id="9" name="直接连接符 8"/>
          <p:cNvCxnSpPr/>
          <p:nvPr/>
        </p:nvCxnSpPr>
        <p:spPr>
          <a:xfrm flipV="1">
            <a:off x="381635" y="2519680"/>
            <a:ext cx="11056620" cy="635"/>
          </a:xfrm>
          <a:prstGeom prst="line">
            <a:avLst/>
          </a:prstGeom>
          <a:ln w="603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a:xfrm>
            <a:off x="300990" y="2915920"/>
            <a:ext cx="9534525" cy="40005"/>
          </a:xfrm>
          <a:prstGeom prst="line">
            <a:avLst/>
          </a:prstGeom>
          <a:ln w="603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a:off x="4398645" y="4167505"/>
            <a:ext cx="7039610" cy="30480"/>
          </a:xfrm>
          <a:prstGeom prst="line">
            <a:avLst/>
          </a:prstGeom>
          <a:ln w="6032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300990" y="5551805"/>
            <a:ext cx="4197985" cy="17145"/>
          </a:xfrm>
          <a:prstGeom prst="line">
            <a:avLst/>
          </a:prstGeom>
          <a:ln w="60325">
            <a:solidFill>
              <a:srgbClr val="0070C0"/>
            </a:solidFill>
          </a:ln>
        </p:spPr>
        <p:style>
          <a:lnRef idx="1">
            <a:schemeClr val="accent1"/>
          </a:lnRef>
          <a:fillRef idx="0">
            <a:schemeClr val="accent1"/>
          </a:fillRef>
          <a:effectRef idx="0">
            <a:schemeClr val="accent1"/>
          </a:effectRef>
          <a:fontRef idx="minor">
            <a:schemeClr val="tx1"/>
          </a:fontRef>
        </p:style>
      </p:cxnSp>
      <p:sp>
        <p:nvSpPr>
          <p:cNvPr id="23" name="文本框 22"/>
          <p:cNvSpPr txBox="1"/>
          <p:nvPr/>
        </p:nvSpPr>
        <p:spPr>
          <a:xfrm>
            <a:off x="300990" y="1602105"/>
            <a:ext cx="8207375" cy="521970"/>
          </a:xfrm>
          <a:prstGeom prst="rect">
            <a:avLst/>
          </a:prstGeom>
          <a:gradFill>
            <a:gsLst>
              <a:gs pos="0">
                <a:srgbClr val="FE4444"/>
              </a:gs>
              <a:gs pos="100000">
                <a:srgbClr val="832B2B"/>
              </a:gs>
            </a:gsLst>
            <a:lin ang="5400000" scaled="0"/>
          </a:gradFill>
          <a:ln>
            <a:solidFill>
              <a:schemeClr val="accent1"/>
            </a:solidFill>
          </a:ln>
        </p:spPr>
        <p:txBody>
          <a:bodyPr wrap="square" rtlCol="0">
            <a:spAutoFit/>
          </a:bodyPr>
          <a:p>
            <a:pPr lvl="0" algn="l">
              <a:buClrTx/>
              <a:buSzTx/>
              <a:buFontTx/>
            </a:pPr>
            <a:r>
              <a:rPr lang="en-US" sz="2800" b="1">
                <a:solidFill>
                  <a:schemeClr val="bg1"/>
                </a:solidFill>
                <a:uFillTx/>
                <a:latin typeface="Times New Roman" panose="02020603050405020304" charset="0"/>
                <a:ea typeface="宋体" panose="02010600030101010101" pitchFamily="2" charset="-122"/>
                <a:sym typeface="+mn-ea"/>
              </a:rPr>
              <a:t>6. 细节</a:t>
            </a:r>
            <a:r>
              <a:rPr lang="zh-CN" altLang="en-US" sz="2800" b="1">
                <a:solidFill>
                  <a:schemeClr val="bg1"/>
                </a:solidFill>
                <a:uFillTx/>
                <a:latin typeface="Times New Roman" panose="02020603050405020304" charset="0"/>
                <a:ea typeface="宋体" panose="02010600030101010101" pitchFamily="2" charset="-122"/>
                <a:sym typeface="+mn-ea"/>
              </a:rPr>
              <a:t>：</a:t>
            </a:r>
            <a:r>
              <a:rPr lang="en-US" altLang="zh-CN" sz="2800" b="1">
                <a:solidFill>
                  <a:schemeClr val="bg1"/>
                </a:solidFill>
                <a:uFillTx/>
                <a:latin typeface="Times New Roman" panose="02020603050405020304" charset="0"/>
                <a:ea typeface="宋体" panose="02010600030101010101" pitchFamily="2" charset="-122"/>
                <a:sym typeface="+mn-ea"/>
              </a:rPr>
              <a:t>Tom</a:t>
            </a:r>
            <a:r>
              <a:rPr lang="zh-CN" altLang="en-US" sz="2800" b="1">
                <a:solidFill>
                  <a:schemeClr val="bg1"/>
                </a:solidFill>
                <a:uFillTx/>
                <a:latin typeface="Times New Roman" panose="02020603050405020304" charset="0"/>
                <a:ea typeface="宋体" panose="02010600030101010101" pitchFamily="2" charset="-122"/>
                <a:sym typeface="+mn-ea"/>
              </a:rPr>
              <a:t>的个人物品在获救过程中会发挥作用</a:t>
            </a:r>
            <a:endParaRPr lang="zh-CN" altLang="en-US" sz="2800" b="1">
              <a:solidFill>
                <a:schemeClr val="bg1"/>
              </a:solidFill>
              <a:uFillTx/>
              <a:latin typeface="Times New Roman" panose="02020603050405020304" charset="0"/>
              <a:ea typeface="宋体" panose="02010600030101010101" pitchFamily="2" charset="-122"/>
              <a:sym typeface="+mn-ea"/>
            </a:endParaRPr>
          </a:p>
        </p:txBody>
      </p:sp>
      <p:sp>
        <p:nvSpPr>
          <p:cNvPr id="6" name="文本框 5"/>
          <p:cNvSpPr txBox="1"/>
          <p:nvPr/>
        </p:nvSpPr>
        <p:spPr>
          <a:xfrm>
            <a:off x="300990" y="3022600"/>
            <a:ext cx="7002145" cy="521970"/>
          </a:xfrm>
          <a:prstGeom prst="rect">
            <a:avLst/>
          </a:prstGeom>
          <a:gradFill>
            <a:gsLst>
              <a:gs pos="0">
                <a:srgbClr val="FE4444"/>
              </a:gs>
              <a:gs pos="100000">
                <a:srgbClr val="832B2B"/>
              </a:gs>
            </a:gsLst>
            <a:lin ang="5400000" scaled="0"/>
          </a:gradFill>
          <a:ln>
            <a:solidFill>
              <a:schemeClr val="accent1"/>
            </a:solidFill>
          </a:ln>
        </p:spPr>
        <p:txBody>
          <a:bodyPr wrap="square" rtlCol="0">
            <a:spAutoFit/>
          </a:bodyPr>
          <a:p>
            <a:pPr lvl="0" algn="l">
              <a:buClrTx/>
              <a:buSzTx/>
              <a:buFontTx/>
            </a:pPr>
            <a:r>
              <a:rPr lang="en-US" altLang="zh-CN" sz="2800" b="1">
                <a:solidFill>
                  <a:schemeClr val="bg1"/>
                </a:solidFill>
                <a:uFillTx/>
                <a:latin typeface="Times New Roman" panose="02020603050405020304" charset="0"/>
                <a:ea typeface="宋体" panose="02010600030101010101" pitchFamily="2" charset="-122"/>
                <a:sym typeface="+mn-ea"/>
              </a:rPr>
              <a:t>7.</a:t>
            </a:r>
            <a:r>
              <a:rPr lang="zh-CN" altLang="en-US" sz="2800" b="1">
                <a:solidFill>
                  <a:schemeClr val="bg1"/>
                </a:solidFill>
                <a:uFillTx/>
                <a:latin typeface="Times New Roman" panose="02020603050405020304" charset="0"/>
                <a:ea typeface="宋体" panose="02010600030101010101" pitchFamily="2" charset="-122"/>
                <a:sym typeface="+mn-ea"/>
              </a:rPr>
              <a:t>细节：</a:t>
            </a:r>
            <a:r>
              <a:rPr lang="en-US" altLang="zh-CN" sz="2800" b="1">
                <a:solidFill>
                  <a:schemeClr val="bg1"/>
                </a:solidFill>
                <a:uFillTx/>
                <a:latin typeface="Times New Roman" panose="02020603050405020304" charset="0"/>
                <a:ea typeface="宋体" panose="02010600030101010101" pitchFamily="2" charset="-122"/>
                <a:sym typeface="+mn-ea"/>
              </a:rPr>
              <a:t>shower cap </a:t>
            </a:r>
            <a:r>
              <a:rPr lang="zh-CN" altLang="en-US" sz="2800" b="1">
                <a:solidFill>
                  <a:schemeClr val="bg1"/>
                </a:solidFill>
                <a:uFillTx/>
                <a:latin typeface="Times New Roman" panose="02020603050405020304" charset="0"/>
                <a:ea typeface="宋体" panose="02010600030101010101" pitchFamily="2" charset="-122"/>
                <a:sym typeface="+mn-ea"/>
              </a:rPr>
              <a:t>是有辨识度的个人物品</a:t>
            </a:r>
            <a:endParaRPr lang="zh-CN" altLang="en-US" sz="2800" b="1">
              <a:solidFill>
                <a:schemeClr val="bg1"/>
              </a:solidFill>
              <a:uFillTx/>
              <a:latin typeface="Times New Roman" panose="02020603050405020304" charset="0"/>
              <a:ea typeface="宋体" panose="02010600030101010101" pitchFamily="2" charset="-122"/>
              <a:sym typeface="+mn-ea"/>
            </a:endParaRPr>
          </a:p>
        </p:txBody>
      </p:sp>
      <p:sp>
        <p:nvSpPr>
          <p:cNvPr id="7" name="文本框 6"/>
          <p:cNvSpPr txBox="1"/>
          <p:nvPr/>
        </p:nvSpPr>
        <p:spPr>
          <a:xfrm>
            <a:off x="4398645" y="4287520"/>
            <a:ext cx="5013325" cy="521970"/>
          </a:xfrm>
          <a:prstGeom prst="rect">
            <a:avLst/>
          </a:prstGeom>
          <a:gradFill>
            <a:gsLst>
              <a:gs pos="0">
                <a:srgbClr val="FE4444"/>
              </a:gs>
              <a:gs pos="100000">
                <a:srgbClr val="832B2B"/>
              </a:gs>
            </a:gsLst>
            <a:lin ang="5400000" scaled="0"/>
          </a:gradFill>
          <a:ln>
            <a:solidFill>
              <a:schemeClr val="accent1"/>
            </a:solidFill>
          </a:ln>
        </p:spPr>
        <p:txBody>
          <a:bodyPr wrap="square" rtlCol="0">
            <a:spAutoFit/>
          </a:bodyPr>
          <a:p>
            <a:pPr lvl="0" algn="l">
              <a:buClrTx/>
              <a:buSzTx/>
              <a:buFontTx/>
            </a:pPr>
            <a:r>
              <a:rPr lang="en-US" altLang="zh-CN" sz="2800" b="1">
                <a:solidFill>
                  <a:schemeClr val="bg1"/>
                </a:solidFill>
                <a:uFillTx/>
                <a:latin typeface="Times New Roman" panose="02020603050405020304" charset="0"/>
                <a:ea typeface="宋体" panose="02010600030101010101" pitchFamily="2" charset="-122"/>
                <a:sym typeface="+mn-ea"/>
              </a:rPr>
              <a:t>8.</a:t>
            </a:r>
            <a:r>
              <a:rPr lang="zh-CN" altLang="en-US" sz="2800" b="1">
                <a:solidFill>
                  <a:schemeClr val="bg1"/>
                </a:solidFill>
                <a:uFillTx/>
                <a:latin typeface="Times New Roman" panose="02020603050405020304" charset="0"/>
                <a:ea typeface="宋体" panose="02010600030101010101" pitchFamily="2" charset="-122"/>
                <a:sym typeface="+mn-ea"/>
              </a:rPr>
              <a:t>细节：</a:t>
            </a:r>
            <a:r>
              <a:rPr lang="en-US" altLang="zh-CN" sz="2800" b="1">
                <a:solidFill>
                  <a:schemeClr val="bg1"/>
                </a:solidFill>
                <a:uFillTx/>
                <a:latin typeface="Times New Roman" panose="02020603050405020304" charset="0"/>
                <a:ea typeface="宋体" panose="02010600030101010101" pitchFamily="2" charset="-122"/>
                <a:sym typeface="+mn-ea"/>
              </a:rPr>
              <a:t>Taz</a:t>
            </a:r>
            <a:r>
              <a:rPr lang="zh-CN" altLang="en-US" sz="2800" b="1">
                <a:solidFill>
                  <a:schemeClr val="bg1"/>
                </a:solidFill>
                <a:uFillTx/>
                <a:latin typeface="Times New Roman" panose="02020603050405020304" charset="0"/>
                <a:ea typeface="宋体" panose="02010600030101010101" pitchFamily="2" charset="-122"/>
                <a:sym typeface="+mn-ea"/>
              </a:rPr>
              <a:t>是一只忠实的狗狗</a:t>
            </a:r>
            <a:r>
              <a:rPr lang="en-US" altLang="zh-CN" sz="2800" b="1">
                <a:solidFill>
                  <a:schemeClr val="bg1"/>
                </a:solidFill>
                <a:uFillTx/>
                <a:latin typeface="Times New Roman" panose="02020603050405020304" charset="0"/>
                <a:ea typeface="宋体" panose="02010600030101010101" pitchFamily="2" charset="-122"/>
                <a:sym typeface="+mn-ea"/>
              </a:rPr>
              <a:t> </a:t>
            </a:r>
            <a:endParaRPr lang="zh-CN" altLang="en-US" sz="2800" b="1">
              <a:solidFill>
                <a:schemeClr val="bg1"/>
              </a:solidFill>
              <a:uFillTx/>
              <a:latin typeface="Times New Roman" panose="02020603050405020304" charset="0"/>
              <a:ea typeface="宋体" panose="02010600030101010101" pitchFamily="2" charset="-122"/>
              <a:sym typeface="+mn-ea"/>
            </a:endParaRPr>
          </a:p>
        </p:txBody>
      </p:sp>
      <p:sp>
        <p:nvSpPr>
          <p:cNvPr id="8" name="文本框 7"/>
          <p:cNvSpPr txBox="1"/>
          <p:nvPr/>
        </p:nvSpPr>
        <p:spPr>
          <a:xfrm>
            <a:off x="300990" y="5679440"/>
            <a:ext cx="10657205" cy="521970"/>
          </a:xfrm>
          <a:prstGeom prst="rect">
            <a:avLst/>
          </a:prstGeom>
          <a:gradFill>
            <a:gsLst>
              <a:gs pos="0">
                <a:srgbClr val="FE4444"/>
              </a:gs>
              <a:gs pos="100000">
                <a:srgbClr val="832B2B"/>
              </a:gs>
            </a:gsLst>
            <a:lin ang="5400000" scaled="0"/>
          </a:gradFill>
          <a:ln>
            <a:solidFill>
              <a:schemeClr val="accent1"/>
            </a:solidFill>
          </a:ln>
        </p:spPr>
        <p:txBody>
          <a:bodyPr wrap="square" rtlCol="0">
            <a:spAutoFit/>
          </a:bodyPr>
          <a:p>
            <a:pPr lvl="0" algn="l">
              <a:buClrTx/>
              <a:buSzTx/>
              <a:buFontTx/>
            </a:pPr>
            <a:r>
              <a:rPr lang="en-US" altLang="zh-CN" sz="2800" b="1">
                <a:solidFill>
                  <a:schemeClr val="bg1"/>
                </a:solidFill>
                <a:uFillTx/>
                <a:latin typeface="Times New Roman" panose="02020603050405020304" charset="0"/>
                <a:ea typeface="宋体" panose="02010600030101010101" pitchFamily="2" charset="-122"/>
                <a:sym typeface="+mn-ea"/>
              </a:rPr>
              <a:t>9.</a:t>
            </a:r>
            <a:r>
              <a:rPr lang="zh-CN" altLang="en-US" sz="2800" b="1">
                <a:solidFill>
                  <a:schemeClr val="bg1"/>
                </a:solidFill>
                <a:uFillTx/>
                <a:latin typeface="Times New Roman" panose="02020603050405020304" charset="0"/>
                <a:ea typeface="宋体" panose="02010600030101010101" pitchFamily="2" charset="-122"/>
                <a:sym typeface="+mn-ea"/>
              </a:rPr>
              <a:t>细节：</a:t>
            </a:r>
            <a:r>
              <a:rPr lang="zh-CN" sz="2800" b="1">
                <a:solidFill>
                  <a:schemeClr val="bg1"/>
                </a:solidFill>
                <a:uFillTx/>
                <a:latin typeface="Times New Roman" panose="02020603050405020304" charset="0"/>
                <a:ea typeface="宋体" panose="02010600030101010101" pitchFamily="2" charset="-122"/>
                <a:sym typeface="+mn-ea"/>
              </a:rPr>
              <a:t>人迹罕至，被动等待无效，只能主动出击，寻找获救方法</a:t>
            </a:r>
            <a:endParaRPr lang="zh-CN" sz="2800" b="1">
              <a:solidFill>
                <a:schemeClr val="bg1"/>
              </a:solidFill>
              <a:uFillTx/>
              <a:latin typeface="Times New Roman" panose="02020603050405020304" charset="0"/>
              <a:ea typeface="宋体" panose="02010600030101010101" pitchFamily="2" charset="-122"/>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3" grpId="1" animBg="1"/>
      <p:bldP spid="6" grpId="0" animBg="1"/>
      <p:bldP spid="6" grpId="1" animBg="1"/>
      <p:bldP spid="7" grpId="0" animBg="1"/>
      <p:bldP spid="7" grpId="1" animBg="1"/>
      <p:bldP spid="8" grpId="0" animBg="1"/>
      <p:bldP spid="8"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05410" y="354965"/>
            <a:ext cx="11981180" cy="521970"/>
          </a:xfrm>
          <a:prstGeom prst="rect">
            <a:avLst/>
          </a:prstGeom>
          <a:noFill/>
        </p:spPr>
        <p:txBody>
          <a:bodyPr wrap="square" rtlCol="0">
            <a:spAutoFit/>
          </a:bodyPr>
          <a:p>
            <a:pPr algn="l"/>
            <a:r>
              <a:rPr lang="zh-CN" altLang="en-US" sz="2800" i="1">
                <a:latin typeface="Times New Roman" panose="02020603050405020304" charset="0"/>
                <a:cs typeface="Times New Roman" panose="02020603050405020304" charset="0"/>
              </a:rPr>
              <a:t>As time went by</a:t>
            </a:r>
            <a:r>
              <a:rPr lang="en-US" altLang="zh-CN" sz="2800" i="1">
                <a:latin typeface="Times New Roman" panose="02020603050405020304" charset="0"/>
                <a:cs typeface="Times New Roman" panose="02020603050405020304" charset="0"/>
              </a:rPr>
              <a:t>, </a:t>
            </a:r>
            <a:r>
              <a:rPr lang="zh-CN" altLang="en-US" sz="2800" i="1">
                <a:latin typeface="Times New Roman" panose="02020603050405020304" charset="0"/>
                <a:cs typeface="Times New Roman" panose="02020603050405020304" charset="0"/>
              </a:rPr>
              <a:t>Tom felt himself growing weaker and he knew he must take action</a:t>
            </a:r>
            <a:r>
              <a:rPr lang="en-US" altLang="zh-CN" sz="2800" i="1">
                <a:latin typeface="Times New Roman" panose="02020603050405020304" charset="0"/>
                <a:cs typeface="Times New Roman" panose="02020603050405020304" charset="0"/>
              </a:rPr>
              <a:t>,</a:t>
            </a:r>
            <a:endParaRPr lang="en-US" altLang="zh-CN" sz="2800" i="1">
              <a:latin typeface="Times New Roman" panose="02020603050405020304" charset="0"/>
              <a:cs typeface="Times New Roman" panose="02020603050405020304" charset="0"/>
            </a:endParaRPr>
          </a:p>
        </p:txBody>
      </p:sp>
      <p:cxnSp>
        <p:nvCxnSpPr>
          <p:cNvPr id="6" name="直接连接符 5"/>
          <p:cNvCxnSpPr/>
          <p:nvPr/>
        </p:nvCxnSpPr>
        <p:spPr>
          <a:xfrm>
            <a:off x="10323830" y="913130"/>
            <a:ext cx="1677035" cy="0"/>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180340" y="1184275"/>
            <a:ext cx="1960880" cy="521970"/>
          </a:xfrm>
          <a:prstGeom prst="rect">
            <a:avLst/>
          </a:prstGeom>
          <a:noFill/>
        </p:spPr>
        <p:txBody>
          <a:bodyPr wrap="none" rtlCol="0">
            <a:spAutoFit/>
          </a:bodyPr>
          <a:p>
            <a:r>
              <a:rPr lang="zh-CN" altLang="en-US" sz="2800">
                <a:latin typeface="宋体" panose="02010600030101010101" pitchFamily="2" charset="-122"/>
                <a:ea typeface="宋体" panose="02010600030101010101" pitchFamily="2" charset="-122"/>
              </a:rPr>
              <a:t>写作思路：</a:t>
            </a:r>
            <a:endParaRPr lang="zh-CN" altLang="en-US" sz="2800">
              <a:latin typeface="宋体" panose="02010600030101010101" pitchFamily="2" charset="-122"/>
              <a:ea typeface="宋体" panose="02010600030101010101" pitchFamily="2" charset="-122"/>
            </a:endParaRPr>
          </a:p>
        </p:txBody>
      </p:sp>
      <p:sp>
        <p:nvSpPr>
          <p:cNvPr id="12" name="文本框 11"/>
          <p:cNvSpPr txBox="1"/>
          <p:nvPr/>
        </p:nvSpPr>
        <p:spPr>
          <a:xfrm>
            <a:off x="833755" y="1957705"/>
            <a:ext cx="1998345" cy="52197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p>
            <a:r>
              <a:rPr lang="en-US" altLang="zh-CN" sz="2800" b="1">
                <a:solidFill>
                  <a:schemeClr val="bg1"/>
                </a:solidFill>
                <a:latin typeface="Times New Roman" panose="02020603050405020304" charset="0"/>
                <a:cs typeface="Times New Roman" panose="02020603050405020304" charset="0"/>
              </a:rPr>
              <a:t>take action</a:t>
            </a:r>
            <a:endParaRPr lang="en-US" altLang="zh-CN" sz="2800" b="1">
              <a:solidFill>
                <a:schemeClr val="bg1"/>
              </a:solidFill>
              <a:latin typeface="Times New Roman" panose="02020603050405020304" charset="0"/>
              <a:cs typeface="Times New Roman" panose="02020603050405020304" charset="0"/>
            </a:endParaRPr>
          </a:p>
        </p:txBody>
      </p:sp>
      <p:sp>
        <p:nvSpPr>
          <p:cNvPr id="13" name="右箭头 12"/>
          <p:cNvSpPr/>
          <p:nvPr/>
        </p:nvSpPr>
        <p:spPr>
          <a:xfrm>
            <a:off x="3011805" y="2017395"/>
            <a:ext cx="803275" cy="401955"/>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文本框 13"/>
          <p:cNvSpPr txBox="1"/>
          <p:nvPr/>
        </p:nvSpPr>
        <p:spPr>
          <a:xfrm>
            <a:off x="3994785" y="1987550"/>
            <a:ext cx="2952115" cy="521970"/>
          </a:xfrm>
          <a:prstGeom prst="rect">
            <a:avLst/>
          </a:prstGeom>
          <a:gradFill>
            <a:gsLst>
              <a:gs pos="0">
                <a:srgbClr val="FE4444"/>
              </a:gs>
              <a:gs pos="100000">
                <a:srgbClr val="832B2B"/>
              </a:gs>
            </a:gsLst>
            <a:lin ang="5400000" scaled="0"/>
          </a:gradFill>
          <a:ln w="44450">
            <a:noFill/>
          </a:ln>
        </p:spPr>
        <p:txBody>
          <a:bodyPr wrap="square" rtlCol="0">
            <a:spAutoFit/>
          </a:bodyPr>
          <a:p>
            <a:r>
              <a:rPr lang="en-US" altLang="zh-CN" sz="2800" b="1">
                <a:solidFill>
                  <a:schemeClr val="bg1"/>
                </a:solidFill>
                <a:latin typeface="Times New Roman" panose="02020603050405020304" charset="0"/>
                <a:cs typeface="Times New Roman" panose="02020603050405020304" charset="0"/>
              </a:rPr>
              <a:t>take what action?</a:t>
            </a:r>
            <a:endParaRPr lang="en-US" altLang="zh-CN" sz="2800" b="1">
              <a:solidFill>
                <a:schemeClr val="bg1"/>
              </a:solidFill>
              <a:latin typeface="Times New Roman" panose="02020603050405020304" charset="0"/>
              <a:cs typeface="Times New Roman" panose="02020603050405020304" charset="0"/>
            </a:endParaRPr>
          </a:p>
        </p:txBody>
      </p:sp>
      <p:sp>
        <p:nvSpPr>
          <p:cNvPr id="15" name="右箭头 14"/>
          <p:cNvSpPr/>
          <p:nvPr/>
        </p:nvSpPr>
        <p:spPr>
          <a:xfrm>
            <a:off x="7126605" y="2018030"/>
            <a:ext cx="803275" cy="401955"/>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文本框 15"/>
          <p:cNvSpPr txBox="1"/>
          <p:nvPr/>
        </p:nvSpPr>
        <p:spPr>
          <a:xfrm>
            <a:off x="8181340" y="1836420"/>
            <a:ext cx="3819525" cy="953135"/>
          </a:xfrm>
          <a:prstGeom prst="rect">
            <a:avLst/>
          </a:prstGeom>
          <a:gradFill>
            <a:gsLst>
              <a:gs pos="0">
                <a:srgbClr val="FE4444"/>
              </a:gs>
              <a:gs pos="100000">
                <a:srgbClr val="832B2B"/>
              </a:gs>
            </a:gsLst>
            <a:lin ang="5400000" scaled="0"/>
          </a:gradFill>
          <a:ln w="44450">
            <a:noFill/>
          </a:ln>
        </p:spPr>
        <p:txBody>
          <a:bodyPr wrap="square" rtlCol="0">
            <a:spAutoFit/>
          </a:bodyPr>
          <a:p>
            <a:r>
              <a:rPr lang="en-US" altLang="zh-CN" sz="2800" b="1">
                <a:solidFill>
                  <a:schemeClr val="bg1"/>
                </a:solidFill>
                <a:latin typeface="Times New Roman" panose="02020603050405020304" charset="0"/>
                <a:cs typeface="Times New Roman" panose="02020603050405020304" charset="0"/>
              </a:rPr>
              <a:t>Tac</a:t>
            </a:r>
            <a:r>
              <a:rPr lang="zh-CN" altLang="en-US" sz="2800" b="1">
                <a:solidFill>
                  <a:schemeClr val="bg1"/>
                </a:solidFill>
                <a:latin typeface="Times New Roman" panose="02020603050405020304" charset="0"/>
                <a:cs typeface="Times New Roman" panose="02020603050405020304" charset="0"/>
              </a:rPr>
              <a:t>和</a:t>
            </a:r>
            <a:r>
              <a:rPr lang="en-US" altLang="zh-CN" sz="2800" b="1">
                <a:solidFill>
                  <a:schemeClr val="bg1"/>
                </a:solidFill>
                <a:latin typeface="Times New Roman" panose="02020603050405020304" charset="0"/>
                <a:cs typeface="Times New Roman" panose="02020603050405020304" charset="0"/>
              </a:rPr>
              <a:t>David </a:t>
            </a:r>
            <a:r>
              <a:rPr lang="zh-CN" altLang="en-US" sz="2800" b="1">
                <a:solidFill>
                  <a:schemeClr val="bg1"/>
                </a:solidFill>
                <a:latin typeface="Times New Roman" panose="02020603050405020304" charset="0"/>
                <a:cs typeface="Times New Roman" panose="02020603050405020304" charset="0"/>
              </a:rPr>
              <a:t>发挥了什么作用？</a:t>
            </a:r>
            <a:endParaRPr lang="zh-CN" altLang="en-US" sz="2800" b="1">
              <a:solidFill>
                <a:schemeClr val="bg1"/>
              </a:solidFill>
              <a:latin typeface="Times New Roman" panose="02020603050405020304" charset="0"/>
              <a:cs typeface="Times New Roman" panose="02020603050405020304" charset="0"/>
            </a:endParaRPr>
          </a:p>
        </p:txBody>
      </p:sp>
      <p:sp>
        <p:nvSpPr>
          <p:cNvPr id="17" name="右箭头 16"/>
          <p:cNvSpPr/>
          <p:nvPr/>
        </p:nvSpPr>
        <p:spPr>
          <a:xfrm rot="5400000">
            <a:off x="9819640" y="3032125"/>
            <a:ext cx="542925" cy="401955"/>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文本框 18"/>
          <p:cNvSpPr txBox="1"/>
          <p:nvPr/>
        </p:nvSpPr>
        <p:spPr>
          <a:xfrm>
            <a:off x="8181340" y="3588385"/>
            <a:ext cx="3819525" cy="521970"/>
          </a:xfrm>
          <a:prstGeom prst="rect">
            <a:avLst/>
          </a:prstGeom>
          <a:gradFill>
            <a:gsLst>
              <a:gs pos="0">
                <a:srgbClr val="FE4444"/>
              </a:gs>
              <a:gs pos="100000">
                <a:srgbClr val="832B2B"/>
              </a:gs>
            </a:gsLst>
            <a:lin ang="5400000" scaled="0"/>
          </a:gradFill>
          <a:ln w="44450">
            <a:noFill/>
          </a:ln>
        </p:spPr>
        <p:txBody>
          <a:bodyPr wrap="square" rtlCol="0">
            <a:spAutoFit/>
          </a:bodyPr>
          <a:p>
            <a:r>
              <a:rPr lang="en-US" altLang="zh-CN" sz="2800" b="1">
                <a:solidFill>
                  <a:schemeClr val="bg1"/>
                </a:solidFill>
                <a:latin typeface="Times New Roman" panose="02020603050405020304" charset="0"/>
                <a:cs typeface="Times New Roman" panose="02020603050405020304" charset="0"/>
              </a:rPr>
              <a:t>David</a:t>
            </a:r>
            <a:r>
              <a:rPr lang="zh-CN" altLang="en-US" sz="2800" b="1">
                <a:solidFill>
                  <a:schemeClr val="bg1"/>
                </a:solidFill>
                <a:latin typeface="Times New Roman" panose="02020603050405020304" charset="0"/>
                <a:cs typeface="Times New Roman" panose="02020603050405020304" charset="0"/>
              </a:rPr>
              <a:t>如何得知消息？</a:t>
            </a:r>
            <a:endParaRPr lang="zh-CN" altLang="en-US" sz="2800" b="1">
              <a:solidFill>
                <a:schemeClr val="bg1"/>
              </a:solidFill>
              <a:latin typeface="Times New Roman" panose="02020603050405020304" charset="0"/>
              <a:cs typeface="Times New Roman" panose="02020603050405020304" charset="0"/>
            </a:endParaRPr>
          </a:p>
        </p:txBody>
      </p:sp>
      <p:sp>
        <p:nvSpPr>
          <p:cNvPr id="21" name="右箭头 20"/>
          <p:cNvSpPr/>
          <p:nvPr/>
        </p:nvSpPr>
        <p:spPr>
          <a:xfrm rot="10800000">
            <a:off x="7420610" y="3648710"/>
            <a:ext cx="693420" cy="401955"/>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2" name="文本框 21"/>
          <p:cNvSpPr txBox="1"/>
          <p:nvPr/>
        </p:nvSpPr>
        <p:spPr>
          <a:xfrm>
            <a:off x="4551680" y="3620135"/>
            <a:ext cx="2735580" cy="521970"/>
          </a:xfrm>
          <a:prstGeom prst="rect">
            <a:avLst/>
          </a:prstGeom>
          <a:gradFill>
            <a:gsLst>
              <a:gs pos="0">
                <a:srgbClr val="FE4444"/>
              </a:gs>
              <a:gs pos="100000">
                <a:srgbClr val="832B2B"/>
              </a:gs>
            </a:gsLst>
            <a:lin ang="5400000" scaled="0"/>
          </a:gradFill>
          <a:ln w="44450">
            <a:noFill/>
          </a:ln>
        </p:spPr>
        <p:txBody>
          <a:bodyPr wrap="square" rtlCol="0">
            <a:spAutoFit/>
          </a:bodyPr>
          <a:p>
            <a:r>
              <a:rPr lang="en-US" altLang="zh-CN" sz="2800" b="1">
                <a:solidFill>
                  <a:schemeClr val="bg1"/>
                </a:solidFill>
                <a:latin typeface="Times New Roman" panose="02020603050405020304" charset="0"/>
                <a:cs typeface="Times New Roman" panose="02020603050405020304" charset="0"/>
              </a:rPr>
              <a:t>Tac </a:t>
            </a:r>
            <a:r>
              <a:rPr lang="zh-CN" altLang="en-US" sz="2800" b="1">
                <a:solidFill>
                  <a:schemeClr val="bg1"/>
                </a:solidFill>
                <a:latin typeface="Times New Roman" panose="02020603050405020304" charset="0"/>
                <a:cs typeface="Times New Roman" panose="02020603050405020304" charset="0"/>
              </a:rPr>
              <a:t>传递了消息</a:t>
            </a:r>
            <a:endParaRPr lang="zh-CN" altLang="en-US" sz="2800" b="1">
              <a:solidFill>
                <a:schemeClr val="bg1"/>
              </a:solidFill>
              <a:latin typeface="Times New Roman" panose="02020603050405020304" charset="0"/>
              <a:cs typeface="Times New Roman" panose="02020603050405020304" charset="0"/>
            </a:endParaRPr>
          </a:p>
        </p:txBody>
      </p:sp>
      <p:sp>
        <p:nvSpPr>
          <p:cNvPr id="23" name="右箭头 22"/>
          <p:cNvSpPr/>
          <p:nvPr/>
        </p:nvSpPr>
        <p:spPr>
          <a:xfrm rot="10800000">
            <a:off x="3764915" y="3708400"/>
            <a:ext cx="693420" cy="401955"/>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文本框 23"/>
          <p:cNvSpPr txBox="1"/>
          <p:nvPr/>
        </p:nvSpPr>
        <p:spPr>
          <a:xfrm>
            <a:off x="433705" y="3618865"/>
            <a:ext cx="3223895" cy="521970"/>
          </a:xfrm>
          <a:prstGeom prst="rect">
            <a:avLst/>
          </a:prstGeom>
          <a:gradFill>
            <a:gsLst>
              <a:gs pos="0">
                <a:srgbClr val="FE4444"/>
              </a:gs>
              <a:gs pos="100000">
                <a:srgbClr val="832B2B"/>
              </a:gs>
            </a:gsLst>
            <a:lin ang="5400000" scaled="0"/>
          </a:gradFill>
          <a:ln w="44450">
            <a:noFill/>
          </a:ln>
        </p:spPr>
        <p:txBody>
          <a:bodyPr wrap="square" rtlCol="0">
            <a:spAutoFit/>
          </a:bodyPr>
          <a:p>
            <a:r>
              <a:rPr lang="en-US" sz="2800" b="1">
                <a:solidFill>
                  <a:schemeClr val="bg1"/>
                </a:solidFill>
                <a:latin typeface="Times New Roman" panose="02020603050405020304" charset="0"/>
                <a:cs typeface="Times New Roman" panose="02020603050405020304" charset="0"/>
              </a:rPr>
              <a:t>Tac</a:t>
            </a:r>
            <a:r>
              <a:rPr lang="zh-CN" altLang="en-US" sz="2800" b="1">
                <a:solidFill>
                  <a:schemeClr val="bg1"/>
                </a:solidFill>
                <a:latin typeface="Times New Roman" panose="02020603050405020304" charset="0"/>
                <a:cs typeface="Times New Roman" panose="02020603050405020304" charset="0"/>
              </a:rPr>
              <a:t>如何传递消息？</a:t>
            </a:r>
            <a:endParaRPr lang="zh-CN" altLang="en-US" sz="2800" b="1">
              <a:solidFill>
                <a:schemeClr val="bg1"/>
              </a:solidFill>
              <a:latin typeface="Times New Roman" panose="02020603050405020304" charset="0"/>
              <a:cs typeface="Times New Roman" panose="02020603050405020304" charset="0"/>
            </a:endParaRPr>
          </a:p>
        </p:txBody>
      </p:sp>
      <p:sp>
        <p:nvSpPr>
          <p:cNvPr id="25" name="右箭头 24"/>
          <p:cNvSpPr/>
          <p:nvPr/>
        </p:nvSpPr>
        <p:spPr>
          <a:xfrm rot="5400000">
            <a:off x="1560195" y="4476750"/>
            <a:ext cx="546100" cy="401955"/>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6" name="文本框 25"/>
          <p:cNvSpPr txBox="1"/>
          <p:nvPr/>
        </p:nvSpPr>
        <p:spPr>
          <a:xfrm>
            <a:off x="443865" y="4951095"/>
            <a:ext cx="3223895" cy="953135"/>
          </a:xfrm>
          <a:prstGeom prst="rect">
            <a:avLst/>
          </a:prstGeom>
          <a:gradFill>
            <a:gsLst>
              <a:gs pos="0">
                <a:srgbClr val="FE4444"/>
              </a:gs>
              <a:gs pos="100000">
                <a:srgbClr val="832B2B"/>
              </a:gs>
            </a:gsLst>
            <a:lin ang="5400000" scaled="0"/>
          </a:gradFill>
          <a:ln w="44450">
            <a:noFill/>
          </a:ln>
        </p:spPr>
        <p:txBody>
          <a:bodyPr wrap="square" rtlCol="0">
            <a:spAutoFit/>
          </a:bodyPr>
          <a:p>
            <a:r>
              <a:rPr lang="zh-CN" sz="2800" b="1">
                <a:solidFill>
                  <a:schemeClr val="bg1"/>
                </a:solidFill>
                <a:latin typeface="Times New Roman" panose="02020603050405020304" charset="0"/>
                <a:cs typeface="Times New Roman" panose="02020603050405020304" charset="0"/>
              </a:rPr>
              <a:t>用到了有个人辨识度的</a:t>
            </a:r>
            <a:r>
              <a:rPr lang="en-US" altLang="zh-CN" sz="2800" b="1">
                <a:solidFill>
                  <a:schemeClr val="bg1"/>
                </a:solidFill>
                <a:latin typeface="Times New Roman" panose="02020603050405020304" charset="0"/>
                <a:cs typeface="Times New Roman" panose="02020603050405020304" charset="0"/>
              </a:rPr>
              <a:t>shower cap</a:t>
            </a:r>
            <a:endParaRPr lang="en-US" altLang="zh-CN" sz="2800" b="1">
              <a:solidFill>
                <a:schemeClr val="bg1"/>
              </a:solidFill>
              <a:latin typeface="Times New Roman" panose="02020603050405020304" charset="0"/>
              <a:cs typeface="Times New Roman" panose="02020603050405020304" charset="0"/>
            </a:endParaRPr>
          </a:p>
        </p:txBody>
      </p:sp>
      <p:sp>
        <p:nvSpPr>
          <p:cNvPr id="27" name="右箭头 26"/>
          <p:cNvSpPr/>
          <p:nvPr/>
        </p:nvSpPr>
        <p:spPr>
          <a:xfrm>
            <a:off x="3748405" y="5166995"/>
            <a:ext cx="803275" cy="401955"/>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8" name="文本框 27"/>
          <p:cNvSpPr txBox="1"/>
          <p:nvPr/>
        </p:nvSpPr>
        <p:spPr>
          <a:xfrm>
            <a:off x="8740140" y="4583430"/>
            <a:ext cx="3371215" cy="156845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p>
            <a:r>
              <a:rPr lang="zh-CN" altLang="en-US" sz="2400" b="1">
                <a:solidFill>
                  <a:schemeClr val="bg1"/>
                </a:solidFill>
                <a:latin typeface="Times New Roman" panose="02020603050405020304" charset="0"/>
                <a:cs typeface="Times New Roman" panose="02020603050405020304" charset="0"/>
              </a:rPr>
              <a:t>情节：</a:t>
            </a:r>
            <a:r>
              <a:rPr lang="en-US" altLang="zh-CN" sz="2400" b="1">
                <a:solidFill>
                  <a:schemeClr val="bg1"/>
                </a:solidFill>
                <a:latin typeface="Times New Roman" panose="02020603050405020304" charset="0"/>
                <a:cs typeface="Times New Roman" panose="02020603050405020304" charset="0"/>
              </a:rPr>
              <a:t>Tac</a:t>
            </a:r>
            <a:r>
              <a:rPr lang="zh-CN" altLang="en-US" sz="2400" b="1">
                <a:solidFill>
                  <a:schemeClr val="bg1"/>
                </a:solidFill>
                <a:latin typeface="Times New Roman" panose="02020603050405020304" charset="0"/>
                <a:cs typeface="Times New Roman" panose="02020603050405020304" charset="0"/>
              </a:rPr>
              <a:t>带着有个人辨识度的</a:t>
            </a:r>
            <a:r>
              <a:rPr lang="en-US" altLang="zh-CN" sz="2400" b="1">
                <a:solidFill>
                  <a:schemeClr val="bg1"/>
                </a:solidFill>
                <a:latin typeface="Times New Roman" panose="02020603050405020304" charset="0"/>
                <a:cs typeface="Times New Roman" panose="02020603050405020304" charset="0"/>
              </a:rPr>
              <a:t>shower cap</a:t>
            </a:r>
            <a:r>
              <a:rPr lang="zh-CN" altLang="en-US" sz="2400" b="1">
                <a:solidFill>
                  <a:schemeClr val="bg1"/>
                </a:solidFill>
                <a:latin typeface="Times New Roman" panose="02020603050405020304" charset="0"/>
                <a:cs typeface="Times New Roman" panose="02020603050405020304" charset="0"/>
              </a:rPr>
              <a:t>找到了</a:t>
            </a:r>
            <a:r>
              <a:rPr lang="en-US" altLang="zh-CN" sz="2400" b="1">
                <a:solidFill>
                  <a:schemeClr val="bg1"/>
                </a:solidFill>
                <a:latin typeface="Times New Roman" panose="02020603050405020304" charset="0"/>
                <a:cs typeface="Times New Roman" panose="02020603050405020304" charset="0"/>
              </a:rPr>
              <a:t>David,</a:t>
            </a:r>
            <a:r>
              <a:rPr lang="zh-CN" altLang="en-US" sz="2400" b="1">
                <a:solidFill>
                  <a:schemeClr val="bg1"/>
                </a:solidFill>
                <a:latin typeface="Times New Roman" panose="02020603050405020304" charset="0"/>
                <a:cs typeface="Times New Roman" panose="02020603050405020304" charset="0"/>
              </a:rPr>
              <a:t>然后</a:t>
            </a:r>
            <a:r>
              <a:rPr lang="en-US" altLang="zh-CN" sz="2400" b="1">
                <a:solidFill>
                  <a:schemeClr val="bg1"/>
                </a:solidFill>
                <a:latin typeface="Times New Roman" panose="02020603050405020304" charset="0"/>
                <a:cs typeface="Times New Roman" panose="02020603050405020304" charset="0"/>
              </a:rPr>
              <a:t>David</a:t>
            </a:r>
            <a:r>
              <a:rPr lang="zh-CN" altLang="en-US" sz="2400" b="1">
                <a:solidFill>
                  <a:schemeClr val="bg1"/>
                </a:solidFill>
                <a:latin typeface="Times New Roman" panose="02020603050405020304" charset="0"/>
                <a:cs typeface="Times New Roman" panose="02020603050405020304" charset="0"/>
              </a:rPr>
              <a:t>带人来救了</a:t>
            </a:r>
            <a:r>
              <a:rPr lang="en-US" altLang="zh-CN" sz="2400" b="1">
                <a:solidFill>
                  <a:schemeClr val="bg1"/>
                </a:solidFill>
                <a:latin typeface="Times New Roman" panose="02020603050405020304" charset="0"/>
                <a:cs typeface="Times New Roman" panose="02020603050405020304" charset="0"/>
              </a:rPr>
              <a:t>Tom, Tom</a:t>
            </a:r>
            <a:r>
              <a:rPr lang="zh-CN" altLang="en-US" sz="2400" b="1">
                <a:solidFill>
                  <a:schemeClr val="bg1"/>
                </a:solidFill>
                <a:latin typeface="Times New Roman" panose="02020603050405020304" charset="0"/>
                <a:cs typeface="Times New Roman" panose="02020603050405020304" charset="0"/>
              </a:rPr>
              <a:t>感动。</a:t>
            </a:r>
            <a:endParaRPr lang="zh-CN" altLang="en-US" sz="2400" b="1">
              <a:solidFill>
                <a:schemeClr val="bg1"/>
              </a:solidFill>
              <a:latin typeface="Times New Roman" panose="02020603050405020304" charset="0"/>
              <a:cs typeface="Times New Roman" panose="02020603050405020304" charset="0"/>
            </a:endParaRPr>
          </a:p>
        </p:txBody>
      </p:sp>
      <p:sp>
        <p:nvSpPr>
          <p:cNvPr id="29" name="文本框 28"/>
          <p:cNvSpPr txBox="1"/>
          <p:nvPr/>
        </p:nvSpPr>
        <p:spPr>
          <a:xfrm>
            <a:off x="4632325" y="4951095"/>
            <a:ext cx="3223895" cy="953135"/>
          </a:xfrm>
          <a:prstGeom prst="rect">
            <a:avLst/>
          </a:prstGeom>
          <a:gradFill>
            <a:gsLst>
              <a:gs pos="0">
                <a:srgbClr val="FE4444"/>
              </a:gs>
              <a:gs pos="100000">
                <a:srgbClr val="832B2B"/>
              </a:gs>
            </a:gsLst>
            <a:lin ang="5400000" scaled="0"/>
          </a:gradFill>
          <a:ln w="44450">
            <a:noFill/>
          </a:ln>
        </p:spPr>
        <p:txBody>
          <a:bodyPr wrap="square" rtlCol="0">
            <a:spAutoFit/>
          </a:bodyPr>
          <a:p>
            <a:r>
              <a:rPr lang="zh-CN" sz="2800" b="1">
                <a:solidFill>
                  <a:schemeClr val="bg1"/>
                </a:solidFill>
                <a:latin typeface="Times New Roman" panose="02020603050405020304" charset="0"/>
                <a:cs typeface="Times New Roman" panose="02020603050405020304" charset="0"/>
              </a:rPr>
              <a:t>获救以后</a:t>
            </a:r>
            <a:r>
              <a:rPr lang="en-US" altLang="zh-CN" sz="2800" b="1">
                <a:solidFill>
                  <a:schemeClr val="bg1"/>
                </a:solidFill>
                <a:latin typeface="Times New Roman" panose="02020603050405020304" charset="0"/>
                <a:cs typeface="Times New Roman" panose="02020603050405020304" charset="0"/>
              </a:rPr>
              <a:t>Tom</a:t>
            </a:r>
            <a:r>
              <a:rPr lang="zh-CN" altLang="en-US" sz="2800" b="1">
                <a:solidFill>
                  <a:schemeClr val="bg1"/>
                </a:solidFill>
                <a:latin typeface="Times New Roman" panose="02020603050405020304" charset="0"/>
                <a:cs typeface="Times New Roman" panose="02020603050405020304" charset="0"/>
              </a:rPr>
              <a:t>怎么想的？怎么做的？</a:t>
            </a:r>
            <a:endParaRPr lang="zh-CN" altLang="en-US" sz="2800" b="1">
              <a:solidFill>
                <a:schemeClr val="bg1"/>
              </a:solidFill>
              <a:latin typeface="Times New Roman" panose="02020603050405020304" charset="0"/>
              <a:cs typeface="Times New Roman" panose="02020603050405020304" charset="0"/>
            </a:endParaRPr>
          </a:p>
        </p:txBody>
      </p:sp>
      <p:sp>
        <p:nvSpPr>
          <p:cNvPr id="30" name="右箭头 29"/>
          <p:cNvSpPr/>
          <p:nvPr/>
        </p:nvSpPr>
        <p:spPr>
          <a:xfrm>
            <a:off x="7936865" y="5177155"/>
            <a:ext cx="803275" cy="401955"/>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9" grpId="0" animBg="1"/>
      <p:bldP spid="19" grpId="1" animBg="1"/>
      <p:bldP spid="21" grpId="0" animBg="1"/>
      <p:bldP spid="21" grpId="1" animBg="1"/>
      <p:bldP spid="22" grpId="0" animBg="1"/>
      <p:bldP spid="22" grpId="1" animBg="1"/>
      <p:bldP spid="23" grpId="0" animBg="1"/>
      <p:bldP spid="23" grpId="1" animBg="1"/>
      <p:bldP spid="24" grpId="0" animBg="1"/>
      <p:bldP spid="24" grpId="1" animBg="1"/>
      <p:bldP spid="25" grpId="0" animBg="1"/>
      <p:bldP spid="25" grpId="1" animBg="1"/>
      <p:bldP spid="26" grpId="0" animBg="1"/>
      <p:bldP spid="26" grpId="1" animBg="1"/>
      <p:bldP spid="27" grpId="0" animBg="1"/>
      <p:bldP spid="27" grpId="1" animBg="1"/>
      <p:bldP spid="29" grpId="0" animBg="1"/>
      <p:bldP spid="29" grpId="1" animBg="1"/>
      <p:bldP spid="30" grpId="0" animBg="1"/>
      <p:bldP spid="30" grpId="1" animBg="1"/>
      <p:bldP spid="28" grpId="0" animBg="1"/>
      <p:bldP spid="28"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50520" y="325120"/>
            <a:ext cx="11576050" cy="4399915"/>
          </a:xfrm>
          <a:prstGeom prst="rect">
            <a:avLst/>
          </a:prstGeom>
          <a:noFill/>
        </p:spPr>
        <p:txBody>
          <a:bodyPr wrap="square" rtlCol="0">
            <a:spAutoFit/>
          </a:bodyPr>
          <a:p>
            <a:pPr algn="l"/>
            <a:r>
              <a:rPr lang="en-US" altLang="zh-CN" sz="2800" b="1" i="1">
                <a:latin typeface="Times New Roman" panose="02020603050405020304" charset="0"/>
                <a:cs typeface="Times New Roman" panose="02020603050405020304" charset="0"/>
              </a:rPr>
              <a:t>One possible answer:</a:t>
            </a:r>
            <a:endParaRPr lang="en-US" altLang="zh-CN" sz="2800" b="1" i="1">
              <a:latin typeface="Times New Roman" panose="02020603050405020304" charset="0"/>
              <a:cs typeface="Times New Roman" panose="02020603050405020304" charset="0"/>
            </a:endParaRPr>
          </a:p>
          <a:p>
            <a:pPr algn="l"/>
            <a:endParaRPr lang="en-US" altLang="zh-CN" sz="2800">
              <a:latin typeface="Times New Roman" panose="02020603050405020304" charset="0"/>
              <a:cs typeface="Times New Roman" panose="02020603050405020304" charset="0"/>
            </a:endParaRPr>
          </a:p>
          <a:p>
            <a:pPr algn="l"/>
            <a:r>
              <a:rPr lang="en-US" altLang="zh-CN" sz="2800">
                <a:latin typeface="Times New Roman" panose="02020603050405020304" charset="0"/>
                <a:cs typeface="Times New Roman" panose="02020603050405020304" charset="0"/>
              </a:rPr>
              <a:t>As time went by, Tom felt himself growing weaker and he knew he must take action</a:t>
            </a:r>
            <a:r>
              <a:rPr lang="en-US" altLang="zh-CN" sz="2800">
                <a:solidFill>
                  <a:srgbClr val="FF0000"/>
                </a:solidFill>
                <a:latin typeface="Times New Roman" panose="02020603050405020304" charset="0"/>
                <a:cs typeface="Times New Roman" panose="02020603050405020304" charset="0"/>
              </a:rPr>
              <a:t>, </a:t>
            </a:r>
            <a:r>
              <a:rPr lang="en-US" altLang="zh-CN" sz="2800">
                <a:latin typeface="Times New Roman" panose="02020603050405020304" charset="0"/>
                <a:cs typeface="Times New Roman" panose="02020603050405020304" charset="0"/>
              </a:rPr>
              <a:t>so he thought of David. He attached the shower cap to Taz and signalled the direction to his house and Taz went out of the canyon. Soon Taz went to David’s house and barked wildly. Seeing the shower cap, David realized Tom was in danger． He called the rescue workers and drove his car to the canyon with Taz in it．With their joint efforts, Tom was carried out of the canyon and hurried to the hospital. Luckily, Tom was not seriously injured．He owed his survival to his devoted dog and caring neighbour．</a:t>
            </a:r>
            <a:endParaRPr lang="en-US" altLang="zh-CN" sz="2800">
              <a:latin typeface="Times New Roman" panose="02020603050405020304" charset="0"/>
              <a:cs typeface="Times New Roman" panose="02020603050405020304" charset="0"/>
            </a:endParaRPr>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64.xml><?xml version="1.0" encoding="utf-8"?>
<p:tagLst xmlns:p="http://schemas.openxmlformats.org/presentationml/2006/main">
  <p:tag name="KSO_WM_BEAUTIFY_FLAG" val="#wm#"/>
  <p:tag name="KSO_WM_TEMPLATE_CATEGORY" val="custom"/>
  <p:tag name="KSO_WM_TEMPLATE_INDEX" val="20205081"/>
</p:tagLst>
</file>

<file path=ppt/tags/tag65.xml><?xml version="1.0" encoding="utf-8"?>
<p:tagLst xmlns:p="http://schemas.openxmlformats.org/presentationml/2006/main">
  <p:tag name="KSO_WM_BEAUTIFY_FLAG" val="#wm#"/>
  <p:tag name="KSO_WM_TEMPLATE_CATEGORY" val="custom"/>
  <p:tag name="KSO_WM_TEMPLATE_INDEX" val="20205081"/>
</p:tagLst>
</file>

<file path=ppt/tags/tag66.xml><?xml version="1.0" encoding="utf-8"?>
<p:tagLst xmlns:p="http://schemas.openxmlformats.org/presentationml/2006/main">
  <p:tag name="KSO_WM_BEAUTIFY_FLAG" val="#wm#"/>
  <p:tag name="KSO_WM_TEMPLATE_CATEGORY" val="custom"/>
  <p:tag name="KSO_WM_TEMPLATE_INDEX" val="2020508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2767</Words>
  <Application>WPS 演示</Application>
  <PresentationFormat>宽屏</PresentationFormat>
  <Paragraphs>62</Paragraphs>
  <Slides>4</Slides>
  <Notes>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4</vt:i4>
      </vt:variant>
    </vt:vector>
  </HeadingPairs>
  <TitlesOfParts>
    <vt:vector size="13" baseType="lpstr">
      <vt:lpstr>Arial</vt:lpstr>
      <vt:lpstr>宋体</vt:lpstr>
      <vt:lpstr>Wingdings</vt:lpstr>
      <vt:lpstr>微软雅黑</vt:lpstr>
      <vt:lpstr>Wingdings</vt:lpstr>
      <vt:lpstr>Times New Roman</vt:lpstr>
      <vt:lpstr>Arial Unicode MS</vt:lpstr>
      <vt:lpstr>Calibri</vt:lpstr>
      <vt:lpstr>Office 主题​​</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琦琦</cp:lastModifiedBy>
  <cp:revision>152</cp:revision>
  <dcterms:created xsi:type="dcterms:W3CDTF">2019-06-19T02:08:00Z</dcterms:created>
  <dcterms:modified xsi:type="dcterms:W3CDTF">2021-06-25T00:47:00Z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2052-11.1.0.10578</vt:lpwstr>
  </property>
  <property fmtid="{D5CDD505-2E9C-101B-9397-08002B2CF9AE}" pid="3" name="ICV">
    <vt:lpwstr>91DF49FD73A6462EABE195716DC0FB55</vt:lpwstr>
  </property>
</Properties>
</file>