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30505" y="254635"/>
            <a:ext cx="1189672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The event that stands out in Tom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’</a:t>
            </a: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s memory happened one morning when Tom 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was only ten years old. He was at home with his elder sister Jane. Tom was doing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his homework when he heard raised voices. At first he thought nothing of it since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customers in the motorcycle shop directly below their flat often became loud, but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 he soon realized this time it was different.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“Quick! Quick! Remove the motorcycles from the shop.” someone yelled.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Then a thick burning smell filled the air. When Tom opened the front door of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their flat to investigate, a thick cloud of smoke greeted him. The motorcycle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shop had caught fire and people were running and crying.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Jane, who had been playing the violin in her room, hurried to the living room.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They rushed out of the door and along the corridor(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走廊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)through the smoke.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They were heading towards the stairway at the far end of the corridor when Jane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stopped in her track. She turned around and headed back the way they came. Tom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had no idea what she was doing, but he followed suit.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9731375" y="1133475"/>
            <a:ext cx="22396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377825" y="1581785"/>
            <a:ext cx="61798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77825" y="2435225"/>
            <a:ext cx="589851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101090" y="3288665"/>
            <a:ext cx="48641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8924290" y="3761105"/>
            <a:ext cx="22396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230505" y="4142105"/>
            <a:ext cx="82956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10820" y="224790"/>
            <a:ext cx="1200086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Jane had suddenly remembered the lady in her 70s who lived next door to 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them, who they called Makcik, Malay for auntie. Jane began banging on Makcik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’</a:t>
            </a: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s 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door, but got no answer. As the smoke thickened around them, Tom could see 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many of their neighbors—some still in their pyjamas—running for safety. The 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</a:rPr>
              <a:t>thought of fear crossed his mind. </a:t>
            </a:r>
            <a:endParaRPr lang="zh-CN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“She would have run for safety like everyone else!” Tom cried. However, Jane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refused to give up. “I know Makcik’s still inside.” She said she was familiar with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Makcik’s daily routine and was certain she would still be sleeping. She pounded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the door. “Go downstairs. Go now! Go!”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   Tom noticed the flame was reaching up. Frozen with fear, he stood rooted to the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spot. He comprehended the gravity（严重） of the situation and held Jane’s hand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 tightly. By then, both of them were coughing and their eyes were stinging. Time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seemed to stand still, though they were probably there for only two or three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642620" y="721360"/>
            <a:ext cx="105448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311150" y="1113155"/>
            <a:ext cx="44189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3260725" y="3286760"/>
            <a:ext cx="857948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311150" y="3730625"/>
            <a:ext cx="114388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11150" y="4104005"/>
            <a:ext cx="55638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890770" y="1516380"/>
            <a:ext cx="6949440" cy="95313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what happened:</a:t>
            </a:r>
            <a:r>
              <a:rPr lang="zh-CN" altLang="en-US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楼下起火，老奶奶</a:t>
            </a:r>
            <a:r>
              <a:rPr lang="zh-CN" altLang="en-US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Makcik</a:t>
            </a:r>
            <a:r>
              <a:rPr lang="zh-CN" altLang="en-US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还在房间里，</a:t>
            </a:r>
            <a:r>
              <a:rPr lang="en-US" altLang="zh-CN" sz="2800" b="1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Jane</a:t>
            </a:r>
            <a:r>
              <a:rPr lang="zh-CN" altLang="en-US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和</a:t>
            </a:r>
            <a:r>
              <a:rPr lang="en-US" altLang="zh-CN" sz="2800" b="1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Tom</a:t>
            </a:r>
            <a:r>
              <a:rPr lang="zh-CN" altLang="en-US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试图救她。</a:t>
            </a:r>
            <a:endParaRPr lang="zh-CN" altLang="en-US" sz="280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22670" y="3820795"/>
            <a:ext cx="5798185" cy="224536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此处暗示</a:t>
            </a:r>
            <a:r>
              <a:rPr lang="en-US" altLang="zh-CN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1.</a:t>
            </a:r>
            <a:r>
              <a:rPr lang="zh-CN" altLang="en-US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Makcik一定在房间里，因为已经昏迷没有听见敲门的声音</a:t>
            </a:r>
            <a:r>
              <a:rPr lang="en-US" altLang="zh-CN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 2. Jane</a:t>
            </a:r>
            <a:r>
              <a:rPr lang="zh-CN" altLang="en-US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遇到的困难主要是敲不开门，所以为续写部分提供的关键性帮助是</a:t>
            </a:r>
            <a:r>
              <a:rPr lang="en-US" altLang="zh-CN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“</a:t>
            </a:r>
            <a:r>
              <a:rPr lang="zh-CN" altLang="en-US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把门撞开</a:t>
            </a:r>
            <a:r>
              <a:rPr lang="en-US" altLang="zh-CN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”</a:t>
            </a:r>
            <a:r>
              <a:rPr lang="zh-CN" altLang="en-US" sz="2800">
                <a:solidFill>
                  <a:schemeClr val="bg1"/>
                </a:solidFill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埋下伏笔。</a:t>
            </a:r>
            <a:endParaRPr lang="zh-CN" altLang="en-US" sz="2800">
              <a:solidFill>
                <a:schemeClr val="bg1"/>
              </a:solidFill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0825" y="194310"/>
            <a:ext cx="11553825" cy="1814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minutes. Tom begged Jane to run for safety as quickly as possible. Jane tried to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shield （保护）her nose from the choking smoke and shook her head. She kept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pounding against the door. Tom burst out crying.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</a:t>
            </a:r>
            <a:r>
              <a:rPr lang="en-US" altLang="zh-CN" sz="2800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Luckily, some neighbors passing by stopped and offered help.  </a:t>
            </a:r>
            <a:endParaRPr lang="en-US" altLang="zh-CN" sz="2800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7571740" y="2009140"/>
            <a:ext cx="16979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50825" y="2419350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写作思路：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1655" y="3152140"/>
            <a:ext cx="1612900" cy="52197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怎么帮？</a:t>
            </a:r>
            <a:endParaRPr lang="zh-CN" altLang="en-US" sz="28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2211705" y="3187065"/>
            <a:ext cx="612775" cy="45212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881630" y="3152140"/>
            <a:ext cx="1612900" cy="52197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把门撞开</a:t>
            </a:r>
            <a:endParaRPr lang="zh-CN" altLang="en-US" sz="28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右箭头 8"/>
          <p:cNvSpPr/>
          <p:nvPr/>
        </p:nvSpPr>
        <p:spPr>
          <a:xfrm>
            <a:off x="4585335" y="3187065"/>
            <a:ext cx="612775" cy="45212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288915" y="3152140"/>
            <a:ext cx="3937635" cy="52197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撞开门后看见了什么？</a:t>
            </a:r>
            <a:endParaRPr lang="zh-CN" altLang="en-US" sz="28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9352280" y="3221990"/>
            <a:ext cx="612775" cy="45212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020935" y="3147060"/>
            <a:ext cx="2059940" cy="52197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Makcik昏迷</a:t>
            </a:r>
            <a:endParaRPr lang="zh-CN" altLang="en-US" sz="2800" b="1">
              <a:solidFill>
                <a:schemeClr val="bg1"/>
              </a:solidFill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右箭头 12"/>
          <p:cNvSpPr/>
          <p:nvPr/>
        </p:nvSpPr>
        <p:spPr>
          <a:xfrm rot="5400000">
            <a:off x="10616565" y="3911600"/>
            <a:ext cx="612775" cy="45212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0116820" y="4566920"/>
            <a:ext cx="1612900" cy="52197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送入医院</a:t>
            </a:r>
            <a:endParaRPr lang="zh-CN" altLang="en-US" sz="28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5" name="右箭头 14"/>
          <p:cNvSpPr/>
          <p:nvPr/>
        </p:nvSpPr>
        <p:spPr>
          <a:xfrm rot="10800000">
            <a:off x="9352280" y="4573270"/>
            <a:ext cx="612775" cy="45212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541020" y="4573270"/>
            <a:ext cx="8696325" cy="52197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Makcik</a:t>
            </a:r>
            <a:r>
              <a:rPr lang="zh-CN" altLang="en-US" sz="28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醒来之后的说了什么？做了什么？或想了什么？</a:t>
            </a:r>
            <a:endParaRPr lang="zh-CN" altLang="en-US" sz="28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7" name="右箭头 16"/>
          <p:cNvSpPr/>
          <p:nvPr/>
        </p:nvSpPr>
        <p:spPr>
          <a:xfrm rot="5400000">
            <a:off x="1041400" y="5368290"/>
            <a:ext cx="612775" cy="45212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541655" y="5994400"/>
            <a:ext cx="4830445" cy="52197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点明主题：人与人之间的关爱</a:t>
            </a:r>
            <a:endParaRPr lang="zh-CN" altLang="en-US" sz="28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381000" y="1537970"/>
            <a:ext cx="38366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10820" y="304800"/>
            <a:ext cx="11581130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i="1">
                <a:latin typeface="Times New Roman" panose="02020603050405020304" charset="0"/>
                <a:cs typeface="Times New Roman" panose="02020603050405020304" charset="0"/>
              </a:rPr>
              <a:t>One Possible Version:</a:t>
            </a:r>
            <a:endParaRPr lang="en-US" altLang="zh-CN" sz="2800" i="1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 i="1">
                <a:latin typeface="Times New Roman" panose="02020603050405020304" charset="0"/>
                <a:cs typeface="Times New Roman" panose="02020603050405020304" charset="0"/>
              </a:rPr>
              <a:t>       </a:t>
            </a:r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Luckily, some neighbors passing by stopped and offered help.</a:t>
            </a:r>
            <a:r>
              <a:rPr lang="en-US" altLang="zh-CN" sz="2800" i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A sense of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strength immediately replaced the mounting fear and anxiety in Jane’s mind.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She told them Ms. Makcik must be still in the room. They forced the door open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with all their might. Sure enough, Makcik was lying in bed, unconscious. She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was carried downstairs and then rushed to the hospital, where she finally came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to herself. People in the neighborhood felt relieved and Jane and Tom’s joy was 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</a:rPr>
              <a:t>immense.</a:t>
            </a:r>
            <a:endParaRPr lang="en-US" altLang="zh-CN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2925</Words>
  <Application>WPS 演示</Application>
  <PresentationFormat>宽屏</PresentationFormat>
  <Paragraphs>64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Times New Roman</vt:lpstr>
      <vt:lpstr>黑体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6</cp:revision>
  <dcterms:created xsi:type="dcterms:W3CDTF">2021-07-02T01:06:00Z</dcterms:created>
  <dcterms:modified xsi:type="dcterms:W3CDTF">2021-07-02T02:03:10Z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7B73CC5A35644376A53ECADB87554767</vt:lpwstr>
  </property>
  <property fmtid="{D5CDD505-2E9C-101B-9397-08002B2CF9AE}" pid="3" name="KSOProductBuildVer">
    <vt:lpwstr>2052-11.1.0.10578</vt:lpwstr>
  </property>
</Properties>
</file>