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9" r:id="rId4"/>
    <p:sldId id="281" r:id="rId5"/>
    <p:sldId id="280" r:id="rId6"/>
    <p:sldId id="287" r:id="rId7"/>
    <p:sldId id="294" r:id="rId8"/>
    <p:sldId id="295" r:id="rId9"/>
    <p:sldId id="288" r:id="rId10"/>
    <p:sldId id="292" r:id="rId11"/>
    <p:sldId id="291" r:id="rId12"/>
    <p:sldId id="290" r:id="rId13"/>
    <p:sldId id="289" r:id="rId14"/>
    <p:sldId id="273"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3900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152684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239240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254897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42636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360186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228798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3198796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429349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1347723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9CCA803-39A0-43AB-91CC-94B2A01AF769}" type="datetimeFigureOut">
              <a:rPr lang="zh-CN" altLang="en-US" smtClean="0"/>
              <a:t>2021/7/12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398724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CA803-39A0-43AB-91CC-94B2A01AF769}" type="datetimeFigureOut">
              <a:rPr lang="zh-CN" altLang="en-US" smtClean="0"/>
              <a:t>2021/7/12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930CB-F935-46F7-B900-09C3B05641FA}" type="slidenum">
              <a:rPr lang="zh-CN" altLang="en-US" smtClean="0"/>
              <a:t>‹#›</a:t>
            </a:fld>
            <a:endParaRPr lang="zh-CN" altLang="en-US"/>
          </a:p>
        </p:txBody>
      </p:sp>
    </p:spTree>
    <p:extLst>
      <p:ext uri="{BB962C8B-B14F-4D97-AF65-F5344CB8AC3E}">
        <p14:creationId xmlns:p14="http://schemas.microsoft.com/office/powerpoint/2010/main" val="1891446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isegeek.com/what-are-technical-schools.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85648" y="1144193"/>
            <a:ext cx="9144000" cy="2387600"/>
          </a:xfrm>
        </p:spPr>
        <p:txBody>
          <a:bodyPr>
            <a:normAutofit fontScale="90000"/>
          </a:bodyPr>
          <a:lstStyle/>
          <a:p>
            <a:r>
              <a:rPr lang="zh-CN" altLang="zh-CN" b="1" dirty="0" smtClean="0"/>
              <a:t>高</a:t>
            </a:r>
            <a:r>
              <a:rPr lang="zh-CN" altLang="en-US" b="1" dirty="0" smtClean="0"/>
              <a:t>一阶段性</a:t>
            </a:r>
            <a:r>
              <a:rPr lang="zh-CN" altLang="zh-CN" b="1" dirty="0" smtClean="0"/>
              <a:t>教学质量检测</a:t>
            </a:r>
            <a:r>
              <a:rPr lang="en-US" altLang="zh-CN" b="1" dirty="0" smtClean="0"/>
              <a:t/>
            </a:r>
            <a:br>
              <a:rPr lang="en-US" altLang="zh-CN" b="1" dirty="0" smtClean="0"/>
            </a:br>
            <a:r>
              <a:rPr lang="en-US" altLang="zh-CN" b="1" dirty="0" smtClean="0"/>
              <a:t/>
            </a:r>
            <a:br>
              <a:rPr lang="en-US" altLang="zh-CN" b="1" dirty="0" smtClean="0"/>
            </a:br>
            <a:r>
              <a:rPr lang="zh-CN" altLang="en-US" dirty="0" smtClean="0"/>
              <a:t>英语科试题研讨</a:t>
            </a:r>
            <a:endParaRPr lang="zh-CN" altLang="en-US" dirty="0"/>
          </a:p>
        </p:txBody>
      </p:sp>
      <p:sp>
        <p:nvSpPr>
          <p:cNvPr id="3" name="副标题 2"/>
          <p:cNvSpPr>
            <a:spLocks noGrp="1"/>
          </p:cNvSpPr>
          <p:nvPr>
            <p:ph type="subTitle" idx="1"/>
          </p:nvPr>
        </p:nvSpPr>
        <p:spPr>
          <a:xfrm>
            <a:off x="1527167" y="4351768"/>
            <a:ext cx="9144000" cy="1655762"/>
          </a:xfrm>
        </p:spPr>
        <p:txBody>
          <a:bodyPr/>
          <a:lstStyle/>
          <a:p>
            <a:r>
              <a:rPr lang="zh-CN" altLang="en-US" dirty="0" smtClean="0"/>
              <a:t>张店区教育研究中心   张树勇</a:t>
            </a:r>
            <a:endParaRPr lang="zh-CN" altLang="en-US" dirty="0"/>
          </a:p>
        </p:txBody>
      </p:sp>
    </p:spTree>
    <p:extLst>
      <p:ext uri="{BB962C8B-B14F-4D97-AF65-F5344CB8AC3E}">
        <p14:creationId xmlns:p14="http://schemas.microsoft.com/office/powerpoint/2010/main" val="338183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1183" y="354697"/>
            <a:ext cx="10515600" cy="6176731"/>
          </a:xfrm>
        </p:spPr>
        <p:txBody>
          <a:bodyPr>
            <a:normAutofit fontScale="85000" lnSpcReduction="20000"/>
          </a:bodyPr>
          <a:lstStyle/>
          <a:p>
            <a:r>
              <a:rPr lang="en-US" altLang="zh-CN" dirty="0">
                <a:latin typeface="Times New Roman" panose="02020603050405020304" pitchFamily="18" charset="0"/>
                <a:cs typeface="Times New Roman" panose="02020603050405020304" pitchFamily="18" charset="0"/>
              </a:rPr>
              <a:t>41. A. travelled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jumped      	</a:t>
            </a:r>
            <a:r>
              <a:rPr lang="en-US" altLang="zh-CN" dirty="0" smtClean="0">
                <a:latin typeface="Times New Roman" panose="02020603050405020304" pitchFamily="18" charset="0"/>
                <a:cs typeface="Times New Roman" panose="02020603050405020304" pitchFamily="18" charset="0"/>
              </a:rPr>
              <a:t>	</a:t>
            </a:r>
            <a:r>
              <a:rPr lang="en-US" altLang="zh-CN" b="1" dirty="0" smtClean="0">
                <a:latin typeface="Times New Roman" panose="02020603050405020304" pitchFamily="18" charset="0"/>
                <a:cs typeface="Times New Roman" panose="02020603050405020304" pitchFamily="18" charset="0"/>
              </a:rPr>
              <a:t>C</a:t>
            </a:r>
            <a:r>
              <a:rPr lang="en-US" altLang="zh-CN" b="1" dirty="0">
                <a:latin typeface="Times New Roman" panose="02020603050405020304" pitchFamily="18" charset="0"/>
                <a:cs typeface="Times New Roman" panose="02020603050405020304" pitchFamily="18" charset="0"/>
              </a:rPr>
              <a:t>. walked</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drove</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42. </a:t>
            </a:r>
            <a:r>
              <a:rPr lang="en-US" altLang="zh-CN" b="1" dirty="0">
                <a:latin typeface="Times New Roman" panose="02020603050405020304" pitchFamily="18" charset="0"/>
                <a:cs typeface="Times New Roman" panose="02020603050405020304" pitchFamily="18" charset="0"/>
              </a:rPr>
              <a:t>A. received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recognized     </a:t>
            </a:r>
            <a:r>
              <a:rPr lang="en-US" altLang="zh-CN" dirty="0" smtClean="0">
                <a:latin typeface="Times New Roman" panose="02020603050405020304" pitchFamily="18" charset="0"/>
                <a:cs typeface="Times New Roman" panose="02020603050405020304" pitchFamily="18" charset="0"/>
              </a:rPr>
              <a:t>	C</a:t>
            </a:r>
            <a:r>
              <a:rPr lang="en-US" altLang="zh-CN" dirty="0">
                <a:latin typeface="Times New Roman" panose="02020603050405020304" pitchFamily="18" charset="0"/>
                <a:cs typeface="Times New Roman" panose="02020603050405020304" pitchFamily="18" charset="0"/>
              </a:rPr>
              <a:t>. exchanged   	D. chose</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43. A. turned in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took over     	C. put away      </a:t>
            </a:r>
            <a:r>
              <a:rPr lang="en-US" altLang="zh-CN" b="1" dirty="0">
                <a:latin typeface="Times New Roman" panose="02020603050405020304" pitchFamily="18" charset="0"/>
                <a:cs typeface="Times New Roman" panose="02020603050405020304" pitchFamily="18" charset="0"/>
              </a:rPr>
              <a:t>	D. applied for</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44. A. practice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process     	</a:t>
            </a:r>
            <a:r>
              <a:rPr lang="en-US" altLang="zh-CN" dirty="0" smtClean="0">
                <a:latin typeface="Times New Roman" panose="02020603050405020304" pitchFamily="18" charset="0"/>
                <a:cs typeface="Times New Roman" panose="02020603050405020304" pitchFamily="18" charset="0"/>
              </a:rPr>
              <a:t>	</a:t>
            </a:r>
            <a:r>
              <a:rPr lang="en-US" altLang="zh-CN" b="1" dirty="0" smtClean="0">
                <a:solidFill>
                  <a:srgbClr val="FF0000"/>
                </a:solidFill>
                <a:latin typeface="Times New Roman" panose="02020603050405020304" pitchFamily="18" charset="0"/>
                <a:cs typeface="Times New Roman" panose="02020603050405020304" pitchFamily="18" charset="0"/>
              </a:rPr>
              <a:t>C</a:t>
            </a:r>
            <a:r>
              <a:rPr lang="en-US" altLang="zh-CN" b="1" dirty="0">
                <a:solidFill>
                  <a:srgbClr val="FF0000"/>
                </a:solidFill>
                <a:latin typeface="Times New Roman" panose="02020603050405020304" pitchFamily="18" charset="0"/>
                <a:cs typeface="Times New Roman" panose="02020603050405020304" pitchFamily="18" charset="0"/>
              </a:rPr>
              <a:t>. service </a:t>
            </a:r>
            <a:r>
              <a:rPr lang="en-US" altLang="zh-CN" dirty="0">
                <a:solidFill>
                  <a:srgbClr val="FF0000"/>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movement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45. A. career    	</a:t>
            </a:r>
            <a:r>
              <a:rPr lang="en-US" altLang="zh-CN" b="1" dirty="0" smtClean="0">
                <a:latin typeface="Times New Roman" panose="02020603050405020304" pitchFamily="18" charset="0"/>
                <a:cs typeface="Times New Roman" panose="02020603050405020304" pitchFamily="18" charset="0"/>
              </a:rPr>
              <a:t>B</a:t>
            </a:r>
            <a:r>
              <a:rPr lang="en-US" altLang="zh-CN" b="1" dirty="0">
                <a:latin typeface="Times New Roman" panose="02020603050405020304" pitchFamily="18" charset="0"/>
                <a:cs typeface="Times New Roman" panose="02020603050405020304" pitchFamily="18" charset="0"/>
              </a:rPr>
              <a:t>. business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	C. challenge     	D. argument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46. </a:t>
            </a:r>
            <a:r>
              <a:rPr lang="en-US" altLang="zh-CN" b="1" dirty="0">
                <a:latin typeface="Times New Roman" panose="02020603050405020304" pitchFamily="18" charset="0"/>
                <a:cs typeface="Times New Roman" panose="02020603050405020304" pitchFamily="18" charset="0"/>
              </a:rPr>
              <a:t>A. flew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happened     	C. waved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skipped</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47. A. result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goal     	</a:t>
            </a:r>
            <a:r>
              <a:rPr lang="en-US" altLang="zh-CN" dirty="0" smtClean="0">
                <a:latin typeface="Times New Roman" panose="02020603050405020304" pitchFamily="18" charset="0"/>
                <a:cs typeface="Times New Roman" panose="02020603050405020304" pitchFamily="18" charset="0"/>
              </a:rPr>
              <a:t>	C</a:t>
            </a:r>
            <a:r>
              <a:rPr lang="en-US" altLang="zh-CN" dirty="0">
                <a:latin typeface="Times New Roman" panose="02020603050405020304" pitchFamily="18" charset="0"/>
                <a:cs typeface="Times New Roman" panose="02020603050405020304" pitchFamily="18" charset="0"/>
              </a:rPr>
              <a:t>. function     	</a:t>
            </a:r>
            <a:r>
              <a:rPr lang="en-US" altLang="zh-CN" dirty="0" smtClean="0">
                <a:latin typeface="Times New Roman" panose="02020603050405020304" pitchFamily="18" charset="0"/>
                <a:cs typeface="Times New Roman" panose="02020603050405020304" pitchFamily="18" charset="0"/>
              </a:rPr>
              <a:t>	</a:t>
            </a:r>
            <a:r>
              <a:rPr lang="en-US" altLang="zh-CN" b="1" dirty="0" smtClean="0">
                <a:latin typeface="Times New Roman" panose="02020603050405020304" pitchFamily="18" charset="0"/>
                <a:cs typeface="Times New Roman" panose="02020603050405020304" pitchFamily="18" charset="0"/>
              </a:rPr>
              <a:t>D</a:t>
            </a:r>
            <a:r>
              <a:rPr lang="en-US" altLang="zh-CN" b="1" dirty="0">
                <a:latin typeface="Times New Roman" panose="02020603050405020304" pitchFamily="18" charset="0"/>
                <a:cs typeface="Times New Roman" panose="02020603050405020304" pitchFamily="18" charset="0"/>
              </a:rPr>
              <a:t>. reason</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48. A. test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expect     	</a:t>
            </a:r>
            <a:r>
              <a:rPr lang="en-US" altLang="zh-CN" dirty="0" smtClean="0">
                <a:latin typeface="Times New Roman" panose="02020603050405020304" pitchFamily="18" charset="0"/>
                <a:cs typeface="Times New Roman" panose="02020603050405020304" pitchFamily="18" charset="0"/>
              </a:rPr>
              <a:t>	</a:t>
            </a:r>
            <a:r>
              <a:rPr lang="en-US" altLang="zh-CN" b="1" dirty="0" smtClean="0">
                <a:latin typeface="Times New Roman" panose="02020603050405020304" pitchFamily="18" charset="0"/>
                <a:cs typeface="Times New Roman" panose="02020603050405020304" pitchFamily="18" charset="0"/>
              </a:rPr>
              <a:t>C</a:t>
            </a:r>
            <a:r>
              <a:rPr lang="en-US" altLang="zh-CN" b="1" dirty="0">
                <a:latin typeface="Times New Roman" panose="02020603050405020304" pitchFamily="18" charset="0"/>
                <a:cs typeface="Times New Roman" panose="02020603050405020304" pitchFamily="18" charset="0"/>
              </a:rPr>
              <a:t>. see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watch</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49. A. necessary   	</a:t>
            </a:r>
            <a:r>
              <a:rPr lang="en-US" altLang="zh-CN" b="1" dirty="0">
                <a:latin typeface="Times New Roman" panose="02020603050405020304" pitchFamily="18" charset="0"/>
                <a:cs typeface="Times New Roman" panose="02020603050405020304" pitchFamily="18" charset="0"/>
              </a:rPr>
              <a:t>B. special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C</a:t>
            </a:r>
            <a:r>
              <a:rPr lang="en-US" altLang="zh-CN" dirty="0">
                <a:latin typeface="Times New Roman" panose="02020603050405020304" pitchFamily="18" charset="0"/>
                <a:cs typeface="Times New Roman" panose="02020603050405020304" pitchFamily="18" charset="0"/>
              </a:rPr>
              <a:t>. practical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traditional</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50. A. noticing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requiring     	C. deciding     	</a:t>
            </a:r>
            <a:r>
              <a:rPr lang="en-US" altLang="zh-CN" dirty="0" smtClean="0">
                <a:latin typeface="Times New Roman" panose="02020603050405020304" pitchFamily="18" charset="0"/>
                <a:cs typeface="Times New Roman" panose="02020603050405020304" pitchFamily="18" charset="0"/>
              </a:rPr>
              <a:t>	</a:t>
            </a:r>
            <a:r>
              <a:rPr lang="en-US" altLang="zh-CN" b="1" dirty="0" smtClean="0">
                <a:latin typeface="Times New Roman" panose="02020603050405020304" pitchFamily="18" charset="0"/>
                <a:cs typeface="Times New Roman" panose="02020603050405020304" pitchFamily="18" charset="0"/>
              </a:rPr>
              <a:t>D</a:t>
            </a:r>
            <a:r>
              <a:rPr lang="en-US" altLang="zh-CN" b="1" dirty="0">
                <a:latin typeface="Times New Roman" panose="02020603050405020304" pitchFamily="18" charset="0"/>
                <a:cs typeface="Times New Roman" panose="02020603050405020304" pitchFamily="18" charset="0"/>
              </a:rPr>
              <a:t>. discovering</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51.</a:t>
            </a:r>
            <a:r>
              <a:rPr lang="en-US" altLang="zh-CN" b="1" dirty="0">
                <a:latin typeface="Times New Roman" panose="02020603050405020304" pitchFamily="18" charset="0"/>
                <a:cs typeface="Times New Roman" panose="02020603050405020304" pitchFamily="18" charset="0"/>
              </a:rPr>
              <a:t> A. credits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pleasure      	</a:t>
            </a:r>
            <a:r>
              <a:rPr lang="en-US" altLang="zh-CN" dirty="0" smtClean="0">
                <a:latin typeface="Times New Roman" panose="02020603050405020304" pitchFamily="18" charset="0"/>
                <a:cs typeface="Times New Roman" panose="02020603050405020304" pitchFamily="18" charset="0"/>
              </a:rPr>
              <a:t>	C</a:t>
            </a:r>
            <a:r>
              <a:rPr lang="en-US" altLang="zh-CN" dirty="0">
                <a:latin typeface="Times New Roman" panose="02020603050405020304" pitchFamily="18" charset="0"/>
                <a:cs typeface="Times New Roman" panose="02020603050405020304" pitchFamily="18" charset="0"/>
              </a:rPr>
              <a:t>. prizes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money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52. A. donate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sell     	</a:t>
            </a:r>
            <a:r>
              <a:rPr lang="en-US" altLang="zh-CN" dirty="0" smtClean="0">
                <a:latin typeface="Times New Roman" panose="02020603050405020304" pitchFamily="18" charset="0"/>
                <a:cs typeface="Times New Roman" panose="02020603050405020304" pitchFamily="18" charset="0"/>
              </a:rPr>
              <a:t>	</a:t>
            </a:r>
            <a:r>
              <a:rPr lang="en-US" altLang="zh-CN" b="1" dirty="0" smtClean="0">
                <a:solidFill>
                  <a:srgbClr val="FF0000"/>
                </a:solidFill>
                <a:latin typeface="Times New Roman" panose="02020603050405020304" pitchFamily="18" charset="0"/>
                <a:cs typeface="Times New Roman" panose="02020603050405020304" pitchFamily="18" charset="0"/>
              </a:rPr>
              <a:t>C</a:t>
            </a:r>
            <a:r>
              <a:rPr lang="en-US" altLang="zh-CN" b="1" dirty="0">
                <a:solidFill>
                  <a:srgbClr val="FF0000"/>
                </a:solidFill>
                <a:latin typeface="Times New Roman" panose="02020603050405020304" pitchFamily="18" charset="0"/>
                <a:cs typeface="Times New Roman" panose="02020603050405020304" pitchFamily="18" charset="0"/>
              </a:rPr>
              <a:t>. issue </a:t>
            </a:r>
            <a:r>
              <a:rPr lang="en-US" altLang="zh-CN" dirty="0">
                <a:solidFill>
                  <a:srgbClr val="FF0000"/>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	D</a:t>
            </a:r>
            <a:r>
              <a:rPr lang="en-US" altLang="zh-CN" dirty="0">
                <a:latin typeface="Times New Roman" panose="02020603050405020304" pitchFamily="18" charset="0"/>
                <a:cs typeface="Times New Roman" panose="02020603050405020304" pitchFamily="18" charset="0"/>
              </a:rPr>
              <a:t>. show</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53. A. entertaining   	</a:t>
            </a:r>
            <a:r>
              <a:rPr lang="en-US" altLang="zh-CN" b="1" dirty="0">
                <a:latin typeface="Times New Roman" panose="02020603050405020304" pitchFamily="18" charset="0"/>
                <a:cs typeface="Times New Roman" panose="02020603050405020304" pitchFamily="18" charset="0"/>
              </a:rPr>
              <a:t>B. inspiring</a:t>
            </a:r>
            <a:r>
              <a:rPr lang="en-US" altLang="zh-CN" dirty="0">
                <a:latin typeface="Times New Roman" panose="02020603050405020304" pitchFamily="18" charset="0"/>
                <a:cs typeface="Times New Roman" panose="02020603050405020304" pitchFamily="18" charset="0"/>
              </a:rPr>
              <a:t>     	C. interesting     	D. puzzling</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54. A. holiday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operation     	C. experiment   	</a:t>
            </a:r>
            <a:r>
              <a:rPr lang="en-US" altLang="zh-CN" b="1" dirty="0">
                <a:latin typeface="Times New Roman" panose="02020603050405020304" pitchFamily="18" charset="0"/>
                <a:cs typeface="Times New Roman" panose="02020603050405020304" pitchFamily="18" charset="0"/>
              </a:rPr>
              <a:t>D. celebration</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55. </a:t>
            </a:r>
            <a:r>
              <a:rPr lang="en-US" altLang="zh-CN" b="1" dirty="0">
                <a:latin typeface="Times New Roman" panose="02020603050405020304" pitchFamily="18" charset="0"/>
                <a:cs typeface="Times New Roman" panose="02020603050405020304" pitchFamily="18" charset="0"/>
              </a:rPr>
              <a:t>A. realized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imagined     	C. predicted     	D. reminded</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41-45 CADCB     	46-50 ADCBD      	51-55 ACBDA</a:t>
            </a:r>
            <a:endParaRPr lang="zh-CN" altLang="zh-CN" dirty="0">
              <a:latin typeface="Times New Roman" panose="02020603050405020304" pitchFamily="18" charset="0"/>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2274865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2995" y="383059"/>
            <a:ext cx="11180805" cy="5793904"/>
          </a:xfrm>
        </p:spPr>
        <p:txBody>
          <a:bodyPr>
            <a:normAutofit/>
          </a:bodyPr>
          <a:lstStyle/>
          <a:p>
            <a:r>
              <a:rPr lang="zh-CN" altLang="zh-CN" b="1" dirty="0">
                <a:latin typeface="Times New Roman" panose="02020603050405020304" pitchFamily="18" charset="0"/>
                <a:cs typeface="Times New Roman" panose="02020603050405020304" pitchFamily="18" charset="0"/>
              </a:rPr>
              <a:t>体裁</a:t>
            </a:r>
            <a:r>
              <a:rPr lang="zh-CN" altLang="zh-CN" dirty="0">
                <a:latin typeface="Times New Roman" panose="02020603050405020304" pitchFamily="18" charset="0"/>
                <a:cs typeface="Times New Roman" panose="02020603050405020304" pitchFamily="18" charset="0"/>
              </a:rPr>
              <a:t>：记叙文</a:t>
            </a:r>
          </a:p>
          <a:p>
            <a:r>
              <a:rPr lang="zh-CN" altLang="zh-CN" b="1" dirty="0">
                <a:latin typeface="Times New Roman" panose="02020603050405020304" pitchFamily="18" charset="0"/>
                <a:cs typeface="Times New Roman" panose="02020603050405020304" pitchFamily="18" charset="0"/>
              </a:rPr>
              <a:t>主题语境：</a:t>
            </a:r>
            <a:r>
              <a:rPr lang="en-US" altLang="zh-CN" dirty="0">
                <a:latin typeface="Times New Roman" panose="02020603050405020304" pitchFamily="18" charset="0"/>
                <a:cs typeface="Times New Roman" panose="02020603050405020304" pitchFamily="18" charset="0"/>
              </a:rPr>
              <a:t>94</a:t>
            </a:r>
            <a:r>
              <a:rPr lang="zh-CN" altLang="zh-CN" dirty="0">
                <a:latin typeface="Times New Roman" panose="02020603050405020304" pitchFamily="18" charset="0"/>
                <a:cs typeface="Times New Roman" panose="02020603050405020304" pitchFamily="18" charset="0"/>
              </a:rPr>
              <a:t>岁老人荣获毕业学位。</a:t>
            </a:r>
          </a:p>
          <a:p>
            <a:r>
              <a:rPr lang="zh-CN" altLang="zh-CN" b="1" dirty="0">
                <a:latin typeface="Times New Roman" panose="02020603050405020304" pitchFamily="18" charset="0"/>
                <a:cs typeface="Times New Roman" panose="02020603050405020304" pitchFamily="18" charset="0"/>
              </a:rPr>
              <a:t>语篇话题：</a:t>
            </a:r>
            <a:r>
              <a:rPr lang="zh-CN" altLang="zh-CN" dirty="0">
                <a:latin typeface="Times New Roman" panose="02020603050405020304" pitchFamily="18" charset="0"/>
                <a:cs typeface="Times New Roman" panose="02020603050405020304" pitchFamily="18" charset="0"/>
              </a:rPr>
              <a:t>文章首句开门见山，亮明观点：实现目标，什么时候都不为迟。主人公</a:t>
            </a:r>
            <a:r>
              <a:rPr lang="en-US" altLang="zh-CN" dirty="0">
                <a:latin typeface="Times New Roman" panose="02020603050405020304" pitchFamily="18" charset="0"/>
                <a:cs typeface="Times New Roman" panose="02020603050405020304" pitchFamily="18" charset="0"/>
              </a:rPr>
              <a:t>94</a:t>
            </a:r>
            <a:r>
              <a:rPr lang="zh-CN" altLang="zh-CN" dirty="0">
                <a:latin typeface="Times New Roman" panose="02020603050405020304" pitchFamily="18" charset="0"/>
                <a:cs typeface="Times New Roman" panose="02020603050405020304" pitchFamily="18" charset="0"/>
              </a:rPr>
              <a:t>岁的</a:t>
            </a:r>
            <a:r>
              <a:rPr lang="en-US" altLang="zh-CN" dirty="0">
                <a:latin typeface="Times New Roman" panose="02020603050405020304" pitchFamily="18" charset="0"/>
                <a:cs typeface="Times New Roman" panose="02020603050405020304" pitchFamily="18" charset="0"/>
              </a:rPr>
              <a:t>Paul </a:t>
            </a:r>
            <a:r>
              <a:rPr lang="en-US" altLang="zh-CN" dirty="0" err="1">
                <a:latin typeface="Times New Roman" panose="02020603050405020304" pitchFamily="18" charset="0"/>
                <a:cs typeface="Times New Roman" panose="02020603050405020304" pitchFamily="18" charset="0"/>
              </a:rPr>
              <a:t>Blom</a:t>
            </a:r>
            <a:r>
              <a:rPr lang="zh-CN" altLang="zh-CN" dirty="0">
                <a:latin typeface="Times New Roman" panose="02020603050405020304" pitchFamily="18" charset="0"/>
                <a:cs typeface="Times New Roman" panose="02020603050405020304" pitchFamily="18" charset="0"/>
              </a:rPr>
              <a:t>与学生一起走在毕业典礼的台上，荣获了准学士学位。</a:t>
            </a:r>
          </a:p>
          <a:p>
            <a:r>
              <a:rPr lang="zh-CN" altLang="zh-CN" dirty="0">
                <a:latin typeface="Times New Roman" panose="02020603050405020304" pitchFamily="18" charset="0"/>
                <a:cs typeface="Times New Roman" panose="02020603050405020304" pitchFamily="18" charset="0"/>
              </a:rPr>
              <a:t>第二段主要叙述</a:t>
            </a:r>
            <a:r>
              <a:rPr lang="en-US" altLang="zh-CN" dirty="0" err="1">
                <a:latin typeface="Times New Roman" panose="02020603050405020304" pitchFamily="18" charset="0"/>
                <a:cs typeface="Times New Roman" panose="02020603050405020304" pitchFamily="18" charset="0"/>
              </a:rPr>
              <a:t>Blom</a:t>
            </a:r>
            <a:r>
              <a:rPr lang="zh-CN" altLang="zh-CN" dirty="0">
                <a:latin typeface="Times New Roman" panose="02020603050405020304" pitchFamily="18" charset="0"/>
                <a:cs typeface="Times New Roman" panose="02020603050405020304" pitchFamily="18" charset="0"/>
              </a:rPr>
              <a:t>在海军服役</a:t>
            </a:r>
            <a:r>
              <a:rPr lang="en-US" altLang="zh-CN" dirty="0">
                <a:latin typeface="Times New Roman" panose="02020603050405020304" pitchFamily="18" charset="0"/>
                <a:cs typeface="Times New Roman" panose="02020603050405020304" pitchFamily="18" charset="0"/>
              </a:rPr>
              <a:t>3</a:t>
            </a:r>
            <a:r>
              <a:rPr lang="zh-CN" altLang="zh-CN" dirty="0">
                <a:latin typeface="Times New Roman" panose="02020603050405020304" pitchFamily="18" charset="0"/>
                <a:cs typeface="Times New Roman" panose="02020603050405020304" pitchFamily="18" charset="0"/>
              </a:rPr>
              <a:t>年后的</a:t>
            </a:r>
            <a:r>
              <a:rPr lang="en-US" altLang="zh-CN" dirty="0">
                <a:latin typeface="Times New Roman" panose="02020603050405020304" pitchFamily="18" charset="0"/>
                <a:cs typeface="Times New Roman" panose="02020603050405020304" pitchFamily="18" charset="0"/>
              </a:rPr>
              <a:t>1946</a:t>
            </a:r>
            <a:r>
              <a:rPr lang="zh-CN" altLang="zh-CN" dirty="0">
                <a:latin typeface="Times New Roman" panose="02020603050405020304" pitchFamily="18" charset="0"/>
                <a:cs typeface="Times New Roman" panose="02020603050405020304" pitchFamily="18" charset="0"/>
              </a:rPr>
              <a:t>年申请了</a:t>
            </a:r>
            <a:r>
              <a:rPr lang="en-US" altLang="zh-CN" dirty="0">
                <a:latin typeface="Times New Roman" panose="02020603050405020304" pitchFamily="18" charset="0"/>
                <a:cs typeface="Times New Roman" panose="02020603050405020304" pitchFamily="18" charset="0"/>
              </a:rPr>
              <a:t>University of Cincinnati</a:t>
            </a:r>
            <a:r>
              <a:rPr lang="zh-CN" altLang="zh-CN" dirty="0">
                <a:latin typeface="Times New Roman" panose="02020603050405020304" pitchFamily="18" charset="0"/>
                <a:cs typeface="Times New Roman" panose="02020603050405020304" pitchFamily="18" charset="0"/>
              </a:rPr>
              <a:t>，此后</a:t>
            </a:r>
            <a:r>
              <a:rPr lang="en-US" altLang="zh-CN" dirty="0">
                <a:latin typeface="Times New Roman" panose="02020603050405020304" pitchFamily="18" charset="0"/>
                <a:cs typeface="Times New Roman" panose="02020603050405020304" pitchFamily="18" charset="0"/>
              </a:rPr>
              <a:t>9</a:t>
            </a:r>
            <a:r>
              <a:rPr lang="zh-CN" altLang="zh-CN" dirty="0">
                <a:latin typeface="Times New Roman" panose="02020603050405020304" pitchFamily="18" charset="0"/>
                <a:cs typeface="Times New Roman" panose="02020603050405020304" pitchFamily="18" charset="0"/>
              </a:rPr>
              <a:t>年间，他利用晚上时间到校学习，平日里帮家里打理生意。回顾这段岁月，</a:t>
            </a:r>
            <a:r>
              <a:rPr lang="en-US" altLang="zh-CN" dirty="0" err="1">
                <a:latin typeface="Times New Roman" panose="02020603050405020304" pitchFamily="18" charset="0"/>
                <a:cs typeface="Times New Roman" panose="02020603050405020304" pitchFamily="18" charset="0"/>
              </a:rPr>
              <a:t>Blom</a:t>
            </a:r>
            <a:r>
              <a:rPr lang="zh-CN" altLang="zh-CN" dirty="0">
                <a:latin typeface="Times New Roman" panose="02020603050405020304" pitchFamily="18" charset="0"/>
                <a:cs typeface="Times New Roman" panose="02020603050405020304" pitchFamily="18" charset="0"/>
              </a:rPr>
              <a:t>感叹时间飞逝，自己由于某种原因，只缺席了两门课。</a:t>
            </a:r>
          </a:p>
          <a:p>
            <a:r>
              <a:rPr lang="zh-CN" altLang="zh-CN" dirty="0">
                <a:latin typeface="Times New Roman" panose="02020603050405020304" pitchFamily="18" charset="0"/>
                <a:cs typeface="Times New Roman" panose="02020603050405020304" pitchFamily="18" charset="0"/>
              </a:rPr>
              <a:t>第三段讲今年五月，</a:t>
            </a:r>
            <a:r>
              <a:rPr lang="en-US" altLang="zh-CN" dirty="0" err="1">
                <a:latin typeface="Times New Roman" panose="02020603050405020304" pitchFamily="18" charset="0"/>
                <a:cs typeface="Times New Roman" panose="02020603050405020304" pitchFamily="18" charset="0"/>
              </a:rPr>
              <a:t>Blom</a:t>
            </a:r>
            <a:r>
              <a:rPr lang="zh-CN" altLang="zh-CN" dirty="0">
                <a:latin typeface="Times New Roman" panose="02020603050405020304" pitchFamily="18" charset="0"/>
                <a:cs typeface="Times New Roman" panose="02020603050405020304" pitchFamily="18" charset="0"/>
              </a:rPr>
              <a:t>的女儿到校问能否得到学位，校方在查看情况后回复，凭借那几年的努力，她父亲完全能得到副学士学位。</a:t>
            </a:r>
          </a:p>
          <a:p>
            <a:r>
              <a:rPr lang="zh-CN" altLang="zh-CN" dirty="0">
                <a:latin typeface="Times New Roman" panose="02020603050405020304" pitchFamily="18" charset="0"/>
                <a:cs typeface="Times New Roman" panose="02020603050405020304" pitchFamily="18" charset="0"/>
              </a:rPr>
              <a:t>最后一段发表感慨，项目负责人说，这件事令人鼓舞。充分表明实现梦想永远也不算晚。</a:t>
            </a:r>
          </a:p>
          <a:p>
            <a:endParaRPr lang="zh-CN" altLang="en-US" dirty="0"/>
          </a:p>
        </p:txBody>
      </p:sp>
    </p:spTree>
    <p:extLst>
      <p:ext uri="{BB962C8B-B14F-4D97-AF65-F5344CB8AC3E}">
        <p14:creationId xmlns:p14="http://schemas.microsoft.com/office/powerpoint/2010/main" val="618089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86944" y="1143412"/>
            <a:ext cx="8909222" cy="5988908"/>
          </a:xfrm>
        </p:spPr>
        <p:txBody>
          <a:bodyPr/>
          <a:lstStyle/>
          <a:p>
            <a:pPr algn="just"/>
            <a:r>
              <a:rPr lang="en-US" altLang="zh-CN" b="1" dirty="0">
                <a:solidFill>
                  <a:srgbClr val="FF0000"/>
                </a:solidFill>
                <a:latin typeface="Times New Roman" panose="02020603050405020304" pitchFamily="18" charset="0"/>
                <a:cs typeface="Times New Roman" panose="02020603050405020304" pitchFamily="18" charset="0"/>
              </a:rPr>
              <a:t>An associate degree </a:t>
            </a:r>
            <a:r>
              <a:rPr lang="en-US" altLang="zh-CN" dirty="0">
                <a:latin typeface="Times New Roman" panose="02020603050405020304" pitchFamily="18" charset="0"/>
                <a:cs typeface="Times New Roman" panose="02020603050405020304" pitchFamily="18" charset="0"/>
              </a:rPr>
              <a:t>is typically a two-year degree awarded by community colleges, </a:t>
            </a:r>
            <a:r>
              <a:rPr lang="en-US" altLang="zh-CN" b="1" dirty="0">
                <a:latin typeface="Times New Roman" panose="02020603050405020304" pitchFamily="18" charset="0"/>
                <a:cs typeface="Times New Roman" panose="02020603050405020304" pitchFamily="18" charset="0"/>
                <a:hlinkClick r:id="rId2"/>
              </a:rPr>
              <a:t>technical schools</a:t>
            </a:r>
            <a:r>
              <a:rPr lang="en-US" altLang="zh-CN" dirty="0">
                <a:latin typeface="Times New Roman" panose="02020603050405020304" pitchFamily="18" charset="0"/>
                <a:cs typeface="Times New Roman" panose="02020603050405020304" pitchFamily="18" charset="0"/>
              </a:rPr>
              <a:t>, and universities in the US. Someone who earns an associate degree has usually completed about 60 college credits, the equivalent of two years of coursework. In order to earn one, students must typically complete general education courses, core classes required for the college major, and electives. This degree is sufficient for work in some fields, while other positions may require completion of additional education.</a:t>
            </a:r>
            <a:endParaRPr lang="zh-CN" altLang="zh-CN" dirty="0">
              <a:latin typeface="Times New Roman" panose="02020603050405020304" pitchFamily="18" charset="0"/>
              <a:cs typeface="Times New Roman" panose="02020603050405020304" pitchFamily="18" charset="0"/>
            </a:endParaRPr>
          </a:p>
          <a:p>
            <a:pPr marL="0" indent="0">
              <a:buNone/>
            </a:pPr>
            <a:endParaRPr lang="zh-CN" altLang="en-US" dirty="0"/>
          </a:p>
        </p:txBody>
      </p:sp>
    </p:spTree>
    <p:extLst>
      <p:ext uri="{BB962C8B-B14F-4D97-AF65-F5344CB8AC3E}">
        <p14:creationId xmlns:p14="http://schemas.microsoft.com/office/powerpoint/2010/main" val="67859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难题：</a:t>
            </a:r>
            <a:br>
              <a:rPr lang="zh-CN" altLang="zh-CN" dirty="0"/>
            </a:br>
            <a:endParaRPr lang="zh-CN" altLang="en-US" dirty="0"/>
          </a:p>
        </p:txBody>
      </p:sp>
      <p:sp>
        <p:nvSpPr>
          <p:cNvPr id="3" name="内容占位符 2"/>
          <p:cNvSpPr>
            <a:spLocks noGrp="1"/>
          </p:cNvSpPr>
          <p:nvPr>
            <p:ph idx="1"/>
          </p:nvPr>
        </p:nvSpPr>
        <p:spPr>
          <a:xfrm>
            <a:off x="358373" y="1033154"/>
            <a:ext cx="10515600" cy="5605153"/>
          </a:xfrm>
        </p:spPr>
        <p:txBody>
          <a:bodyPr>
            <a:normAutofit/>
          </a:bodyPr>
          <a:lstStyle/>
          <a:p>
            <a:r>
              <a:rPr lang="en-US" altLang="zh-CN" dirty="0" smtClean="0">
                <a:latin typeface="Times New Roman" panose="02020603050405020304" pitchFamily="18" charset="0"/>
                <a:cs typeface="Times New Roman" panose="02020603050405020304" pitchFamily="18" charset="0"/>
              </a:rPr>
              <a:t>44</a:t>
            </a:r>
            <a:r>
              <a:rPr lang="en-US" altLang="zh-CN" dirty="0">
                <a:latin typeface="Times New Roman" panose="02020603050405020304" pitchFamily="18" charset="0"/>
                <a:cs typeface="Times New Roman" panose="02020603050405020304" pitchFamily="18" charset="0"/>
              </a:rPr>
              <a:t>. C </a:t>
            </a:r>
            <a:r>
              <a:rPr lang="en-US" altLang="zh-CN" dirty="0" smtClean="0">
                <a:latin typeface="Times New Roman" panose="02020603050405020304" pitchFamily="18" charset="0"/>
                <a:cs typeface="Times New Roman" panose="02020603050405020304" pitchFamily="18" charset="0"/>
              </a:rPr>
              <a:t>service</a:t>
            </a:r>
          </a:p>
          <a:p>
            <a:r>
              <a:rPr lang="zh-CN" altLang="zh-CN" dirty="0"/>
              <a:t>人们一般认为动词和介词在浩如烟海的英语词汇中形成</a:t>
            </a:r>
            <a:r>
              <a:rPr lang="zh-CN" altLang="zh-CN" dirty="0" smtClean="0"/>
              <a:t>两</a:t>
            </a:r>
            <a:r>
              <a:rPr lang="zh-CN" altLang="en-US" dirty="0" smtClean="0"/>
              <a:t>股</a:t>
            </a:r>
            <a:r>
              <a:rPr lang="zh-CN" altLang="zh-CN" dirty="0" smtClean="0"/>
              <a:t>主流</a:t>
            </a:r>
            <a:r>
              <a:rPr lang="zh-CN" altLang="en-US" dirty="0" smtClean="0"/>
              <a:t>，</a:t>
            </a:r>
            <a:r>
              <a:rPr lang="zh-CN" altLang="zh-CN" dirty="0" smtClean="0"/>
              <a:t>构成</a:t>
            </a:r>
            <a:r>
              <a:rPr lang="zh-CN" altLang="zh-CN" dirty="0"/>
              <a:t>学习英语的特殊困难。但是从中国人学英语的</a:t>
            </a:r>
            <a:r>
              <a:rPr lang="zh-CN" altLang="zh-CN" dirty="0" smtClean="0"/>
              <a:t>实际</a:t>
            </a:r>
            <a:r>
              <a:rPr lang="zh-CN" altLang="en-US" dirty="0" smtClean="0"/>
              <a:t>情况</a:t>
            </a:r>
            <a:r>
              <a:rPr lang="zh-CN" altLang="zh-CN" dirty="0" smtClean="0"/>
              <a:t>来看名词</a:t>
            </a:r>
            <a:r>
              <a:rPr lang="zh-CN" altLang="en-US" dirty="0" smtClean="0"/>
              <a:t>所</a:t>
            </a:r>
            <a:r>
              <a:rPr lang="zh-CN" altLang="zh-CN" dirty="0" smtClean="0"/>
              <a:t>构成</a:t>
            </a:r>
            <a:r>
              <a:rPr lang="zh-CN" altLang="zh-CN" dirty="0"/>
              <a:t>的理解</a:t>
            </a:r>
            <a:r>
              <a:rPr lang="zh-CN" altLang="zh-CN" dirty="0" smtClean="0"/>
              <a:t>困难</a:t>
            </a:r>
            <a:r>
              <a:rPr lang="zh-CN" altLang="en-US" dirty="0" smtClean="0"/>
              <a:t>，</a:t>
            </a:r>
            <a:r>
              <a:rPr lang="zh-CN" altLang="zh-CN" dirty="0" smtClean="0"/>
              <a:t>并</a:t>
            </a:r>
            <a:r>
              <a:rPr lang="zh-CN" altLang="zh-CN" dirty="0"/>
              <a:t>不亚于动词和</a:t>
            </a:r>
            <a:r>
              <a:rPr lang="zh-CN" altLang="zh-CN" dirty="0" smtClean="0"/>
              <a:t>介词</a:t>
            </a:r>
            <a:r>
              <a:rPr lang="zh-CN" altLang="en-US" dirty="0" smtClean="0"/>
              <a:t>，</a:t>
            </a:r>
            <a:r>
              <a:rPr lang="zh-CN" altLang="zh-CN" dirty="0" smtClean="0"/>
              <a:t>有时</a:t>
            </a:r>
            <a:r>
              <a:rPr lang="zh-CN" altLang="zh-CN" dirty="0"/>
              <a:t>甚至比前两者的困难更大</a:t>
            </a:r>
            <a:r>
              <a:rPr lang="zh-CN" altLang="zh-CN" dirty="0" smtClean="0"/>
              <a:t>。</a:t>
            </a:r>
            <a:endParaRPr lang="en-US" altLang="zh-CN" dirty="0" smtClean="0"/>
          </a:p>
          <a:p>
            <a:r>
              <a:rPr lang="en-US" altLang="zh-CN" dirty="0" smtClean="0">
                <a:latin typeface="Times New Roman" panose="02020603050405020304" pitchFamily="18" charset="0"/>
                <a:cs typeface="Times New Roman" panose="02020603050405020304" pitchFamily="18" charset="0"/>
              </a:rPr>
              <a:t>1. </a:t>
            </a:r>
            <a:r>
              <a:rPr lang="en-US" altLang="zh-CN" dirty="0">
                <a:latin typeface="Times New Roman" panose="02020603050405020304" pitchFamily="18" charset="0"/>
                <a:cs typeface="Times New Roman" panose="02020603050405020304" pitchFamily="18" charset="0"/>
              </a:rPr>
              <a:t>Taking a Boeing 767 plane, we went to Shanghai.</a:t>
            </a:r>
            <a:endParaRPr lang="zh-CN" altLang="zh-CN" dirty="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2. </a:t>
            </a:r>
            <a:r>
              <a:rPr lang="en-US" altLang="zh-CN" dirty="0">
                <a:latin typeface="Times New Roman" panose="02020603050405020304" pitchFamily="18" charset="0"/>
                <a:cs typeface="Times New Roman" panose="02020603050405020304" pitchFamily="18" charset="0"/>
              </a:rPr>
              <a:t>The next morning the professor greeted me in a warm and friendly way, which made me feel at ease.</a:t>
            </a:r>
            <a:endParaRPr lang="zh-CN" altLang="zh-CN" dirty="0">
              <a:latin typeface="Times New Roman" panose="02020603050405020304" pitchFamily="18" charset="0"/>
              <a:cs typeface="Times New Roman" panose="02020603050405020304" pitchFamily="18" charset="0"/>
            </a:endParaRPr>
          </a:p>
          <a:p>
            <a:r>
              <a:rPr lang="en-US" altLang="zh-CN" b="1" dirty="0" smtClean="0">
                <a:solidFill>
                  <a:srgbClr val="FF0000"/>
                </a:solidFill>
                <a:latin typeface="Times New Roman" panose="02020603050405020304" pitchFamily="18" charset="0"/>
                <a:cs typeface="Times New Roman" panose="02020603050405020304" pitchFamily="18" charset="0"/>
              </a:rPr>
              <a:t>1. </a:t>
            </a:r>
            <a:r>
              <a:rPr lang="en-US" altLang="zh-CN" b="1" dirty="0">
                <a:solidFill>
                  <a:srgbClr val="FF0000"/>
                </a:solidFill>
                <a:latin typeface="Times New Roman" panose="02020603050405020304" pitchFamily="18" charset="0"/>
                <a:cs typeface="Times New Roman" panose="02020603050405020304" pitchFamily="18" charset="0"/>
              </a:rPr>
              <a:t>A Boeing 767 flew us to Shanghai.</a:t>
            </a:r>
            <a:endParaRPr lang="zh-CN" altLang="zh-CN" b="1" dirty="0">
              <a:solidFill>
                <a:srgbClr val="FF0000"/>
              </a:solidFill>
              <a:latin typeface="Times New Roman" panose="02020603050405020304" pitchFamily="18" charset="0"/>
              <a:cs typeface="Times New Roman" panose="02020603050405020304" pitchFamily="18" charset="0"/>
            </a:endParaRPr>
          </a:p>
          <a:p>
            <a:r>
              <a:rPr lang="en-US" altLang="zh-CN" b="1" dirty="0" smtClean="0">
                <a:solidFill>
                  <a:srgbClr val="FF0000"/>
                </a:solidFill>
                <a:latin typeface="Times New Roman" panose="02020603050405020304" pitchFamily="18" charset="0"/>
                <a:cs typeface="Times New Roman" panose="02020603050405020304" pitchFamily="18" charset="0"/>
              </a:rPr>
              <a:t>2. </a:t>
            </a:r>
            <a:r>
              <a:rPr lang="en-US" altLang="zh-CN" b="1" dirty="0">
                <a:solidFill>
                  <a:srgbClr val="FF0000"/>
                </a:solidFill>
                <a:latin typeface="Times New Roman" panose="02020603050405020304" pitchFamily="18" charset="0"/>
                <a:cs typeface="Times New Roman" panose="02020603050405020304" pitchFamily="18" charset="0"/>
              </a:rPr>
              <a:t>The cordial greeting from the professor the next </a:t>
            </a:r>
            <a:r>
              <a:rPr lang="en-US" altLang="zh-CN" b="1" dirty="0" smtClean="0">
                <a:solidFill>
                  <a:srgbClr val="FF0000"/>
                </a:solidFill>
                <a:latin typeface="Times New Roman" panose="02020603050405020304" pitchFamily="18" charset="0"/>
                <a:cs typeface="Times New Roman" panose="02020603050405020304" pitchFamily="18" charset="0"/>
              </a:rPr>
              <a:t>morning </a:t>
            </a:r>
            <a:r>
              <a:rPr lang="en-US" altLang="zh-CN" b="1" dirty="0">
                <a:solidFill>
                  <a:srgbClr val="FF0000"/>
                </a:solidFill>
                <a:latin typeface="Times New Roman" panose="02020603050405020304" pitchFamily="18" charset="0"/>
                <a:cs typeface="Times New Roman" panose="02020603050405020304" pitchFamily="18" charset="0"/>
              </a:rPr>
              <a:t>was reassuring</a:t>
            </a:r>
            <a:r>
              <a:rPr lang="en-US" altLang="zh-CN" b="1" dirty="0" smtClean="0">
                <a:solidFill>
                  <a:srgbClr val="FF0000"/>
                </a:solidFill>
                <a:latin typeface="Times New Roman" panose="02020603050405020304" pitchFamily="18" charset="0"/>
                <a:cs typeface="Times New Roman" panose="02020603050405020304" pitchFamily="18" charset="0"/>
              </a:rPr>
              <a:t>.</a:t>
            </a:r>
            <a:endParaRPr lang="zh-CN" altLang="zh-CN" b="1" dirty="0">
              <a:solidFill>
                <a:srgbClr val="FF0000"/>
              </a:solidFill>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52. C issue </a:t>
            </a:r>
            <a:r>
              <a:rPr lang="zh-CN" altLang="zh-CN" dirty="0">
                <a:latin typeface="Times New Roman" panose="02020603050405020304" pitchFamily="18" charset="0"/>
                <a:cs typeface="Times New Roman" panose="02020603050405020304" pitchFamily="18" charset="0"/>
              </a:rPr>
              <a:t>颁发</a:t>
            </a:r>
          </a:p>
          <a:p>
            <a:endParaRPr lang="zh-CN" altLang="en-US" dirty="0"/>
          </a:p>
        </p:txBody>
      </p:sp>
    </p:spTree>
    <p:extLst>
      <p:ext uri="{BB962C8B-B14F-4D97-AF65-F5344CB8AC3E}">
        <p14:creationId xmlns:p14="http://schemas.microsoft.com/office/powerpoint/2010/main" val="1168050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a:bodyPr>
          <a:lstStyle/>
          <a:p>
            <a:r>
              <a:rPr lang="zh-CN" altLang="en-US" sz="6000" dirty="0" smtClean="0"/>
              <a:t>感谢大家聆听！</a:t>
            </a:r>
            <a:endParaRPr lang="en-US" altLang="zh-CN" sz="6000" dirty="0" smtClean="0"/>
          </a:p>
          <a:p>
            <a:pPr marL="0" indent="0">
              <a:buNone/>
            </a:pPr>
            <a:endParaRPr lang="zh-CN" altLang="en-US" sz="6000" dirty="0"/>
          </a:p>
        </p:txBody>
      </p:sp>
    </p:spTree>
    <p:extLst>
      <p:ext uri="{BB962C8B-B14F-4D97-AF65-F5344CB8AC3E}">
        <p14:creationId xmlns:p14="http://schemas.microsoft.com/office/powerpoint/2010/main" val="3115703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0070" y="210746"/>
            <a:ext cx="10515600" cy="1325563"/>
          </a:xfrm>
        </p:spPr>
        <p:txBody>
          <a:bodyPr/>
          <a:lstStyle/>
          <a:p>
            <a:r>
              <a:rPr lang="zh-CN" altLang="en-US" dirty="0" smtClean="0"/>
              <a:t>听力部分</a:t>
            </a:r>
            <a:endParaRPr lang="zh-CN" altLang="en-US" dirty="0"/>
          </a:p>
        </p:txBody>
      </p:sp>
      <p:sp>
        <p:nvSpPr>
          <p:cNvPr id="3" name="内容占位符 2"/>
          <p:cNvSpPr>
            <a:spLocks noGrp="1"/>
          </p:cNvSpPr>
          <p:nvPr>
            <p:ph idx="1"/>
          </p:nvPr>
        </p:nvSpPr>
        <p:spPr>
          <a:xfrm>
            <a:off x="218729" y="1461662"/>
            <a:ext cx="9885407" cy="5396338"/>
          </a:xfrm>
        </p:spPr>
        <p:txBody>
          <a:bodyPr>
            <a:normAutofit/>
          </a:bodyPr>
          <a:lstStyle/>
          <a:p>
            <a:r>
              <a:rPr lang="zh-CN" altLang="en-US" sz="4000" dirty="0"/>
              <a:t>本</a:t>
            </a:r>
            <a:r>
              <a:rPr lang="zh-CN" altLang="zh-CN" sz="4000" dirty="0"/>
              <a:t>部分所涉及的主题语境以及试题考查方面</a:t>
            </a:r>
            <a:r>
              <a:rPr lang="zh-CN" altLang="zh-CN" sz="4000" dirty="0" smtClean="0"/>
              <a:t>与</a:t>
            </a:r>
            <a:r>
              <a:rPr lang="en-US" altLang="zh-CN" sz="4000" dirty="0" smtClean="0">
                <a:latin typeface="Times New Roman" panose="02020603050405020304" pitchFamily="18" charset="0"/>
                <a:cs typeface="Times New Roman" panose="02020603050405020304" pitchFamily="18" charset="0"/>
              </a:rPr>
              <a:t>2021</a:t>
            </a:r>
            <a:r>
              <a:rPr lang="zh-CN" altLang="en-US" sz="4000" dirty="0" smtClean="0">
                <a:latin typeface="Times New Roman" panose="02020603050405020304" pitchFamily="18" charset="0"/>
                <a:cs typeface="Times New Roman" panose="02020603050405020304" pitchFamily="18" charset="0"/>
              </a:rPr>
              <a:t>新高考</a:t>
            </a:r>
            <a:r>
              <a:rPr lang="en-US" altLang="zh-CN" sz="4000" dirty="0" smtClean="0">
                <a:latin typeface="Times New Roman" panose="02020603050405020304" pitchFamily="18" charset="0"/>
                <a:cs typeface="Times New Roman" panose="02020603050405020304" pitchFamily="18" charset="0"/>
              </a:rPr>
              <a:t>I</a:t>
            </a:r>
            <a:r>
              <a:rPr lang="zh-CN" altLang="en-US" sz="4000" dirty="0" smtClean="0"/>
              <a:t>卷</a:t>
            </a:r>
            <a:r>
              <a:rPr lang="zh-CN" altLang="zh-CN" sz="4000" dirty="0" smtClean="0"/>
              <a:t>基本</a:t>
            </a:r>
            <a:r>
              <a:rPr lang="zh-CN" altLang="zh-CN" sz="4000" dirty="0"/>
              <a:t>一致</a:t>
            </a:r>
            <a:r>
              <a:rPr lang="zh-CN" altLang="zh-CN" sz="4000" dirty="0" smtClean="0"/>
              <a:t>。</a:t>
            </a:r>
            <a:r>
              <a:rPr lang="zh-CN" altLang="zh-CN" sz="4000" dirty="0"/>
              <a:t>在话题方面，听力的录音材料既涵盖学生十分熟悉的日常话题，如：谈论购物，日常计划，晚餐，复习备考，北京相聚，找工作，来华学习中国语言文化等等；同时也包括一些具有挑战性的跨文化方面的话题，如</a:t>
            </a:r>
            <a:r>
              <a:rPr lang="zh-CN" altLang="zh-CN" sz="4000" dirty="0" smtClean="0"/>
              <a:t>：泰国</a:t>
            </a:r>
            <a:r>
              <a:rPr lang="zh-CN" altLang="zh-CN" sz="4000" dirty="0"/>
              <a:t>之行，英国巨石阵等等，主播的语速、录音材料难度也保持相对稳定。</a:t>
            </a:r>
            <a:endParaRPr lang="zh-CN" altLang="en-US" dirty="0"/>
          </a:p>
        </p:txBody>
      </p:sp>
    </p:spTree>
    <p:extLst>
      <p:ext uri="{BB962C8B-B14F-4D97-AF65-F5344CB8AC3E}">
        <p14:creationId xmlns:p14="http://schemas.microsoft.com/office/powerpoint/2010/main" val="157735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预测难题</a:t>
            </a:r>
            <a:endParaRPr lang="zh-CN" altLang="en-US" dirty="0"/>
          </a:p>
        </p:txBody>
      </p:sp>
      <p:sp>
        <p:nvSpPr>
          <p:cNvPr id="3" name="内容占位符 2"/>
          <p:cNvSpPr>
            <a:spLocks noGrp="1"/>
          </p:cNvSpPr>
          <p:nvPr>
            <p:ph idx="1"/>
          </p:nvPr>
        </p:nvSpPr>
        <p:spPr/>
        <p:txBody>
          <a:bodyPr/>
          <a:lstStyle/>
          <a:p>
            <a:r>
              <a:rPr lang="en-US" altLang="zh-CN" dirty="0">
                <a:latin typeface="Times New Roman" panose="02020603050405020304" pitchFamily="18" charset="0"/>
                <a:cs typeface="Times New Roman" panose="02020603050405020304" pitchFamily="18" charset="0"/>
              </a:rPr>
              <a:t>1. What’s the relationship between the speakers?</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A. Classmates.		</a:t>
            </a:r>
            <a:r>
              <a:rPr lang="en-US" altLang="zh-CN" b="1" dirty="0" smtClean="0">
                <a:latin typeface="Times New Roman" panose="02020603050405020304" pitchFamily="18" charset="0"/>
                <a:cs typeface="Times New Roman" panose="02020603050405020304" pitchFamily="18" charset="0"/>
              </a:rPr>
              <a:t>B</a:t>
            </a:r>
            <a:r>
              <a:rPr lang="en-US" altLang="zh-CN" b="1" dirty="0">
                <a:latin typeface="Times New Roman" panose="02020603050405020304" pitchFamily="18" charset="0"/>
                <a:cs typeface="Times New Roman" panose="02020603050405020304" pitchFamily="18" charset="0"/>
              </a:rPr>
              <a:t>. Couple.</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C</a:t>
            </a:r>
            <a:r>
              <a:rPr lang="en-US" altLang="zh-CN" dirty="0">
                <a:latin typeface="Times New Roman" panose="02020603050405020304" pitchFamily="18" charset="0"/>
                <a:cs typeface="Times New Roman" panose="02020603050405020304" pitchFamily="18" charset="0"/>
              </a:rPr>
              <a:t>. Colleagues.</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(Text 1)</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Shall we go to Brazil for the coming summer vacation?</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Great idea, though </a:t>
            </a:r>
            <a:r>
              <a:rPr lang="en-US" altLang="zh-CN" b="1" dirty="0">
                <a:latin typeface="Times New Roman" panose="02020603050405020304" pitchFamily="18" charset="0"/>
                <a:cs typeface="Times New Roman" panose="02020603050405020304" pitchFamily="18" charset="0"/>
              </a:rPr>
              <a:t>I’m afraid that Mom won’t have time to </a:t>
            </a:r>
            <a:r>
              <a:rPr lang="en-US" altLang="zh-CN" b="1" dirty="0">
                <a:solidFill>
                  <a:srgbClr val="FF0000"/>
                </a:solidFill>
                <a:latin typeface="Times New Roman" panose="02020603050405020304" pitchFamily="18" charset="0"/>
                <a:cs typeface="Times New Roman" panose="02020603050405020304" pitchFamily="18" charset="0"/>
              </a:rPr>
              <a:t>look after the baby for us.</a:t>
            </a:r>
            <a:endParaRPr lang="zh-CN" altLang="zh-CN" dirty="0">
              <a:solidFill>
                <a:srgbClr val="FF0000"/>
              </a:solidFill>
              <a:latin typeface="Times New Roman" panose="02020603050405020304" pitchFamily="18" charset="0"/>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394284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838200" y="1643449"/>
            <a:ext cx="10515600" cy="4533514"/>
          </a:xfrm>
        </p:spPr>
        <p:txBody>
          <a:bodyPr/>
          <a:lstStyle/>
          <a:p>
            <a:r>
              <a:rPr lang="en-US" altLang="zh-CN" dirty="0">
                <a:latin typeface="Times New Roman" panose="02020603050405020304" pitchFamily="18" charset="0"/>
                <a:cs typeface="Times New Roman" panose="02020603050405020304" pitchFamily="18" charset="0"/>
              </a:rPr>
              <a:t>5. Why didn’t Mary have supper tonight?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A. She was very sick.		</a:t>
            </a:r>
            <a:endParaRPr lang="en-US" altLang="zh-CN" dirty="0" smtClean="0">
              <a:latin typeface="Times New Roman" panose="02020603050405020304" pitchFamily="18" charset="0"/>
              <a:cs typeface="Times New Roman" panose="02020603050405020304" pitchFamily="18" charset="0"/>
            </a:endParaRPr>
          </a:p>
          <a:p>
            <a:r>
              <a:rPr lang="en-US" altLang="zh-CN" b="1" dirty="0" smtClean="0">
                <a:latin typeface="Times New Roman" panose="02020603050405020304" pitchFamily="18" charset="0"/>
                <a:cs typeface="Times New Roman" panose="02020603050405020304" pitchFamily="18" charset="0"/>
              </a:rPr>
              <a:t>B</a:t>
            </a:r>
            <a:r>
              <a:rPr lang="en-US" altLang="zh-CN" b="1" dirty="0">
                <a:latin typeface="Times New Roman" panose="02020603050405020304" pitchFamily="18" charset="0"/>
                <a:cs typeface="Times New Roman" panose="02020603050405020304" pitchFamily="18" charset="0"/>
              </a:rPr>
              <a:t>. She was very busy.</a:t>
            </a:r>
            <a:r>
              <a:rPr lang="en-US" altLang="zh-CN" dirty="0">
                <a:latin typeface="Times New Roman" panose="02020603050405020304" pitchFamily="18" charset="0"/>
                <a:cs typeface="Times New Roman" panose="02020603050405020304" pitchFamily="18" charset="0"/>
              </a:rPr>
              <a:t>		</a:t>
            </a:r>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a:t>
            </a:r>
            <a:r>
              <a:rPr lang="en-US" altLang="zh-CN" dirty="0">
                <a:latin typeface="Times New Roman" panose="02020603050405020304" pitchFamily="18" charset="0"/>
                <a:cs typeface="Times New Roman" panose="02020603050405020304" pitchFamily="18" charset="0"/>
              </a:rPr>
              <a:t>. She was very tired.</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Mary didn’t have supper this evening. Is she ill?</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No. </a:t>
            </a:r>
            <a:r>
              <a:rPr lang="en-US" altLang="zh-CN" b="1" dirty="0">
                <a:latin typeface="Times New Roman" panose="02020603050405020304" pitchFamily="18" charset="0"/>
                <a:cs typeface="Times New Roman" panose="02020603050405020304" pitchFamily="18" charset="0"/>
              </a:rPr>
              <a:t>She has a lot of work to do tonight.</a:t>
            </a:r>
            <a:r>
              <a:rPr lang="en-US" altLang="zh-CN" dirty="0">
                <a:latin typeface="Times New Roman" panose="02020603050405020304" pitchFamily="18" charset="0"/>
                <a:cs typeface="Times New Roman" panose="02020603050405020304" pitchFamily="18" charset="0"/>
              </a:rPr>
              <a:t> She said she would eat something after she finished, </a:t>
            </a:r>
            <a:r>
              <a:rPr lang="en-US" altLang="zh-CN" dirty="0">
                <a:solidFill>
                  <a:srgbClr val="FF0000"/>
                </a:solidFill>
                <a:latin typeface="Times New Roman" panose="02020603050405020304" pitchFamily="18" charset="0"/>
                <a:cs typeface="Times New Roman" panose="02020603050405020304" pitchFamily="18" charset="0"/>
              </a:rPr>
              <a:t>no matter how tired she was.</a:t>
            </a:r>
            <a:endParaRPr lang="zh-CN" altLang="zh-CN" dirty="0">
              <a:solidFill>
                <a:srgbClr val="FF0000"/>
              </a:solidFill>
              <a:latin typeface="Times New Roman" panose="02020603050405020304" pitchFamily="18" charset="0"/>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236287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4778" y="123568"/>
            <a:ext cx="11119022" cy="6734432"/>
          </a:xfrm>
        </p:spPr>
        <p:txBody>
          <a:bodyPr>
            <a:normAutofit fontScale="92500" lnSpcReduction="20000"/>
          </a:bodyPr>
          <a:lstStyle/>
          <a:p>
            <a:r>
              <a:rPr lang="en-US" altLang="zh-CN" dirty="0">
                <a:latin typeface="Times New Roman" panose="02020603050405020304" pitchFamily="18" charset="0"/>
                <a:cs typeface="Times New Roman" panose="02020603050405020304" pitchFamily="18" charset="0"/>
              </a:rPr>
              <a:t>13. What day is it today?</a:t>
            </a:r>
            <a:endParaRPr lang="zh-CN" altLang="zh-CN" dirty="0">
              <a:latin typeface="Times New Roman" panose="02020603050405020304" pitchFamily="18" charset="0"/>
              <a:cs typeface="Times New Roman" panose="02020603050405020304" pitchFamily="18" charset="0"/>
            </a:endParaRPr>
          </a:p>
          <a:p>
            <a:r>
              <a:rPr lang="en-US" altLang="zh-CN" b="1" dirty="0">
                <a:latin typeface="Times New Roman" panose="02020603050405020304" pitchFamily="18" charset="0"/>
                <a:cs typeface="Times New Roman" panose="02020603050405020304" pitchFamily="18" charset="0"/>
              </a:rPr>
              <a:t>A. Monday.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B</a:t>
            </a:r>
            <a:r>
              <a:rPr lang="en-US" altLang="zh-CN" dirty="0">
                <a:latin typeface="Times New Roman" panose="02020603050405020304" pitchFamily="18" charset="0"/>
                <a:cs typeface="Times New Roman" panose="02020603050405020304" pitchFamily="18" charset="0"/>
              </a:rPr>
              <a:t>. Wednesday.		</a:t>
            </a:r>
            <a:r>
              <a:rPr lang="en-US" altLang="zh-CN" dirty="0" smtClean="0">
                <a:latin typeface="Times New Roman" panose="02020603050405020304" pitchFamily="18" charset="0"/>
                <a:cs typeface="Times New Roman" panose="02020603050405020304" pitchFamily="18" charset="0"/>
              </a:rPr>
              <a:t>C</a:t>
            </a:r>
            <a:r>
              <a:rPr lang="en-US" altLang="zh-CN" dirty="0">
                <a:latin typeface="Times New Roman" panose="02020603050405020304" pitchFamily="18" charset="0"/>
                <a:cs typeface="Times New Roman" panose="02020603050405020304" pitchFamily="18" charset="0"/>
              </a:rPr>
              <a:t>. Friday.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Hi, John. I heard that you are going to Shanghai to study for a year.</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I am going to China, but not to Shanghai. I’ll be in Beijing. </a:t>
            </a:r>
            <a:r>
              <a:rPr lang="en-US" altLang="zh-CN" b="1" dirty="0">
                <a:latin typeface="Times New Roman" panose="02020603050405020304" pitchFamily="18" charset="0"/>
                <a:cs typeface="Times New Roman" panose="02020603050405020304" pitchFamily="18" charset="0"/>
              </a:rPr>
              <a:t>I leave on Friday!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Why did you choose China, not a European country?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Well, at first, I was thinking of studying in a European country, but a friend of mine in Guangzhou told me that China is well worth visiting. I’m also quite interested in Chinese culture, so I thought it would be a good idea to spend a year in Beijing.</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Do you plan to study Chinese history then?</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No. I will study Chinese literature, though first I have to study the Chinese language for three months.</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Have you got everything ready? </a:t>
            </a:r>
            <a:r>
              <a:rPr lang="en-US" altLang="zh-CN" b="1" dirty="0">
                <a:latin typeface="Times New Roman" panose="02020603050405020304" pitchFamily="18" charset="0"/>
                <a:cs typeface="Times New Roman" panose="02020603050405020304" pitchFamily="18" charset="0"/>
              </a:rPr>
              <a:t>You leave in four days!</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Yes, almost everything!</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I hope you have a wonderful time in China.</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Thanks</a:t>
            </a:r>
            <a:r>
              <a:rPr lang="en-US" altLang="zh-CN" dirty="0" smtClean="0">
                <a:latin typeface="Times New Roman" panose="02020603050405020304" pitchFamily="18" charset="0"/>
                <a:cs typeface="Times New Roman" panose="02020603050405020304" pitchFamily="18" charset="0"/>
              </a:rPr>
              <a:t>.</a:t>
            </a:r>
            <a:endParaRPr lang="zh-CN"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35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13510" y="383058"/>
            <a:ext cx="10485120" cy="6474941"/>
          </a:xfrm>
        </p:spPr>
        <p:txBody>
          <a:bodyPr>
            <a:normAutofit fontScale="85000" lnSpcReduction="20000"/>
          </a:bodyPr>
          <a:lstStyle/>
          <a:p>
            <a:r>
              <a:rPr lang="en-US" altLang="zh-CN" dirty="0">
                <a:latin typeface="Times New Roman" panose="02020603050405020304" pitchFamily="18" charset="0"/>
                <a:cs typeface="Times New Roman" panose="02020603050405020304" pitchFamily="18" charset="0"/>
              </a:rPr>
              <a:t>16. When did the man catch a plane at last?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A. At 10:30 am.		</a:t>
            </a:r>
            <a:r>
              <a:rPr lang="en-US" altLang="zh-CN" b="1" dirty="0" smtClean="0">
                <a:latin typeface="Times New Roman" panose="02020603050405020304" pitchFamily="18" charset="0"/>
                <a:cs typeface="Times New Roman" panose="02020603050405020304" pitchFamily="18" charset="0"/>
              </a:rPr>
              <a:t>B</a:t>
            </a:r>
            <a:r>
              <a:rPr lang="en-US" altLang="zh-CN" b="1" dirty="0">
                <a:latin typeface="Times New Roman" panose="02020603050405020304" pitchFamily="18" charset="0"/>
                <a:cs typeface="Times New Roman" panose="02020603050405020304" pitchFamily="18" charset="0"/>
              </a:rPr>
              <a:t>. At 1:30 pm.	</a:t>
            </a:r>
            <a:r>
              <a:rPr lang="en-US" altLang="zh-CN" dirty="0">
                <a:latin typeface="Times New Roman" panose="02020603050405020304" pitchFamily="18" charset="0"/>
                <a:cs typeface="Times New Roman" panose="02020603050405020304" pitchFamily="18" charset="0"/>
              </a:rPr>
              <a:t>	</a:t>
            </a:r>
            <a:r>
              <a:rPr lang="en-US" altLang="zh-CN" dirty="0" smtClean="0">
                <a:latin typeface="Times New Roman" panose="02020603050405020304" pitchFamily="18" charset="0"/>
                <a:cs typeface="Times New Roman" panose="02020603050405020304" pitchFamily="18" charset="0"/>
              </a:rPr>
              <a:t>C</a:t>
            </a:r>
            <a:r>
              <a:rPr lang="en-US" altLang="zh-CN" dirty="0">
                <a:latin typeface="Times New Roman" panose="02020603050405020304" pitchFamily="18" charset="0"/>
                <a:cs typeface="Times New Roman" panose="02020603050405020304" pitchFamily="18" charset="0"/>
              </a:rPr>
              <a:t>. At 4:00 pm.</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Hi, Jimmy. You are back! How was your trip to Thailand last week?</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Oh, it wasn’t too bad — until the last day, which was terrible.</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Really? What happened?</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Well, I took a taxi to the Bangkok airport but it broke down on the way. The driver didn’t speak any English, and he couldn’t get in touch with his company, so he couldn’t get them to send another taxi. At last, a passing truck stopped and took me to the airport.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Wow! Lucky.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Yes, except that it drove really slowly.</a:t>
            </a:r>
            <a:r>
              <a:rPr lang="en-US" altLang="zh-CN" b="1" dirty="0">
                <a:latin typeface="Times New Roman" panose="02020603050405020304" pitchFamily="18" charset="0"/>
                <a:cs typeface="Times New Roman" panose="02020603050405020304" pitchFamily="18" charset="0"/>
              </a:rPr>
              <a:t> I arrived at 10:30 am, after my flight had left.</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Oh, no!</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a:t>
            </a:r>
            <a:r>
              <a:rPr lang="en-US" altLang="zh-CN" b="1" dirty="0">
                <a:latin typeface="Times New Roman" panose="02020603050405020304" pitchFamily="18" charset="0"/>
                <a:cs typeface="Times New Roman" panose="02020603050405020304" pitchFamily="18" charset="0"/>
              </a:rPr>
              <a:t>Yes. I had to wait three hours for the next one. </a:t>
            </a:r>
            <a:r>
              <a:rPr lang="en-US" altLang="zh-CN" dirty="0">
                <a:latin typeface="Times New Roman" panose="02020603050405020304" pitchFamily="18" charset="0"/>
                <a:cs typeface="Times New Roman" panose="02020603050405020304" pitchFamily="18" charset="0"/>
              </a:rPr>
              <a:t>I didn’t get home until 4:00 in the morning — and when I got home I realized I’d left my house keys in my hotel in Bangkok, which really made me angry.</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W: Well, don’t worry too much. You may have some better luck soon. I heard that some of the managers will get a rise in salary, including you.</a:t>
            </a:r>
            <a:endParaRPr lang="zh-CN"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M: Oh, that is a big relief!</a:t>
            </a:r>
            <a:endParaRPr lang="zh-CN" altLang="zh-CN" dirty="0">
              <a:latin typeface="Times New Roman" panose="02020603050405020304" pitchFamily="18" charset="0"/>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23207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12074" y="190954"/>
            <a:ext cx="10515600" cy="1325563"/>
          </a:xfrm>
        </p:spPr>
        <p:txBody>
          <a:bodyPr/>
          <a:lstStyle/>
          <a:p>
            <a:r>
              <a:rPr lang="zh-CN" altLang="en-US" dirty="0" smtClean="0"/>
              <a:t>听力训练指导原则与策略</a:t>
            </a:r>
            <a:endParaRPr lang="zh-CN" altLang="en-US" dirty="0"/>
          </a:p>
        </p:txBody>
      </p:sp>
      <p:sp>
        <p:nvSpPr>
          <p:cNvPr id="3" name="内容占位符 2"/>
          <p:cNvSpPr>
            <a:spLocks noGrp="1"/>
          </p:cNvSpPr>
          <p:nvPr>
            <p:ph idx="1"/>
          </p:nvPr>
        </p:nvSpPr>
        <p:spPr>
          <a:xfrm>
            <a:off x="507274" y="1346653"/>
            <a:ext cx="9420497" cy="5289278"/>
          </a:xfrm>
        </p:spPr>
        <p:txBody>
          <a:bodyPr>
            <a:normAutofit fontScale="92500" lnSpcReduction="10000"/>
          </a:bodyPr>
          <a:lstStyle/>
          <a:p>
            <a:r>
              <a:rPr lang="zh-CN" altLang="zh-CN" dirty="0"/>
              <a:t>听力是一个重要的</a:t>
            </a:r>
            <a:r>
              <a:rPr lang="zh-CN" altLang="zh-CN" dirty="0" smtClean="0"/>
              <a:t>心理过程</a:t>
            </a:r>
            <a:r>
              <a:rPr lang="zh-CN" altLang="en-US" dirty="0" smtClean="0"/>
              <a:t>，</a:t>
            </a:r>
            <a:r>
              <a:rPr lang="zh-CN" altLang="zh-CN" dirty="0" smtClean="0"/>
              <a:t>包含</a:t>
            </a:r>
            <a:r>
              <a:rPr lang="zh-CN" altLang="zh-CN" dirty="0"/>
              <a:t>丰富的信息编码、解码、建构等认知活动，需要思维参与。</a:t>
            </a:r>
          </a:p>
          <a:p>
            <a:r>
              <a:rPr lang="zh-CN" altLang="zh-CN" dirty="0"/>
              <a:t>原则：</a:t>
            </a:r>
          </a:p>
          <a:p>
            <a:r>
              <a:rPr lang="en-US" altLang="zh-CN" dirty="0"/>
              <a:t>1. </a:t>
            </a:r>
            <a:r>
              <a:rPr lang="zh-CN" altLang="zh-CN" dirty="0"/>
              <a:t>课内精听和课外泛听相结合原则</a:t>
            </a:r>
            <a:r>
              <a:rPr lang="zh-CN" altLang="zh-CN" dirty="0" smtClean="0"/>
              <a:t>。</a:t>
            </a:r>
            <a:endParaRPr lang="en-US" altLang="zh-CN" dirty="0" smtClean="0"/>
          </a:p>
          <a:p>
            <a:r>
              <a:rPr lang="zh-CN" altLang="zh-CN" dirty="0" smtClean="0"/>
              <a:t>可以</a:t>
            </a:r>
            <a:r>
              <a:rPr lang="zh-CN" altLang="zh-CN" dirty="0"/>
              <a:t>结合功能话题，借助网络</a:t>
            </a:r>
            <a:r>
              <a:rPr lang="zh-CN" altLang="zh-CN" dirty="0" smtClean="0"/>
              <a:t>、电子期刊、各种</a:t>
            </a:r>
            <a:r>
              <a:rPr lang="zh-CN" altLang="zh-CN" dirty="0"/>
              <a:t>英语学习的</a:t>
            </a:r>
            <a:r>
              <a:rPr lang="en-US" altLang="zh-CN" dirty="0"/>
              <a:t> APP </a:t>
            </a:r>
            <a:r>
              <a:rPr lang="zh-CN" altLang="zh-CN" dirty="0"/>
              <a:t>等多种资源</a:t>
            </a:r>
            <a:r>
              <a:rPr lang="zh-CN" altLang="zh-CN" dirty="0" smtClean="0"/>
              <a:t>，有效</a:t>
            </a:r>
            <a:r>
              <a:rPr lang="zh-CN" altLang="zh-CN" dirty="0"/>
              <a:t>地整合听力材料展开专项训练。</a:t>
            </a:r>
          </a:p>
          <a:p>
            <a:r>
              <a:rPr lang="en-US" altLang="zh-CN" dirty="0"/>
              <a:t>2. </a:t>
            </a:r>
            <a:r>
              <a:rPr lang="zh-CN" altLang="zh-CN" dirty="0"/>
              <a:t>趣味性原则</a:t>
            </a:r>
          </a:p>
          <a:p>
            <a:r>
              <a:rPr lang="zh-CN" altLang="zh-CN" dirty="0" smtClean="0"/>
              <a:t>可以</a:t>
            </a:r>
            <a:r>
              <a:rPr lang="zh-CN" altLang="zh-CN" dirty="0"/>
              <a:t>鼓励学生在课后使用英语趣配音、英语魔方秀、英语流利说等配音软件，给自己感兴趣的英文电影、动画片片段进行配音</a:t>
            </a:r>
            <a:r>
              <a:rPr lang="zh-CN" altLang="zh-CN" dirty="0" smtClean="0"/>
              <a:t>。还可以模仿</a:t>
            </a:r>
            <a:r>
              <a:rPr lang="zh-CN" altLang="en-US" dirty="0" smtClean="0"/>
              <a:t>“</a:t>
            </a:r>
            <a:r>
              <a:rPr lang="zh-CN" altLang="zh-CN" dirty="0"/>
              <a:t>声临其境</a:t>
            </a:r>
            <a:r>
              <a:rPr lang="zh-CN" altLang="en-US" dirty="0" smtClean="0"/>
              <a:t>”</a:t>
            </a:r>
            <a:r>
              <a:rPr lang="zh-CN" altLang="zh-CN" dirty="0" smtClean="0"/>
              <a:t>节目</a:t>
            </a:r>
            <a:r>
              <a:rPr lang="zh-CN" altLang="zh-CN" dirty="0"/>
              <a:t>，在班级</a:t>
            </a:r>
            <a:r>
              <a:rPr lang="zh-CN" altLang="zh-CN" dirty="0" smtClean="0"/>
              <a:t>开展</a:t>
            </a:r>
            <a:r>
              <a:rPr lang="zh-CN" altLang="en-US" dirty="0" smtClean="0"/>
              <a:t>“</a:t>
            </a:r>
            <a:r>
              <a:rPr lang="zh-CN" altLang="zh-CN" dirty="0"/>
              <a:t>趣配音</a:t>
            </a:r>
            <a:r>
              <a:rPr lang="en-US" altLang="zh-CN" dirty="0"/>
              <a:t> PK</a:t>
            </a:r>
            <a:r>
              <a:rPr lang="zh-CN" altLang="en-US" dirty="0" smtClean="0"/>
              <a:t>”</a:t>
            </a:r>
            <a:r>
              <a:rPr lang="zh-CN" altLang="zh-CN" dirty="0" smtClean="0"/>
              <a:t>大赛，让</a:t>
            </a:r>
            <a:r>
              <a:rPr lang="zh-CN" altLang="zh-CN" dirty="0"/>
              <a:t>学生投票选出班级</a:t>
            </a:r>
            <a:r>
              <a:rPr lang="zh-CN" altLang="zh-CN" dirty="0" smtClean="0"/>
              <a:t>的</a:t>
            </a:r>
            <a:r>
              <a:rPr lang="zh-CN" altLang="en-US" dirty="0" smtClean="0"/>
              <a:t>“</a:t>
            </a:r>
            <a:r>
              <a:rPr lang="zh-CN" altLang="zh-CN" dirty="0"/>
              <a:t>英语配音达人</a:t>
            </a:r>
            <a:r>
              <a:rPr lang="zh-CN" altLang="en-US" dirty="0" smtClean="0"/>
              <a:t>”</a:t>
            </a:r>
            <a:r>
              <a:rPr lang="zh-CN" altLang="zh-CN" dirty="0" smtClean="0"/>
              <a:t>。</a:t>
            </a:r>
            <a:r>
              <a:rPr lang="zh-CN" altLang="zh-CN" dirty="0"/>
              <a:t>通过这些比赛，帮助学生矫正</a:t>
            </a:r>
            <a:r>
              <a:rPr lang="zh-CN" altLang="zh-CN" dirty="0" smtClean="0"/>
              <a:t>语音，增强语感，间接</a:t>
            </a:r>
            <a:r>
              <a:rPr lang="zh-CN" altLang="zh-CN" dirty="0"/>
              <a:t>提升其听力理解的信息提取能力，让听力</a:t>
            </a:r>
            <a:r>
              <a:rPr lang="zh-CN" altLang="zh-CN" dirty="0" smtClean="0"/>
              <a:t>学习过程</a:t>
            </a:r>
            <a:r>
              <a:rPr lang="zh-CN" altLang="zh-CN" dirty="0"/>
              <a:t>富有趣味性，增加学生听力学习的兴趣。</a:t>
            </a:r>
          </a:p>
          <a:p>
            <a:endParaRPr lang="zh-CN" altLang="en-US" dirty="0"/>
          </a:p>
        </p:txBody>
      </p:sp>
    </p:spTree>
    <p:extLst>
      <p:ext uri="{BB962C8B-B14F-4D97-AF65-F5344CB8AC3E}">
        <p14:creationId xmlns:p14="http://schemas.microsoft.com/office/powerpoint/2010/main" val="246521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几项</a:t>
            </a:r>
            <a:r>
              <a:rPr lang="zh-CN" altLang="zh-CN" dirty="0" smtClean="0"/>
              <a:t>策略：</a:t>
            </a:r>
            <a:endParaRPr lang="zh-CN" altLang="en-US" dirty="0"/>
          </a:p>
        </p:txBody>
      </p:sp>
      <p:sp>
        <p:nvSpPr>
          <p:cNvPr id="3" name="内容占位符 2"/>
          <p:cNvSpPr>
            <a:spLocks noGrp="1"/>
          </p:cNvSpPr>
          <p:nvPr>
            <p:ph idx="1"/>
          </p:nvPr>
        </p:nvSpPr>
        <p:spPr>
          <a:xfrm>
            <a:off x="660070" y="1552493"/>
            <a:ext cx="9267701" cy="4978936"/>
          </a:xfrm>
        </p:spPr>
        <p:txBody>
          <a:bodyPr>
            <a:normAutofit fontScale="92500" lnSpcReduction="10000"/>
          </a:bodyPr>
          <a:lstStyle/>
          <a:p>
            <a:pPr algn="just"/>
            <a:r>
              <a:rPr lang="en-US" altLang="zh-CN" sz="3600" dirty="0" smtClean="0"/>
              <a:t>1</a:t>
            </a:r>
            <a:r>
              <a:rPr lang="en-US" altLang="zh-CN" sz="3600" dirty="0"/>
              <a:t>.</a:t>
            </a:r>
            <a:r>
              <a:rPr lang="zh-CN" altLang="zh-CN" sz="3600" dirty="0"/>
              <a:t>加强对学生关于英美国家文化背景知识的输入；</a:t>
            </a:r>
          </a:p>
          <a:p>
            <a:pPr algn="just"/>
            <a:r>
              <a:rPr lang="en-US" altLang="zh-CN" sz="3600" dirty="0"/>
              <a:t>2.</a:t>
            </a:r>
            <a:r>
              <a:rPr lang="zh-CN" altLang="zh-CN" sz="3600" dirty="0"/>
              <a:t>加强听前、听中和听后策略与答题技巧</a:t>
            </a:r>
            <a:r>
              <a:rPr lang="zh-CN" altLang="zh-CN" sz="3600" dirty="0" smtClean="0"/>
              <a:t>指导</a:t>
            </a:r>
            <a:r>
              <a:rPr lang="zh-CN" altLang="en-US" sz="3600" dirty="0" smtClean="0"/>
              <a:t>：</a:t>
            </a:r>
            <a:endParaRPr lang="en-US" altLang="zh-CN" sz="3600" dirty="0" smtClean="0"/>
          </a:p>
          <a:p>
            <a:pPr algn="just"/>
            <a:r>
              <a:rPr lang="zh-CN" altLang="en-US" sz="3600" dirty="0" smtClean="0"/>
              <a:t>听</a:t>
            </a:r>
            <a:r>
              <a:rPr lang="zh-CN" altLang="en-US" sz="3600" dirty="0"/>
              <a:t>前策略：事先准备、几种注意、推测、自我</a:t>
            </a:r>
            <a:r>
              <a:rPr lang="zh-CN" altLang="en-US" sz="3600" dirty="0" smtClean="0"/>
              <a:t>谈话；</a:t>
            </a:r>
            <a:endParaRPr lang="en-US" altLang="zh-CN" sz="3600" dirty="0" smtClean="0"/>
          </a:p>
          <a:p>
            <a:pPr algn="just"/>
            <a:r>
              <a:rPr lang="zh-CN" altLang="en-US" sz="3600" dirty="0" smtClean="0"/>
              <a:t>听</a:t>
            </a:r>
            <a:r>
              <a:rPr lang="zh-CN" altLang="en-US" sz="3600" dirty="0"/>
              <a:t>中</a:t>
            </a:r>
            <a:r>
              <a:rPr lang="zh-CN" altLang="en-US" sz="3600" dirty="0" smtClean="0"/>
              <a:t>策略：选择</a:t>
            </a:r>
            <a:r>
              <a:rPr lang="zh-CN" altLang="en-US" sz="3600" dirty="0"/>
              <a:t>注意、自我监控、推测、做笔记、联想、演绎、</a:t>
            </a:r>
          </a:p>
          <a:p>
            <a:pPr algn="just"/>
            <a:r>
              <a:rPr lang="zh-CN" altLang="en-US" sz="3600" dirty="0"/>
              <a:t>利用视觉形象、回避母语、集中于意义</a:t>
            </a:r>
            <a:r>
              <a:rPr lang="zh-CN" altLang="en-US" sz="3600" dirty="0" smtClean="0"/>
              <a:t>；</a:t>
            </a:r>
            <a:endParaRPr lang="en-US" altLang="zh-CN" sz="3600" dirty="0" smtClean="0"/>
          </a:p>
          <a:p>
            <a:pPr algn="just"/>
            <a:r>
              <a:rPr lang="zh-CN" altLang="en-US" sz="3600" dirty="0" smtClean="0"/>
              <a:t>听</a:t>
            </a:r>
            <a:r>
              <a:rPr lang="zh-CN" altLang="en-US" sz="3600" dirty="0"/>
              <a:t>后策略：自我评价、</a:t>
            </a:r>
            <a:r>
              <a:rPr lang="zh-CN" altLang="en-US" sz="3600" dirty="0" smtClean="0"/>
              <a:t>总结</a:t>
            </a:r>
            <a:r>
              <a:rPr lang="zh-CN" altLang="en-US" sz="3600" dirty="0"/>
              <a:t>、重复和归类。</a:t>
            </a:r>
            <a:endParaRPr lang="zh-CN" altLang="zh-CN" sz="3600" dirty="0"/>
          </a:p>
          <a:p>
            <a:pPr algn="just"/>
            <a:r>
              <a:rPr lang="en-US" altLang="zh-CN" sz="3600" dirty="0"/>
              <a:t>3.</a:t>
            </a:r>
            <a:r>
              <a:rPr lang="zh-CN" altLang="zh-CN" sz="3600" dirty="0"/>
              <a:t>听后活动加强拓展，将听与说、读、写整合起来。</a:t>
            </a:r>
          </a:p>
          <a:p>
            <a:endParaRPr lang="zh-CN" altLang="en-US" dirty="0"/>
          </a:p>
        </p:txBody>
      </p:sp>
    </p:spTree>
    <p:extLst>
      <p:ext uri="{BB962C8B-B14F-4D97-AF65-F5344CB8AC3E}">
        <p14:creationId xmlns:p14="http://schemas.microsoft.com/office/powerpoint/2010/main" val="323031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2747" y="581120"/>
            <a:ext cx="10933670" cy="6525074"/>
          </a:xfrm>
        </p:spPr>
        <p:txBody>
          <a:bodyPr>
            <a:normAutofit fontScale="92500" lnSpcReduction="10000"/>
          </a:bodyPr>
          <a:lstStyle/>
          <a:p>
            <a:pPr algn="just"/>
            <a:r>
              <a:rPr lang="en-US" altLang="zh-CN" dirty="0">
                <a:latin typeface="Times New Roman" panose="02020603050405020304" pitchFamily="18" charset="0"/>
                <a:cs typeface="Times New Roman" panose="02020603050405020304" pitchFamily="18" charset="0"/>
              </a:rPr>
              <a:t>It’s never too late to achieve your goals. After more than half a century since his last class at the University of Cincinnati, Paul </a:t>
            </a:r>
            <a:r>
              <a:rPr lang="en-US" altLang="zh-CN" dirty="0" err="1">
                <a:latin typeface="Times New Roman" panose="02020603050405020304" pitchFamily="18" charset="0"/>
                <a:cs typeface="Times New Roman" panose="02020603050405020304" pitchFamily="18" charset="0"/>
              </a:rPr>
              <a:t>Blom</a:t>
            </a:r>
            <a:r>
              <a:rPr lang="en-US" altLang="zh-CN" dirty="0">
                <a:latin typeface="Times New Roman" panose="02020603050405020304" pitchFamily="18" charset="0"/>
                <a:cs typeface="Times New Roman" panose="02020603050405020304" pitchFamily="18" charset="0"/>
              </a:rPr>
              <a:t>, aged 94, </a:t>
            </a:r>
            <a:r>
              <a:rPr lang="en-US" altLang="zh-CN" u="sng" dirty="0">
                <a:latin typeface="Times New Roman" panose="02020603050405020304" pitchFamily="18" charset="0"/>
                <a:cs typeface="Times New Roman" panose="02020603050405020304" pitchFamily="18" charset="0"/>
              </a:rPr>
              <a:t>  41  </a:t>
            </a:r>
            <a:r>
              <a:rPr lang="en-US" altLang="zh-CN" dirty="0">
                <a:latin typeface="Times New Roman" panose="02020603050405020304" pitchFamily="18" charset="0"/>
                <a:cs typeface="Times New Roman" panose="02020603050405020304" pitchFamily="18" charset="0"/>
              </a:rPr>
              <a:t> alongside other students at the university’s official graduation ceremony(</a:t>
            </a:r>
            <a:r>
              <a:rPr lang="zh-CN" altLang="zh-CN" dirty="0">
                <a:latin typeface="Times New Roman" panose="02020603050405020304" pitchFamily="18" charset="0"/>
                <a:cs typeface="Times New Roman" panose="02020603050405020304" pitchFamily="18" charset="0"/>
              </a:rPr>
              <a:t>典礼</a:t>
            </a:r>
            <a:r>
              <a:rPr lang="en-US" altLang="zh-CN" dirty="0">
                <a:latin typeface="Times New Roman" panose="02020603050405020304" pitchFamily="18" charset="0"/>
                <a:cs typeface="Times New Roman" panose="02020603050405020304" pitchFamily="18" charset="0"/>
              </a:rPr>
              <a:t>) in June, where he </a:t>
            </a:r>
            <a:r>
              <a:rPr lang="en-US" altLang="zh-CN" u="sng" dirty="0">
                <a:latin typeface="Times New Roman" panose="02020603050405020304" pitchFamily="18" charset="0"/>
                <a:cs typeface="Times New Roman" panose="02020603050405020304" pitchFamily="18" charset="0"/>
              </a:rPr>
              <a:t>  42  </a:t>
            </a:r>
            <a:r>
              <a:rPr lang="en-US" altLang="zh-CN" dirty="0">
                <a:latin typeface="Times New Roman" panose="02020603050405020304" pitchFamily="18" charset="0"/>
                <a:cs typeface="Times New Roman" panose="02020603050405020304" pitchFamily="18" charset="0"/>
              </a:rPr>
              <a:t> an associate’s degree.</a:t>
            </a:r>
            <a:endParaRPr lang="zh-CN" altLang="zh-CN" dirty="0">
              <a:latin typeface="Times New Roman" panose="02020603050405020304" pitchFamily="18" charset="0"/>
              <a:cs typeface="Times New Roman" panose="02020603050405020304" pitchFamily="18" charset="0"/>
            </a:endParaRPr>
          </a:p>
          <a:p>
            <a:pPr algn="just"/>
            <a:r>
              <a:rPr lang="en-US" altLang="zh-CN" dirty="0" err="1">
                <a:latin typeface="Times New Roman" panose="02020603050405020304" pitchFamily="18" charset="0"/>
                <a:cs typeface="Times New Roman" panose="02020603050405020304" pitchFamily="18" charset="0"/>
              </a:rPr>
              <a:t>Blom</a:t>
            </a:r>
            <a:r>
              <a:rPr lang="en-US" altLang="zh-CN" dirty="0">
                <a:latin typeface="Times New Roman" panose="02020603050405020304" pitchFamily="18" charset="0"/>
                <a:cs typeface="Times New Roman" panose="02020603050405020304" pitchFamily="18" charset="0"/>
              </a:rPr>
              <a:t> first </a:t>
            </a:r>
            <a:r>
              <a:rPr lang="en-US" altLang="zh-CN" u="sng" dirty="0">
                <a:latin typeface="Times New Roman" panose="02020603050405020304" pitchFamily="18" charset="0"/>
                <a:cs typeface="Times New Roman" panose="02020603050405020304" pitchFamily="18" charset="0"/>
              </a:rPr>
              <a:t>  43  </a:t>
            </a:r>
            <a:r>
              <a:rPr lang="en-US" altLang="zh-CN" dirty="0">
                <a:latin typeface="Times New Roman" panose="02020603050405020304" pitchFamily="18" charset="0"/>
                <a:cs typeface="Times New Roman" panose="02020603050405020304" pitchFamily="18" charset="0"/>
              </a:rPr>
              <a:t> the university in 1946, after returning home from three years’ </a:t>
            </a:r>
            <a:r>
              <a:rPr lang="en-US" altLang="zh-CN" u="sng" dirty="0">
                <a:latin typeface="Times New Roman" panose="02020603050405020304" pitchFamily="18" charset="0"/>
                <a:cs typeface="Times New Roman" panose="02020603050405020304" pitchFamily="18" charset="0"/>
              </a:rPr>
              <a:t>  44  </a:t>
            </a:r>
            <a:r>
              <a:rPr lang="en-US" altLang="zh-CN" dirty="0">
                <a:latin typeface="Times New Roman" panose="02020603050405020304" pitchFamily="18" charset="0"/>
                <a:cs typeface="Times New Roman" panose="02020603050405020304" pitchFamily="18" charset="0"/>
              </a:rPr>
              <a:t> in the Navy. Then he began to help with the family managing </a:t>
            </a:r>
            <a:r>
              <a:rPr lang="en-US" altLang="zh-CN" u="sng" dirty="0">
                <a:latin typeface="Times New Roman" panose="02020603050405020304" pitchFamily="18" charset="0"/>
                <a:cs typeface="Times New Roman" panose="02020603050405020304" pitchFamily="18" charset="0"/>
              </a:rPr>
              <a:t>  45  </a:t>
            </a:r>
            <a:r>
              <a:rPr lang="en-US" altLang="zh-CN" dirty="0">
                <a:latin typeface="Times New Roman" panose="02020603050405020304" pitchFamily="18" charset="0"/>
                <a:cs typeface="Times New Roman" panose="02020603050405020304" pitchFamily="18" charset="0"/>
              </a:rPr>
              <a:t> while taking night classes at the university for the next nine years. “How time </a:t>
            </a:r>
            <a:r>
              <a:rPr lang="en-US" altLang="zh-CN" u="sng" dirty="0">
                <a:latin typeface="Times New Roman" panose="02020603050405020304" pitchFamily="18" charset="0"/>
                <a:cs typeface="Times New Roman" panose="02020603050405020304" pitchFamily="18" charset="0"/>
              </a:rPr>
              <a:t>  46  </a:t>
            </a:r>
            <a:r>
              <a:rPr lang="en-US" altLang="zh-CN" dirty="0">
                <a:latin typeface="Times New Roman" panose="02020603050405020304" pitchFamily="18" charset="0"/>
                <a:cs typeface="Times New Roman" panose="02020603050405020304" pitchFamily="18" charset="0"/>
              </a:rPr>
              <a:t>,” he said. “I think I only lacked maybe two courses for some </a:t>
            </a:r>
            <a:r>
              <a:rPr lang="en-US" altLang="zh-CN" u="sng" dirty="0">
                <a:latin typeface="Times New Roman" panose="02020603050405020304" pitchFamily="18" charset="0"/>
                <a:cs typeface="Times New Roman" panose="02020603050405020304" pitchFamily="18" charset="0"/>
              </a:rPr>
              <a:t>  47  </a:t>
            </a:r>
            <a:r>
              <a:rPr lang="en-US" altLang="zh-CN" dirty="0">
                <a:latin typeface="Times New Roman" panose="02020603050405020304" pitchFamily="18" charset="0"/>
                <a:cs typeface="Times New Roman" panose="02020603050405020304" pitchFamily="18" charset="0"/>
              </a:rPr>
              <a:t> or another.”</a:t>
            </a:r>
            <a:endParaRPr lang="zh-CN" altLang="zh-CN" dirty="0">
              <a:latin typeface="Times New Roman" panose="02020603050405020304" pitchFamily="18" charset="0"/>
              <a:cs typeface="Times New Roman" panose="02020603050405020304" pitchFamily="18" charset="0"/>
            </a:endParaRPr>
          </a:p>
          <a:p>
            <a:pPr algn="just"/>
            <a:r>
              <a:rPr lang="en-US" altLang="zh-CN" dirty="0">
                <a:latin typeface="Times New Roman" panose="02020603050405020304" pitchFamily="18" charset="0"/>
                <a:cs typeface="Times New Roman" panose="02020603050405020304" pitchFamily="18" charset="0"/>
              </a:rPr>
              <a:t>Back in May, </a:t>
            </a:r>
            <a:r>
              <a:rPr lang="en-US" altLang="zh-CN" dirty="0" err="1">
                <a:latin typeface="Times New Roman" panose="02020603050405020304" pitchFamily="18" charset="0"/>
                <a:cs typeface="Times New Roman" panose="02020603050405020304" pitchFamily="18" charset="0"/>
              </a:rPr>
              <a:t>Blom’s</a:t>
            </a:r>
            <a:r>
              <a:rPr lang="en-US" altLang="zh-CN" dirty="0">
                <a:latin typeface="Times New Roman" panose="02020603050405020304" pitchFamily="18" charset="0"/>
                <a:cs typeface="Times New Roman" panose="02020603050405020304" pitchFamily="18" charset="0"/>
              </a:rPr>
              <a:t> daughter, Paula Baxter, reached out to UC to </a:t>
            </a:r>
            <a:r>
              <a:rPr lang="en-US" altLang="zh-CN" u="sng" dirty="0">
                <a:latin typeface="Times New Roman" panose="02020603050405020304" pitchFamily="18" charset="0"/>
                <a:cs typeface="Times New Roman" panose="02020603050405020304" pitchFamily="18" charset="0"/>
              </a:rPr>
              <a:t>  48  </a:t>
            </a:r>
            <a:r>
              <a:rPr lang="en-US" altLang="zh-CN" dirty="0">
                <a:latin typeface="Times New Roman" panose="02020603050405020304" pitchFamily="18" charset="0"/>
                <a:cs typeface="Times New Roman" panose="02020603050405020304" pitchFamily="18" charset="0"/>
              </a:rPr>
              <a:t> if her father could receive a </a:t>
            </a:r>
            <a:r>
              <a:rPr lang="en-US" altLang="zh-CN" u="sng" dirty="0">
                <a:latin typeface="Times New Roman" panose="02020603050405020304" pitchFamily="18" charset="0"/>
                <a:cs typeface="Times New Roman" panose="02020603050405020304" pitchFamily="18" charset="0"/>
              </a:rPr>
              <a:t>  49  </a:t>
            </a:r>
            <a:r>
              <a:rPr lang="en-US" altLang="zh-CN" dirty="0">
                <a:latin typeface="Times New Roman" panose="02020603050405020304" pitchFamily="18" charset="0"/>
                <a:cs typeface="Times New Roman" panose="02020603050405020304" pitchFamily="18" charset="0"/>
              </a:rPr>
              <a:t> degree and the university found that it could offer him much more. After </a:t>
            </a:r>
            <a:r>
              <a:rPr lang="en-US" altLang="zh-CN" u="sng" dirty="0">
                <a:latin typeface="Times New Roman" panose="02020603050405020304" pitchFamily="18" charset="0"/>
                <a:cs typeface="Times New Roman" panose="02020603050405020304" pitchFamily="18" charset="0"/>
              </a:rPr>
              <a:t>  50  </a:t>
            </a:r>
            <a:r>
              <a:rPr lang="en-US" altLang="zh-CN" dirty="0">
                <a:latin typeface="Times New Roman" panose="02020603050405020304" pitchFamily="18" charset="0"/>
                <a:cs typeface="Times New Roman" panose="02020603050405020304" pitchFamily="18" charset="0"/>
              </a:rPr>
              <a:t> that </a:t>
            </a:r>
            <a:r>
              <a:rPr lang="en-US" altLang="zh-CN" dirty="0" err="1">
                <a:latin typeface="Times New Roman" panose="02020603050405020304" pitchFamily="18" charset="0"/>
                <a:cs typeface="Times New Roman" panose="02020603050405020304" pitchFamily="18" charset="0"/>
              </a:rPr>
              <a:t>Blom</a:t>
            </a:r>
            <a:r>
              <a:rPr lang="en-US" altLang="zh-CN" dirty="0">
                <a:latin typeface="Times New Roman" panose="02020603050405020304" pitchFamily="18" charset="0"/>
                <a:cs typeface="Times New Roman" panose="02020603050405020304" pitchFamily="18" charset="0"/>
              </a:rPr>
              <a:t> received more than enough </a:t>
            </a:r>
            <a:r>
              <a:rPr lang="en-US" altLang="zh-CN" u="sng" dirty="0">
                <a:latin typeface="Times New Roman" panose="02020603050405020304" pitchFamily="18" charset="0"/>
                <a:cs typeface="Times New Roman" panose="02020603050405020304" pitchFamily="18" charset="0"/>
              </a:rPr>
              <a:t>  51  </a:t>
            </a:r>
            <a:r>
              <a:rPr lang="en-US" altLang="zh-CN" dirty="0">
                <a:latin typeface="Times New Roman" panose="02020603050405020304" pitchFamily="18" charset="0"/>
                <a:cs typeface="Times New Roman" panose="02020603050405020304" pitchFamily="18" charset="0"/>
              </a:rPr>
              <a:t> for an associate’s degree, university officials were able to </a:t>
            </a:r>
            <a:r>
              <a:rPr lang="en-US" altLang="zh-CN" u="sng" dirty="0">
                <a:latin typeface="Times New Roman" panose="02020603050405020304" pitchFamily="18" charset="0"/>
                <a:cs typeface="Times New Roman" panose="02020603050405020304" pitchFamily="18" charset="0"/>
              </a:rPr>
              <a:t>  52  </a:t>
            </a:r>
            <a:r>
              <a:rPr lang="en-US" altLang="zh-CN" dirty="0">
                <a:latin typeface="Times New Roman" panose="02020603050405020304" pitchFamily="18" charset="0"/>
                <a:cs typeface="Times New Roman" panose="02020603050405020304" pitchFamily="18" charset="0"/>
              </a:rPr>
              <a:t> him the associate’s degree he had earned in full all those years ago.</a:t>
            </a:r>
            <a:endParaRPr lang="zh-CN" altLang="zh-CN" dirty="0">
              <a:latin typeface="Times New Roman" panose="02020603050405020304" pitchFamily="18" charset="0"/>
              <a:cs typeface="Times New Roman" panose="02020603050405020304" pitchFamily="18" charset="0"/>
            </a:endParaRPr>
          </a:p>
          <a:p>
            <a:pPr algn="just"/>
            <a:r>
              <a:rPr lang="en-US" altLang="zh-CN" dirty="0">
                <a:latin typeface="Times New Roman" panose="02020603050405020304" pitchFamily="18" charset="0"/>
                <a:cs typeface="Times New Roman" panose="02020603050405020304" pitchFamily="18" charset="0"/>
              </a:rPr>
              <a:t>“It’s very </a:t>
            </a:r>
            <a:r>
              <a:rPr lang="en-US" altLang="zh-CN" u="sng" dirty="0">
                <a:latin typeface="Times New Roman" panose="02020603050405020304" pitchFamily="18" charset="0"/>
                <a:cs typeface="Times New Roman" panose="02020603050405020304" pitchFamily="18" charset="0"/>
              </a:rPr>
              <a:t>  53  </a:t>
            </a:r>
            <a:r>
              <a:rPr lang="en-US" altLang="zh-CN" dirty="0">
                <a:latin typeface="Times New Roman" panose="02020603050405020304" pitchFamily="18" charset="0"/>
                <a:cs typeface="Times New Roman" panose="02020603050405020304" pitchFamily="18" charset="0"/>
              </a:rPr>
              <a:t> to see a part of old generation receive his degree and be a part of this </a:t>
            </a:r>
            <a:r>
              <a:rPr lang="en-US" altLang="zh-CN" u="sng" dirty="0">
                <a:latin typeface="Times New Roman" panose="02020603050405020304" pitchFamily="18" charset="0"/>
                <a:cs typeface="Times New Roman" panose="02020603050405020304" pitchFamily="18" charset="0"/>
              </a:rPr>
              <a:t>  54  </a:t>
            </a:r>
            <a:r>
              <a:rPr lang="en-US" altLang="zh-CN" dirty="0">
                <a:latin typeface="Times New Roman" panose="02020603050405020304" pitchFamily="18" charset="0"/>
                <a:cs typeface="Times New Roman" panose="02020603050405020304" pitchFamily="18" charset="0"/>
              </a:rPr>
              <a:t>,” said Terence Harrison, program manager of Veterans Programs and Services, according to the university website. “It just goes to show that you’re never too old to see your dreams </a:t>
            </a:r>
            <a:r>
              <a:rPr lang="en-US" altLang="zh-CN" u="sng" dirty="0">
                <a:latin typeface="Times New Roman" panose="02020603050405020304" pitchFamily="18" charset="0"/>
                <a:cs typeface="Times New Roman" panose="02020603050405020304" pitchFamily="18" charset="0"/>
              </a:rPr>
              <a:t>  55  </a:t>
            </a:r>
            <a:r>
              <a:rPr lang="en-US" altLang="zh-CN" dirty="0" smtClean="0">
                <a:latin typeface="Times New Roman" panose="02020603050405020304" pitchFamily="18" charset="0"/>
                <a:cs typeface="Times New Roman" panose="02020603050405020304" pitchFamily="18" charset="0"/>
              </a:rPr>
              <a:t>.”</a:t>
            </a:r>
            <a:endParaRPr lang="zh-CN"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4637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TotalTime>
  <Words>796</Words>
  <Application>Microsoft Office PowerPoint</Application>
  <PresentationFormat>自定义</PresentationFormat>
  <Paragraphs>91</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高一阶段性教学质量检测  英语科试题研讨</vt:lpstr>
      <vt:lpstr>听力部分</vt:lpstr>
      <vt:lpstr>预测难题</vt:lpstr>
      <vt:lpstr>PowerPoint 演示文稿</vt:lpstr>
      <vt:lpstr>PowerPoint 演示文稿</vt:lpstr>
      <vt:lpstr>PowerPoint 演示文稿</vt:lpstr>
      <vt:lpstr>听力训练指导原则与策略</vt:lpstr>
      <vt:lpstr>几项策略：</vt:lpstr>
      <vt:lpstr>PowerPoint 演示文稿</vt:lpstr>
      <vt:lpstr>PowerPoint 演示文稿</vt:lpstr>
      <vt:lpstr>PowerPoint 演示文稿</vt:lpstr>
      <vt:lpstr>PowerPoint 演示文稿</vt:lpstr>
      <vt:lpstr>难题：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高一期末教学质量检测 英语试题研讨</dc:title>
  <dc:creator>Administrator</dc:creator>
  <cp:lastModifiedBy>lenovo</cp:lastModifiedBy>
  <cp:revision>82</cp:revision>
  <dcterms:created xsi:type="dcterms:W3CDTF">2021-01-23T03:07:49Z</dcterms:created>
  <dcterms:modified xsi:type="dcterms:W3CDTF">2021-07-12T06:51:57Z</dcterms:modified>
</cp:coreProperties>
</file>