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185" y="397259"/>
            <a:ext cx="9142246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ctr"/>
            <a:r>
              <a:rPr lang="en-US" altLang="zh-CN" sz="3200" b="1" dirty="0" smtClean="0">
                <a:latin typeface="+mn-ea"/>
              </a:rPr>
              <a:t>1</a:t>
            </a:r>
            <a:r>
              <a:rPr lang="zh-CN" altLang="en-US" sz="3200" b="1" dirty="0" smtClean="0">
                <a:latin typeface="+mn-ea"/>
              </a:rPr>
              <a:t>、</a:t>
            </a:r>
            <a:r>
              <a:rPr lang="zh-CN" altLang="en-US" sz="3200" b="1" dirty="0" smtClean="0">
                <a:latin typeface="+mn-ea"/>
              </a:rPr>
              <a:t>如</a:t>
            </a:r>
            <a:r>
              <a:rPr lang="zh-CN" altLang="en-US" sz="3200" b="1" dirty="0">
                <a:latin typeface="+mn-ea"/>
              </a:rPr>
              <a:t>图所示，半径</a:t>
            </a:r>
            <a:r>
              <a:rPr lang="en-US" sz="3200" b="1" i="1" dirty="0">
                <a:latin typeface="+mn-ea"/>
              </a:rPr>
              <a:t>R</a:t>
            </a:r>
            <a:r>
              <a:rPr lang="en-US" sz="3200" b="1" dirty="0">
                <a:latin typeface="+mn-ea"/>
              </a:rPr>
              <a:t>=0.4m</a:t>
            </a:r>
            <a:r>
              <a:rPr lang="zh-CN" altLang="en-US" sz="3200" b="1" dirty="0">
                <a:latin typeface="+mn-ea"/>
              </a:rPr>
              <a:t>的光滑绝缘圆环</a:t>
            </a:r>
            <a:r>
              <a:rPr lang="zh-CN" altLang="en-US" sz="3200" b="1" dirty="0" smtClean="0">
                <a:latin typeface="+mn-ea"/>
              </a:rPr>
              <a:t>，</a:t>
            </a:r>
            <a:endParaRPr lang="en-US" altLang="zh-CN" sz="3200" b="1" dirty="0" smtClean="0">
              <a:latin typeface="+mn-ea"/>
            </a:endParaRPr>
          </a:p>
          <a:p>
            <a:pPr fontAlgn="ctr"/>
            <a:r>
              <a:rPr lang="zh-CN" altLang="en-US" sz="3200" b="1" dirty="0" smtClean="0">
                <a:latin typeface="+mn-ea"/>
              </a:rPr>
              <a:t>竖直</a:t>
            </a:r>
            <a:r>
              <a:rPr lang="zh-CN" altLang="en-US" sz="3200" b="1" dirty="0">
                <a:latin typeface="+mn-ea"/>
              </a:rPr>
              <a:t>置于场强为</a:t>
            </a:r>
            <a:r>
              <a:rPr lang="en-US" sz="3200" b="1" i="1" dirty="0">
                <a:latin typeface="+mn-ea"/>
              </a:rPr>
              <a:t>E</a:t>
            </a:r>
            <a:r>
              <a:rPr lang="en-US" sz="3200" b="1" dirty="0">
                <a:latin typeface="+mn-ea"/>
              </a:rPr>
              <a:t>=1×10</a:t>
            </a:r>
            <a:r>
              <a:rPr lang="en-US" sz="3200" b="1" baseline="30000" dirty="0">
                <a:latin typeface="+mn-ea"/>
              </a:rPr>
              <a:t>6</a:t>
            </a:r>
            <a:r>
              <a:rPr lang="en-US" sz="3200" b="1" dirty="0">
                <a:latin typeface="+mn-ea"/>
              </a:rPr>
              <a:t>V/m</a:t>
            </a:r>
            <a:r>
              <a:rPr lang="zh-CN" altLang="en-US" sz="3200" b="1" dirty="0">
                <a:latin typeface="+mn-ea"/>
              </a:rPr>
              <a:t>，方向竖直向上</a:t>
            </a:r>
            <a:r>
              <a:rPr lang="zh-CN" altLang="en-US" sz="3200" b="1" dirty="0" smtClean="0">
                <a:latin typeface="+mn-ea"/>
              </a:rPr>
              <a:t>的</a:t>
            </a:r>
            <a:endParaRPr lang="en-US" altLang="zh-CN" sz="3200" b="1" dirty="0" smtClean="0">
              <a:latin typeface="+mn-ea"/>
            </a:endParaRPr>
          </a:p>
          <a:p>
            <a:pPr fontAlgn="ctr"/>
            <a:r>
              <a:rPr lang="zh-CN" altLang="en-US" sz="3200" b="1" dirty="0" smtClean="0">
                <a:latin typeface="+mn-ea"/>
              </a:rPr>
              <a:t>匀</a:t>
            </a:r>
            <a:r>
              <a:rPr lang="zh-CN" altLang="en-US" sz="3200" b="1" dirty="0">
                <a:latin typeface="+mn-ea"/>
              </a:rPr>
              <a:t>强电场中。有一质量为</a:t>
            </a:r>
            <a:r>
              <a:rPr lang="en-US" sz="3200" b="1" i="1" dirty="0">
                <a:latin typeface="+mn-ea"/>
              </a:rPr>
              <a:t>m</a:t>
            </a:r>
            <a:r>
              <a:rPr lang="en-US" sz="3200" b="1" dirty="0">
                <a:latin typeface="+mn-ea"/>
              </a:rPr>
              <a:t>=0.5kg</a:t>
            </a:r>
            <a:r>
              <a:rPr lang="zh-CN" altLang="en-US" sz="3200" b="1" dirty="0">
                <a:latin typeface="+mn-ea"/>
              </a:rPr>
              <a:t>，电荷量</a:t>
            </a:r>
            <a:r>
              <a:rPr lang="zh-CN" altLang="en-US" sz="3200" b="1" dirty="0" smtClean="0">
                <a:latin typeface="+mn-ea"/>
              </a:rPr>
              <a:t>大小</a:t>
            </a:r>
            <a:endParaRPr lang="en-US" altLang="zh-CN" sz="3200" b="1" dirty="0" smtClean="0">
              <a:latin typeface="+mn-ea"/>
            </a:endParaRPr>
          </a:p>
          <a:p>
            <a:pPr fontAlgn="ctr"/>
            <a:r>
              <a:rPr lang="zh-CN" altLang="en-US" sz="3200" b="1" dirty="0" smtClean="0">
                <a:latin typeface="+mn-ea"/>
              </a:rPr>
              <a:t>为</a:t>
            </a:r>
            <a:r>
              <a:rPr lang="en-US" sz="3200" b="1" i="1" dirty="0">
                <a:latin typeface="+mn-ea"/>
              </a:rPr>
              <a:t>q</a:t>
            </a:r>
            <a:r>
              <a:rPr lang="en-US" sz="3200" b="1" dirty="0">
                <a:latin typeface="+mn-ea"/>
              </a:rPr>
              <a:t>=5×10</a:t>
            </a:r>
            <a:r>
              <a:rPr lang="en-US" sz="3200" b="1" baseline="30000" dirty="0">
                <a:latin typeface="+mn-ea"/>
              </a:rPr>
              <a:t>-6</a:t>
            </a:r>
            <a:r>
              <a:rPr lang="en-US" sz="3200" b="1" dirty="0">
                <a:latin typeface="+mn-ea"/>
              </a:rPr>
              <a:t>C</a:t>
            </a:r>
            <a:r>
              <a:rPr lang="zh-CN" altLang="en-US" sz="3200" b="1" dirty="0">
                <a:latin typeface="+mn-ea"/>
              </a:rPr>
              <a:t>的带负电空心小球穿在光滑圆环上</a:t>
            </a:r>
            <a:r>
              <a:rPr lang="zh-CN" altLang="en-US" sz="3200" b="1" dirty="0" smtClean="0">
                <a:latin typeface="+mn-ea"/>
              </a:rPr>
              <a:t>，</a:t>
            </a:r>
            <a:endParaRPr lang="en-US" altLang="zh-CN" sz="3200" b="1" dirty="0" smtClean="0">
              <a:latin typeface="+mn-ea"/>
            </a:endParaRPr>
          </a:p>
          <a:p>
            <a:pPr fontAlgn="ctr"/>
            <a:r>
              <a:rPr lang="zh-CN" altLang="en-US" sz="3200" b="1" dirty="0" smtClean="0">
                <a:latin typeface="+mn-ea"/>
              </a:rPr>
              <a:t>小球</a:t>
            </a:r>
            <a:r>
              <a:rPr lang="zh-CN" altLang="en-US" sz="3200" b="1" dirty="0">
                <a:latin typeface="+mn-ea"/>
              </a:rPr>
              <a:t>从与圆心</a:t>
            </a:r>
            <a:r>
              <a:rPr lang="en-US" sz="3200" b="1" i="1" dirty="0">
                <a:latin typeface="+mn-ea"/>
              </a:rPr>
              <a:t>O</a:t>
            </a:r>
            <a:r>
              <a:rPr lang="zh-CN" altLang="en-US" sz="3200" b="1" dirty="0">
                <a:latin typeface="+mn-ea"/>
              </a:rPr>
              <a:t>等高的位置</a:t>
            </a:r>
            <a:r>
              <a:rPr lang="en-US" sz="3200" b="1" i="1" dirty="0">
                <a:latin typeface="+mn-ea"/>
              </a:rPr>
              <a:t>A</a:t>
            </a:r>
            <a:r>
              <a:rPr lang="zh-CN" altLang="en-US" sz="3200" b="1" dirty="0">
                <a:latin typeface="+mn-ea"/>
              </a:rPr>
              <a:t>点由静止开始下滑</a:t>
            </a:r>
            <a:r>
              <a:rPr lang="zh-CN" altLang="en-US" sz="3200" b="1" dirty="0" smtClean="0">
                <a:latin typeface="+mn-ea"/>
              </a:rPr>
              <a:t>，</a:t>
            </a:r>
            <a:endParaRPr lang="en-US" altLang="zh-CN" sz="3200" b="1" dirty="0" smtClean="0">
              <a:latin typeface="+mn-ea"/>
            </a:endParaRPr>
          </a:p>
          <a:p>
            <a:pPr fontAlgn="ctr"/>
            <a:r>
              <a:rPr lang="zh-CN" altLang="en-US" sz="3200" b="1" dirty="0" smtClean="0">
                <a:latin typeface="+mn-ea"/>
              </a:rPr>
              <a:t>求</a:t>
            </a:r>
            <a:r>
              <a:rPr lang="zh-CN" altLang="en-US" sz="3200" b="1" dirty="0">
                <a:latin typeface="+mn-ea"/>
              </a:rPr>
              <a:t>：</a:t>
            </a:r>
            <a:endParaRPr lang="zh-CN" altLang="en-US" sz="3200" dirty="0">
              <a:latin typeface="+mn-ea"/>
            </a:endParaRPr>
          </a:p>
          <a:p>
            <a:pPr fontAlgn="ctr"/>
            <a:r>
              <a:rPr lang="zh-CN" altLang="en-US" sz="2800" b="1" dirty="0">
                <a:latin typeface="+mn-ea"/>
              </a:rPr>
              <a:t>（</a:t>
            </a:r>
            <a:r>
              <a:rPr lang="en-US" sz="2800" b="1" dirty="0">
                <a:latin typeface="+mn-ea"/>
              </a:rPr>
              <a:t>1</a:t>
            </a:r>
            <a:r>
              <a:rPr lang="zh-CN" altLang="en-US" sz="2800" b="1" dirty="0">
                <a:latin typeface="+mn-ea"/>
              </a:rPr>
              <a:t>）小球下滑到圆环最低点</a:t>
            </a:r>
            <a:r>
              <a:rPr lang="en-US" sz="2800" b="1" i="1" dirty="0">
                <a:latin typeface="+mn-ea"/>
              </a:rPr>
              <a:t>B</a:t>
            </a:r>
            <a:r>
              <a:rPr lang="zh-CN" altLang="en-US" sz="2800" b="1" dirty="0">
                <a:latin typeface="+mn-ea"/>
              </a:rPr>
              <a:t>的速度？</a:t>
            </a:r>
            <a:endParaRPr lang="zh-CN" altLang="en-US" sz="2800" dirty="0">
              <a:latin typeface="+mn-ea"/>
            </a:endParaRPr>
          </a:p>
          <a:p>
            <a:pPr fontAlgn="ctr"/>
            <a:r>
              <a:rPr lang="zh-CN" altLang="en-US" sz="2800" b="1" dirty="0">
                <a:latin typeface="+mn-ea"/>
              </a:rPr>
              <a:t>（</a:t>
            </a:r>
            <a:r>
              <a:rPr lang="en-US" sz="2800" b="1" dirty="0">
                <a:latin typeface="+mn-ea"/>
              </a:rPr>
              <a:t>2</a:t>
            </a:r>
            <a:r>
              <a:rPr lang="zh-CN" altLang="en-US" sz="2800" b="1" dirty="0">
                <a:latin typeface="+mn-ea"/>
              </a:rPr>
              <a:t>）小球下滑到圆环的最低</a:t>
            </a:r>
            <a:r>
              <a:rPr lang="en-US" sz="2800" b="1" i="1" dirty="0">
                <a:latin typeface="+mn-ea"/>
              </a:rPr>
              <a:t>B</a:t>
            </a:r>
            <a:r>
              <a:rPr lang="zh-CN" altLang="en-US" sz="2800" b="1" dirty="0">
                <a:latin typeface="+mn-ea"/>
              </a:rPr>
              <a:t>时对圆环的压力大小？</a:t>
            </a:r>
            <a:endParaRPr lang="zh-CN" altLang="en-US" sz="3200" dirty="0">
              <a:latin typeface="+mn-ea"/>
            </a:endParaRPr>
          </a:p>
        </p:txBody>
      </p:sp>
      <p:pic>
        <p:nvPicPr>
          <p:cNvPr id="5" name="图片 4" descr="figure"/>
          <p:cNvPicPr/>
          <p:nvPr/>
        </p:nvPicPr>
        <p:blipFill>
          <a:blip r:embed="rId2"/>
          <a:stretch>
            <a:fillRect/>
          </a:stretch>
        </p:blipFill>
        <p:spPr>
          <a:xfrm>
            <a:off x="5500694" y="4357694"/>
            <a:ext cx="2143140" cy="221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844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554" y="-24"/>
            <a:ext cx="9020418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ctr"/>
            <a:r>
              <a:rPr lang="en-US" altLang="zh-CN" sz="2800" b="1" dirty="0" smtClean="0">
                <a:latin typeface="+mn-ea"/>
              </a:rPr>
              <a:t>2</a:t>
            </a:r>
            <a:r>
              <a:rPr lang="zh-CN" altLang="en-US" sz="2800" b="1" dirty="0" smtClean="0">
                <a:latin typeface="+mn-ea"/>
              </a:rPr>
              <a:t>、</a:t>
            </a:r>
            <a:r>
              <a:rPr lang="zh-CN" altLang="en-US" sz="2800" b="1" dirty="0" smtClean="0">
                <a:latin typeface="+mn-ea"/>
              </a:rPr>
              <a:t>如</a:t>
            </a:r>
            <a:r>
              <a:rPr lang="zh-CN" altLang="en-US" sz="2800" b="1" dirty="0">
                <a:latin typeface="+mn-ea"/>
              </a:rPr>
              <a:t>图所示，半径为</a:t>
            </a:r>
            <a:r>
              <a:rPr lang="en-US" sz="2800" b="1" i="1" dirty="0">
                <a:latin typeface="+mn-ea"/>
              </a:rPr>
              <a:t>R</a:t>
            </a:r>
            <a:r>
              <a:rPr lang="zh-CN" altLang="en-US" sz="2800" b="1" dirty="0">
                <a:latin typeface="+mn-ea"/>
              </a:rPr>
              <a:t>的</a:t>
            </a:r>
            <a:r>
              <a:rPr lang="en-US" sz="2800" b="1" dirty="0">
                <a:latin typeface="+mn-ea"/>
              </a:rPr>
              <a:t> </a:t>
            </a:r>
            <a:r>
              <a:rPr lang="zh-CN" altLang="en-US" sz="2800" b="1" dirty="0">
                <a:latin typeface="+mn-ea"/>
              </a:rPr>
              <a:t>光滑绝缘圆形轨道固定在</a:t>
            </a:r>
            <a:r>
              <a:rPr lang="zh-CN" altLang="en-US" sz="2800" b="1" dirty="0" smtClean="0">
                <a:latin typeface="+mn-ea"/>
              </a:rPr>
              <a:t>竖直</a:t>
            </a:r>
            <a:endParaRPr lang="en-US" altLang="zh-CN" sz="2800" b="1" dirty="0" smtClean="0">
              <a:latin typeface="+mn-ea"/>
            </a:endParaRPr>
          </a:p>
          <a:p>
            <a:pPr fontAlgn="ctr"/>
            <a:r>
              <a:rPr lang="zh-CN" altLang="en-US" sz="2800" b="1" dirty="0" smtClean="0">
                <a:latin typeface="+mn-ea"/>
              </a:rPr>
              <a:t>平面</a:t>
            </a:r>
            <a:r>
              <a:rPr lang="zh-CN" altLang="en-US" sz="2800" b="1" dirty="0">
                <a:latin typeface="+mn-ea"/>
              </a:rPr>
              <a:t>内，以圆心</a:t>
            </a:r>
            <a:r>
              <a:rPr lang="en-US" sz="2800" b="1" i="1" dirty="0">
                <a:latin typeface="+mn-ea"/>
              </a:rPr>
              <a:t>O</a:t>
            </a:r>
            <a:r>
              <a:rPr lang="zh-CN" altLang="en-US" sz="2800" b="1" dirty="0">
                <a:latin typeface="+mn-ea"/>
              </a:rPr>
              <a:t>为坐标原点建立直角坐标系，</a:t>
            </a:r>
            <a:r>
              <a:rPr lang="en-US" sz="2800" b="1" i="1" dirty="0">
                <a:latin typeface="+mn-ea"/>
              </a:rPr>
              <a:t>x</a:t>
            </a:r>
            <a:r>
              <a:rPr lang="zh-CN" altLang="en-US" sz="2800" b="1" dirty="0">
                <a:latin typeface="+mn-ea"/>
              </a:rPr>
              <a:t>轴与</a:t>
            </a:r>
            <a:r>
              <a:rPr lang="zh-CN" altLang="en-US" sz="2800" b="1" dirty="0" smtClean="0">
                <a:latin typeface="+mn-ea"/>
              </a:rPr>
              <a:t>水</a:t>
            </a:r>
            <a:endParaRPr lang="en-US" altLang="zh-CN" sz="2800" b="1" dirty="0" smtClean="0">
              <a:latin typeface="+mn-ea"/>
            </a:endParaRPr>
          </a:p>
          <a:p>
            <a:pPr fontAlgn="ctr"/>
            <a:r>
              <a:rPr lang="zh-CN" altLang="en-US" sz="2800" b="1" dirty="0" smtClean="0">
                <a:latin typeface="+mn-ea"/>
              </a:rPr>
              <a:t>平</a:t>
            </a:r>
            <a:r>
              <a:rPr lang="zh-CN" altLang="en-US" sz="2800" b="1" dirty="0">
                <a:latin typeface="+mn-ea"/>
              </a:rPr>
              <a:t>直径重合。</a:t>
            </a:r>
            <a:r>
              <a:rPr lang="en-US" sz="2800" b="1" i="1" dirty="0">
                <a:latin typeface="+mn-ea"/>
              </a:rPr>
              <a:t>x</a:t>
            </a:r>
            <a:r>
              <a:rPr lang="en-US" sz="2800" b="1" dirty="0">
                <a:latin typeface="+mn-ea"/>
              </a:rPr>
              <a:t>≥0</a:t>
            </a:r>
            <a:r>
              <a:rPr lang="zh-CN" altLang="en-US" sz="2800" b="1" dirty="0">
                <a:latin typeface="+mn-ea"/>
              </a:rPr>
              <a:t>的空间存在竖直向下的匀强电场</a:t>
            </a:r>
            <a:r>
              <a:rPr lang="zh-CN" altLang="en-US" sz="2800" b="1" dirty="0" smtClean="0">
                <a:latin typeface="+mn-ea"/>
              </a:rPr>
              <a:t>，</a:t>
            </a:r>
            <a:endParaRPr lang="en-US" altLang="zh-CN" sz="2800" b="1" dirty="0" smtClean="0">
              <a:latin typeface="+mn-ea"/>
            </a:endParaRPr>
          </a:p>
          <a:p>
            <a:pPr fontAlgn="ctr"/>
            <a:r>
              <a:rPr lang="zh-CN" altLang="en-US" sz="2800" b="1" dirty="0" smtClean="0">
                <a:latin typeface="+mn-ea"/>
              </a:rPr>
              <a:t>第二</a:t>
            </a:r>
            <a:r>
              <a:rPr lang="zh-CN" altLang="en-US" sz="2800" b="1" dirty="0">
                <a:latin typeface="+mn-ea"/>
              </a:rPr>
              <a:t>象限存在水平方向的匀强电场（图中未画出</a:t>
            </a:r>
            <a:r>
              <a:rPr lang="zh-CN" altLang="en-US" sz="2800" b="1" dirty="0" smtClean="0">
                <a:latin typeface="+mn-ea"/>
              </a:rPr>
              <a:t>），</a:t>
            </a:r>
            <a:endParaRPr lang="en-US" altLang="zh-CN" sz="2800" b="1" dirty="0" smtClean="0">
              <a:latin typeface="+mn-ea"/>
            </a:endParaRPr>
          </a:p>
          <a:p>
            <a:pPr fontAlgn="ctr"/>
            <a:r>
              <a:rPr lang="zh-CN" altLang="en-US" sz="2800" b="1" dirty="0" smtClean="0">
                <a:latin typeface="+mn-ea"/>
              </a:rPr>
              <a:t>质量</a:t>
            </a:r>
            <a:r>
              <a:rPr lang="zh-CN" altLang="en-US" sz="2800" b="1" dirty="0">
                <a:latin typeface="+mn-ea"/>
              </a:rPr>
              <a:t>为</a:t>
            </a:r>
            <a:r>
              <a:rPr lang="en-US" sz="2800" b="1" i="1" dirty="0">
                <a:latin typeface="+mn-ea"/>
              </a:rPr>
              <a:t>m</a:t>
            </a:r>
            <a:r>
              <a:rPr lang="zh-CN" altLang="en-US" sz="2800" b="1" dirty="0">
                <a:latin typeface="+mn-ea"/>
              </a:rPr>
              <a:t>、带电量为</a:t>
            </a:r>
            <a:r>
              <a:rPr lang="en-US" sz="2800" b="1" dirty="0">
                <a:latin typeface="+mn-ea"/>
              </a:rPr>
              <a:t>+</a:t>
            </a:r>
            <a:r>
              <a:rPr lang="en-US" sz="2800" b="1" i="1" dirty="0">
                <a:latin typeface="+mn-ea"/>
              </a:rPr>
              <a:t>q</a:t>
            </a:r>
            <a:r>
              <a:rPr lang="zh-CN" altLang="en-US" sz="2800" b="1" dirty="0">
                <a:latin typeface="+mn-ea"/>
              </a:rPr>
              <a:t>的小球静止在</a:t>
            </a:r>
            <a:r>
              <a:rPr lang="en-US" sz="2800" b="1" i="1" dirty="0">
                <a:latin typeface="+mn-ea"/>
              </a:rPr>
              <a:t>B</a:t>
            </a:r>
            <a:r>
              <a:rPr lang="zh-CN" altLang="en-US" sz="2800" b="1" dirty="0">
                <a:latin typeface="+mn-ea"/>
              </a:rPr>
              <a:t>处，</a:t>
            </a:r>
            <a:r>
              <a:rPr lang="en-US" sz="2800" b="1" i="1" dirty="0">
                <a:latin typeface="+mn-ea"/>
              </a:rPr>
              <a:t>x</a:t>
            </a:r>
            <a:r>
              <a:rPr lang="en-US" sz="2800" b="1" dirty="0">
                <a:latin typeface="+mn-ea"/>
              </a:rPr>
              <a:t>≥0</a:t>
            </a:r>
            <a:r>
              <a:rPr lang="zh-CN" altLang="en-US" sz="2800" b="1" dirty="0">
                <a:latin typeface="+mn-ea"/>
              </a:rPr>
              <a:t>空间</a:t>
            </a:r>
            <a:r>
              <a:rPr lang="zh-CN" altLang="en-US" sz="2800" b="1" dirty="0" smtClean="0">
                <a:latin typeface="+mn-ea"/>
              </a:rPr>
              <a:t>的</a:t>
            </a:r>
            <a:endParaRPr lang="en-US" altLang="zh-CN" sz="2800" b="1" dirty="0" smtClean="0">
              <a:latin typeface="+mn-ea"/>
            </a:endParaRPr>
          </a:p>
          <a:p>
            <a:pPr fontAlgn="ctr"/>
            <a:r>
              <a:rPr lang="zh-CN" altLang="en-US" sz="2800" b="1" dirty="0" smtClean="0">
                <a:latin typeface="+mn-ea"/>
              </a:rPr>
              <a:t>匀</a:t>
            </a:r>
            <a:r>
              <a:rPr lang="zh-CN" altLang="en-US" sz="2800" b="1" dirty="0">
                <a:latin typeface="+mn-ea"/>
              </a:rPr>
              <a:t>强电场的电场强度</a:t>
            </a:r>
            <a:r>
              <a:rPr lang="en-US" sz="2800" b="1" dirty="0">
                <a:latin typeface="+mn-ea"/>
              </a:rPr>
              <a:t> </a:t>
            </a:r>
            <a:r>
              <a:rPr lang="zh-CN" altLang="en-US" sz="2800" b="1" dirty="0">
                <a:latin typeface="+mn-ea"/>
              </a:rPr>
              <a:t>。现让小球在</a:t>
            </a:r>
            <a:r>
              <a:rPr lang="en-US" sz="2800" b="1" i="1" dirty="0">
                <a:latin typeface="+mn-ea"/>
              </a:rPr>
              <a:t>B</a:t>
            </a:r>
            <a:r>
              <a:rPr lang="zh-CN" altLang="en-US" sz="2800" b="1" dirty="0">
                <a:latin typeface="+mn-ea"/>
              </a:rPr>
              <a:t>处瞬间获得一</a:t>
            </a:r>
            <a:r>
              <a:rPr lang="zh-CN" altLang="en-US" sz="2800" b="1" dirty="0" smtClean="0">
                <a:latin typeface="+mn-ea"/>
              </a:rPr>
              <a:t>个</a:t>
            </a:r>
            <a:endParaRPr lang="en-US" altLang="zh-CN" sz="2800" b="1" dirty="0" smtClean="0">
              <a:latin typeface="+mn-ea"/>
            </a:endParaRPr>
          </a:p>
          <a:p>
            <a:pPr fontAlgn="ctr"/>
            <a:r>
              <a:rPr lang="zh-CN" altLang="en-US" sz="2800" b="1" dirty="0" smtClean="0">
                <a:latin typeface="+mn-ea"/>
              </a:rPr>
              <a:t>水平</a:t>
            </a:r>
            <a:r>
              <a:rPr lang="zh-CN" altLang="en-US" sz="2800" b="1" dirty="0">
                <a:latin typeface="+mn-ea"/>
              </a:rPr>
              <a:t>向右的初速度，小球恰好能通过轨道最高点</a:t>
            </a:r>
            <a:r>
              <a:rPr lang="en-US" sz="2800" b="1" i="1" dirty="0">
                <a:latin typeface="+mn-ea"/>
              </a:rPr>
              <a:t>D</a:t>
            </a:r>
            <a:r>
              <a:rPr lang="zh-CN" altLang="en-US" sz="2800" b="1" dirty="0" smtClean="0">
                <a:latin typeface="+mn-ea"/>
              </a:rPr>
              <a:t>，</a:t>
            </a:r>
            <a:endParaRPr lang="en-US" altLang="zh-CN" sz="2800" b="1" dirty="0" smtClean="0">
              <a:latin typeface="+mn-ea"/>
            </a:endParaRPr>
          </a:p>
          <a:p>
            <a:pPr fontAlgn="ctr"/>
            <a:r>
              <a:rPr lang="zh-CN" altLang="en-US" sz="2800" b="1" dirty="0" smtClean="0">
                <a:latin typeface="+mn-ea"/>
              </a:rPr>
              <a:t>并</a:t>
            </a:r>
            <a:r>
              <a:rPr lang="zh-CN" altLang="en-US" sz="2800" b="1" dirty="0">
                <a:latin typeface="+mn-ea"/>
              </a:rPr>
              <a:t>从</a:t>
            </a:r>
            <a:r>
              <a:rPr lang="en-US" sz="2800" b="1" i="1" dirty="0">
                <a:latin typeface="+mn-ea"/>
              </a:rPr>
              <a:t>A</a:t>
            </a:r>
            <a:r>
              <a:rPr lang="zh-CN" altLang="en-US" sz="2800" b="1" dirty="0">
                <a:latin typeface="+mn-ea"/>
              </a:rPr>
              <a:t>处恰好沿切线方向进入圆轨道。假设运动过程</a:t>
            </a:r>
            <a:r>
              <a:rPr lang="zh-CN" altLang="en-US" sz="2800" b="1" dirty="0" smtClean="0">
                <a:latin typeface="+mn-ea"/>
              </a:rPr>
              <a:t>中</a:t>
            </a:r>
            <a:endParaRPr lang="en-US" altLang="zh-CN" sz="2800" b="1" dirty="0" smtClean="0">
              <a:latin typeface="+mn-ea"/>
            </a:endParaRPr>
          </a:p>
          <a:p>
            <a:pPr fontAlgn="ctr"/>
            <a:r>
              <a:rPr lang="zh-CN" altLang="en-US" sz="2800" b="1" dirty="0" smtClean="0">
                <a:latin typeface="+mn-ea"/>
              </a:rPr>
              <a:t>小球</a:t>
            </a:r>
            <a:r>
              <a:rPr lang="zh-CN" altLang="en-US" sz="2800" b="1" dirty="0">
                <a:latin typeface="+mn-ea"/>
              </a:rPr>
              <a:t>的电荷量始终保持不变，重力加速度为</a:t>
            </a:r>
            <a:r>
              <a:rPr lang="en-US" sz="2800" b="1" i="1" dirty="0">
                <a:latin typeface="+mn-ea"/>
              </a:rPr>
              <a:t>g</a:t>
            </a:r>
            <a:r>
              <a:rPr lang="zh-CN" altLang="en-US" sz="2800" b="1" dirty="0">
                <a:latin typeface="+mn-ea"/>
              </a:rPr>
              <a:t>。求：</a:t>
            </a:r>
            <a:endParaRPr lang="zh-CN" altLang="en-US" sz="2800" dirty="0">
              <a:latin typeface="+mn-ea"/>
            </a:endParaRPr>
          </a:p>
          <a:p>
            <a:pPr fontAlgn="ctr"/>
            <a:r>
              <a:rPr lang="zh-CN" altLang="en-US" sz="2800" b="1" dirty="0">
                <a:latin typeface="+mn-ea"/>
              </a:rPr>
              <a:t>（</a:t>
            </a:r>
            <a:r>
              <a:rPr lang="en-US" sz="2800" b="1" dirty="0">
                <a:latin typeface="+mn-ea"/>
              </a:rPr>
              <a:t>1</a:t>
            </a:r>
            <a:r>
              <a:rPr lang="zh-CN" altLang="en-US" sz="2800" b="1" dirty="0">
                <a:latin typeface="+mn-ea"/>
              </a:rPr>
              <a:t>）小球通过</a:t>
            </a:r>
            <a:r>
              <a:rPr lang="en-US" sz="2800" b="1" i="1" dirty="0">
                <a:latin typeface="+mn-ea"/>
              </a:rPr>
              <a:t>D</a:t>
            </a:r>
            <a:r>
              <a:rPr lang="zh-CN" altLang="en-US" sz="2800" b="1" dirty="0">
                <a:latin typeface="+mn-ea"/>
              </a:rPr>
              <a:t>点时的速度大小；</a:t>
            </a:r>
            <a:endParaRPr lang="zh-CN" altLang="en-US" sz="2800" dirty="0">
              <a:latin typeface="+mn-ea"/>
            </a:endParaRPr>
          </a:p>
          <a:p>
            <a:pPr fontAlgn="ctr"/>
            <a:r>
              <a:rPr lang="zh-CN" altLang="en-US" sz="2800" b="1" dirty="0">
                <a:latin typeface="+mn-ea"/>
              </a:rPr>
              <a:t>（</a:t>
            </a:r>
            <a:r>
              <a:rPr lang="en-US" sz="2800" b="1" dirty="0">
                <a:latin typeface="+mn-ea"/>
              </a:rPr>
              <a:t>2</a:t>
            </a:r>
            <a:r>
              <a:rPr lang="zh-CN" altLang="en-US" sz="2800" b="1" dirty="0">
                <a:latin typeface="+mn-ea"/>
              </a:rPr>
              <a:t>）第二象限中匀强电场</a:t>
            </a:r>
            <a:r>
              <a:rPr lang="zh-CN" altLang="en-US" sz="2800" b="1" dirty="0" smtClean="0">
                <a:latin typeface="+mn-ea"/>
              </a:rPr>
              <a:t>的电场强度</a:t>
            </a:r>
            <a:endParaRPr lang="en-US" altLang="zh-CN" sz="2800" b="1" dirty="0" smtClean="0">
              <a:latin typeface="+mn-ea"/>
            </a:endParaRPr>
          </a:p>
          <a:p>
            <a:pPr fontAlgn="ctr"/>
            <a:r>
              <a:rPr lang="en-US" sz="2800" b="1" i="1" dirty="0" smtClean="0">
                <a:latin typeface="+mn-ea"/>
              </a:rPr>
              <a:t>E</a:t>
            </a:r>
            <a:r>
              <a:rPr lang="en-US" sz="2800" b="1" baseline="-25000" dirty="0" smtClean="0">
                <a:latin typeface="+mn-ea"/>
              </a:rPr>
              <a:t>2</a:t>
            </a:r>
            <a:r>
              <a:rPr lang="zh-CN" altLang="en-US" sz="2800" b="1" dirty="0">
                <a:latin typeface="+mn-ea"/>
              </a:rPr>
              <a:t>的大小和方向</a:t>
            </a:r>
            <a:r>
              <a:rPr lang="zh-CN" altLang="en-US" sz="2800" b="1" dirty="0" smtClean="0">
                <a:latin typeface="+mn-ea"/>
              </a:rPr>
              <a:t>；</a:t>
            </a:r>
            <a:endParaRPr lang="zh-CN" altLang="en-US" sz="2800" dirty="0">
              <a:latin typeface="+mn-ea"/>
            </a:endParaRPr>
          </a:p>
        </p:txBody>
      </p:sp>
      <p:pic>
        <p:nvPicPr>
          <p:cNvPr id="5" name="图片 4" descr="figure"/>
          <p:cNvPicPr/>
          <p:nvPr/>
        </p:nvPicPr>
        <p:blipFill>
          <a:blip r:embed="rId2"/>
          <a:stretch>
            <a:fillRect/>
          </a:stretch>
        </p:blipFill>
        <p:spPr>
          <a:xfrm>
            <a:off x="6300192" y="3938975"/>
            <a:ext cx="2605098" cy="264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39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274</Words>
  <Application>Microsoft Office PowerPoint</Application>
  <PresentationFormat>全屏显示(4:3)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</cp:revision>
  <dcterms:created xsi:type="dcterms:W3CDTF">2021-06-04T01:01:13Z</dcterms:created>
  <dcterms:modified xsi:type="dcterms:W3CDTF">2021-06-04T01:14:25Z</dcterms:modified>
</cp:coreProperties>
</file>