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" r:id="rId3"/>
    <p:sldId id="410" r:id="rId4"/>
    <p:sldId id="411" r:id="rId6"/>
    <p:sldId id="412" r:id="rId7"/>
    <p:sldId id="414" r:id="rId8"/>
    <p:sldId id="415" r:id="rId9"/>
    <p:sldId id="416" r:id="rId10"/>
    <p:sldId id="417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33" r:id="rId19"/>
    <p:sldId id="426" r:id="rId20"/>
    <p:sldId id="434" r:id="rId21"/>
    <p:sldId id="427" r:id="rId22"/>
    <p:sldId id="431" r:id="rId23"/>
    <p:sldId id="429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模板来自 </a:t>
            </a:r>
            <a:r>
              <a:rPr lang="en-US" altLang="zh-CN"/>
              <a:t>http://docer.mysoeasy.com/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E1D939-3E60-4063-B05E-56844F97CE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模板来自 </a:t>
            </a:r>
            <a:r>
              <a:rPr lang="en-US" altLang="zh-CN"/>
              <a:t>http://docer.mysoeasy.com/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AE1D939-3E60-4063-B05E-56844F97CE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87688" y="2420888"/>
            <a:ext cx="6137108" cy="14452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应用文写作</a:t>
            </a:r>
            <a:endParaRPr lang="zh-CN" altLang="en-US" sz="8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645" y="224155"/>
            <a:ext cx="5295900" cy="5276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320" y="224155"/>
            <a:ext cx="5276850" cy="6242050"/>
          </a:xfrm>
          <a:prstGeom prst="rect">
            <a:avLst/>
          </a:prstGeom>
        </p:spPr>
      </p:pic>
      <p:sp>
        <p:nvSpPr>
          <p:cNvPr id="4" name="爆炸形 1 3"/>
          <p:cNvSpPr/>
          <p:nvPr/>
        </p:nvSpPr>
        <p:spPr>
          <a:xfrm>
            <a:off x="0" y="4191000"/>
            <a:ext cx="5963285" cy="26670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4000" b="1" dirty="0">
                <a:solidFill>
                  <a:srgbClr val="FF0000"/>
                </a:solidFill>
              </a:rPr>
              <a:t>2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.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段首不空格，</a:t>
            </a:r>
            <a:r>
              <a:rPr lang="zh-CN" altLang="zh-CN" sz="4000" b="1" dirty="0" smtClean="0">
                <a:solidFill>
                  <a:srgbClr val="FF0000"/>
                </a:solidFill>
              </a:rPr>
              <a:t>不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分段，语法错误多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365" y="429895"/>
            <a:ext cx="5295900" cy="530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985" y="2069465"/>
            <a:ext cx="5267325" cy="4530725"/>
          </a:xfrm>
          <a:prstGeom prst="rect">
            <a:avLst/>
          </a:prstGeom>
        </p:spPr>
      </p:pic>
      <p:sp>
        <p:nvSpPr>
          <p:cNvPr id="4" name="爆炸形 1 3"/>
          <p:cNvSpPr/>
          <p:nvPr/>
        </p:nvSpPr>
        <p:spPr>
          <a:xfrm>
            <a:off x="5236210" y="-298450"/>
            <a:ext cx="6955790" cy="236855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.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词数不够</a:t>
            </a:r>
            <a:endParaRPr lang="zh-CN" altLang="en-US" sz="4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JP8X9KU(99F06Y24{}AJOP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85" y="629920"/>
            <a:ext cx="6055360" cy="1162050"/>
          </a:xfrm>
          <a:prstGeom prst="rect">
            <a:avLst/>
          </a:prstGeom>
        </p:spPr>
      </p:pic>
      <p:sp>
        <p:nvSpPr>
          <p:cNvPr id="5" name="爆炸形 1 4"/>
          <p:cNvSpPr/>
          <p:nvPr/>
        </p:nvSpPr>
        <p:spPr>
          <a:xfrm>
            <a:off x="0" y="2628265"/>
            <a:ext cx="5979795" cy="33121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4000" b="1" dirty="0">
                <a:solidFill>
                  <a:srgbClr val="FF0000"/>
                </a:solidFill>
              </a:rPr>
              <a:t>4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.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文体不清，投稿写成演讲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,</a:t>
            </a:r>
            <a:r>
              <a:rPr lang="zh-CN" altLang="zh-CN" sz="4000" b="1" dirty="0" smtClean="0">
                <a:solidFill>
                  <a:srgbClr val="FF0000"/>
                </a:solidFill>
              </a:rPr>
              <a:t>书信</a:t>
            </a:r>
            <a:endParaRPr lang="zh-CN" altLang="zh-CN" sz="4000" b="1" dirty="0" smtClean="0">
              <a:solidFill>
                <a:srgbClr val="FF0000"/>
              </a:solidFill>
            </a:endParaRPr>
          </a:p>
        </p:txBody>
      </p:sp>
      <p:pic>
        <p:nvPicPr>
          <p:cNvPr id="2" name="图片 1" descr="9NWE51F%0]EED`3%6VA5``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790" y="415290"/>
            <a:ext cx="5114290" cy="601726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66700" y="1139825"/>
            <a:ext cx="20447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764020" y="1377315"/>
            <a:ext cx="1636395" cy="2984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0429240" y="1791970"/>
            <a:ext cx="1117600" cy="1714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爆炸形 1 4"/>
          <p:cNvSpPr/>
          <p:nvPr/>
        </p:nvSpPr>
        <p:spPr>
          <a:xfrm>
            <a:off x="2191385" y="362585"/>
            <a:ext cx="7599680" cy="33121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.</a:t>
            </a:r>
            <a:r>
              <a:rPr lang="zh-CN" altLang="en-US" sz="4000" b="1" dirty="0" smtClean="0">
                <a:solidFill>
                  <a:srgbClr val="FF0000"/>
                </a:solidFill>
                <a:sym typeface="+mn-ea"/>
              </a:rPr>
              <a:t>团队运动项目解读不准确</a:t>
            </a:r>
            <a:endParaRPr lang="zh-CN" alt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78280" y="4247515"/>
            <a:ext cx="10098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accent1">
                    <a:lumMod val="75000"/>
                  </a:schemeClr>
                </a:solidFill>
              </a:rPr>
              <a:t>团队运动：</a:t>
            </a:r>
            <a:r>
              <a:rPr lang="en-US" altLang="zh-CN" sz="3200">
                <a:solidFill>
                  <a:schemeClr val="accent1">
                    <a:lumMod val="75000"/>
                  </a:schemeClr>
                </a:solidFill>
              </a:rPr>
              <a:t>basketball, volleyball, football, relay-race...</a:t>
            </a:r>
            <a:endParaRPr lang="en-US" altLang="zh-CN" sz="32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12950" y="5056505"/>
            <a:ext cx="3806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爆炸形 1 4"/>
          <p:cNvSpPr/>
          <p:nvPr/>
        </p:nvSpPr>
        <p:spPr>
          <a:xfrm>
            <a:off x="2191385" y="10160"/>
            <a:ext cx="7882890" cy="266763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4000" b="1" dirty="0">
                <a:solidFill>
                  <a:srgbClr val="FF0000"/>
                </a:solidFill>
              </a:rPr>
              <a:t>6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.</a:t>
            </a:r>
            <a:r>
              <a:rPr lang="en-US" altLang="zh-CN" sz="4000" b="1" dirty="0">
                <a:solidFill>
                  <a:srgbClr val="FF0000"/>
                </a:solidFill>
                <a:sym typeface="+mn-ea"/>
              </a:rPr>
              <a:t>呼吁”写的不明显，一笔带过</a:t>
            </a:r>
            <a:endParaRPr lang="zh-CN" altLang="en-US" sz="4000" b="1" dirty="0" smtClean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955" y="3322320"/>
            <a:ext cx="5438140" cy="631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885" y="4172585"/>
            <a:ext cx="5631180" cy="7213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205" y="5297170"/>
            <a:ext cx="5643245" cy="7639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爆炸形 1 3"/>
          <p:cNvSpPr/>
          <p:nvPr/>
        </p:nvSpPr>
        <p:spPr>
          <a:xfrm>
            <a:off x="1634396" y="24957"/>
            <a:ext cx="4965659" cy="1987919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问题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7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.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缺少过渡衔接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5350" y="2663190"/>
            <a:ext cx="101358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 smtClean="0">
                <a:solidFill>
                  <a:srgbClr val="0000FF"/>
                </a:solidFill>
              </a:rPr>
              <a:t>To begin with/First and foremost/ First of all,…</a:t>
            </a:r>
            <a:endParaRPr lang="en-US" altLang="zh-CN" sz="3200" b="1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 smtClean="0">
                <a:solidFill>
                  <a:srgbClr val="0000FF"/>
                </a:solidFill>
              </a:rPr>
              <a:t>Besides/What’s more/Additionally/In addition,…</a:t>
            </a:r>
            <a:endParaRPr lang="en-US" altLang="zh-CN" sz="3200" b="1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3200" b="1" dirty="0" smtClean="0">
                <a:solidFill>
                  <a:srgbClr val="0000FF"/>
                </a:solidFill>
              </a:rPr>
              <a:t>Last </a:t>
            </a:r>
            <a:r>
              <a:rPr lang="en-US" altLang="zh-CN" sz="3200" b="1" dirty="0">
                <a:solidFill>
                  <a:srgbClr val="0000FF"/>
                </a:solidFill>
              </a:rPr>
              <a:t>but not </a:t>
            </a:r>
            <a:r>
              <a:rPr lang="en-US" altLang="zh-CN" sz="3200" b="1" dirty="0" smtClean="0">
                <a:solidFill>
                  <a:srgbClr val="0000FF"/>
                </a:solidFill>
              </a:rPr>
              <a:t>least,…</a:t>
            </a:r>
            <a:endParaRPr lang="zh-CN" altLang="en-US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595245" y="0"/>
            <a:ext cx="9500870" cy="74161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>
                <a:solidFill>
                  <a:srgbClr val="0070C0"/>
                </a:solidFill>
              </a:rPr>
              <a:t>强身健体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build up/strengthen one's body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build up one's physical strength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improve one's health/be beneficial to one's health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keep fit/healthy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develop one's core muscles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be good for our physical and mental health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0070C0"/>
                </a:solidFill>
              </a:rPr>
              <a:t>增进友谊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strengthen/enhance  friendship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promote friendly relationships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0070C0"/>
                </a:solidFill>
              </a:rPr>
              <a:t>团队精神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team spirit of cooperation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</a:rPr>
              <a:t>cooperative spirit of the group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zh-CN" altLang="en-US" sz="2800">
                <a:solidFill>
                  <a:srgbClr val="0070C0"/>
                </a:solidFill>
              </a:rPr>
              <a:t>参加活动</a:t>
            </a:r>
            <a:endParaRPr lang="zh-CN" altLang="en-US" sz="2800">
              <a:solidFill>
                <a:srgbClr val="0070C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  <a:sym typeface="+mn-ea"/>
              </a:rPr>
              <a:t>take (an active) part in an activity</a:t>
            </a:r>
            <a:endParaRPr lang="en-US" altLang="zh-CN" sz="2800">
              <a:solidFill>
                <a:srgbClr val="FF0000"/>
              </a:solidFill>
            </a:endParaRPr>
          </a:p>
          <a:p>
            <a:r>
              <a:rPr lang="en-US" altLang="zh-CN" sz="2800">
                <a:solidFill>
                  <a:srgbClr val="FF0000"/>
                </a:solidFill>
                <a:sym typeface="+mn-ea"/>
              </a:rPr>
              <a:t>participate in an activity</a:t>
            </a:r>
            <a:endParaRPr lang="en-US" altLang="zh-CN" sz="2800">
              <a:solidFill>
                <a:srgbClr val="FF0000"/>
              </a:solidFill>
            </a:endParaRPr>
          </a:p>
          <a:p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4" y="-306"/>
            <a:ext cx="2088232" cy="583565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zh-CN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相关短语</a:t>
            </a:r>
            <a:endParaRPr lang="zh-CN" altLang="en-US" sz="32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3855" y="675005"/>
            <a:ext cx="11464290" cy="649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ClrTx/>
              <a:buSzTx/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When it comes to team sports, I’d like to recommend relay-race. </a:t>
            </a:r>
            <a:endParaRPr lang="en-US" altLang="zh-CN" sz="3200" b="1" dirty="0" smtClean="0">
              <a:solidFill>
                <a:srgbClr val="FF0000"/>
              </a:solidFill>
              <a:sym typeface="+mn-ea"/>
            </a:endParaRPr>
          </a:p>
          <a:p>
            <a:pPr marL="514350" indent="-514350" algn="l">
              <a:buClrTx/>
              <a:buSzTx/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Among all sports, I am keen on basketball most.</a:t>
            </a:r>
            <a:endParaRPr lang="en-US" altLang="zh-CN" sz="3200" b="1" dirty="0" smtClean="0">
              <a:solidFill>
                <a:srgbClr val="FF0000"/>
              </a:solidFill>
              <a:sym typeface="+mn-ea"/>
            </a:endParaRPr>
          </a:p>
          <a:p>
            <a:pPr marL="514350" indent="-514350" algn="l">
              <a:buClrTx/>
              <a:buSzTx/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It goes without saying that it builds up my physical strength, making me energetic.</a:t>
            </a:r>
            <a:endParaRPr lang="en-US" altLang="zh-CN" sz="3200" b="1" dirty="0" smtClean="0">
              <a:solidFill>
                <a:srgbClr val="FF0000"/>
              </a:solidFill>
              <a:sym typeface="+mn-ea"/>
            </a:endParaRPr>
          </a:p>
          <a:p>
            <a:pPr marL="514350" indent="-514350" algn="l">
              <a:buClrTx/>
              <a:buSzTx/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Relay-race provides me with more chances to make friends and we enjoy the team spirit of cooperation. </a:t>
            </a:r>
            <a:endParaRPr kumimoji="0" lang="en-US" altLang="zh-CN" sz="3200" b="1" i="0" u="none" strike="noStrike" kern="1200" cap="none" spc="0" normalizeH="0" baseline="0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FF0000"/>
                </a:solidFill>
              </a:rPr>
              <a:t>As far as I'm concerned, there is nothing better than playing basketball which can strengthen my fighting spirit and my perseverance.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FF0000"/>
                </a:solidFill>
                <a:sym typeface="+mn-ea"/>
              </a:rPr>
              <a:t>Relay-race is such an attractive team sport that I expect more and more people join in the fun. </a:t>
            </a:r>
            <a:endParaRPr kumimoji="0" lang="en-US" altLang="zh-CN" sz="3200" b="1" i="0" u="none" strike="noStrike" kern="1200" cap="none" spc="0" normalizeH="0" baseline="0" dirty="0" smtClean="0">
              <a:solidFill>
                <a:srgbClr val="FF0000"/>
              </a:solidFill>
            </a:endParaRPr>
          </a:p>
          <a:p>
            <a:pPr indent="0">
              <a:buFont typeface="+mj-lt"/>
              <a:buNone/>
            </a:pP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55989" y="91134"/>
            <a:ext cx="2088232" cy="583565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佳句赏析</a:t>
            </a:r>
            <a:endParaRPr lang="zh-CN" alt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75640" y="1155065"/>
            <a:ext cx="1088580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 smtClean="0">
                <a:solidFill>
                  <a:srgbClr val="FF0000"/>
                </a:solidFill>
              </a:rPr>
              <a:t>7.It involves doing physical exercises to relax your mind and calm your body.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</a:rPr>
              <a:t>8.Another factor behind football's global popularity is the creativity and excitement on the field.</a:t>
            </a:r>
            <a:endParaRPr lang="en-US" altLang="zh-CN" sz="3200" b="1" dirty="0" smtClean="0">
              <a:solidFill>
                <a:srgbClr val="FF0000"/>
              </a:solidFill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</a:rPr>
              <a:t>9.Football has become one of the best ways for people to communicate.</a:t>
            </a:r>
            <a:endParaRPr lang="en-US" altLang="zh-CN" sz="3200" b="1" dirty="0" smtClean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62009" y="189559"/>
            <a:ext cx="2088232" cy="583565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zh-CN" altLang="en-US" sz="32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佳句赏析</a:t>
            </a:r>
            <a:endParaRPr lang="zh-CN" altLang="en-US" sz="3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" y="100330"/>
            <a:ext cx="11308080" cy="6877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676656" y="94"/>
            <a:ext cx="2088232" cy="646331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佳作赏析</a:t>
            </a:r>
            <a:endParaRPr lang="zh-CN" alt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 bwMode="auto">
          <a:xfrm rot="2140418">
            <a:off x="5695539" y="2089451"/>
            <a:ext cx="896569" cy="692803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FFFFFF">
                  <a:alpha val="87000"/>
                </a:srgbClr>
              </a:gs>
              <a:gs pos="30000">
                <a:srgbClr val="FFFFFF">
                  <a:alpha val="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772816"/>
            <a:ext cx="12192000" cy="4524315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你校英文报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Sports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栏目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征稿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，请你撰稿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推荐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一项自己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最喜爱的团队运动项目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，内容包括：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1. 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项目名称</a:t>
            </a:r>
            <a:r>
              <a:rPr kumimoji="0" lang="zh-CN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；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 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推荐理由</a:t>
            </a:r>
            <a:r>
              <a:rPr kumimoji="0" lang="zh-CN" altLang="en-US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；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3. </a:t>
            </a:r>
            <a:r>
              <a:rPr kumimoji="0" lang="zh-CN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号召大家参与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注意：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1.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写作词数应为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100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左右；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2.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请按如下格式在答题卡的相应位置作答。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Favorite Team Sport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00" y="260648"/>
            <a:ext cx="2592288" cy="6524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一、原文解读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2000"/>
    </mc:Choice>
    <mc:Fallback>
      <p:transition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300" y="635"/>
            <a:ext cx="11454765" cy="69659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525651" y="94"/>
            <a:ext cx="2088232" cy="646331"/>
          </a:xfrm>
          <a:prstGeom prst="rect">
            <a:avLst/>
          </a:prstGeom>
          <a:noFill/>
          <a:ln w="22225">
            <a:solidFill>
              <a:srgbClr val="0000FF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pPr algn="ctr"/>
            <a:r>
              <a:rPr lang="zh-CN" alt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佳作赏析</a:t>
            </a:r>
            <a:endParaRPr lang="zh-CN" alt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 bwMode="auto">
          <a:xfrm rot="2140418">
            <a:off x="5695539" y="2089451"/>
            <a:ext cx="896569" cy="692803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6000">
                <a:srgbClr val="FFFFFF">
                  <a:alpha val="87000"/>
                </a:srgbClr>
              </a:gs>
              <a:gs pos="30000">
                <a:srgbClr val="FFFFFF">
                  <a:alpha val="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908721"/>
            <a:ext cx="12192000" cy="54463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Favorite Team Sport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When it comes to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team sports, I’d like to recommend relay-race.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It does me good in many aspects.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goes without saying that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it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builds up my physical strength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making me energetic. Another major factor is that it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brings the whole body into action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I must react swiftly,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which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really challenging. Every time I play it with my teammates, I feel very happy and relaxed. Relay-race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provides me with more chances to make friends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we enjoy the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team spirit of cooperation.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Relay-race is such an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attractive team sport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that I expect more and more people join in the fun.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0345" y="165735"/>
            <a:ext cx="402653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ts val="3000"/>
              </a:lnSpc>
            </a:pP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Possible </a:t>
            </a:r>
            <a:r>
              <a:rPr lang="en-US" altLang="zh-CN" sz="32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version: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2000"/>
    </mc:Choice>
    <mc:Fallback>
      <p:transition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1424" y="604954"/>
            <a:ext cx="2088232" cy="66928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解析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52" y="1700808"/>
            <a:ext cx="12055156" cy="3852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语篇类型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汉仪松阳体 W" panose="00020600040101010101" pitchFamily="18" charset="-122"/>
                <a:ea typeface="汉仪松阳体 W" panose="00020600040101010101" pitchFamily="18" charset="-122"/>
                <a:cs typeface="+mn-cs"/>
              </a:rPr>
              <a:t>：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应用文 投稿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话题：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体育运动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对象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：</a:t>
            </a:r>
            <a:r>
              <a:rPr lang="zh-CN" altLang="en-US" sz="4400" dirty="0"/>
              <a:t>英文报</a:t>
            </a:r>
            <a:r>
              <a:rPr lang="en-US" altLang="zh-CN" sz="4400" dirty="0"/>
              <a:t>Sports</a:t>
            </a:r>
            <a:r>
              <a:rPr lang="zh-CN" altLang="en-US" sz="4400" dirty="0"/>
              <a:t>栏目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内容：</a:t>
            </a:r>
            <a:r>
              <a:rPr lang="zh-CN" altLang="en-US" sz="4400" dirty="0"/>
              <a:t>撰稿推荐一项自己最喜爱的团队运动项目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时态：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应以一般现在时为主。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2000">
        <p14:vortex dir="r"/>
      </p:transition>
    </mc:Choice>
    <mc:Fallback>
      <p:transition advClick="0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5400" y="404664"/>
            <a:ext cx="2982496" cy="74135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b">
            <a:spAutoFit/>
          </a:bodyPr>
          <a:lstStyle/>
          <a:p>
            <a:pPr defTabSz="457200">
              <a:lnSpc>
                <a:spcPct val="130000"/>
              </a:lnSpc>
            </a:pPr>
            <a:r>
              <a:rPr lang="zh-CN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三个要点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2132856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defRPr/>
            </a:pPr>
            <a:r>
              <a:rPr kumimoji="0" lang="en-US" altLang="zh-CN" sz="4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4000" b="1" kern="1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项目名称：</a:t>
            </a:r>
            <a:r>
              <a:rPr lang="zh-CN" altLang="en-US" sz="40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最喜爱的团队运动项目</a:t>
            </a:r>
            <a:endParaRPr kumimoji="0" lang="en-US" altLang="zh-CN" sz="40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推荐理由</a:t>
            </a:r>
            <a:r>
              <a:rPr kumimoji="0" lang="zh-CN" altLang="zh-CN" sz="4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kumimoji="0" lang="en-US" altLang="zh-CN" sz="4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）锻炼身体 </a:t>
            </a:r>
            <a:r>
              <a:rPr lang="en-US" altLang="zh-CN" sz="40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kern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）有挑战性 </a:t>
            </a:r>
            <a:r>
              <a:rPr kumimoji="0" lang="en-US" altLang="zh-CN" sz="4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）团队意识</a:t>
            </a:r>
            <a:endParaRPr kumimoji="0" lang="zh-CN" altLang="zh-CN" sz="40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 defTabSz="457200">
              <a:defRPr/>
            </a:pPr>
            <a:r>
              <a:rPr kumimoji="0" lang="en-US" altLang="zh-CN" sz="4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号召大家参与：</a:t>
            </a:r>
            <a:r>
              <a:rPr kumimoji="0" lang="zh-CN" altLang="en-US" sz="4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共同参与，提高身体素质。</a:t>
            </a:r>
            <a:endParaRPr kumimoji="0" lang="zh-CN" altLang="en-US" sz="4000" b="1" i="0" u="none" strike="noStrike" kern="1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4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80728"/>
            <a:ext cx="1219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1.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本题总分为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25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分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，按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6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个层次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给分。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评分时，先根据文章的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内容和语言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初步确定其所属档次，然后以该档次的要求来衡量，确定或调整档次，最后给分。（评分时，应注意的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主要内容为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: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内容</a:t>
            </a:r>
            <a:r>
              <a:rPr kumimoji="0" lang="zh-CN" altLang="en-US" sz="3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要点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、应用词汇和语法结构的丰富性和准确性及上下文的连贯性。）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3.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词数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少于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80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和多于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120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的，从总分中减去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分。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4.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拼写与标点符号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是语言准确性的一个方面，评分时，应视其对交际的影响程度予以考虑。英、美拼写及词汇用法均可接受。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5.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如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方正粗黑宋简体" panose="02000000000000000000" pitchFamily="2" charset="-122"/>
                <a:ea typeface="方正粗黑宋简体" panose="02000000000000000000" pitchFamily="2" charset="-122"/>
                <a:cs typeface="+mn-cs"/>
              </a:rPr>
              <a:t>书写</a:t>
            </a:r>
            <a:r>
              <a:rPr lang="zh-CN" altLang="en-US" sz="3400" b="1" dirty="0">
                <a:solidFill>
                  <a:srgbClr val="FF0000"/>
                </a:solidFill>
                <a:ea typeface="方正粗黑宋简体" panose="02000000000000000000" pitchFamily="2" charset="-122"/>
              </a:rPr>
              <a:t>较差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，以致影响交际，可将分数</a:t>
            </a:r>
            <a:r>
              <a:rPr lang="zh-CN" altLang="en-US" sz="3400" b="1" dirty="0">
                <a:solidFill>
                  <a:srgbClr val="FF0000"/>
                </a:solidFill>
                <a:ea typeface="方正粗黑宋简体" panose="02000000000000000000" pitchFamily="2" charset="-122"/>
              </a:rPr>
              <a:t>降低一个档次</a:t>
            </a:r>
            <a:r>
              <a:rPr kumimoji="0" lang="zh-CN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zh-CN" altLang="en-US" sz="3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496"/>
            <a:ext cx="3215680" cy="8125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130000"/>
              </a:lnSpc>
              <a:spcBef>
                <a:spcPct val="0"/>
              </a:spcBef>
              <a:buNone/>
              <a:defRPr sz="3600" b="1" spc="-5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三、评分标准</a:t>
            </a:r>
            <a:endParaRPr kumimoji="0" lang="zh-CN" altLang="en-US" sz="3600" b="1" i="0" u="none" strike="noStrike" kern="1200" cap="none" spc="-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32104" y="1556792"/>
            <a:ext cx="1728192" cy="535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19936" y="2564904"/>
            <a:ext cx="1728192" cy="535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80176" y="2588420"/>
            <a:ext cx="1728192" cy="535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40416" y="2588420"/>
            <a:ext cx="1728192" cy="5355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2000"/>
    </mc:Choice>
    <mc:Fallback>
      <p:transition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79576" y="-62475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二、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各档次的给分范围和要求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6354" y="446276"/>
          <a:ext cx="12000655" cy="5859139"/>
        </p:xfrm>
        <a:graphic>
          <a:graphicData uri="http://schemas.openxmlformats.org/drawingml/2006/table">
            <a:tbl>
              <a:tblPr firstRow="1" firstCol="1" bandRow="1"/>
              <a:tblGrid>
                <a:gridCol w="2348872"/>
                <a:gridCol w="9651783"/>
              </a:tblGrid>
              <a:tr h="3661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档次</a:t>
                      </a:r>
                      <a:endParaRPr lang="zh-CN" sz="2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描述</a:t>
                      </a:r>
                      <a:endParaRPr lang="zh-CN" sz="2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第五档</a:t>
                      </a:r>
                      <a:endParaRPr lang="zh-CN" sz="2400" b="1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/>
                        </a:rPr>
                        <a:t>(21-25</a:t>
                      </a:r>
                      <a:r>
                        <a:rPr lang="en-US" altLang="zh-CN" sz="2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)</a:t>
                      </a:r>
                      <a:endParaRPr lang="zh-CN" sz="2400" b="1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CN" sz="2400" b="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完全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完成了试题规定的任务。</a:t>
                      </a:r>
                      <a:endParaRPr lang="zh-CN" sz="24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覆盖所有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内容要点。</a:t>
                      </a:r>
                      <a:endParaRPr lang="zh-CN" sz="24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应用了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较多的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语法结构和词汇。</a:t>
                      </a:r>
                      <a:endParaRPr lang="zh-CN" sz="24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语法结构或词汇方面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有些许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错误，但为尽力使用较复杂结构或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较高级词汇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所致</a:t>
                      </a: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;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具备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较强的语言运用能力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24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有效地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使用了语句间的连接成分，使全文</a:t>
                      </a: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结构紧凑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24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CN" sz="2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完全达到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了预期的写作目的。</a:t>
                      </a:r>
                      <a:endParaRPr lang="zh-CN" sz="24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3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第四档</a:t>
                      </a:r>
                      <a:endParaRPr lang="zh-CN" sz="2400" b="1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(16-20</a:t>
                      </a:r>
                      <a:r>
                        <a:rPr lang="zh-CN" sz="2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分</a:t>
                      </a:r>
                      <a:r>
                        <a:rPr lang="en-US" altLang="zh-CN" sz="2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)</a:t>
                      </a:r>
                      <a:endParaRPr lang="zh-CN" sz="2400" b="1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CN" altLang="en-US" sz="2400" b="1" kern="100" dirty="0">
                          <a:solidFill>
                            <a:srgbClr val="00B0F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完全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完成了试题规定的任务。</a:t>
                      </a:r>
                      <a:endParaRPr lang="zh-CN" sz="24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虽</a:t>
                      </a:r>
                      <a:r>
                        <a:rPr lang="zh-CN" sz="2400" b="1" kern="100" dirty="0">
                          <a:solidFill>
                            <a:srgbClr val="00B0F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漏掉</a:t>
                      </a:r>
                      <a:r>
                        <a:rPr lang="en-US" sz="2400" b="1" kern="100" dirty="0">
                          <a:solidFill>
                            <a:srgbClr val="00B0F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</a:t>
                      </a:r>
                      <a:r>
                        <a:rPr lang="zh-CN" sz="2400" b="1" kern="100" dirty="0">
                          <a:solidFill>
                            <a:srgbClr val="00B0F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、</a:t>
                      </a:r>
                      <a:r>
                        <a:rPr lang="en-US" sz="2400" b="1" kern="100" dirty="0">
                          <a:solidFill>
                            <a:srgbClr val="00B0F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r>
                        <a:rPr lang="zh-CN" sz="2400" b="1" kern="100" dirty="0">
                          <a:solidFill>
                            <a:srgbClr val="00B0F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个次重点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，但覆盖所有主要内容。</a:t>
                      </a:r>
                      <a:endParaRPr lang="zh-CN" sz="24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应用的语法结构和词汇</a:t>
                      </a:r>
                      <a:r>
                        <a:rPr lang="zh-CN" sz="2400" b="1" kern="100" dirty="0">
                          <a:solidFill>
                            <a:srgbClr val="00B0F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能满足任务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的要求。</a:t>
                      </a:r>
                      <a:endParaRPr lang="zh-CN" sz="24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语法结构或词汇方面应用</a:t>
                      </a:r>
                      <a:r>
                        <a:rPr lang="zh-CN" sz="2400" b="1" kern="100" dirty="0">
                          <a:solidFill>
                            <a:srgbClr val="00B0F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基本准确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，些许错误主要是因尝试</a:t>
                      </a:r>
                      <a:r>
                        <a:rPr lang="zh-CN" sz="2400" b="1" kern="100" dirty="0">
                          <a:solidFill>
                            <a:srgbClr val="00B0F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较复杂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语法结构或词汇所致。</a:t>
                      </a:r>
                      <a:endParaRPr lang="zh-CN" sz="24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应用简</a:t>
                      </a:r>
                      <a:r>
                        <a:rPr lang="zh-CN" sz="2400" b="1" kern="100" dirty="0">
                          <a:solidFill>
                            <a:srgbClr val="00B0F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单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的语句间连接成分，使全文</a:t>
                      </a:r>
                      <a:r>
                        <a:rPr lang="zh-CN" sz="2400" b="1" kern="100" dirty="0">
                          <a:solidFill>
                            <a:srgbClr val="00B0F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结构紧凑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24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CN" sz="2400" b="1" kern="100" dirty="0">
                          <a:solidFill>
                            <a:srgbClr val="00B0F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达到了</a:t>
                      </a:r>
                      <a:r>
                        <a:rPr lang="zh-CN" sz="24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预期的写作目的。</a:t>
                      </a:r>
                      <a:endParaRPr lang="zh-CN" sz="24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76320" y="918147"/>
            <a:ext cx="2119028" cy="7413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漂漂亮亮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6320" y="3933056"/>
            <a:ext cx="2119028" cy="7413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defTabSz="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清清楚楚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0" y="260647"/>
          <a:ext cx="12192000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1631504"/>
                <a:gridCol w="10560496"/>
              </a:tblGrid>
              <a:tr h="25603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第三档</a:t>
                      </a:r>
                      <a:endParaRPr lang="zh-CN" sz="2800" b="1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(11-15</a:t>
                      </a:r>
                      <a:r>
                        <a:rPr lang="zh-CN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分</a:t>
                      </a:r>
                      <a:r>
                        <a:rPr lang="en-US" altLang="zh-CN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)</a:t>
                      </a:r>
                      <a:endParaRPr lang="zh-CN" sz="2800" b="1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CN" sz="2800" b="1" kern="100" dirty="0">
                          <a:solidFill>
                            <a:srgbClr val="3333CC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基本完成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了试题规定的任务。</a:t>
                      </a:r>
                      <a:endParaRPr lang="zh-CN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虽</a:t>
                      </a:r>
                      <a:r>
                        <a:rPr lang="zh-CN" sz="2800" b="1" kern="100" dirty="0">
                          <a:solidFill>
                            <a:srgbClr val="3333CC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漏掉一些内容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，但覆能所有主要内容。</a:t>
                      </a:r>
                      <a:endParaRPr lang="zh-CN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应用的语法结构和词汇</a:t>
                      </a:r>
                      <a:r>
                        <a:rPr lang="zh-CN" sz="2800" b="1" kern="100" dirty="0">
                          <a:solidFill>
                            <a:srgbClr val="3333CC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能满足任务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的要求。</a:t>
                      </a: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 </a:t>
                      </a:r>
                      <a:endParaRPr lang="zh-CN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800" b="1" kern="100" dirty="0">
                          <a:solidFill>
                            <a:srgbClr val="3333CC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有一些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语法结构或词汇方面的</a:t>
                      </a:r>
                      <a:r>
                        <a:rPr lang="zh-CN" sz="2800" b="1" kern="100" dirty="0">
                          <a:solidFill>
                            <a:srgbClr val="3333CC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错误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，但不能响理解。</a:t>
                      </a:r>
                      <a:endParaRPr lang="zh-CN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应用</a:t>
                      </a:r>
                      <a:r>
                        <a:rPr lang="zh-CN" sz="2800" b="1" kern="100" dirty="0">
                          <a:solidFill>
                            <a:srgbClr val="3333CC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简单的语句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间连接成分，使全文内容连贯。</a:t>
                      </a: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 </a:t>
                      </a:r>
                      <a:endParaRPr lang="zh-CN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整体而言，</a:t>
                      </a:r>
                      <a:r>
                        <a:rPr lang="zh-CN" sz="2800" b="1" kern="100" dirty="0">
                          <a:solidFill>
                            <a:srgbClr val="3333CC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基本达到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了预期的写作</a:t>
                      </a:r>
                      <a:r>
                        <a:rPr lang="zh-CN" sz="2800" b="1" kern="100" dirty="0">
                          <a:solidFill>
                            <a:srgbClr val="3333CC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目的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10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第二档</a:t>
                      </a:r>
                      <a:endParaRPr lang="zh-CN" sz="2800" b="1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(6-10</a:t>
                      </a:r>
                      <a:r>
                        <a:rPr lang="zh-CN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分</a:t>
                      </a:r>
                      <a:r>
                        <a:rPr lang="en-US" altLang="zh-CN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)</a:t>
                      </a:r>
                      <a:endParaRPr lang="zh-CN" sz="2800" b="1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CN" sz="2800" b="1" kern="100" dirty="0">
                          <a:solidFill>
                            <a:srgbClr val="008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未适当完成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试题规定的任务。</a:t>
                      </a:r>
                      <a:endParaRPr lang="zh-CN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800" b="1" kern="100" dirty="0">
                          <a:solidFill>
                            <a:srgbClr val="008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漏掉或未描述清楚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一些主要内容，</a:t>
                      </a: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写了一些无关内容。</a:t>
                      </a: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  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语法结构单调、词汇项目有限。</a:t>
                      </a:r>
                      <a:endParaRPr lang="zh-CN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800" b="1" kern="100" dirty="0">
                          <a:solidFill>
                            <a:srgbClr val="008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有一些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语法结构或词汇方面的</a:t>
                      </a:r>
                      <a:r>
                        <a:rPr lang="zh-CN" sz="2800" b="1" kern="100" dirty="0">
                          <a:solidFill>
                            <a:srgbClr val="008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错误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</a:t>
                      </a:r>
                      <a:r>
                        <a:rPr lang="zh-CN" altLang="en-US" sz="2800" b="1" kern="100" dirty="0">
                          <a:solidFill>
                            <a:srgbClr val="008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影</a:t>
                      </a:r>
                      <a:r>
                        <a:rPr lang="zh-CN" sz="2800" b="1" kern="100" dirty="0">
                          <a:solidFill>
                            <a:srgbClr val="008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响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了对写作内容的</a:t>
                      </a:r>
                      <a:r>
                        <a:rPr lang="zh-CN" sz="2800" b="1" kern="100" dirty="0">
                          <a:solidFill>
                            <a:srgbClr val="008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理解。</a:t>
                      </a:r>
                      <a:endParaRPr lang="zh-CN" sz="2800" b="1" kern="100" dirty="0">
                        <a:solidFill>
                          <a:srgbClr val="008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800" b="1" kern="100" dirty="0">
                          <a:solidFill>
                            <a:srgbClr val="008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较少使用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语句间的连接成分，</a:t>
                      </a:r>
                      <a:r>
                        <a:rPr lang="zh-CN" sz="2800" b="1" kern="100" dirty="0">
                          <a:solidFill>
                            <a:srgbClr val="008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内容缺少连贯性</a:t>
                      </a:r>
                      <a:r>
                        <a:rPr lang="zh-CN" alt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信息</a:t>
                      </a:r>
                      <a:r>
                        <a:rPr lang="zh-CN" sz="2800" b="1" kern="100" dirty="0">
                          <a:solidFill>
                            <a:srgbClr val="008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未能清楚地传达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给读者。</a:t>
                      </a:r>
                      <a:endParaRPr lang="zh-CN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52384" y="404664"/>
            <a:ext cx="2056725" cy="7413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defTabSz="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马马虎虎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52384" y="4528161"/>
            <a:ext cx="2108850" cy="7413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defTabSz="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糊里糊涂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0" y="188640"/>
          <a:ext cx="12192000" cy="5616624"/>
        </p:xfrm>
        <a:graphic>
          <a:graphicData uri="http://schemas.openxmlformats.org/drawingml/2006/table">
            <a:tbl>
              <a:tblPr firstRow="1" firstCol="1" bandRow="1"/>
              <a:tblGrid>
                <a:gridCol w="1698886"/>
                <a:gridCol w="10493114"/>
              </a:tblGrid>
              <a:tr h="38472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第一档</a:t>
                      </a:r>
                      <a:endParaRPr lang="zh-CN" sz="2800" b="1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(1-5</a:t>
                      </a:r>
                      <a:r>
                        <a:rPr lang="zh-CN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分</a:t>
                      </a:r>
                      <a:r>
                        <a:rPr lang="en-US" altLang="zh-CN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)</a:t>
                      </a:r>
                      <a:endParaRPr lang="zh-CN" sz="2800" b="1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CN" sz="2800" b="1" kern="100" dirty="0">
                          <a:solidFill>
                            <a:srgbClr val="CC0099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未完成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试题规定的任务。</a:t>
                      </a:r>
                      <a:endParaRPr lang="zh-CN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800" b="1" kern="100" dirty="0">
                          <a:solidFill>
                            <a:srgbClr val="CC0099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明显遗漏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主要内容，写了一些无关内容，原因可能是未理解试题要求。</a:t>
                      </a:r>
                      <a:endParaRPr lang="en-US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语法</a:t>
                      </a:r>
                      <a:r>
                        <a:rPr lang="zh-CN" sz="2800" b="1" kern="100" dirty="0">
                          <a:solidFill>
                            <a:srgbClr val="CC0099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结构单调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、词汇项目</a:t>
                      </a:r>
                      <a:r>
                        <a:rPr lang="zh-CN" sz="2800" b="1" kern="100" dirty="0">
                          <a:solidFill>
                            <a:srgbClr val="CC0099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有限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800" b="1" kern="100" dirty="0">
                          <a:solidFill>
                            <a:srgbClr val="CC0099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较多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语法结构或词汇方面的</a:t>
                      </a:r>
                      <a:r>
                        <a:rPr lang="zh-CN" sz="2800" b="1" kern="100" dirty="0">
                          <a:solidFill>
                            <a:srgbClr val="CC0099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错误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</a:t>
                      </a:r>
                      <a:r>
                        <a:rPr lang="zh-CN" sz="2800" b="1" kern="100" dirty="0">
                          <a:solidFill>
                            <a:srgbClr val="CC0099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影响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对写作内容的</a:t>
                      </a:r>
                      <a:r>
                        <a:rPr lang="zh-CN" sz="2800" b="1" kern="100" dirty="0">
                          <a:solidFill>
                            <a:srgbClr val="CC0099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理解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-</a:t>
                      </a:r>
                      <a:r>
                        <a:rPr lang="zh-CN" sz="2800" b="1" kern="100" dirty="0">
                          <a:solidFill>
                            <a:srgbClr val="CC0099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缺乏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语句间的</a:t>
                      </a:r>
                      <a:r>
                        <a:rPr lang="zh-CN" sz="2800" b="1" kern="100" dirty="0">
                          <a:solidFill>
                            <a:srgbClr val="CC0099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连接成分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，内容</a:t>
                      </a:r>
                      <a:r>
                        <a:rPr lang="zh-CN" sz="2800" b="1" kern="100" dirty="0">
                          <a:solidFill>
                            <a:srgbClr val="CC0099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不连贯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。</a:t>
                      </a:r>
                      <a:endParaRPr lang="zh-CN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  <a:p>
                      <a:pPr marL="457200" indent="-4572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l"/>
                      </a:pPr>
                      <a:r>
                        <a:rPr lang="zh-CN" sz="2800" b="1" kern="100" dirty="0">
                          <a:solidFill>
                            <a:srgbClr val="CC0099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信息未能</a:t>
                      </a:r>
                      <a:r>
                        <a:rPr lang="zh-CN" sz="28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传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达给读者。</a:t>
                      </a:r>
                      <a:endParaRPr lang="zh-CN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3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0</a:t>
                      </a:r>
                      <a:r>
                        <a:rPr lang="zh-CN" sz="28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分</a:t>
                      </a:r>
                      <a:endParaRPr lang="zh-CN" sz="2800" b="1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未能传达给读者任何信息</a:t>
                      </a: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: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内容太少，无法评判</a:t>
                      </a:r>
                      <a:r>
                        <a:rPr lang="en-US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;</a:t>
                      </a:r>
                      <a:r>
                        <a:rPr lang="zh-CN" sz="2800" b="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写的内容均与所要求内容无关或所写内容无法看清。</a:t>
                      </a:r>
                      <a:endParaRPr lang="zh-CN" sz="2800" b="0" kern="1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256240" y="2632498"/>
            <a:ext cx="2165092" cy="74135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defTabSz="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不知所云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9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K_AL5WW{~2Z1G48[3AZ[E{Q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6705" y="0"/>
            <a:ext cx="5329555" cy="52762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50" y="1939290"/>
            <a:ext cx="5116830" cy="4918710"/>
          </a:xfrm>
          <a:prstGeom prst="rect">
            <a:avLst/>
          </a:prstGeom>
        </p:spPr>
      </p:pic>
      <p:sp>
        <p:nvSpPr>
          <p:cNvPr id="5" name="爆炸形 1 4"/>
          <p:cNvSpPr/>
          <p:nvPr/>
        </p:nvSpPr>
        <p:spPr>
          <a:xfrm>
            <a:off x="6508750" y="0"/>
            <a:ext cx="5278120" cy="202692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问题</a:t>
            </a:r>
            <a:r>
              <a:rPr lang="en-US" altLang="zh-CN" sz="4000" b="1" dirty="0">
                <a:solidFill>
                  <a:srgbClr val="FF0000"/>
                </a:solidFill>
              </a:rPr>
              <a:t>1.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卷面太乱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10290,&quot;width&quot;:10395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3302</Words>
  <Application>WPS 演示</Application>
  <PresentationFormat>宽屏</PresentationFormat>
  <Paragraphs>172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Wingdings</vt:lpstr>
      <vt:lpstr>Times New Roman</vt:lpstr>
      <vt:lpstr>Calibri</vt:lpstr>
      <vt:lpstr>方正粗黑宋简体</vt:lpstr>
      <vt:lpstr>汉仪松阳体 W</vt:lpstr>
      <vt:lpstr>等线</vt:lpstr>
      <vt:lpstr>楷体</vt:lpstr>
      <vt:lpstr>Times New Roman</vt:lpstr>
      <vt:lpstr>Arial Unicode MS</vt:lpstr>
      <vt:lpstr>Office 主题​​</vt:lpstr>
      <vt:lpstr>PowerPoint 演示文稿</vt:lpstr>
      <vt:lpstr>PowerPoint 演示文稿</vt:lpstr>
      <vt:lpstr>解析</vt:lpstr>
      <vt:lpstr>三个要点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Administrator</cp:lastModifiedBy>
  <cp:revision>159</cp:revision>
  <dcterms:created xsi:type="dcterms:W3CDTF">2019-06-19T02:08:00Z</dcterms:created>
  <dcterms:modified xsi:type="dcterms:W3CDTF">2021-07-13T08:57:12Z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