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0" y="-90"/>
      </p:cViewPr>
      <p:guideLst>
        <p:guide orient="horz" pos="2160"/>
        <p:guide pos="28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700808"/>
            <a:ext cx="91085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 2 Unit 4  Quiz</a:t>
            </a:r>
            <a:endParaRPr lang="zh-CN" altLang="zh-CN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393452"/>
            <a:ext cx="5663565" cy="5262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28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I. Words</a:t>
            </a:r>
            <a:endParaRPr kumimoji="0" lang="en-US" altLang="zh-CN" sz="28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1. </a:t>
            </a:r>
            <a:r>
              <a:rPr kumimoji="0" sz="2800" b="1" i="0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确切地，肯定地 adv. </a:t>
            </a:r>
            <a:r>
              <a:rPr kumimoji="0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definitely</a:t>
            </a:r>
            <a:endParaRPr kumimoji="0" sz="2800" b="1" i="0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2800" b="1" i="0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2. 缺乏，没有 n. </a:t>
            </a:r>
            <a:r>
              <a:rPr kumimoji="0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absence</a:t>
            </a:r>
            <a:endParaRPr kumimoji="0" sz="2800" b="1" i="0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2800" b="1" i="0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3. 精力充沛的adj. </a:t>
            </a:r>
            <a:r>
              <a:rPr kumimoji="0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energetic</a:t>
            </a:r>
            <a:endParaRPr kumimoji="0" sz="2800" b="1" i="0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2800" b="1" i="0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4. 怒火，愤怒 n. </a:t>
            </a:r>
            <a:r>
              <a:rPr kumimoji="0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anger</a:t>
            </a:r>
            <a:endParaRPr kumimoji="0" sz="2800" b="1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2800" b="1" i="0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5. 难以置信的  adj. </a:t>
            </a:r>
            <a:r>
              <a:rPr kumimoji="0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incredible</a:t>
            </a:r>
            <a:endParaRPr kumimoji="0" sz="2800" b="1" i="0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2800" b="1" i="0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6. 绝对地，完全地adv.</a:t>
            </a:r>
            <a:r>
              <a:rPr kumimoji="0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absolutely</a:t>
            </a:r>
            <a:endParaRPr kumimoji="0" sz="2800" b="1" i="0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2800" b="1" i="0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7. 短暂的  adj. </a:t>
            </a:r>
            <a:r>
              <a:rPr kumimoji="0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brief</a:t>
            </a:r>
            <a:endParaRPr kumimoji="0" sz="2800" b="1" i="0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2800" b="1" i="0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8. 为…鼓掌 v. </a:t>
            </a:r>
            <a:r>
              <a:rPr kumimoji="0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applaud</a:t>
            </a:r>
            <a:endParaRPr kumimoji="0" sz="2800" b="1" i="0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2800" b="1" i="0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9. 安排n. </a:t>
            </a:r>
            <a:r>
              <a:rPr kumimoji="0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arrangement</a:t>
            </a:r>
            <a:endParaRPr kumimoji="0" sz="2800" b="1" i="0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2800" b="1" i="0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10. 吸引人的adj. </a:t>
            </a:r>
            <a:r>
              <a:rPr kumimoji="0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appealing/dazzling</a:t>
            </a:r>
            <a:endParaRPr kumimoji="0" sz="2800" b="1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ChangeArrowheads="1"/>
          </p:cNvSpPr>
          <p:nvPr/>
        </p:nvSpPr>
        <p:spPr bwMode="auto">
          <a:xfrm>
            <a:off x="68704" y="260648"/>
            <a:ext cx="6840760" cy="532859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2800" b="1" i="0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11. 技巧，手法 n. </a:t>
            </a:r>
            <a:r>
              <a:rPr kumimoji="0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technique</a:t>
            </a:r>
            <a:endParaRPr kumimoji="0" sz="2800" b="1" i="0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2800" b="1" i="0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12. 使改观，使变形 v. </a:t>
            </a:r>
            <a:r>
              <a:rPr kumimoji="0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transform</a:t>
            </a:r>
            <a:endParaRPr kumimoji="0" sz="2800" b="1" i="0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2800" b="1" i="0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13. 方面  n. </a:t>
            </a:r>
            <a:r>
              <a:rPr kumimoji="0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aspect</a:t>
            </a:r>
            <a:endParaRPr kumimoji="0" sz="2800" b="1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2800" b="1" i="0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14. 诗歌 n. </a:t>
            </a:r>
            <a:r>
              <a:rPr kumimoji="0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poetry</a:t>
            </a:r>
            <a:endParaRPr kumimoji="0" sz="2800" b="1" i="0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2800" b="1" i="0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15. 极度的 adj. </a:t>
            </a:r>
            <a:r>
              <a:rPr kumimoji="0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extremely</a:t>
            </a:r>
            <a:endParaRPr kumimoji="0" sz="2800" b="1" i="0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2800" b="1" i="0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16. 克服 v. </a:t>
            </a:r>
            <a:r>
              <a:rPr kumimoji="0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overcome</a:t>
            </a:r>
            <a:r>
              <a:rPr kumimoji="0" sz="2800" b="1" i="0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过去式 </a:t>
            </a:r>
            <a:r>
              <a:rPr kumimoji="0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overcame</a:t>
            </a:r>
            <a:r>
              <a:rPr kumimoji="0" sz="2800" b="1" i="0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过去分词</a:t>
            </a:r>
            <a:r>
              <a:rPr kumimoji="0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overcome</a:t>
            </a:r>
            <a:endParaRPr kumimoji="0" sz="2800" b="1" i="0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2800" b="1" i="0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17. 交通方式n. </a:t>
            </a:r>
            <a:r>
              <a:rPr kumimoji="0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transport</a:t>
            </a:r>
            <a:endParaRPr kumimoji="0" sz="2800" b="1" i="0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2800" b="1" i="0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18. revenge  v./n. </a:t>
            </a:r>
            <a:r>
              <a:rPr kumimoji="0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报仇，复仇</a:t>
            </a:r>
            <a:endParaRPr kumimoji="0" sz="2800" b="1" i="0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2800" b="1" i="0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19. version n. </a:t>
            </a:r>
            <a:r>
              <a:rPr kumimoji="0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版本</a:t>
            </a:r>
            <a:endParaRPr kumimoji="0" sz="2800" b="1" i="0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sz="2800" b="1" i="0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20. exaggerated adj. </a:t>
            </a:r>
            <a:r>
              <a:rPr kumimoji="0" sz="28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夸张的</a:t>
            </a:r>
            <a:endParaRPr kumimoji="0" sz="2800" b="1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330" y="315595"/>
            <a:ext cx="9244330" cy="6000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Phrases</a:t>
            </a:r>
            <a:endParaRPr lang="zh-CN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zh-CN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普遍</a:t>
            </a:r>
            <a:r>
              <a:rPr lang="zh-CN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认为，众所周知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universally acknowledged that...</a:t>
            </a:r>
            <a:endParaRPr lang="zh-CN" altLang="zh-C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时常，经常是</a:t>
            </a:r>
            <a:r>
              <a:rPr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too often</a:t>
            </a:r>
            <a:endParaRPr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登台 </a:t>
            </a:r>
            <a:r>
              <a:rPr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on stage</a:t>
            </a:r>
            <a:endParaRPr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事情发展如人所愿，一切顺利</a:t>
            </a:r>
            <a:r>
              <a:rPr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take all the right boxes</a:t>
            </a:r>
            <a:endParaRPr altLang="zh-C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极为激动 </a:t>
            </a:r>
            <a:r>
              <a:rPr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the edge of one’s seat</a:t>
            </a:r>
            <a:endParaRPr altLang="zh-C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转向，变成，求助于  </a:t>
            </a:r>
            <a:r>
              <a:rPr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turn to</a:t>
            </a:r>
            <a:endParaRPr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把A与B相结合 </a:t>
            </a:r>
            <a:r>
              <a:rPr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combine A with/and B</a:t>
            </a:r>
            <a:endParaRPr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(符合)标准，不辜负(盛名) </a:t>
            </a:r>
            <a:r>
              <a:rPr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live up to one’s expectations</a:t>
            </a:r>
            <a:endParaRPr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在某种程度上</a:t>
            </a:r>
            <a:r>
              <a:rPr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some extent</a:t>
            </a:r>
            <a:endParaRPr altLang="zh-C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不可收拾；失去控制 </a:t>
            </a:r>
            <a:r>
              <a:rPr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 out of hand/control</a:t>
            </a:r>
            <a:endParaRPr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粘到…上，胶着在…上</a:t>
            </a:r>
            <a:r>
              <a:rPr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glued to</a:t>
            </a:r>
            <a:endParaRPr altLang="zh-C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令某人失望的是</a:t>
            </a:r>
            <a:r>
              <a:rPr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one’ s disappointment</a:t>
            </a:r>
            <a:r>
              <a:rPr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13.责任感</a:t>
            </a:r>
            <a:r>
              <a:rPr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sense of responsibility </a:t>
            </a:r>
            <a:endParaRPr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14.凭借自身，靠自己 </a:t>
            </a:r>
            <a:r>
              <a:rPr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one’s own right</a:t>
            </a:r>
            <a:endParaRPr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使观众理解含义  </a:t>
            </a:r>
            <a:r>
              <a:rPr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 the meaning across to the audience</a:t>
            </a:r>
            <a:endParaRPr altLang="zh-C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-20536"/>
            <a:ext cx="9036496" cy="6554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Sentences</a:t>
            </a:r>
            <a:endParaRPr lang="zh-CN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因为多次看到《哈姆雷特》的演出并多次读过这个剧本，我对此充满信心。（分词作状语）</a:t>
            </a:r>
            <a:endParaRPr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Having seen quite a few productions of Hamlet and read the play many times, I was full of confidence</a:t>
            </a:r>
            <a:endParaRPr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考虑到这一点，你应该向他寻求帮助。(with...in mind)</a:t>
            </a:r>
            <a:endParaRPr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this in mind, you should turn to him for help.</a:t>
            </a:r>
            <a:endParaRPr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感谢您在我旅英期间为我安排的一切。（grateful; arrange）</a:t>
            </a:r>
            <a:endParaRPr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am grateful to you for what you arranged/ everything you arranged for me during my travel in Britain. </a:t>
            </a:r>
            <a:endParaRPr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专心于读书，他不在意其他的事情。(absorb)</a:t>
            </a:r>
            <a:endParaRPr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Absorbed in the research, he cared little about other things.=Absorbing himself in the research, he cared little about other things</a:t>
            </a:r>
            <a:endParaRPr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-20536"/>
            <a:ext cx="9036496" cy="5692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经过努力，他最终被清华大学录取。（end up）</a:t>
            </a:r>
            <a:endParaRPr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 great efforts, he ended up being admitted into Tsinghua University.</a:t>
            </a:r>
            <a:endParaRPr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他进步很大，家长对他很满意。（such…that…;倒装句）</a:t>
            </a:r>
            <a:endParaRPr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 great progress did he make that his parents were pleased/content/satisfied with him.</a:t>
            </a:r>
            <a:endParaRPr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该是政府呼吁公众戴好口罩的时候了。(appeal to )</a:t>
            </a:r>
            <a:endParaRPr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time that the government should appeal to/appealed to the public to wear masks .</a:t>
            </a:r>
            <a:endParaRPr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他经常熬夜到很晚，导致他视力极差。(现在分词作状语)</a:t>
            </a:r>
            <a:endParaRPr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often stays up late, resulting in his poor eyesight.</a:t>
            </a:r>
            <a:endParaRPr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75" y="311569"/>
            <a:ext cx="9036496" cy="4831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起源于两百多年前，京剧被称为国粹。它不仅与音乐有关，而且结合了舞蹈和其它艺术形式。(date back to; not only倒装句)</a:t>
            </a:r>
            <a:endParaRPr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Dating back to more than 200 years ago, Peking Opera is regarded as our national treasure. </a:t>
            </a:r>
            <a:endParaRPr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only is it related to music, but also combines dance and other art forms. </a:t>
            </a:r>
            <a:endParaRPr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10.以20世纪60年代的伦敦为背景，这部小说是根据一个真实的故事写成的。(be set in;be based on)</a:t>
            </a:r>
            <a:endParaRPr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 in London in the 1960s, this novel is based on a true story.</a:t>
            </a:r>
            <a:endParaRPr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2318</Words>
  <Application>WPS 演示</Application>
  <PresentationFormat>全屏显示(4:3)</PresentationFormat>
  <Paragraphs>67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Arial</vt:lpstr>
      <vt:lpstr>宋体</vt:lpstr>
      <vt:lpstr>Wingdings</vt:lpstr>
      <vt:lpstr>Times New Roman</vt:lpstr>
      <vt:lpstr>Calibri</vt:lpstr>
      <vt:lpstr>微软雅黑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hp</dc:creator>
  <cp:lastModifiedBy>王科</cp:lastModifiedBy>
  <cp:revision>4</cp:revision>
  <dcterms:created xsi:type="dcterms:W3CDTF">2020-03-08T07:34:00Z</dcterms:created>
  <dcterms:modified xsi:type="dcterms:W3CDTF">2021-03-08T08:12:12Z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