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51155" y="0"/>
            <a:ext cx="4946650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使（某人）惊恐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v.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惊恐的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adj.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令某人惊恐的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adj.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由于，因为（短语）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幸运地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灭绝，绝种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n.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灭绝的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adj.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5.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出席会议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（短语）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6.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有影响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7.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采纳，收养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8.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适应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9. </a:t>
            </a:r>
            <a:r>
              <a:rPr sz="2800" b="1" dirty="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(能源）可更新的，可再生的</a:t>
            </a:r>
            <a:endParaRPr sz="2800" b="1" dirty="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10.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可再度使用的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11.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沦为做某事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12.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允许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n./v./pt./pp.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允许某人做某事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允许做某事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40665" y="294640"/>
            <a:ext cx="1195070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800">
                <a:solidFill>
                  <a:sysClr val="windowText" lastClr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13. </a:t>
            </a:r>
            <a:r>
              <a:rPr lang="zh-CN" altLang="en-US" sz="2800">
                <a:solidFill>
                  <a:sysClr val="windowText" lastClr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平均地，一般地</a:t>
            </a:r>
            <a:endParaRPr lang="zh-CN" altLang="en-US" sz="2800">
              <a:solidFill>
                <a:sysClr val="windowText" lastClr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lang="en-US" altLang="zh-CN" sz="2800"/>
              <a:t>14.</a:t>
            </a:r>
            <a:r>
              <a:rPr lang="zh-CN" altLang="en-US" sz="2800"/>
              <a:t>竭力主张</a:t>
            </a:r>
            <a:r>
              <a:rPr lang="en-US" altLang="zh-CN" sz="2800"/>
              <a:t> v./n.(</a:t>
            </a:r>
            <a:r>
              <a:rPr lang="zh-CN" altLang="en-US" sz="2800"/>
              <a:t>紧急的</a:t>
            </a:r>
            <a:r>
              <a:rPr lang="en-US" altLang="zh-CN" sz="2800"/>
              <a:t>)/adj.(</a:t>
            </a:r>
            <a:r>
              <a:rPr lang="zh-CN" altLang="en-US" sz="2800"/>
              <a:t>紧急</a:t>
            </a:r>
            <a:r>
              <a:rPr lang="en-US" altLang="zh-CN" sz="2800"/>
              <a:t>)</a:t>
            </a:r>
            <a:endParaRPr lang="en-US" altLang="zh-CN" sz="2800"/>
          </a:p>
          <a:p>
            <a:pPr algn="l"/>
            <a:r>
              <a:rPr lang="en-US" altLang="zh-CN" sz="2800"/>
              <a:t>15. </a:t>
            </a:r>
            <a:r>
              <a:rPr lang="zh-CN" altLang="en-US" sz="2800"/>
              <a:t>力劝某人做某事（</a:t>
            </a:r>
            <a:r>
              <a:rPr lang="en-US" altLang="zh-CN" sz="2800"/>
              <a:t>2</a:t>
            </a:r>
            <a:r>
              <a:rPr lang="zh-CN" altLang="en-US" sz="2800"/>
              <a:t>）</a:t>
            </a:r>
            <a:endParaRPr lang="zh-CN" altLang="en-US" sz="2800"/>
          </a:p>
          <a:p>
            <a:pPr algn="l"/>
            <a:r>
              <a:rPr lang="en-US" altLang="zh-CN" sz="2800"/>
              <a:t>16. </a:t>
            </a:r>
            <a:r>
              <a:rPr lang="zh-CN" altLang="en-US" sz="2800"/>
              <a:t>关心某人某事</a:t>
            </a:r>
            <a:endParaRPr lang="zh-CN" altLang="en-US" sz="2800"/>
          </a:p>
          <a:p>
            <a:pPr algn="l"/>
            <a:r>
              <a:rPr lang="en-US" altLang="zh-CN" sz="2800"/>
              <a:t>17. </a:t>
            </a:r>
            <a:r>
              <a:rPr lang="zh-CN" altLang="en-US" sz="2800"/>
              <a:t>与某人某事有关</a:t>
            </a:r>
            <a:endParaRPr lang="zh-CN" altLang="en-US" sz="2800"/>
          </a:p>
          <a:p>
            <a:pPr algn="l"/>
            <a:r>
              <a:rPr lang="en-US" altLang="zh-CN" sz="2800"/>
              <a:t>18. </a:t>
            </a:r>
            <a:r>
              <a:rPr lang="zh-CN" altLang="en-US" sz="2800"/>
              <a:t>致力，献身</a:t>
            </a:r>
            <a:r>
              <a:rPr lang="en-US" altLang="zh-CN" sz="2800"/>
              <a:t> v./n./adj.</a:t>
            </a:r>
            <a:endParaRPr lang="en-US" altLang="zh-CN" sz="2800"/>
          </a:p>
          <a:p>
            <a:pPr algn="l"/>
            <a:r>
              <a:rPr lang="en-US" altLang="zh-CN" sz="2800"/>
              <a:t>19.</a:t>
            </a:r>
            <a:r>
              <a:rPr lang="zh-CN" altLang="en-US" sz="2800"/>
              <a:t>致力于做某事</a:t>
            </a:r>
            <a:endParaRPr lang="zh-CN" altLang="en-US" sz="2800"/>
          </a:p>
          <a:p>
            <a:pPr marL="179070" indent="-179070" algn="l"/>
            <a:r>
              <a:rPr lang="en-US" sz="28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_____________________________</a:t>
            </a:r>
            <a:endParaRPr lang="en-US" sz="2800" b="1" u="sng">
              <a:latin typeface="Times New Roman" panose="02020603050405020304" charset="0"/>
              <a:cs typeface="Times New Roman" panose="02020603050405020304" charset="0"/>
            </a:endParaRPr>
          </a:p>
          <a:p>
            <a:pPr marL="179070" indent="-179070" algn="l"/>
            <a:r>
              <a:rPr lang="en-US" sz="28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__/_______________________________      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, he ignored his family and friends.  </a:t>
            </a:r>
            <a:r>
              <a:rPr 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致力于科学研究，他忽视了他的家人和朋友。</a:t>
            </a:r>
            <a:endParaRPr lang="zh-CN" sz="28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marL="179070" indent="-179070" algn="l"/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20.</a:t>
            </a:r>
            <a:r>
              <a:rPr lang="zh-CN" altLang="en-US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对</a:t>
            </a:r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......</a:t>
            </a:r>
            <a:r>
              <a:rPr lang="zh-CN" altLang="en-US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做出贡献</a:t>
            </a:r>
            <a:endParaRPr lang="zh-CN" altLang="en-US" sz="28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marL="179070" indent="-179070" algn="l"/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21. </a:t>
            </a:r>
            <a:r>
              <a:rPr lang="zh-CN" altLang="en-US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导致</a:t>
            </a:r>
            <a:endParaRPr lang="zh-CN" altLang="en-US" sz="28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marL="179070" indent="-179070" algn="l"/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22. 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害怕......</a:t>
            </a:r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</a:t>
            </a:r>
            <a:endParaRPr lang="en-US" altLang="zh-CN" sz="28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  <a:p>
            <a:pPr marL="179070" indent="-179070" algn="l"/>
            <a:r>
              <a:rPr lang="en-US" altLang="zh-CN" sz="2800" b="1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23. 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而不是</a:t>
            </a:r>
            <a:endParaRPr lang="en-US" sz="2800" b="1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l"/>
            <a:r>
              <a:rPr lang="en-US" altLang="zh-CN" sz="2800"/>
              <a:t>24. 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相反地</a:t>
            </a:r>
            <a:endParaRPr lang="en-US" altLang="zh-CN" sz="2800"/>
          </a:p>
        </p:txBody>
      </p:sp>
      <p:sp>
        <p:nvSpPr>
          <p:cNvPr id="4" name="矩形 3"/>
          <p:cNvSpPr/>
          <p:nvPr/>
        </p:nvSpPr>
        <p:spPr>
          <a:xfrm>
            <a:off x="329421" y="3280332"/>
            <a:ext cx="47123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Devoted to scientific research,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2346" y="3715307"/>
            <a:ext cx="593725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Devoting himself to scientific research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30810" y="194945"/>
            <a:ext cx="1177988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1.We see a woman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(swim) at night in a dark sea.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2.It made people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(fright) of sharks.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3.Jaws was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,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huge audiences and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many </a:t>
            </a:r>
            <a:endParaRPr lang="zh-CN" altLang="en-US" sz="2800" b="1">
              <a:latin typeface="Times New Roman" panose="02020603050405020304" charset="0"/>
              <a:sym typeface="+mn-ea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awards.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《大白鲨》取得了巨大的成功，吸引了大量的观众，赢得了许多奖项。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4.It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people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'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s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of the great white shark as a </a:t>
            </a:r>
            <a:endParaRPr lang="zh-CN" altLang="en-US" sz="2800" b="1">
              <a:latin typeface="Times New Roman" panose="02020603050405020304" charset="0"/>
              <a:sym typeface="+mn-ea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dangerous animal.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它强化了人们长期以来的观念，即大白鲨是一种危险的动物。</a:t>
            </a:r>
            <a:endParaRPr lang="zh-CN" altLang="en-US" sz="2800" b="1">
              <a:latin typeface="Times New Roman" panose="02020603050405020304" charset="0"/>
              <a:sym typeface="+mn-ea"/>
            </a:endParaRPr>
          </a:p>
          <a:p>
            <a:pPr algn="l"/>
            <a:r>
              <a:rPr lang="en-US" altLang="zh-CN" sz="2800"/>
              <a:t>5. 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Benchley saw sharks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_____________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and this caused a deep change </a:t>
            </a:r>
            <a:r>
              <a:rPr lang="en-US" altLang="zh-CN" sz="2800" b="1">
                <a:latin typeface="Times New Roman" panose="02020603050405020304" charset="0"/>
                <a:sym typeface="+mn-ea"/>
              </a:rPr>
              <a:t>____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him.</a:t>
            </a:r>
            <a:endParaRPr lang="zh-CN" altLang="en-US" sz="2800" b="1">
              <a:latin typeface="Times New Roman" panose="02020603050405020304" charset="0"/>
            </a:endParaRPr>
          </a:p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 本奇利看到鲨鱼被捕杀，这使他产生了深刻的变化。</a:t>
            </a:r>
            <a:endParaRPr lang="en-US" altLang="zh-CN" sz="2800"/>
          </a:p>
        </p:txBody>
      </p:sp>
      <p:sp>
        <p:nvSpPr>
          <p:cNvPr id="3" name="文本框 2"/>
          <p:cNvSpPr txBox="1"/>
          <p:nvPr/>
        </p:nvSpPr>
        <p:spPr>
          <a:xfrm>
            <a:off x="3202940" y="89535"/>
            <a:ext cx="19208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swimming 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42260" y="611505"/>
            <a:ext cx="18516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latin typeface="Times New Roman" panose="02020603050405020304" charset="0"/>
                <a:sym typeface="+mn-ea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frightened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2007870" y="1053465"/>
            <a:ext cx="24085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 great success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80610" y="1053465"/>
            <a:ext cx="16833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attracting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79915" y="1053465"/>
            <a:ext cx="14966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winning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963295" y="2319020"/>
            <a:ext cx="22396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strengthened 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80610" y="2319020"/>
            <a:ext cx="2593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long-held idea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3795395" y="3584575"/>
            <a:ext cx="20408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being killed</a:t>
            </a:r>
            <a:r>
              <a:rPr lang="zh-CN" altLang="en-US" sz="2800" b="1">
                <a:latin typeface="Times New Roman" panose="02020603050405020304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10805795" y="3674745"/>
            <a:ext cx="4794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in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WPS 演示</Application>
  <PresentationFormat>宽屏</PresentationFormat>
  <Paragraphs>66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2</cp:revision>
  <dcterms:created xsi:type="dcterms:W3CDTF">2021-05-24T00:27:00Z</dcterms:created>
  <dcterms:modified xsi:type="dcterms:W3CDTF">2021-05-24T01:43:13Z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EB2E8B41295F48D2B6793BA046811F6C</vt:lpwstr>
  </property>
  <property fmtid="{D5CDD505-2E9C-101B-9397-08002B2CF9AE}" pid="3" name="KSOProductBuildVer">
    <vt:lpwstr>2052-11.1.0.10495</vt:lpwstr>
  </property>
</Properties>
</file>