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7" Type="http://schemas.openxmlformats.org/officeDocument/2006/relationships/viewProps" Target="viewProps.xml"/><Relationship Id="rId6" Type="http://schemas.openxmlformats.org/officeDocument/2006/relationships/presProps" Target="presProps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文本框 3"/>
          <p:cNvSpPr txBox="1"/>
          <p:nvPr/>
        </p:nvSpPr>
        <p:spPr>
          <a:xfrm>
            <a:off x="351155" y="0"/>
            <a:ext cx="4946650" cy="698563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altLang="zh-CN" sz="28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  <a:cs typeface="宋体" panose="02010600030101010101" pitchFamily="2" charset="-122"/>
              </a:rPr>
              <a:t>1. </a:t>
            </a:r>
            <a:r>
              <a:rPr lang="zh-CN" altLang="en-US" sz="28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  <a:cs typeface="宋体" panose="02010600030101010101" pitchFamily="2" charset="-122"/>
              </a:rPr>
              <a:t>使（某人）惊恐</a:t>
            </a:r>
            <a:r>
              <a:rPr lang="en-US" altLang="zh-CN" sz="28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  <a:cs typeface="宋体" panose="02010600030101010101" pitchFamily="2" charset="-122"/>
              </a:rPr>
              <a:t> v.</a:t>
            </a:r>
            <a:endParaRPr lang="en-US" altLang="zh-CN" sz="2800">
              <a:solidFill>
                <a:schemeClr val="tx1"/>
              </a:solidFill>
              <a:uFillTx/>
              <a:latin typeface="Times New Roman" panose="02020603050405020304" charset="0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algn="l"/>
            <a:r>
              <a:rPr lang="en-US" altLang="zh-CN" sz="28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  <a:cs typeface="宋体" panose="02010600030101010101" pitchFamily="2" charset="-122"/>
              </a:rPr>
              <a:t>   </a:t>
            </a:r>
            <a:r>
              <a:rPr lang="zh-CN" altLang="en-US" sz="28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  <a:cs typeface="宋体" panose="02010600030101010101" pitchFamily="2" charset="-122"/>
              </a:rPr>
              <a:t>惊恐的</a:t>
            </a:r>
            <a:r>
              <a:rPr lang="en-US" altLang="zh-CN" sz="28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  <a:cs typeface="宋体" panose="02010600030101010101" pitchFamily="2" charset="-122"/>
              </a:rPr>
              <a:t> adj.</a:t>
            </a:r>
            <a:endParaRPr lang="en-US" altLang="zh-CN" sz="2800">
              <a:solidFill>
                <a:schemeClr val="tx1"/>
              </a:solidFill>
              <a:uFillTx/>
              <a:latin typeface="Times New Roman" panose="02020603050405020304" charset="0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algn="l"/>
            <a:r>
              <a:rPr lang="en-US" altLang="zh-CN" sz="28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  <a:cs typeface="宋体" panose="02010600030101010101" pitchFamily="2" charset="-122"/>
              </a:rPr>
              <a:t>   </a:t>
            </a:r>
            <a:r>
              <a:rPr lang="zh-CN" altLang="en-US" sz="28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  <a:cs typeface="宋体" panose="02010600030101010101" pitchFamily="2" charset="-122"/>
              </a:rPr>
              <a:t>令某人惊恐的</a:t>
            </a:r>
            <a:r>
              <a:rPr lang="en-US" altLang="zh-CN" sz="28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  <a:cs typeface="宋体" panose="02010600030101010101" pitchFamily="2" charset="-122"/>
              </a:rPr>
              <a:t> adj.</a:t>
            </a:r>
            <a:endParaRPr lang="en-US" altLang="zh-CN" sz="2800">
              <a:solidFill>
                <a:schemeClr val="tx1"/>
              </a:solidFill>
              <a:uFillTx/>
              <a:latin typeface="Times New Roman" panose="02020603050405020304" charset="0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algn="l"/>
            <a:r>
              <a:rPr lang="en-US" altLang="zh-CN" sz="28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  <a:cs typeface="宋体" panose="02010600030101010101" pitchFamily="2" charset="-122"/>
              </a:rPr>
              <a:t>2. </a:t>
            </a:r>
            <a:r>
              <a:rPr lang="zh-CN" altLang="en-US" sz="28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  <a:cs typeface="宋体" panose="02010600030101010101" pitchFamily="2" charset="-122"/>
              </a:rPr>
              <a:t>由于，因为（短语）</a:t>
            </a:r>
            <a:endParaRPr lang="zh-CN" altLang="en-US" sz="2800">
              <a:solidFill>
                <a:schemeClr val="tx1"/>
              </a:solidFill>
              <a:uFillTx/>
              <a:latin typeface="Times New Roman" panose="02020603050405020304" charset="0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algn="l"/>
            <a:r>
              <a:rPr lang="en-US" altLang="zh-CN" sz="28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  <a:cs typeface="宋体" panose="02010600030101010101" pitchFamily="2" charset="-122"/>
              </a:rPr>
              <a:t>3. </a:t>
            </a:r>
            <a:r>
              <a:rPr lang="zh-CN" altLang="en-US" sz="28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  <a:cs typeface="宋体" panose="02010600030101010101" pitchFamily="2" charset="-122"/>
              </a:rPr>
              <a:t>幸运地</a:t>
            </a:r>
            <a:endParaRPr lang="zh-CN" altLang="en-US" sz="2800">
              <a:solidFill>
                <a:schemeClr val="tx1"/>
              </a:solidFill>
              <a:uFillTx/>
              <a:latin typeface="Times New Roman" panose="02020603050405020304" charset="0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algn="l"/>
            <a:r>
              <a:rPr lang="en-US" altLang="zh-CN" sz="28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  <a:cs typeface="宋体" panose="02010600030101010101" pitchFamily="2" charset="-122"/>
              </a:rPr>
              <a:t>4. </a:t>
            </a:r>
            <a:r>
              <a:rPr lang="zh-CN" altLang="en-US" sz="28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  <a:cs typeface="宋体" panose="02010600030101010101" pitchFamily="2" charset="-122"/>
              </a:rPr>
              <a:t>灭绝，绝种</a:t>
            </a:r>
            <a:r>
              <a:rPr lang="en-US" altLang="zh-CN" sz="28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  <a:cs typeface="宋体" panose="02010600030101010101" pitchFamily="2" charset="-122"/>
              </a:rPr>
              <a:t> n. </a:t>
            </a:r>
            <a:r>
              <a:rPr lang="zh-CN" altLang="en-US" sz="28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  <a:cs typeface="宋体" panose="02010600030101010101" pitchFamily="2" charset="-122"/>
              </a:rPr>
              <a:t>灭绝的</a:t>
            </a:r>
            <a:r>
              <a:rPr lang="en-US" altLang="zh-CN" sz="28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  <a:cs typeface="宋体" panose="02010600030101010101" pitchFamily="2" charset="-122"/>
              </a:rPr>
              <a:t> adj.</a:t>
            </a:r>
            <a:endParaRPr lang="en-US" altLang="zh-CN" sz="2800">
              <a:solidFill>
                <a:schemeClr val="tx1"/>
              </a:solidFill>
              <a:uFillTx/>
              <a:latin typeface="Times New Roman" panose="02020603050405020304" charset="0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algn="l"/>
            <a:r>
              <a:rPr lang="en-US" altLang="zh-CN" sz="28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  <a:cs typeface="宋体" panose="02010600030101010101" pitchFamily="2" charset="-122"/>
              </a:rPr>
              <a:t>5. </a:t>
            </a:r>
            <a:r>
              <a:rPr lang="zh-CN" altLang="en-US" sz="28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  <a:cs typeface="宋体" panose="02010600030101010101" pitchFamily="2" charset="-122"/>
              </a:rPr>
              <a:t>出席会议</a:t>
            </a:r>
            <a:r>
              <a:rPr lang="en-US" altLang="zh-CN" sz="28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  <a:cs typeface="宋体" panose="02010600030101010101" pitchFamily="2" charset="-122"/>
              </a:rPr>
              <a:t> </a:t>
            </a:r>
            <a:r>
              <a:rPr lang="zh-CN" altLang="en-US" sz="28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  <a:cs typeface="宋体" panose="02010600030101010101" pitchFamily="2" charset="-122"/>
              </a:rPr>
              <a:t>（短语）</a:t>
            </a:r>
            <a:endParaRPr lang="zh-CN" altLang="en-US" sz="2800">
              <a:solidFill>
                <a:schemeClr val="tx1"/>
              </a:solidFill>
              <a:uFillTx/>
              <a:latin typeface="Times New Roman" panose="02020603050405020304" charset="0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algn="l"/>
            <a:r>
              <a:rPr lang="en-US" altLang="zh-CN" sz="28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  <a:cs typeface="宋体" panose="02010600030101010101" pitchFamily="2" charset="-122"/>
              </a:rPr>
              <a:t>6. </a:t>
            </a:r>
            <a:r>
              <a:rPr lang="zh-CN" altLang="en-US" sz="28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  <a:cs typeface="宋体" panose="02010600030101010101" pitchFamily="2" charset="-122"/>
              </a:rPr>
              <a:t>对</a:t>
            </a:r>
            <a:r>
              <a:rPr lang="en-US" altLang="zh-CN" sz="28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  <a:cs typeface="宋体" panose="02010600030101010101" pitchFamily="2" charset="-122"/>
              </a:rPr>
              <a:t>......</a:t>
            </a:r>
            <a:r>
              <a:rPr lang="zh-CN" altLang="en-US" sz="28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  <a:cs typeface="宋体" panose="02010600030101010101" pitchFamily="2" charset="-122"/>
              </a:rPr>
              <a:t>有影响</a:t>
            </a:r>
            <a:endParaRPr lang="zh-CN" altLang="en-US" sz="2800">
              <a:solidFill>
                <a:schemeClr val="tx1"/>
              </a:solidFill>
              <a:uFillTx/>
              <a:latin typeface="Times New Roman" panose="02020603050405020304" charset="0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algn="l"/>
            <a:r>
              <a:rPr lang="en-US" altLang="zh-CN" sz="28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  <a:cs typeface="宋体" panose="02010600030101010101" pitchFamily="2" charset="-122"/>
              </a:rPr>
              <a:t>7. </a:t>
            </a:r>
            <a:r>
              <a:rPr lang="zh-CN" altLang="en-US" sz="28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  <a:cs typeface="宋体" panose="02010600030101010101" pitchFamily="2" charset="-122"/>
              </a:rPr>
              <a:t>采纳，收养</a:t>
            </a:r>
            <a:endParaRPr lang="zh-CN" altLang="en-US" sz="2800">
              <a:solidFill>
                <a:schemeClr val="tx1"/>
              </a:solidFill>
              <a:uFillTx/>
              <a:latin typeface="Times New Roman" panose="02020603050405020304" charset="0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algn="l"/>
            <a:r>
              <a:rPr lang="en-US" altLang="zh-CN" sz="28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  <a:cs typeface="宋体" panose="02010600030101010101" pitchFamily="2" charset="-122"/>
              </a:rPr>
              <a:t>8. </a:t>
            </a:r>
            <a:r>
              <a:rPr lang="zh-CN" altLang="en-US" sz="28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  <a:cs typeface="宋体" panose="02010600030101010101" pitchFamily="2" charset="-122"/>
              </a:rPr>
              <a:t>适应</a:t>
            </a:r>
            <a:endParaRPr lang="zh-CN" altLang="en-US" sz="2800">
              <a:solidFill>
                <a:schemeClr val="tx1"/>
              </a:solidFill>
              <a:uFillTx/>
              <a:latin typeface="Times New Roman" panose="02020603050405020304" charset="0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algn="l"/>
            <a:r>
              <a:rPr lang="en-US" altLang="zh-CN" sz="28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  <a:cs typeface="宋体" panose="02010600030101010101" pitchFamily="2" charset="-122"/>
              </a:rPr>
              <a:t>9. </a:t>
            </a:r>
            <a:r>
              <a:rPr sz="2800" b="1" dirty="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(能源）可更新的，可再生的</a:t>
            </a:r>
            <a:endParaRPr sz="2800" b="1" dirty="0">
              <a:solidFill>
                <a:schemeClr val="tx1"/>
              </a:solidFill>
              <a:uFillTx/>
              <a:latin typeface="Times New Roman" panose="02020603050405020304" charset="0"/>
              <a:ea typeface="宋体" panose="02010600030101010101" pitchFamily="2" charset="-122"/>
              <a:cs typeface="宋体" panose="02010600030101010101" pitchFamily="2" charset="-122"/>
              <a:sym typeface="+mn-ea"/>
            </a:endParaRPr>
          </a:p>
          <a:p>
            <a:r>
              <a:rPr lang="en-US" altLang="zh-CN" sz="28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  <a:cs typeface="宋体" panose="02010600030101010101" pitchFamily="2" charset="-122"/>
              </a:rPr>
              <a:t>10. </a:t>
            </a:r>
            <a:r>
              <a:rPr lang="zh-CN" altLang="en-US" sz="28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  <a:cs typeface="宋体" panose="02010600030101010101" pitchFamily="2" charset="-122"/>
              </a:rPr>
              <a:t>可再度使用的</a:t>
            </a:r>
            <a:endParaRPr lang="zh-CN" altLang="en-US" sz="2800">
              <a:solidFill>
                <a:schemeClr val="tx1"/>
              </a:solidFill>
              <a:uFillTx/>
              <a:latin typeface="Times New Roman" panose="02020603050405020304" charset="0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r>
              <a:rPr lang="en-US" altLang="zh-CN" sz="28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  <a:cs typeface="宋体" panose="02010600030101010101" pitchFamily="2" charset="-122"/>
              </a:rPr>
              <a:t>11.</a:t>
            </a:r>
            <a:r>
              <a:rPr lang="zh-CN" altLang="en-US" sz="28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  <a:cs typeface="宋体" panose="02010600030101010101" pitchFamily="2" charset="-122"/>
              </a:rPr>
              <a:t>沦为做某事</a:t>
            </a:r>
            <a:endParaRPr lang="zh-CN" altLang="en-US" sz="2800">
              <a:solidFill>
                <a:schemeClr val="tx1"/>
              </a:solidFill>
              <a:uFillTx/>
              <a:latin typeface="Times New Roman" panose="02020603050405020304" charset="0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r>
              <a:rPr lang="en-US" altLang="zh-CN" sz="28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  <a:cs typeface="宋体" panose="02010600030101010101" pitchFamily="2" charset="-122"/>
              </a:rPr>
              <a:t>12. </a:t>
            </a:r>
            <a:r>
              <a:rPr lang="zh-CN" altLang="en-US" sz="28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  <a:cs typeface="宋体" panose="02010600030101010101" pitchFamily="2" charset="-122"/>
              </a:rPr>
              <a:t>允许</a:t>
            </a:r>
            <a:r>
              <a:rPr lang="en-US" altLang="zh-CN" sz="28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  <a:cs typeface="宋体" panose="02010600030101010101" pitchFamily="2" charset="-122"/>
              </a:rPr>
              <a:t> n./v./pt./pp.</a:t>
            </a:r>
            <a:endParaRPr lang="en-US" altLang="zh-CN" sz="2800">
              <a:solidFill>
                <a:schemeClr val="tx1"/>
              </a:solidFill>
              <a:uFillTx/>
              <a:latin typeface="Times New Roman" panose="02020603050405020304" charset="0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r>
              <a:rPr lang="en-US" altLang="zh-CN" sz="28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  <a:cs typeface="宋体" panose="02010600030101010101" pitchFamily="2" charset="-122"/>
              </a:rPr>
              <a:t>      </a:t>
            </a:r>
            <a:r>
              <a:rPr lang="zh-CN" altLang="en-US" sz="28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  <a:cs typeface="宋体" panose="02010600030101010101" pitchFamily="2" charset="-122"/>
              </a:rPr>
              <a:t>允许某人做某事</a:t>
            </a:r>
            <a:endParaRPr lang="zh-CN" altLang="en-US" sz="2800">
              <a:solidFill>
                <a:schemeClr val="tx1"/>
              </a:solidFill>
              <a:uFillTx/>
              <a:latin typeface="Times New Roman" panose="02020603050405020304" charset="0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r>
              <a:rPr lang="en-US" altLang="zh-CN" sz="28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  <a:cs typeface="宋体" panose="02010600030101010101" pitchFamily="2" charset="-122"/>
              </a:rPr>
              <a:t>     </a:t>
            </a:r>
            <a:r>
              <a:rPr lang="zh-CN" altLang="en-US" sz="28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  <a:cs typeface="宋体" panose="02010600030101010101" pitchFamily="2" charset="-122"/>
              </a:rPr>
              <a:t>允许做某事</a:t>
            </a:r>
            <a:endParaRPr lang="zh-CN" altLang="en-US" sz="2800">
              <a:solidFill>
                <a:schemeClr val="tx1"/>
              </a:solidFill>
              <a:uFillTx/>
              <a:latin typeface="Times New Roman" panose="02020603050405020304" charset="0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文本框 1"/>
          <p:cNvSpPr txBox="1"/>
          <p:nvPr/>
        </p:nvSpPr>
        <p:spPr>
          <a:xfrm>
            <a:off x="240665" y="294640"/>
            <a:ext cx="11950700" cy="65544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altLang="zh-CN" sz="2800">
                <a:solidFill>
                  <a:sysClr val="windowText" lastClr="00000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13. </a:t>
            </a:r>
            <a:r>
              <a:rPr lang="zh-CN" altLang="en-US" sz="2800">
                <a:solidFill>
                  <a:sysClr val="windowText" lastClr="00000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平均地，一般地</a:t>
            </a:r>
            <a:endParaRPr lang="zh-CN" altLang="en-US" sz="2800">
              <a:solidFill>
                <a:sysClr val="windowText" lastClr="00000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algn="l"/>
            <a:r>
              <a:rPr lang="en-US" altLang="zh-CN" sz="2800"/>
              <a:t>14.</a:t>
            </a:r>
            <a:r>
              <a:rPr lang="zh-CN" altLang="en-US" sz="2800"/>
              <a:t>竭力主张</a:t>
            </a:r>
            <a:r>
              <a:rPr lang="en-US" altLang="zh-CN" sz="2800"/>
              <a:t> v./n.(</a:t>
            </a:r>
            <a:r>
              <a:rPr lang="zh-CN" altLang="en-US" sz="2800"/>
              <a:t>紧急的</a:t>
            </a:r>
            <a:r>
              <a:rPr lang="en-US" altLang="zh-CN" sz="2800"/>
              <a:t>)/adj.(</a:t>
            </a:r>
            <a:r>
              <a:rPr lang="zh-CN" altLang="en-US" sz="2800"/>
              <a:t>紧急</a:t>
            </a:r>
            <a:r>
              <a:rPr lang="en-US" altLang="zh-CN" sz="2800"/>
              <a:t>)</a:t>
            </a:r>
            <a:endParaRPr lang="en-US" altLang="zh-CN" sz="2800"/>
          </a:p>
          <a:p>
            <a:pPr algn="l"/>
            <a:r>
              <a:rPr lang="en-US" altLang="zh-CN" sz="2800"/>
              <a:t>15. </a:t>
            </a:r>
            <a:r>
              <a:rPr lang="zh-CN" altLang="en-US" sz="2800"/>
              <a:t>力劝某人做某事（</a:t>
            </a:r>
            <a:r>
              <a:rPr lang="en-US" altLang="zh-CN" sz="2800"/>
              <a:t>2</a:t>
            </a:r>
            <a:r>
              <a:rPr lang="zh-CN" altLang="en-US" sz="2800"/>
              <a:t>）</a:t>
            </a:r>
            <a:endParaRPr lang="zh-CN" altLang="en-US" sz="2800"/>
          </a:p>
          <a:p>
            <a:pPr algn="l"/>
            <a:r>
              <a:rPr lang="en-US" altLang="zh-CN" sz="2800"/>
              <a:t>16. </a:t>
            </a:r>
            <a:r>
              <a:rPr lang="zh-CN" altLang="en-US" sz="2800"/>
              <a:t>关心某人某事</a:t>
            </a:r>
            <a:endParaRPr lang="zh-CN" altLang="en-US" sz="2800"/>
          </a:p>
          <a:p>
            <a:pPr algn="l"/>
            <a:r>
              <a:rPr lang="en-US" altLang="zh-CN" sz="2800"/>
              <a:t>17. </a:t>
            </a:r>
            <a:r>
              <a:rPr lang="zh-CN" altLang="en-US" sz="2800"/>
              <a:t>与某人某事有关</a:t>
            </a:r>
            <a:endParaRPr lang="zh-CN" altLang="en-US" sz="2800"/>
          </a:p>
          <a:p>
            <a:pPr algn="l"/>
            <a:r>
              <a:rPr lang="en-US" altLang="zh-CN" sz="2800"/>
              <a:t>18. </a:t>
            </a:r>
            <a:r>
              <a:rPr lang="zh-CN" altLang="en-US" sz="2800"/>
              <a:t>致力，献身</a:t>
            </a:r>
            <a:r>
              <a:rPr lang="en-US" altLang="zh-CN" sz="2800"/>
              <a:t> v./n./adj.</a:t>
            </a:r>
            <a:endParaRPr lang="en-US" altLang="zh-CN" sz="2800"/>
          </a:p>
          <a:p>
            <a:pPr algn="l"/>
            <a:r>
              <a:rPr lang="en-US" altLang="zh-CN" sz="2800"/>
              <a:t>19.</a:t>
            </a:r>
            <a:r>
              <a:rPr lang="zh-CN" altLang="en-US" sz="2800"/>
              <a:t>致力于做某事</a:t>
            </a:r>
            <a:endParaRPr lang="zh-CN" altLang="en-US" sz="2800"/>
          </a:p>
          <a:p>
            <a:pPr marL="179070" indent="-179070" algn="l"/>
            <a:r>
              <a:rPr lang="en-US" sz="2800" b="1" u="sng">
                <a:latin typeface="Times New Roman" panose="02020603050405020304" charset="0"/>
                <a:cs typeface="Times New Roman" panose="02020603050405020304" charset="0"/>
                <a:sym typeface="+mn-ea"/>
              </a:rPr>
              <a:t>_____________________________</a:t>
            </a:r>
            <a:endParaRPr lang="en-US" sz="2800" b="1" u="sng">
              <a:latin typeface="Times New Roman" panose="02020603050405020304" charset="0"/>
              <a:cs typeface="Times New Roman" panose="02020603050405020304" charset="0"/>
            </a:endParaRPr>
          </a:p>
          <a:p>
            <a:pPr marL="179070" indent="-179070" algn="l"/>
            <a:r>
              <a:rPr lang="en-US" sz="2800" b="1" u="sng">
                <a:latin typeface="Times New Roman" panose="02020603050405020304" charset="0"/>
                <a:cs typeface="Times New Roman" panose="02020603050405020304" charset="0"/>
                <a:sym typeface="+mn-ea"/>
              </a:rPr>
              <a:t>__/_______________________________      </a:t>
            </a:r>
            <a:r>
              <a:rPr lang="en-US" sz="28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, he ignored his family and friends.  </a:t>
            </a:r>
            <a:r>
              <a:rPr lang="zh-CN" sz="2800" b="1">
                <a:latin typeface="Times New Roman" panose="02020603050405020304" charset="0"/>
                <a:ea typeface="宋体" panose="02010600030101010101" pitchFamily="2" charset="-122"/>
                <a:cs typeface="Times New Roman" panose="02020603050405020304" charset="0"/>
                <a:sym typeface="+mn-ea"/>
              </a:rPr>
              <a:t>致力于科学研究，他忽视了他的家人和朋友。</a:t>
            </a:r>
            <a:endParaRPr lang="zh-CN" sz="2800" b="1">
              <a:latin typeface="Times New Roman" panose="02020603050405020304" charset="0"/>
              <a:ea typeface="宋体" panose="02010600030101010101" pitchFamily="2" charset="-122"/>
              <a:cs typeface="Times New Roman" panose="02020603050405020304" charset="0"/>
              <a:sym typeface="+mn-ea"/>
            </a:endParaRPr>
          </a:p>
          <a:p>
            <a:pPr marL="179070" indent="-179070" algn="l"/>
            <a:r>
              <a:rPr lang="en-US" altLang="zh-CN" sz="2800" b="1">
                <a:latin typeface="Times New Roman" panose="02020603050405020304" charset="0"/>
                <a:ea typeface="宋体" panose="02010600030101010101" pitchFamily="2" charset="-122"/>
                <a:cs typeface="Times New Roman" panose="02020603050405020304" charset="0"/>
                <a:sym typeface="+mn-ea"/>
              </a:rPr>
              <a:t>20.</a:t>
            </a:r>
            <a:r>
              <a:rPr lang="zh-CN" altLang="en-US" sz="2800" b="1">
                <a:latin typeface="Times New Roman" panose="02020603050405020304" charset="0"/>
                <a:ea typeface="宋体" panose="02010600030101010101" pitchFamily="2" charset="-122"/>
                <a:cs typeface="Times New Roman" panose="02020603050405020304" charset="0"/>
                <a:sym typeface="+mn-ea"/>
              </a:rPr>
              <a:t>对</a:t>
            </a:r>
            <a:r>
              <a:rPr lang="en-US" altLang="zh-CN" sz="2800" b="1">
                <a:latin typeface="Times New Roman" panose="02020603050405020304" charset="0"/>
                <a:ea typeface="宋体" panose="02010600030101010101" pitchFamily="2" charset="-122"/>
                <a:cs typeface="Times New Roman" panose="02020603050405020304" charset="0"/>
                <a:sym typeface="+mn-ea"/>
              </a:rPr>
              <a:t>......</a:t>
            </a:r>
            <a:r>
              <a:rPr lang="zh-CN" altLang="en-US" sz="2800" b="1">
                <a:latin typeface="Times New Roman" panose="02020603050405020304" charset="0"/>
                <a:ea typeface="宋体" panose="02010600030101010101" pitchFamily="2" charset="-122"/>
                <a:cs typeface="Times New Roman" panose="02020603050405020304" charset="0"/>
                <a:sym typeface="+mn-ea"/>
              </a:rPr>
              <a:t>做出贡献</a:t>
            </a:r>
            <a:endParaRPr lang="zh-CN" altLang="en-US" sz="2800" b="1">
              <a:latin typeface="Times New Roman" panose="02020603050405020304" charset="0"/>
              <a:ea typeface="宋体" panose="02010600030101010101" pitchFamily="2" charset="-122"/>
              <a:cs typeface="Times New Roman" panose="02020603050405020304" charset="0"/>
              <a:sym typeface="+mn-ea"/>
            </a:endParaRPr>
          </a:p>
          <a:p>
            <a:pPr marL="179070" indent="-179070" algn="l"/>
            <a:r>
              <a:rPr lang="en-US" altLang="zh-CN" sz="2800" b="1">
                <a:latin typeface="Times New Roman" panose="02020603050405020304" charset="0"/>
                <a:ea typeface="宋体" panose="02010600030101010101" pitchFamily="2" charset="-122"/>
                <a:cs typeface="Times New Roman" panose="02020603050405020304" charset="0"/>
                <a:sym typeface="+mn-ea"/>
              </a:rPr>
              <a:t>21. </a:t>
            </a:r>
            <a:r>
              <a:rPr lang="zh-CN" altLang="en-US" sz="2800" b="1">
                <a:latin typeface="Times New Roman" panose="02020603050405020304" charset="0"/>
                <a:ea typeface="宋体" panose="02010600030101010101" pitchFamily="2" charset="-122"/>
                <a:cs typeface="Times New Roman" panose="02020603050405020304" charset="0"/>
                <a:sym typeface="+mn-ea"/>
              </a:rPr>
              <a:t>导致</a:t>
            </a:r>
            <a:endParaRPr lang="zh-CN" altLang="en-US" sz="2800" b="1">
              <a:latin typeface="Times New Roman" panose="02020603050405020304" charset="0"/>
              <a:ea typeface="宋体" panose="02010600030101010101" pitchFamily="2" charset="-122"/>
              <a:cs typeface="Times New Roman" panose="02020603050405020304" charset="0"/>
              <a:sym typeface="+mn-ea"/>
            </a:endParaRPr>
          </a:p>
          <a:p>
            <a:pPr marL="179070" indent="-179070" algn="l"/>
            <a:r>
              <a:rPr lang="en-US" altLang="zh-CN" sz="2800" b="1">
                <a:latin typeface="Times New Roman" panose="02020603050405020304" charset="0"/>
                <a:ea typeface="宋体" panose="02010600030101010101" pitchFamily="2" charset="-122"/>
                <a:cs typeface="Times New Roman" panose="02020603050405020304" charset="0"/>
                <a:sym typeface="+mn-ea"/>
              </a:rPr>
              <a:t>22. </a:t>
            </a:r>
            <a:r>
              <a:rPr lang="zh-CN" altLang="en-US" sz="2800" b="1">
                <a:latin typeface="Times New Roman" panose="02020603050405020304" charset="0"/>
                <a:sym typeface="+mn-ea"/>
              </a:rPr>
              <a:t>害怕......</a:t>
            </a:r>
            <a:r>
              <a:rPr lang="en-US" altLang="zh-CN" sz="2800" b="1">
                <a:latin typeface="Times New Roman" panose="02020603050405020304" charset="0"/>
                <a:ea typeface="宋体" panose="02010600030101010101" pitchFamily="2" charset="-122"/>
                <a:cs typeface="Times New Roman" panose="02020603050405020304" charset="0"/>
                <a:sym typeface="+mn-ea"/>
              </a:rPr>
              <a:t> </a:t>
            </a:r>
            <a:endParaRPr lang="en-US" altLang="zh-CN" sz="2800" b="1">
              <a:latin typeface="Times New Roman" panose="02020603050405020304" charset="0"/>
              <a:ea typeface="宋体" panose="02010600030101010101" pitchFamily="2" charset="-122"/>
              <a:cs typeface="Times New Roman" panose="02020603050405020304" charset="0"/>
              <a:sym typeface="+mn-ea"/>
            </a:endParaRPr>
          </a:p>
          <a:p>
            <a:pPr marL="179070" indent="-179070" algn="l"/>
            <a:r>
              <a:rPr lang="en-US" altLang="zh-CN" sz="2800" b="1">
                <a:latin typeface="Times New Roman" panose="02020603050405020304" charset="0"/>
                <a:ea typeface="宋体" panose="02010600030101010101" pitchFamily="2" charset="-122"/>
                <a:cs typeface="Times New Roman" panose="02020603050405020304" charset="0"/>
                <a:sym typeface="+mn-ea"/>
              </a:rPr>
              <a:t>23. </a:t>
            </a:r>
            <a:r>
              <a:rPr lang="zh-CN" altLang="en-US" sz="2800" b="1">
                <a:latin typeface="Times New Roman" panose="02020603050405020304" charset="0"/>
                <a:sym typeface="+mn-ea"/>
              </a:rPr>
              <a:t>而不是</a:t>
            </a:r>
            <a:endParaRPr lang="en-US" sz="2800" b="1">
              <a:latin typeface="Times New Roman" panose="02020603050405020304" charset="0"/>
              <a:ea typeface="宋体" panose="02010600030101010101" pitchFamily="2" charset="-122"/>
              <a:cs typeface="Times New Roman" panose="02020603050405020304" charset="0"/>
            </a:endParaRPr>
          </a:p>
          <a:p>
            <a:pPr algn="l"/>
            <a:r>
              <a:rPr lang="en-US" altLang="zh-CN" sz="2800"/>
              <a:t>24. </a:t>
            </a:r>
            <a:r>
              <a:rPr lang="zh-CN" altLang="en-US" sz="2800" b="1">
                <a:latin typeface="Times New Roman" panose="02020603050405020304" charset="0"/>
                <a:sym typeface="+mn-ea"/>
              </a:rPr>
              <a:t>相反地</a:t>
            </a:r>
            <a:endParaRPr lang="en-US" altLang="zh-CN" sz="2800"/>
          </a:p>
        </p:txBody>
      </p:sp>
      <p:sp>
        <p:nvSpPr>
          <p:cNvPr id="4" name="矩形 3"/>
          <p:cNvSpPr/>
          <p:nvPr/>
        </p:nvSpPr>
        <p:spPr>
          <a:xfrm>
            <a:off x="329421" y="3280332"/>
            <a:ext cx="4712335" cy="521970"/>
          </a:xfrm>
          <a:prstGeom prst="rect">
            <a:avLst/>
          </a:prstGeom>
        </p:spPr>
        <p:txBody>
          <a:bodyPr wrap="none">
            <a:spAutoFit/>
          </a:bodyPr>
          <a:p>
            <a:pPr algn="l"/>
            <a:r>
              <a:rPr lang="en-US" sz="2800" b="1" u="sng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Devoted to scientific research,</a:t>
            </a:r>
            <a:endParaRPr lang="en-US" altLang="en-US" sz="2800" b="1" u="sng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872346" y="3715307"/>
            <a:ext cx="5937250" cy="521970"/>
          </a:xfrm>
          <a:prstGeom prst="rect">
            <a:avLst/>
          </a:prstGeom>
        </p:spPr>
        <p:txBody>
          <a:bodyPr wrap="none">
            <a:spAutoFit/>
          </a:bodyPr>
          <a:p>
            <a:pPr algn="l"/>
            <a:r>
              <a:rPr lang="en-US" sz="2800" b="1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Devoting himself to scientific research</a:t>
            </a:r>
            <a:endParaRPr lang="en-US" altLang="en-US" sz="2800" b="1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文本框 1"/>
          <p:cNvSpPr txBox="1"/>
          <p:nvPr/>
        </p:nvSpPr>
        <p:spPr>
          <a:xfrm>
            <a:off x="130810" y="194945"/>
            <a:ext cx="11779885" cy="48310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zh-CN" altLang="en-US" sz="2800" b="1">
                <a:latin typeface="Times New Roman" panose="02020603050405020304" charset="0"/>
                <a:sym typeface="+mn-ea"/>
              </a:rPr>
              <a:t>1.We see a woman</a:t>
            </a:r>
            <a:r>
              <a:rPr lang="en-US" altLang="zh-CN" sz="2800" b="1">
                <a:latin typeface="Times New Roman" panose="02020603050405020304" charset="0"/>
                <a:sym typeface="+mn-ea"/>
              </a:rPr>
              <a:t>_______________</a:t>
            </a:r>
            <a:r>
              <a:rPr lang="zh-CN" altLang="en-US" sz="2800" b="1">
                <a:latin typeface="Times New Roman" panose="02020603050405020304" charset="0"/>
                <a:sym typeface="+mn-ea"/>
              </a:rPr>
              <a:t>(swim) at night in a dark sea.</a:t>
            </a:r>
            <a:endParaRPr lang="zh-CN" altLang="en-US" sz="2800" b="1">
              <a:latin typeface="Times New Roman" panose="02020603050405020304" charset="0"/>
            </a:endParaRPr>
          </a:p>
          <a:p>
            <a:pPr algn="l"/>
            <a:r>
              <a:rPr lang="zh-CN" altLang="en-US" sz="2800" b="1">
                <a:latin typeface="Times New Roman" panose="02020603050405020304" charset="0"/>
                <a:sym typeface="+mn-ea"/>
              </a:rPr>
              <a:t>2.It made people</a:t>
            </a:r>
            <a:r>
              <a:rPr lang="en-US" altLang="zh-CN" sz="2800" b="1">
                <a:latin typeface="Times New Roman" panose="02020603050405020304" charset="0"/>
                <a:sym typeface="+mn-ea"/>
              </a:rPr>
              <a:t>______________</a:t>
            </a:r>
            <a:r>
              <a:rPr lang="zh-CN" altLang="en-US" sz="2800" b="1">
                <a:latin typeface="Times New Roman" panose="02020603050405020304" charset="0"/>
                <a:sym typeface="+mn-ea"/>
              </a:rPr>
              <a:t> (fright) of sharks.</a:t>
            </a:r>
            <a:endParaRPr lang="zh-CN" altLang="en-US" sz="2800" b="1">
              <a:latin typeface="Times New Roman" panose="02020603050405020304" charset="0"/>
            </a:endParaRPr>
          </a:p>
          <a:p>
            <a:pPr algn="l"/>
            <a:r>
              <a:rPr lang="zh-CN" altLang="en-US" sz="2800" b="1">
                <a:latin typeface="Times New Roman" panose="02020603050405020304" charset="0"/>
                <a:sym typeface="+mn-ea"/>
              </a:rPr>
              <a:t>3.Jaws was </a:t>
            </a:r>
            <a:r>
              <a:rPr lang="en-US" altLang="zh-CN" sz="2800" b="1">
                <a:latin typeface="Times New Roman" panose="02020603050405020304" charset="0"/>
                <a:sym typeface="+mn-ea"/>
              </a:rPr>
              <a:t>________________</a:t>
            </a:r>
            <a:r>
              <a:rPr lang="zh-CN" altLang="en-US" sz="2800" b="1">
                <a:latin typeface="Times New Roman" panose="02020603050405020304" charset="0"/>
                <a:sym typeface="+mn-ea"/>
              </a:rPr>
              <a:t>, </a:t>
            </a:r>
            <a:r>
              <a:rPr lang="en-US" altLang="zh-CN" sz="2800" b="1">
                <a:latin typeface="Times New Roman" panose="02020603050405020304" charset="0"/>
                <a:sym typeface="+mn-ea"/>
              </a:rPr>
              <a:t>________</a:t>
            </a:r>
            <a:r>
              <a:rPr lang="zh-CN" altLang="en-US" sz="2800" b="1">
                <a:latin typeface="Times New Roman" panose="02020603050405020304" charset="0"/>
                <a:sym typeface="+mn-ea"/>
              </a:rPr>
              <a:t> huge audiences and </a:t>
            </a:r>
            <a:r>
              <a:rPr lang="en-US" altLang="zh-CN" sz="2800" b="1">
                <a:latin typeface="Times New Roman" panose="02020603050405020304" charset="0"/>
                <a:sym typeface="+mn-ea"/>
              </a:rPr>
              <a:t>_______</a:t>
            </a:r>
            <a:r>
              <a:rPr lang="zh-CN" altLang="en-US" sz="2800" b="1">
                <a:latin typeface="Times New Roman" panose="02020603050405020304" charset="0"/>
                <a:sym typeface="+mn-ea"/>
              </a:rPr>
              <a:t>many </a:t>
            </a:r>
            <a:endParaRPr lang="zh-CN" altLang="en-US" sz="2800" b="1">
              <a:latin typeface="Times New Roman" panose="02020603050405020304" charset="0"/>
              <a:sym typeface="+mn-ea"/>
            </a:endParaRPr>
          </a:p>
          <a:p>
            <a:pPr algn="l"/>
            <a:r>
              <a:rPr lang="zh-CN" altLang="en-US" sz="2800" b="1">
                <a:latin typeface="Times New Roman" panose="02020603050405020304" charset="0"/>
                <a:sym typeface="+mn-ea"/>
              </a:rPr>
              <a:t>awards.</a:t>
            </a:r>
            <a:endParaRPr lang="zh-CN" altLang="en-US" sz="2800" b="1">
              <a:latin typeface="Times New Roman" panose="02020603050405020304" charset="0"/>
            </a:endParaRPr>
          </a:p>
          <a:p>
            <a:pPr algn="l"/>
            <a:r>
              <a:rPr lang="zh-CN" altLang="en-US" sz="2800" b="1">
                <a:latin typeface="Times New Roman" panose="02020603050405020304" charset="0"/>
                <a:sym typeface="+mn-ea"/>
              </a:rPr>
              <a:t>《大白鲨》取得了巨大的成功，吸引了大量的观众，赢得了许多奖项。</a:t>
            </a:r>
            <a:endParaRPr lang="zh-CN" altLang="en-US" sz="2800" b="1">
              <a:latin typeface="Times New Roman" panose="02020603050405020304" charset="0"/>
            </a:endParaRPr>
          </a:p>
          <a:p>
            <a:pPr algn="l"/>
            <a:r>
              <a:rPr lang="zh-CN" altLang="en-US" sz="2800" b="1">
                <a:latin typeface="Times New Roman" panose="02020603050405020304" charset="0"/>
                <a:sym typeface="+mn-ea"/>
              </a:rPr>
              <a:t>4.It </a:t>
            </a:r>
            <a:r>
              <a:rPr lang="en-US" altLang="zh-CN" sz="2800" b="1">
                <a:latin typeface="Times New Roman" panose="02020603050405020304" charset="0"/>
                <a:sym typeface="+mn-ea"/>
              </a:rPr>
              <a:t>_______________</a:t>
            </a:r>
            <a:r>
              <a:rPr lang="zh-CN" altLang="en-US" sz="2800" b="1">
                <a:latin typeface="Times New Roman" panose="02020603050405020304" charset="0"/>
                <a:sym typeface="+mn-ea"/>
              </a:rPr>
              <a:t>people</a:t>
            </a:r>
            <a:r>
              <a:rPr lang="en-US" altLang="zh-CN" sz="2800" b="1">
                <a:latin typeface="Times New Roman" panose="02020603050405020304" charset="0"/>
                <a:sym typeface="+mn-ea"/>
              </a:rPr>
              <a:t>'</a:t>
            </a:r>
            <a:r>
              <a:rPr lang="zh-CN" altLang="en-US" sz="2800" b="1">
                <a:latin typeface="Times New Roman" panose="02020603050405020304" charset="0"/>
                <a:sym typeface="+mn-ea"/>
              </a:rPr>
              <a:t>s </a:t>
            </a:r>
            <a:r>
              <a:rPr lang="en-US" altLang="zh-CN" sz="2800" b="1">
                <a:latin typeface="Times New Roman" panose="02020603050405020304" charset="0"/>
                <a:sym typeface="+mn-ea"/>
              </a:rPr>
              <a:t>_______________</a:t>
            </a:r>
            <a:r>
              <a:rPr lang="zh-CN" altLang="en-US" sz="2800" b="1">
                <a:latin typeface="Times New Roman" panose="02020603050405020304" charset="0"/>
                <a:sym typeface="+mn-ea"/>
              </a:rPr>
              <a:t>of the great white shark as a </a:t>
            </a:r>
            <a:endParaRPr lang="zh-CN" altLang="en-US" sz="2800" b="1">
              <a:latin typeface="Times New Roman" panose="02020603050405020304" charset="0"/>
              <a:sym typeface="+mn-ea"/>
            </a:endParaRPr>
          </a:p>
          <a:p>
            <a:pPr algn="l"/>
            <a:r>
              <a:rPr lang="zh-CN" altLang="en-US" sz="2800" b="1">
                <a:latin typeface="Times New Roman" panose="02020603050405020304" charset="0"/>
                <a:sym typeface="+mn-ea"/>
              </a:rPr>
              <a:t>dangerous animal.</a:t>
            </a:r>
            <a:endParaRPr lang="zh-CN" altLang="en-US" sz="2800" b="1">
              <a:latin typeface="Times New Roman" panose="02020603050405020304" charset="0"/>
            </a:endParaRPr>
          </a:p>
          <a:p>
            <a:pPr algn="l"/>
            <a:r>
              <a:rPr lang="zh-CN" altLang="en-US" sz="2800" b="1">
                <a:latin typeface="Times New Roman" panose="02020603050405020304" charset="0"/>
                <a:sym typeface="+mn-ea"/>
              </a:rPr>
              <a:t>它强化了人们长期以来的观念，即大白鲨是一种危险的动物。</a:t>
            </a:r>
            <a:endParaRPr lang="zh-CN" altLang="en-US" sz="2800" b="1">
              <a:latin typeface="Times New Roman" panose="02020603050405020304" charset="0"/>
              <a:sym typeface="+mn-ea"/>
            </a:endParaRPr>
          </a:p>
          <a:p>
            <a:pPr algn="l"/>
            <a:r>
              <a:rPr lang="en-US" altLang="zh-CN" sz="2800"/>
              <a:t>5. </a:t>
            </a:r>
            <a:r>
              <a:rPr lang="zh-CN" altLang="en-US" sz="2800" b="1">
                <a:latin typeface="Times New Roman" panose="02020603050405020304" charset="0"/>
                <a:sym typeface="+mn-ea"/>
              </a:rPr>
              <a:t>Benchley saw sharks </a:t>
            </a:r>
            <a:r>
              <a:rPr lang="en-US" altLang="zh-CN" sz="2800" b="1">
                <a:latin typeface="Times New Roman" panose="02020603050405020304" charset="0"/>
                <a:sym typeface="+mn-ea"/>
              </a:rPr>
              <a:t>_____________</a:t>
            </a:r>
            <a:r>
              <a:rPr lang="zh-CN" altLang="en-US" sz="2800" b="1">
                <a:latin typeface="Times New Roman" panose="02020603050405020304" charset="0"/>
                <a:sym typeface="+mn-ea"/>
              </a:rPr>
              <a:t>and this caused a deep change </a:t>
            </a:r>
            <a:r>
              <a:rPr lang="en-US" altLang="zh-CN" sz="2800" b="1">
                <a:latin typeface="Times New Roman" panose="02020603050405020304" charset="0"/>
                <a:sym typeface="+mn-ea"/>
              </a:rPr>
              <a:t>____</a:t>
            </a:r>
            <a:r>
              <a:rPr lang="zh-CN" altLang="en-US" sz="2800" b="1">
                <a:latin typeface="Times New Roman" panose="02020603050405020304" charset="0"/>
                <a:sym typeface="+mn-ea"/>
              </a:rPr>
              <a:t> him.</a:t>
            </a:r>
            <a:endParaRPr lang="zh-CN" altLang="en-US" sz="2800" b="1">
              <a:latin typeface="Times New Roman" panose="02020603050405020304" charset="0"/>
            </a:endParaRPr>
          </a:p>
          <a:p>
            <a:pPr algn="l"/>
            <a:r>
              <a:rPr lang="zh-CN" altLang="en-US" sz="2800" b="1">
                <a:latin typeface="Times New Roman" panose="02020603050405020304" charset="0"/>
                <a:sym typeface="+mn-ea"/>
              </a:rPr>
              <a:t> 本奇利看到鲨鱼被捕杀，这使他产生了深刻的变化。</a:t>
            </a:r>
            <a:endParaRPr lang="en-US" altLang="zh-CN" sz="2800"/>
          </a:p>
        </p:txBody>
      </p:sp>
      <p:sp>
        <p:nvSpPr>
          <p:cNvPr id="3" name="文本框 2"/>
          <p:cNvSpPr txBox="1"/>
          <p:nvPr/>
        </p:nvSpPr>
        <p:spPr>
          <a:xfrm>
            <a:off x="3202940" y="89535"/>
            <a:ext cx="1920875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 sz="2800" b="1">
                <a:solidFill>
                  <a:srgbClr val="FF0000"/>
                </a:solidFill>
                <a:latin typeface="Times New Roman" panose="02020603050405020304" charset="0"/>
                <a:sym typeface="+mn-ea"/>
              </a:rPr>
              <a:t> swimming </a:t>
            </a:r>
            <a:endParaRPr lang="zh-CN" altLang="en-US" sz="2800" b="1">
              <a:solidFill>
                <a:srgbClr val="FF0000"/>
              </a:solidFill>
              <a:latin typeface="Times New Roman" panose="02020603050405020304" charset="0"/>
              <a:sym typeface="+mn-ea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2842260" y="611505"/>
            <a:ext cx="1851660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 sz="2800" b="1">
                <a:latin typeface="Times New Roman" panose="02020603050405020304" charset="0"/>
                <a:sym typeface="+mn-ea"/>
              </a:rPr>
              <a:t> </a:t>
            </a:r>
            <a:r>
              <a:rPr lang="zh-CN" altLang="en-US" sz="2800" b="1">
                <a:solidFill>
                  <a:srgbClr val="FF0000"/>
                </a:solidFill>
                <a:latin typeface="Times New Roman" panose="02020603050405020304" charset="0"/>
                <a:sym typeface="+mn-ea"/>
              </a:rPr>
              <a:t>frightened</a:t>
            </a:r>
            <a:endParaRPr lang="zh-CN" altLang="en-US" sz="2800"/>
          </a:p>
        </p:txBody>
      </p:sp>
      <p:sp>
        <p:nvSpPr>
          <p:cNvPr id="5" name="文本框 4"/>
          <p:cNvSpPr txBox="1"/>
          <p:nvPr/>
        </p:nvSpPr>
        <p:spPr>
          <a:xfrm>
            <a:off x="2007870" y="1053465"/>
            <a:ext cx="2408555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 sz="2800" b="1">
                <a:solidFill>
                  <a:srgbClr val="FF0000"/>
                </a:solidFill>
                <a:latin typeface="Times New Roman" panose="02020603050405020304" charset="0"/>
                <a:sym typeface="+mn-ea"/>
              </a:rPr>
              <a:t>a great success</a:t>
            </a:r>
            <a:endParaRPr lang="zh-CN" altLang="en-US" sz="2800" b="1">
              <a:solidFill>
                <a:srgbClr val="FF0000"/>
              </a:solidFill>
              <a:latin typeface="Times New Roman" panose="02020603050405020304" charset="0"/>
              <a:sym typeface="+mn-ea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4880610" y="1053465"/>
            <a:ext cx="1683385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 sz="2800" b="1">
                <a:solidFill>
                  <a:srgbClr val="FF0000"/>
                </a:solidFill>
                <a:latin typeface="Times New Roman" panose="02020603050405020304" charset="0"/>
                <a:sym typeface="+mn-ea"/>
              </a:rPr>
              <a:t>attracting</a:t>
            </a:r>
            <a:endParaRPr lang="zh-CN" altLang="en-US" sz="2800" b="1">
              <a:solidFill>
                <a:srgbClr val="FF0000"/>
              </a:solidFill>
              <a:latin typeface="Times New Roman" panose="02020603050405020304" charset="0"/>
              <a:sym typeface="+mn-ea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9479915" y="1053465"/>
            <a:ext cx="1496695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 sz="2800" b="1">
                <a:solidFill>
                  <a:srgbClr val="FF0000"/>
                </a:solidFill>
                <a:latin typeface="Times New Roman" panose="02020603050405020304" charset="0"/>
                <a:sym typeface="+mn-ea"/>
              </a:rPr>
              <a:t>winning</a:t>
            </a:r>
            <a:r>
              <a:rPr lang="zh-CN" altLang="en-US" sz="2800" b="1">
                <a:latin typeface="Times New Roman" panose="02020603050405020304" charset="0"/>
                <a:sym typeface="+mn-ea"/>
              </a:rPr>
              <a:t> </a:t>
            </a:r>
            <a:endParaRPr lang="zh-CN" altLang="en-US" sz="2800"/>
          </a:p>
        </p:txBody>
      </p:sp>
      <p:sp>
        <p:nvSpPr>
          <p:cNvPr id="8" name="文本框 7"/>
          <p:cNvSpPr txBox="1"/>
          <p:nvPr/>
        </p:nvSpPr>
        <p:spPr>
          <a:xfrm>
            <a:off x="963295" y="2319020"/>
            <a:ext cx="2239645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 sz="2800" b="1">
                <a:solidFill>
                  <a:srgbClr val="FF0000"/>
                </a:solidFill>
                <a:latin typeface="Times New Roman" panose="02020603050405020304" charset="0"/>
                <a:sym typeface="+mn-ea"/>
              </a:rPr>
              <a:t>strengthened </a:t>
            </a:r>
            <a:endParaRPr lang="zh-CN" altLang="en-US" sz="2800" b="1">
              <a:solidFill>
                <a:srgbClr val="FF0000"/>
              </a:solidFill>
              <a:latin typeface="Times New Roman" panose="02020603050405020304" charset="0"/>
              <a:sym typeface="+mn-ea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4880610" y="2319020"/>
            <a:ext cx="259334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800" b="1">
                <a:solidFill>
                  <a:srgbClr val="FF0000"/>
                </a:solidFill>
                <a:latin typeface="Times New Roman" panose="02020603050405020304" charset="0"/>
                <a:sym typeface="+mn-ea"/>
              </a:rPr>
              <a:t>long-held idea</a:t>
            </a:r>
            <a:r>
              <a:rPr lang="zh-CN" altLang="en-US" sz="2800" b="1">
                <a:latin typeface="Times New Roman" panose="02020603050405020304" charset="0"/>
                <a:sym typeface="+mn-ea"/>
              </a:rPr>
              <a:t> </a:t>
            </a:r>
            <a:endParaRPr lang="zh-CN" altLang="en-US" sz="2800"/>
          </a:p>
        </p:txBody>
      </p:sp>
      <p:sp>
        <p:nvSpPr>
          <p:cNvPr id="10" name="文本框 9"/>
          <p:cNvSpPr txBox="1"/>
          <p:nvPr/>
        </p:nvSpPr>
        <p:spPr>
          <a:xfrm>
            <a:off x="3795395" y="3584575"/>
            <a:ext cx="2040890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 sz="2800" b="1">
                <a:solidFill>
                  <a:srgbClr val="FF0000"/>
                </a:solidFill>
                <a:latin typeface="Times New Roman" panose="02020603050405020304" charset="0"/>
                <a:sym typeface="+mn-ea"/>
              </a:rPr>
              <a:t>being killed</a:t>
            </a:r>
            <a:r>
              <a:rPr lang="zh-CN" altLang="en-US" sz="2800" b="1">
                <a:latin typeface="Times New Roman" panose="02020603050405020304" charset="0"/>
                <a:sym typeface="+mn-ea"/>
              </a:rPr>
              <a:t> </a:t>
            </a:r>
            <a:endParaRPr lang="zh-CN" altLang="en-US" sz="2800"/>
          </a:p>
        </p:txBody>
      </p:sp>
      <p:sp>
        <p:nvSpPr>
          <p:cNvPr id="11" name="文本框 10"/>
          <p:cNvSpPr txBox="1"/>
          <p:nvPr/>
        </p:nvSpPr>
        <p:spPr>
          <a:xfrm>
            <a:off x="10805795" y="3674745"/>
            <a:ext cx="479425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 sz="2800" b="1">
                <a:solidFill>
                  <a:srgbClr val="FF0000"/>
                </a:solidFill>
                <a:latin typeface="Times New Roman" panose="02020603050405020304" charset="0"/>
                <a:sym typeface="+mn-ea"/>
              </a:rPr>
              <a:t>in</a:t>
            </a:r>
            <a:endParaRPr lang="zh-CN" altLang="en-US" sz="2800" b="1">
              <a:solidFill>
                <a:srgbClr val="FF0000"/>
              </a:solidFill>
              <a:latin typeface="Times New Roman" panose="02020603050405020304" charset="0"/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" grpId="1"/>
      <p:bldP spid="4" grpId="0"/>
      <p:bldP spid="4" grpId="1"/>
      <p:bldP spid="5" grpId="0"/>
      <p:bldP spid="5" grpId="1"/>
      <p:bldP spid="7" grpId="0"/>
      <p:bldP spid="7" grpId="1"/>
      <p:bldP spid="8" grpId="0"/>
      <p:bldP spid="8" grpId="1"/>
      <p:bldP spid="9" grpId="0"/>
      <p:bldP spid="9" grpId="1"/>
      <p:bldP spid="10" grpId="0"/>
      <p:bldP spid="10" grpId="1"/>
      <p:bldP spid="11" grpId="0"/>
      <p:bldP spid="11" grpId="1"/>
    </p:bld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1069</Words>
  <Application>WPS 演示</Application>
  <PresentationFormat>宽屏</PresentationFormat>
  <Paragraphs>66</Paragraphs>
  <Slides>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11" baseType="lpstr">
      <vt:lpstr>Arial</vt:lpstr>
      <vt:lpstr>宋体</vt:lpstr>
      <vt:lpstr>Wingdings</vt:lpstr>
      <vt:lpstr>Calibri</vt:lpstr>
      <vt:lpstr>微软雅黑</vt:lpstr>
      <vt:lpstr>Arial Unicode MS</vt:lpstr>
      <vt:lpstr>Times New Roman</vt:lpstr>
      <vt:lpstr>Office 主题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琦琦</dc:creator>
  <cp:lastModifiedBy>琦琦</cp:lastModifiedBy>
  <cp:revision>2</cp:revision>
  <dcterms:created xsi:type="dcterms:W3CDTF">2021-05-24T00:27:00Z</dcterms:created>
  <dcterms:modified xsi:type="dcterms:W3CDTF">2021-05-24T01:43:13Z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EB2E8B41295F48D2B6793BA046811F6C</vt:lpwstr>
  </property>
  <property fmtid="{D5CDD505-2E9C-101B-9397-08002B2CF9AE}" pid="3" name="KSOProductBuildVer">
    <vt:lpwstr>2052-11.1.0.10495</vt:lpwstr>
  </property>
</Properties>
</file>