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1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Lenovo" initials="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endParaRPr lang="en-US" altLang="zh-CN" sz="14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en-US" altLang="zh-CN" sz="140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 eaLnBrk="1" hangingPunct="1"/>
            <a:fld id="{9E3AEA4F-8007-498F-8A87-E248707D129F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>
            <a:spLocks noGrp="1"/>
          </p:cNvSpPr>
          <p:nvPr>
            <p:ph type="body" sz="quarter" idx="13"/>
          </p:nvPr>
        </p:nvSpPr>
        <p:spPr>
          <a:xfrm>
            <a:off x="535781" y="1107281"/>
            <a:ext cx="11120437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fontAlgn="base"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535517" y="509588"/>
            <a:ext cx="11120967" cy="508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smtClean="0"/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/>
          </p:nvPr>
        </p:nvSpPr>
        <p:spPr>
          <a:xfrm>
            <a:off x="535517" y="1268413"/>
            <a:ext cx="11120967" cy="508000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>
          <a:xfrm>
            <a:off x="11326284" y="6465888"/>
            <a:ext cx="289984" cy="239713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DIN Alternate"/>
                <a:ea typeface="DIN Alternate"/>
                <a:cs typeface="+mn-cs"/>
                <a:sym typeface="DIN Alternate"/>
              </a:rPr>
            </a:fld>
            <a:endParaRPr lang="en-US" altLang="zh-CN" strike="noStrike" noProof="1">
              <a:sym typeface="DIN Alternate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  <a:endParaRPr dirty="0"/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组-9"/>
          <p:cNvPicPr>
            <a:picLocks noChangeAspect="1"/>
          </p:cNvPicPr>
          <p:nvPr userDrawn="1"/>
        </p:nvPicPr>
        <p:blipFill>
          <a:blip r:embed="rId7"/>
          <a:srcRect r="55429" b="60302"/>
          <a:stretch>
            <a:fillRect/>
          </a:stretch>
        </p:blipFill>
        <p:spPr>
          <a:xfrm>
            <a:off x="-635" y="-12065"/>
            <a:ext cx="4483100" cy="2106930"/>
          </a:xfrm>
          <a:prstGeom prst="rect">
            <a:avLst/>
          </a:prstGeom>
        </p:spPr>
      </p:pic>
      <p:pic>
        <p:nvPicPr>
          <p:cNvPr id="4" name="图片 3" descr="组-199"/>
          <p:cNvPicPr>
            <a:picLocks noChangeAspect="1"/>
          </p:cNvPicPr>
          <p:nvPr userDrawn="1"/>
        </p:nvPicPr>
        <p:blipFill>
          <a:blip r:embed="rId8"/>
          <a:srcRect r="2409" b="55415"/>
          <a:stretch>
            <a:fillRect/>
          </a:stretch>
        </p:blipFill>
        <p:spPr>
          <a:xfrm>
            <a:off x="-635" y="6221095"/>
            <a:ext cx="12190730" cy="638175"/>
          </a:xfrm>
          <a:prstGeom prst="rect">
            <a:avLst/>
          </a:prstGeom>
        </p:spPr>
      </p:pic>
      <p:pic>
        <p:nvPicPr>
          <p:cNvPr id="5" name="图片 4" descr="组-9"/>
          <p:cNvPicPr>
            <a:picLocks noChangeAspect="1"/>
          </p:cNvPicPr>
          <p:nvPr userDrawn="1"/>
        </p:nvPicPr>
        <p:blipFill>
          <a:blip r:embed="rId7"/>
          <a:srcRect l="64855" t="8148" r="15107" b="60302"/>
          <a:stretch>
            <a:fillRect/>
          </a:stretch>
        </p:blipFill>
        <p:spPr>
          <a:xfrm>
            <a:off x="9670415" y="-12065"/>
            <a:ext cx="2519680" cy="20935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342640" y="2498090"/>
            <a:ext cx="6790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Period 5  Using Language</a:t>
            </a:r>
            <a:endParaRPr lang="en-US" altLang="zh-CN"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33045" y="485140"/>
            <a:ext cx="1155192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对比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</a:rPr>
              <a:t>: </a:t>
            </a:r>
            <a:r>
              <a:rPr lang="zh-CN" sz="3200" b="0">
                <a:latin typeface="Times New Roman" panose="02020603050405020304" charset="0"/>
                <a:ea typeface="宋体" panose="02010600030101010101" pitchFamily="2" charset="-122"/>
              </a:rPr>
              <a:t>动词</a:t>
            </a:r>
            <a:r>
              <a:rPr lang="en-US" sz="3200" b="0">
                <a:latin typeface="Times New Roman" panose="02020603050405020304" charset="0"/>
              </a:rPr>
              <a:t>-ing</a:t>
            </a:r>
            <a:r>
              <a:rPr lang="zh-CN" sz="3200" b="0">
                <a:latin typeface="Times New Roman" panose="02020603050405020304" charset="0"/>
                <a:ea typeface="宋体" panose="02010600030101010101" pitchFamily="2" charset="-122"/>
              </a:rPr>
              <a:t>形式</a:t>
            </a:r>
            <a:r>
              <a:rPr lang="en-US" sz="3200" b="0">
                <a:latin typeface="Times New Roman" panose="02020603050405020304" charset="0"/>
              </a:rPr>
              <a:t>, </a:t>
            </a:r>
            <a:r>
              <a:rPr lang="zh-CN" sz="3200" b="0">
                <a:latin typeface="Times New Roman" panose="02020603050405020304" charset="0"/>
                <a:ea typeface="宋体" panose="02010600030101010101" pitchFamily="2" charset="-122"/>
              </a:rPr>
              <a:t>动词</a:t>
            </a:r>
            <a:r>
              <a:rPr lang="en-US" sz="3200" b="0">
                <a:latin typeface="Times New Roman" panose="02020603050405020304" charset="0"/>
              </a:rPr>
              <a:t>-ed</a:t>
            </a:r>
            <a:r>
              <a:rPr lang="zh-CN" sz="3200" b="0">
                <a:latin typeface="Times New Roman" panose="02020603050405020304" charset="0"/>
                <a:ea typeface="宋体" panose="02010600030101010101" pitchFamily="2" charset="-122"/>
              </a:rPr>
              <a:t>形式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和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to do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作宾语补足语的区别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: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当宾语与作宾补的动词在逻辑上是主动关系时，用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to do</a:t>
            </a:r>
            <a:r>
              <a:rPr lang="zh-CN" sz="32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表将来或全过程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；用</a:t>
            </a:r>
            <a:r>
              <a:rPr lang="zh-CN" sz="3200" b="0">
                <a:latin typeface="Times New Roman" panose="02020603050405020304" charset="0"/>
                <a:ea typeface="宋体" panose="02010600030101010101" pitchFamily="2" charset="-122"/>
              </a:rPr>
              <a:t>动词</a:t>
            </a:r>
            <a:r>
              <a:rPr lang="en-US" sz="3200" b="0">
                <a:latin typeface="Times New Roman" panose="02020603050405020304" charset="0"/>
              </a:rPr>
              <a:t>-ing</a:t>
            </a:r>
            <a:r>
              <a:rPr lang="zh-CN" sz="3200" b="0">
                <a:latin typeface="Times New Roman" panose="02020603050405020304" charset="0"/>
                <a:ea typeface="宋体" panose="02010600030101010101" pitchFamily="2" charset="-122"/>
              </a:rPr>
              <a:t>形式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表示</a:t>
            </a:r>
            <a:r>
              <a:rPr lang="zh-CN" sz="32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主动或进行；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当宾语与作宾补的动词在逻辑上是</a:t>
            </a:r>
            <a:r>
              <a:rPr lang="zh-CN" sz="32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被动关系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时，用</a:t>
            </a:r>
            <a:r>
              <a:rPr lang="zh-CN" sz="3200" b="0">
                <a:latin typeface="Times New Roman" panose="02020603050405020304" charset="0"/>
                <a:ea typeface="宋体" panose="02010600030101010101" pitchFamily="2" charset="-122"/>
              </a:rPr>
              <a:t>动词</a:t>
            </a:r>
            <a:r>
              <a:rPr lang="en-US" sz="3200" b="0">
                <a:latin typeface="Times New Roman" panose="02020603050405020304" charset="0"/>
              </a:rPr>
              <a:t>-ed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表被动。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 (1) He asked us</a:t>
            </a:r>
            <a:r>
              <a:rPr lang="en-US" sz="3200" b="0" u="sng">
                <a:solidFill>
                  <a:srgbClr val="000000"/>
                </a:solidFill>
                <a:latin typeface="Times New Roman" panose="02020603050405020304" charset="0"/>
              </a:rPr>
              <a:t>         __  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 (come) here early the next day.(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表将来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) (2) With a lot of problem _______ (settle), the newly elected </a:t>
            </a:r>
            <a:endParaRPr lang="en-US" sz="3200" b="0">
              <a:solidFill>
                <a:srgbClr val="000000"/>
              </a:solidFill>
              <a:latin typeface="Times New Roman" panose="02020603050405020304" charset="0"/>
            </a:endParaRPr>
          </a:p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      president is having a  hard time.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（表将来）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 (3) We saw him ______(enter) the room.(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全过程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) (4) We saw him __________ (talk) to her.(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正在进行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) (5) I saw him __________ (beat) by Tom.(him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与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beaten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是被动关系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)</a:t>
            </a:r>
            <a:endParaRPr lang="zh-CN" altLang="en-US" sz="3200"/>
          </a:p>
        </p:txBody>
      </p:sp>
      <p:sp>
        <p:nvSpPr>
          <p:cNvPr id="2" name="文本框 1"/>
          <p:cNvSpPr txBox="1"/>
          <p:nvPr/>
        </p:nvSpPr>
        <p:spPr>
          <a:xfrm>
            <a:off x="3063240" y="247586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to come 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12640" y="291465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to settle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63240" y="392811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 enter 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63240" y="439102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 talking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17495" y="488378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beaten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95885" y="238125"/>
            <a:ext cx="12258675" cy="6492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I.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</a:rPr>
              <a:t>Exercises </a:t>
            </a:r>
            <a:r>
              <a:rPr lang="en-US" sz="3200" b="0">
                <a:latin typeface="Times New Roman" panose="02020603050405020304" charset="0"/>
              </a:rPr>
              <a:t>Exercise 1: Choose the best answer.1. The murderer was brought in, with his hands ________behind his back.A. being tied    B. having tied     C .to be tied     D. tied2. He was so tired that he left the difficult work half _________, and went back home.A.do    B. done     C. doing      D.to do3. Having got home, __________.A. my wallet was lost         B.I found my wallet missing C. my wallet was missing      D. I found the losing book4. The thief followed her, with his eyes ________ on the wallet in her pocket.A. fix     B. fixed      C. fixing      D. to fixed</a:t>
            </a:r>
            <a:endParaRPr lang="zh-CN" altLang="en-US" sz="3200"/>
          </a:p>
        </p:txBody>
      </p:sp>
      <p:pic>
        <p:nvPicPr>
          <p:cNvPr id="2" name="图片 1" descr="鲨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00000" flipH="1">
            <a:off x="7706995" y="1050290"/>
            <a:ext cx="769620" cy="975360"/>
          </a:xfrm>
          <a:prstGeom prst="rect">
            <a:avLst/>
          </a:prstGeom>
        </p:spPr>
      </p:pic>
      <p:pic>
        <p:nvPicPr>
          <p:cNvPr id="3" name="图片 2" descr="鲨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00000" flipH="1">
            <a:off x="1346835" y="5376545"/>
            <a:ext cx="769620" cy="975360"/>
          </a:xfrm>
          <a:prstGeom prst="rect">
            <a:avLst/>
          </a:prstGeom>
        </p:spPr>
      </p:pic>
      <p:pic>
        <p:nvPicPr>
          <p:cNvPr id="4" name="图片 3" descr="鲨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00000" flipH="1">
            <a:off x="4297680" y="3505200"/>
            <a:ext cx="769620" cy="975360"/>
          </a:xfrm>
          <a:prstGeom prst="rect">
            <a:avLst/>
          </a:prstGeom>
        </p:spPr>
      </p:pic>
      <p:pic>
        <p:nvPicPr>
          <p:cNvPr id="5" name="图片 4" descr="鲨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00000" flipH="1">
            <a:off x="1079500" y="2545715"/>
            <a:ext cx="769620" cy="975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50215" y="471170"/>
            <a:ext cx="1129093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latin typeface="Times New Roman" panose="02020603050405020304" charset="0"/>
              </a:rPr>
              <a:t>5. Mr. Green sat at the door of the room with his legs ___. A. cross  B. across  C. crossed  D. crossing6. Hearing the news, he rushed out, ________ the book _________ on the table and  disappeared into the distance.A. left; lain open        B. leaving; lying openC. leaving; lie opened    D. left; lay opened7. I have often heard this song _________. A. being sung     B. sang   C. sung      D.to be sung8. Claire had her luggage _______ an hour before her plane left. A. check        B. checking  C. to check   D. checked </a:t>
            </a:r>
            <a:endParaRPr lang="en-US" altLang="en-US" sz="3200" b="0">
              <a:latin typeface="Times New Roman" panose="02020603050405020304" charset="0"/>
            </a:endParaRPr>
          </a:p>
        </p:txBody>
      </p:sp>
      <p:pic>
        <p:nvPicPr>
          <p:cNvPr id="5" name="图片 4" descr="鲨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00000" flipH="1">
            <a:off x="3569970" y="909320"/>
            <a:ext cx="769620" cy="975360"/>
          </a:xfrm>
          <a:prstGeom prst="rect">
            <a:avLst/>
          </a:prstGeom>
        </p:spPr>
      </p:pic>
      <p:pic>
        <p:nvPicPr>
          <p:cNvPr id="2" name="图片 1" descr="鲨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00000" flipH="1">
            <a:off x="3837305" y="2204085"/>
            <a:ext cx="654685" cy="829945"/>
          </a:xfrm>
          <a:prstGeom prst="rect">
            <a:avLst/>
          </a:prstGeom>
        </p:spPr>
      </p:pic>
      <p:pic>
        <p:nvPicPr>
          <p:cNvPr id="3" name="图片 2" descr="鲨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00000" flipH="1">
            <a:off x="4701540" y="3704590"/>
            <a:ext cx="769620" cy="975360"/>
          </a:xfrm>
          <a:prstGeom prst="rect">
            <a:avLst/>
          </a:prstGeom>
        </p:spPr>
      </p:pic>
      <p:pic>
        <p:nvPicPr>
          <p:cNvPr id="4" name="图片 3" descr="鲨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00000" flipH="1">
            <a:off x="6885305" y="4660265"/>
            <a:ext cx="769620" cy="975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393065"/>
            <a:ext cx="12096750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latin typeface="Times New Roman" panose="02020603050405020304" charset="0"/>
              </a:rPr>
              <a:t>9.Michael put up a picture of Yao Ming beside the bed to keep himself _______of his own dreams.   A. reminding    B. to remind   C. reminded    D. remind 10. Even the best writers sometimes find themselves _______ for words.   A. lose       B. lost     C. to lose    D. having lost 11. He looked around and caught a man ______ his hand into the pocket  </a:t>
            </a:r>
            <a:endParaRPr lang="en-US" sz="3200" b="0">
              <a:latin typeface="Times New Roman" panose="02020603050405020304" charset="0"/>
            </a:endParaRPr>
          </a:p>
          <a:p>
            <a:pPr indent="0"/>
            <a:r>
              <a:rPr lang="en-US" sz="3200" b="0">
                <a:latin typeface="Times New Roman" panose="02020603050405020304" charset="0"/>
              </a:rPr>
              <a:t>    of a passenger.     A. put       B. to be putting    C. to put    D. putting 12. When I got back, I saw a message _____to the door _____“Sorry to </a:t>
            </a:r>
            <a:endParaRPr lang="en-US" sz="3200" b="0">
              <a:latin typeface="Times New Roman" panose="02020603050405020304" charset="0"/>
            </a:endParaRPr>
          </a:p>
          <a:p>
            <a:pPr indent="0"/>
            <a:r>
              <a:rPr lang="en-US" sz="3200" b="0">
                <a:latin typeface="Times New Roman" panose="02020603050405020304" charset="0"/>
              </a:rPr>
              <a:t>    miss you; I   will call later.”   A. pin, read   B. pinning, reading  C. pinned, reading  D. pinned, read</a:t>
            </a:r>
            <a:endParaRPr lang="en-US" altLang="en-US" sz="3200" b="0">
              <a:latin typeface="Times New Roman" panose="02020603050405020304" charset="0"/>
            </a:endParaRPr>
          </a:p>
        </p:txBody>
      </p:sp>
      <p:pic>
        <p:nvPicPr>
          <p:cNvPr id="5" name="图片 4" descr="鲨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00000" flipH="1">
            <a:off x="5030470" y="1309370"/>
            <a:ext cx="701675" cy="889635"/>
          </a:xfrm>
          <a:prstGeom prst="rect">
            <a:avLst/>
          </a:prstGeom>
        </p:spPr>
      </p:pic>
      <p:pic>
        <p:nvPicPr>
          <p:cNvPr id="3" name="图片 2" descr="鲨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00000" flipH="1">
            <a:off x="1963420" y="2345690"/>
            <a:ext cx="662305" cy="839470"/>
          </a:xfrm>
          <a:prstGeom prst="rect">
            <a:avLst/>
          </a:prstGeom>
        </p:spPr>
      </p:pic>
      <p:pic>
        <p:nvPicPr>
          <p:cNvPr id="4" name="图片 3" descr="鲨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00000" flipH="1">
            <a:off x="6783070" y="3813810"/>
            <a:ext cx="647065" cy="820420"/>
          </a:xfrm>
          <a:prstGeom prst="rect">
            <a:avLst/>
          </a:prstGeom>
        </p:spPr>
      </p:pic>
      <p:pic>
        <p:nvPicPr>
          <p:cNvPr id="6" name="图片 5" descr="鲨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00000" flipH="1">
            <a:off x="5735320" y="5086985"/>
            <a:ext cx="721995" cy="915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26695" y="921385"/>
            <a:ext cx="1186878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latin typeface="Times New Roman" panose="02020603050405020304" charset="0"/>
              </a:rPr>
              <a:t>13. A cook will be immediately fired if he is found ______ in the kitchen.      A. smoke     B. smoking       C. to smoke      D. Smoked 14. He was disappointed to find his suggestions ____     A . been turned           B. turned down  </a:t>
            </a:r>
            <a:endParaRPr lang="en-US" sz="3200" b="0">
              <a:latin typeface="Times New Roman" panose="02020603050405020304" charset="0"/>
            </a:endParaRPr>
          </a:p>
          <a:p>
            <a:pPr indent="0"/>
            <a:r>
              <a:rPr lang="en-US" sz="3200" b="0">
                <a:latin typeface="Times New Roman" panose="02020603050405020304" charset="0"/>
              </a:rPr>
              <a:t>     C. to be turned down D. to turn down 15. In order to make herself ___________ , Miss John had to explain it again .    A. understand    B. to understand   C. understood    D. understanding</a:t>
            </a:r>
            <a:endParaRPr lang="en-US" altLang="en-US" sz="3200" b="0">
              <a:latin typeface="Times New Roman" panose="02020603050405020304" charset="0"/>
            </a:endParaRPr>
          </a:p>
        </p:txBody>
      </p:sp>
      <p:pic>
        <p:nvPicPr>
          <p:cNvPr id="5" name="图片 4" descr="鲨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00000" flipH="1">
            <a:off x="2458720" y="1877060"/>
            <a:ext cx="640715" cy="812165"/>
          </a:xfrm>
          <a:prstGeom prst="rect">
            <a:avLst/>
          </a:prstGeom>
        </p:spPr>
      </p:pic>
      <p:pic>
        <p:nvPicPr>
          <p:cNvPr id="2" name="图片 1" descr="鲨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00000" flipH="1">
            <a:off x="4142740" y="2757170"/>
            <a:ext cx="671195" cy="850900"/>
          </a:xfrm>
          <a:prstGeom prst="rect">
            <a:avLst/>
          </a:prstGeom>
        </p:spPr>
      </p:pic>
      <p:pic>
        <p:nvPicPr>
          <p:cNvPr id="3" name="图片 2" descr="鲨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00000" flipH="1">
            <a:off x="6209665" y="4793615"/>
            <a:ext cx="640715" cy="812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76605" y="990600"/>
            <a:ext cx="992949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latin typeface="Times New Roman" panose="02020603050405020304" charset="0"/>
              </a:rPr>
              <a:t>Exercise 2: Fill in the blanks. 1. I heard someone ___________(knock) at the door when I was watching TV.2. Have you heard someone _______(knock) at the door ? 3. She feels herself _________(get) younger and younger.4. I usually have my hair ________(cut) once a month.5. He found his luggage _________ (lie) on the ground.</a:t>
            </a:r>
            <a:endParaRPr lang="en-US" altLang="en-US" sz="3200" b="0">
              <a:latin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37355" y="142303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1" i="1">
                <a:solidFill>
                  <a:srgbClr val="FF0000"/>
                </a:solidFill>
                <a:latin typeface="Times New Roman" panose="02020603050405020304" charset="0"/>
              </a:rPr>
              <a:t>knocking</a:t>
            </a:r>
            <a:endParaRPr lang="en-US" altLang="en-US" sz="3200" b="1" i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4190" y="243332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1" i="1">
                <a:solidFill>
                  <a:srgbClr val="FF0000"/>
                </a:solidFill>
                <a:latin typeface="Times New Roman" panose="02020603050405020304" charset="0"/>
              </a:rPr>
              <a:t>knock</a:t>
            </a:r>
            <a:endParaRPr lang="en-US" altLang="en-US" sz="3200" b="1" i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37355" y="288544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1" i="1">
                <a:solidFill>
                  <a:srgbClr val="FF0000"/>
                </a:solidFill>
                <a:latin typeface="Times New Roman" panose="02020603050405020304" charset="0"/>
              </a:rPr>
              <a:t>getting</a:t>
            </a:r>
            <a:endParaRPr lang="en-US" altLang="en-US" sz="3200" b="1" i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34610" y="343535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1" i="1">
                <a:solidFill>
                  <a:srgbClr val="FF0000"/>
                </a:solidFill>
                <a:latin typeface="Times New Roman" panose="02020603050405020304" charset="0"/>
              </a:rPr>
              <a:t> cut</a:t>
            </a:r>
            <a:endParaRPr lang="en-US" altLang="en-US" sz="3200" b="1" i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75860" y="394271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1" i="1">
                <a:solidFill>
                  <a:srgbClr val="FF0000"/>
                </a:solidFill>
                <a:latin typeface="Times New Roman" panose="02020603050405020304" charset="0"/>
              </a:rPr>
              <a:t>lying</a:t>
            </a:r>
            <a:endParaRPr lang="en-US" altLang="en-US" sz="3200" b="1" i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01015" y="1413510"/>
            <a:ext cx="1126109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latin typeface="Times New Roman" panose="02020603050405020304" charset="0"/>
              </a:rPr>
              <a:t>6. As a teacher, you shouldn’t have your students _____(read) such  </a:t>
            </a:r>
            <a:endParaRPr lang="en-US" sz="3200" b="0">
              <a:latin typeface="Times New Roman" panose="02020603050405020304" charset="0"/>
            </a:endParaRPr>
          </a:p>
          <a:p>
            <a:pPr indent="0"/>
            <a:r>
              <a:rPr lang="en-US" sz="3200" b="0">
                <a:latin typeface="Times New Roman" panose="02020603050405020304" charset="0"/>
              </a:rPr>
              <a:t>   a book.7. Do you see a girl _________(dress) in red?8. I fell down and broke three of my teeth. I wonder how many  </a:t>
            </a:r>
            <a:endParaRPr lang="en-US" sz="3200" b="0">
              <a:latin typeface="Times New Roman" panose="02020603050405020304" charset="0"/>
            </a:endParaRPr>
          </a:p>
          <a:p>
            <a:pPr indent="0"/>
            <a:r>
              <a:rPr lang="en-US" sz="3200" b="0">
                <a:latin typeface="Times New Roman" panose="02020603050405020304" charset="0"/>
              </a:rPr>
              <a:t>   times I have to come here and get my false teeth _____ (fix).9. You must get the work ______ (do) before Friday.10. We are pleased to see the problem ______ (settle) so quickly.</a:t>
            </a:r>
            <a:endParaRPr lang="en-US" altLang="en-US" sz="3200" b="0">
              <a:latin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38540" y="141351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1" i="1">
                <a:solidFill>
                  <a:srgbClr val="FF0000"/>
                </a:solidFill>
                <a:latin typeface="Times New Roman" panose="02020603050405020304" charset="0"/>
              </a:rPr>
              <a:t>read</a:t>
            </a:r>
            <a:endParaRPr lang="en-US" altLang="en-US" sz="3200" b="1" i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7950" y="239839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1" i="1">
                <a:solidFill>
                  <a:srgbClr val="FF0000"/>
                </a:solidFill>
                <a:latin typeface="Times New Roman" panose="02020603050405020304" charset="0"/>
              </a:rPr>
              <a:t>dressed</a:t>
            </a:r>
            <a:endParaRPr lang="en-US" altLang="en-US" sz="3200" b="1" i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1105" y="336867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1" i="1">
                <a:solidFill>
                  <a:srgbClr val="FF0000"/>
                </a:solidFill>
                <a:latin typeface="Times New Roman" panose="02020603050405020304" charset="0"/>
              </a:rPr>
              <a:t> fixed</a:t>
            </a:r>
            <a:endParaRPr lang="en-US" altLang="en-US" sz="3200" b="1" i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15840" y="390398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1" i="1">
                <a:solidFill>
                  <a:srgbClr val="FF0000"/>
                </a:solidFill>
                <a:latin typeface="Times New Roman" panose="02020603050405020304" charset="0"/>
              </a:rPr>
              <a:t>done</a:t>
            </a:r>
            <a:endParaRPr lang="en-US" altLang="en-US" sz="3200" b="1" i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85940" y="430974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1" i="1">
                <a:solidFill>
                  <a:srgbClr val="FF0000"/>
                </a:solidFill>
                <a:latin typeface="Times New Roman" panose="02020603050405020304" charset="0"/>
              </a:rPr>
              <a:t>settled</a:t>
            </a:r>
            <a:endParaRPr lang="en-US" altLang="en-US" sz="3200" b="1" i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10565" y="1353185"/>
            <a:ext cx="1077087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latin typeface="Times New Roman" panose="02020603050405020304" charset="0"/>
              </a:rPr>
              <a:t>11. With the money ____ (lose), he couldn’t buy any ticket.12. With winter ___________ (approach), it’s time to buy warm  </a:t>
            </a:r>
            <a:endParaRPr lang="en-US" sz="3200" b="0">
              <a:latin typeface="Times New Roman" panose="02020603050405020304" charset="0"/>
            </a:endParaRPr>
          </a:p>
          <a:p>
            <a:pPr indent="0"/>
            <a:r>
              <a:rPr lang="en-US" sz="3200" b="0">
                <a:latin typeface="Times New Roman" panose="02020603050405020304" charset="0"/>
              </a:rPr>
              <a:t>     clothes.13. I’ve never heard the word ____ (use) in spoken English.14. The foreigner tried his best, but he still couldn’t make his </a:t>
            </a:r>
            <a:endParaRPr lang="en-US" sz="3200" b="0">
              <a:latin typeface="Times New Roman" panose="02020603050405020304" charset="0"/>
            </a:endParaRPr>
          </a:p>
          <a:p>
            <a:pPr indent="0"/>
            <a:r>
              <a:rPr lang="en-US" sz="3200" b="0">
                <a:latin typeface="Times New Roman" panose="02020603050405020304" charset="0"/>
              </a:rPr>
              <a:t>     point _________ (understand).15. When I came in, I saw Dr. Li _________ (examine) a patient.</a:t>
            </a:r>
            <a:endParaRPr lang="en-US" altLang="en-US" sz="3200" b="0">
              <a:latin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32555" y="126619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1" i="1">
                <a:solidFill>
                  <a:srgbClr val="FF0000"/>
                </a:solidFill>
                <a:latin typeface="Times New Roman" panose="02020603050405020304" charset="0"/>
              </a:rPr>
              <a:t> lost</a:t>
            </a:r>
            <a:endParaRPr lang="en-US" altLang="en-US" sz="3200" b="1" i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54400" y="184975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1" i="1">
                <a:solidFill>
                  <a:srgbClr val="FF0000"/>
                </a:solidFill>
                <a:latin typeface="Times New Roman" panose="02020603050405020304" charset="0"/>
              </a:rPr>
              <a:t>approaching</a:t>
            </a:r>
            <a:endParaRPr lang="en-US" altLang="en-US" sz="3200" b="1" i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12130" y="274066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1" i="1">
                <a:solidFill>
                  <a:srgbClr val="FF0000"/>
                </a:solidFill>
                <a:latin typeface="Times New Roman" panose="02020603050405020304" charset="0"/>
              </a:rPr>
              <a:t>used</a:t>
            </a:r>
            <a:endParaRPr lang="en-US" altLang="en-US" sz="3200" b="1" i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4560" y="375666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1" i="1">
                <a:solidFill>
                  <a:srgbClr val="FF0000"/>
                </a:solidFill>
                <a:latin typeface="Times New Roman" panose="02020603050405020304" charset="0"/>
              </a:rPr>
              <a:t>understood</a:t>
            </a:r>
            <a:endParaRPr lang="en-US" altLang="en-US" sz="3200" b="1" i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33465" y="416242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1" i="1">
                <a:solidFill>
                  <a:srgbClr val="FF0000"/>
                </a:solidFill>
                <a:latin typeface="Times New Roman" panose="02020603050405020304" charset="0"/>
              </a:rPr>
              <a:t>examining</a:t>
            </a:r>
            <a:endParaRPr lang="en-US" altLang="en-US" sz="3200" b="1" i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/>
              <a:t>Thank You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225550" y="819150"/>
            <a:ext cx="116998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</a:rPr>
              <a:t>Step 1</a:t>
            </a:r>
            <a:r>
              <a:rPr lang="zh-CN" sz="3200" b="1">
                <a:solidFill>
                  <a:srgbClr val="000000"/>
                </a:solidFill>
                <a:ea typeface="宋体" panose="02010600030101010101" pitchFamily="2" charset="-122"/>
              </a:rPr>
              <a:t>：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</a:rPr>
              <a:t>V-ing and V-ed as complement</a:t>
            </a:r>
            <a:r>
              <a:rPr lang="zh-CN" sz="3200" b="1">
                <a:solidFill>
                  <a:srgbClr val="000000"/>
                </a:solidFill>
                <a:ea typeface="宋体" panose="02010600030101010101" pitchFamily="2" charset="-122"/>
              </a:rPr>
              <a:t>（分词作补语）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I. </a:t>
            </a:r>
            <a:r>
              <a:rPr lang="zh-CN" sz="3200" b="1">
                <a:solidFill>
                  <a:srgbClr val="000000"/>
                </a:solidFill>
                <a:ea typeface="宋体" panose="02010600030101010101" pitchFamily="2" charset="-122"/>
              </a:rPr>
              <a:t>单元语法透析一．构成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</a:rPr>
              <a:t>: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zh-CN" sz="3200" b="1">
                <a:solidFill>
                  <a:srgbClr val="000000"/>
                </a:solidFill>
                <a:ea typeface="宋体" panose="02010600030101010101" pitchFamily="2" charset="-122"/>
              </a:rPr>
              <a:t>现在分词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endParaRPr lang="zh-CN" altLang="en-US" sz="3200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867410" y="2323465"/>
          <a:ext cx="9958705" cy="2463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2810"/>
                <a:gridCol w="4332605"/>
                <a:gridCol w="3463290"/>
              </a:tblGrid>
              <a:tr h="7035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32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主动语态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被动语态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一般式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doing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being done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3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完成式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having done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having been done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54710" y="4787265"/>
            <a:ext cx="1207071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04800" indent="-304800"/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过去分词：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</a:rPr>
              <a:t>done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现在分词的特点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</a:rPr>
              <a:t>:   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主动、进行、令人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</a:rPr>
              <a:t>……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的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过去分词的特点：被动、完成、感到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</a:rPr>
              <a:t>……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的</a:t>
            </a:r>
            <a:endParaRPr lang="zh-CN" altLang="en-US" sz="32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80035" y="1674495"/>
            <a:ext cx="1163193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06070" indent="-306070"/>
            <a:r>
              <a:rPr lang="zh-CN" sz="3200" b="1">
                <a:solidFill>
                  <a:srgbClr val="000000"/>
                </a:solidFill>
                <a:ea typeface="宋体" panose="02010600030101010101" pitchFamily="2" charset="-122"/>
              </a:rPr>
              <a:t>二．用法：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</a:rPr>
              <a:t>动词</a:t>
            </a:r>
            <a:r>
              <a:rPr lang="en-US" sz="3200" b="1">
                <a:latin typeface="Times New Roman" panose="02020603050405020304" charset="0"/>
              </a:rPr>
              <a:t>-ing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</a:rPr>
              <a:t>和动词</a:t>
            </a:r>
            <a:r>
              <a:rPr lang="en-US" sz="3200" b="1">
                <a:latin typeface="Times New Roman" panose="02020603050405020304" charset="0"/>
              </a:rPr>
              <a:t>-ed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</a:rPr>
              <a:t>形式作宾语补足语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动词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</a:rPr>
              <a:t>-ing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形式作宾语补足语时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，宾语与动词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-ing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之间是</a:t>
            </a:r>
            <a:r>
              <a:rPr lang="zh-CN" sz="32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主动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关系。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动词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</a:rPr>
              <a:t>-ed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形式作宾语补足语时，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宾语与动词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-ed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之间是</a:t>
            </a:r>
            <a:r>
              <a:rPr lang="zh-CN" sz="32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被动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关系，即宾语是动词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-ed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动作的承受者。主要用在以下两类动词后作宾语补足语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:1.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位于</a:t>
            </a:r>
            <a:r>
              <a:rPr lang="zh-CN" sz="32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感官动词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如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: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（五看）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see, watch, notice, observe, look at, (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二听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) hear, listen to,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（一感）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feel,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（一闻）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smell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等后做宾补。构成</a:t>
            </a:r>
            <a:r>
              <a:rPr lang="zh-CN" sz="3200" b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：感官动词</a:t>
            </a:r>
            <a:r>
              <a:rPr lang="en-US" sz="3200" b="0">
                <a:solidFill>
                  <a:schemeClr val="tx1"/>
                </a:solidFill>
                <a:latin typeface="Times New Roman" panose="02020603050405020304" charset="0"/>
              </a:rPr>
              <a:t>+ sb/sth doing/done</a:t>
            </a:r>
            <a:endParaRPr lang="en-US" altLang="en-US" sz="3200" b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6990" y="1877695"/>
            <a:ext cx="1214501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 (1) I saw a girl  ______ (cry) in the street. </a:t>
            </a:r>
            <a:endParaRPr lang="en-US" sz="3200" b="0">
              <a:solidFill>
                <a:srgbClr val="000000"/>
              </a:solidFill>
              <a:latin typeface="Times New Roman" panose="02020603050405020304" charset="0"/>
            </a:endParaRPr>
          </a:p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  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我看见一个女孩正在街上哭泣。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  (2) When we got to school, we saw the gate _______</a:t>
            </a:r>
            <a:r>
              <a:rPr lang="en-US" sz="3200" b="0" u="sng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(lock).     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当我们到学校的时候，我们看到大门锁着。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  (3) I heard an English song _____________ (sing)by the little girl when   </a:t>
            </a:r>
            <a:endParaRPr lang="en-US" sz="3200" b="0">
              <a:solidFill>
                <a:srgbClr val="000000"/>
              </a:solidFill>
              <a:latin typeface="Times New Roman" panose="02020603050405020304" charset="0"/>
            </a:endParaRPr>
          </a:p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   I passed by her room.</a:t>
            </a:r>
            <a:endParaRPr lang="en-US" sz="3200" b="0">
              <a:solidFill>
                <a:srgbClr val="000000"/>
              </a:solidFill>
              <a:latin typeface="Times New Roman" panose="02020603050405020304" charset="0"/>
            </a:endParaRPr>
          </a:p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   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昨天经过她房间时，我听见她正在唱一首英文歌。</a:t>
            </a:r>
            <a:endParaRPr lang="zh-CN" altLang="en-US" sz="3200"/>
          </a:p>
        </p:txBody>
      </p:sp>
      <p:sp>
        <p:nvSpPr>
          <p:cNvPr id="2" name="文本框 1"/>
          <p:cNvSpPr txBox="1"/>
          <p:nvPr/>
        </p:nvSpPr>
        <p:spPr>
          <a:xfrm>
            <a:off x="2925445" y="179324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crying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33970" y="278765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 locked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27295" y="381127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being sung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7165" y="2240915"/>
            <a:ext cx="10075545" cy="30460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/>
            <a:r>
              <a:rPr lang="zh-CN" sz="32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注意：以上感官动词</a:t>
            </a:r>
            <a:r>
              <a:rPr lang="en-US" sz="320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 + doing</a:t>
            </a:r>
            <a:r>
              <a:rPr lang="zh-CN" sz="32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作宾补，表示动作正在进行</a:t>
            </a:r>
            <a:r>
              <a:rPr lang="en-US" sz="320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                   + do</a:t>
            </a:r>
            <a:r>
              <a:rPr lang="zh-CN" sz="32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作宾补，表示动作的全过程</a:t>
            </a:r>
            <a:r>
              <a:rPr lang="en-US" sz="320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  (4) I saw Linda _____________(whisper) to Danny.</a:t>
            </a:r>
            <a:endParaRPr lang="en-US" sz="3200">
              <a:solidFill>
                <a:srgbClr val="000000"/>
              </a:solidFill>
              <a:latin typeface="Times New Roman" panose="02020603050405020304" charset="0"/>
              <a:sym typeface="+mn-ea"/>
            </a:endParaRPr>
          </a:p>
          <a:p>
            <a:pPr indent="0"/>
            <a:r>
              <a:rPr lang="en-US" sz="320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    (</a:t>
            </a:r>
            <a:r>
              <a:rPr lang="zh-CN" sz="32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表示动作正在进行</a:t>
            </a:r>
            <a:r>
              <a:rPr lang="en-US" sz="320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)  (5) I saw Linda _____________(whisper) to Danny. </a:t>
            </a:r>
            <a:endParaRPr lang="en-US" sz="3200">
              <a:solidFill>
                <a:srgbClr val="000000"/>
              </a:solidFill>
              <a:latin typeface="Times New Roman" panose="02020603050405020304" charset="0"/>
              <a:sym typeface="+mn-ea"/>
            </a:endParaRPr>
          </a:p>
          <a:p>
            <a:pPr indent="0"/>
            <a:r>
              <a:rPr lang="en-US" sz="320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    (</a:t>
            </a:r>
            <a:r>
              <a:rPr lang="zh-CN" sz="32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表示动作的全过程</a:t>
            </a:r>
            <a:r>
              <a:rPr lang="en-US" sz="3200">
                <a:solidFill>
                  <a:srgbClr val="000000"/>
                </a:solidFill>
                <a:latin typeface="Times New Roman" panose="02020603050405020304" charset="0"/>
                <a:sym typeface="+mn-ea"/>
              </a:rPr>
              <a:t>)</a:t>
            </a:r>
            <a:endParaRPr lang="zh-CN" altLang="en-US" sz="3200"/>
          </a:p>
        </p:txBody>
      </p:sp>
      <p:sp>
        <p:nvSpPr>
          <p:cNvPr id="100" name="文本框 99"/>
          <p:cNvSpPr txBox="1"/>
          <p:nvPr/>
        </p:nvSpPr>
        <p:spPr>
          <a:xfrm>
            <a:off x="3371850" y="313753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whispering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61665" y="406273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whisper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58800" y="982980"/>
            <a:ext cx="11421745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1.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位于使役动词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have, get, make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等后做宾补。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  make sb/sth done; get/have sb/sth doing/done  (1) I raised my voice to make myself ________(hear). </a:t>
            </a:r>
            <a:endParaRPr lang="en-US" sz="3200" b="0">
              <a:solidFill>
                <a:srgbClr val="000000"/>
              </a:solidFill>
              <a:latin typeface="Times New Roman" panose="02020603050405020304" charset="0"/>
            </a:endParaRPr>
          </a:p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     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我提高声音让别人听见。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  (2) Don’t have me _________ (wait)for long.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不要让我等久了。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 </a:t>
            </a:r>
            <a:r>
              <a:rPr lang="zh-CN" sz="32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注意：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"have/get+</a:t>
            </a:r>
            <a:r>
              <a:rPr lang="zh-CN" sz="32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宾语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+</a:t>
            </a:r>
            <a:r>
              <a:rPr lang="zh-CN" sz="32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动词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-ed" </a:t>
            </a:r>
            <a:r>
              <a:rPr lang="zh-CN" sz="32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结构可表示两种含义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:   A. </a:t>
            </a:r>
            <a:r>
              <a:rPr lang="zh-CN" sz="32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某事被做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(</a:t>
            </a:r>
            <a:r>
              <a:rPr lang="zh-CN" sz="32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让别人做或主语自己做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) ;  B. </a:t>
            </a:r>
            <a:r>
              <a:rPr lang="zh-CN" sz="32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遭遇某种不幸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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  (3) I have had my bike ___________</a:t>
            </a:r>
            <a:r>
              <a:rPr lang="en-US" sz="3200" b="0" u="sng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(repair). </a:t>
            </a:r>
            <a:endParaRPr lang="en-US" sz="3200" b="0">
              <a:solidFill>
                <a:srgbClr val="000000"/>
              </a:solidFill>
              <a:latin typeface="Times New Roman" panose="02020603050405020304" charset="0"/>
            </a:endParaRPr>
          </a:p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     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我已经让人修了我的自行车。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  (4) Mary had her bike _______</a:t>
            </a:r>
            <a:r>
              <a:rPr lang="en-US" sz="3200" b="0" u="sng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(steal)the other day. </a:t>
            </a:r>
            <a:endParaRPr lang="en-US" sz="3200" b="0">
              <a:solidFill>
                <a:srgbClr val="000000"/>
              </a:solidFill>
              <a:latin typeface="Times New Roman" panose="02020603050405020304" charset="0"/>
            </a:endParaRPr>
          </a:p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     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前两天我的自行车被偷了。</a:t>
            </a:r>
            <a:endParaRPr lang="en-US" altLang="zh-CN" sz="32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04710" y="197358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</a:rPr>
              <a:t>heard </a:t>
            </a:r>
            <a:endParaRPr lang="en-US" altLang="en-US" sz="320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03345" y="290004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 waiting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99635" y="436308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repaired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11675" y="540512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stolen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09575" y="675005"/>
            <a:ext cx="11782425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3.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动词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 keep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leave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和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find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后做宾补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: +sb/sth doing/done  (1) It’s wrong to keep/leave the machine</a:t>
            </a:r>
            <a:r>
              <a:rPr lang="en-US" sz="3200" b="0" u="sng">
                <a:solidFill>
                  <a:srgbClr val="000000"/>
                </a:solidFill>
                <a:latin typeface="Times New Roman" panose="02020603050405020304" charset="0"/>
              </a:rPr>
              <a:t> _________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(run).     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让机器一直运转着是不对的。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  (2) You should keep me _________ (inform) of his whereabouts.     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你应该让我了解他的行踪。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  (3) Don't leave the windows ________</a:t>
            </a:r>
            <a:r>
              <a:rPr lang="en-US" sz="3200" b="0" u="sng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(break) like this all the time.</a:t>
            </a:r>
            <a:r>
              <a:rPr lang="en-US" sz="3200" b="0">
                <a:latin typeface="Calibri" panose="020F0502020204030204" charset="0"/>
              </a:rPr>
              <a:t>       </a:t>
            </a:r>
            <a:r>
              <a:rPr lang="zh-CN" sz="3200" b="0">
                <a:latin typeface="Calibri" panose="020F0502020204030204" charset="0"/>
                <a:ea typeface="宋体" panose="02010600030101010101" pitchFamily="2" charset="-122"/>
              </a:rPr>
              <a:t>不要让窗户一直破着。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  (4) I find him ______________ (bury)in a novel. </a:t>
            </a:r>
            <a:endParaRPr lang="en-US" sz="3200" b="0">
              <a:solidFill>
                <a:srgbClr val="000000"/>
              </a:solidFill>
              <a:latin typeface="Times New Roman" panose="02020603050405020304" charset="0"/>
            </a:endParaRPr>
          </a:p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    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我发现他在埋头读一本小说。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  (5) Often I found her quietly _________ (weep) alone.     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我经常发现她独自默默流泪。</a:t>
            </a:r>
            <a:endParaRPr lang="zh-CN" altLang="en-US" sz="3200"/>
          </a:p>
        </p:txBody>
      </p:sp>
      <p:sp>
        <p:nvSpPr>
          <p:cNvPr id="2" name="文本框 1"/>
          <p:cNvSpPr txBox="1"/>
          <p:nvPr/>
        </p:nvSpPr>
        <p:spPr>
          <a:xfrm>
            <a:off x="7335520" y="116205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running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00270" y="204597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 informed 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99125" y="303022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broken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36900" y="405828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buried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67350" y="502793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 weeping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29260" y="1806575"/>
            <a:ext cx="1032129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动词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set, catch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后做宾补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:+doing  (1) I caught him ___________ (read) my private letters.     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我撞见他在偷看我的私人信件。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  (2) The joke set her _________ (burst) out laughing.    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这个笑话使她大笑起来。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3200"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69005" y="225361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reading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34790" y="323088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bursting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36550" y="428625"/>
            <a:ext cx="11754485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5. 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在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"with+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宾语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+doing/ done"</a:t>
            </a:r>
            <a:r>
              <a:rPr lang="zh-CN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的结构中。</a:t>
            </a:r>
            <a:endParaRPr lang="zh-CN" sz="32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(1) John gladly accepted the invitation with his work _____________  </a:t>
            </a:r>
            <a:endParaRPr lang="en-US" sz="3200" b="0">
              <a:solidFill>
                <a:srgbClr val="000000"/>
              </a:solidFill>
              <a:latin typeface="Times New Roman" panose="02020603050405020304" charset="0"/>
            </a:endParaRPr>
          </a:p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     (finish).(2) I won’t be able to go on holiday with my mother ______ (be) ill. (3) 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With Hurricane Sandy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____________ 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(approach ) the US east  </a:t>
            </a:r>
            <a:endParaRPr lang="en-US" sz="32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coast, Obama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had to cancel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Wednesday’s campaign events in order </a:t>
            </a:r>
            <a:endParaRPr lang="en-US" sz="32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to focus on the rescue and response efforts for Sandy.(4) With a great weight 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______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(take) off her mind, she passed all the  </a:t>
            </a:r>
            <a:endParaRPr lang="en-US" sz="3200" b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tests 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successfully. (5) My brother sent me an email with one of his photos on Mount Tai 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     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</a:rPr>
              <a:t>__________</a:t>
            </a:r>
            <a:r>
              <a:rPr lang="en-US" sz="32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(attach )to it.</a:t>
            </a:r>
            <a:endParaRPr lang="zh-CN" altLang="en-US" sz="3200"/>
          </a:p>
        </p:txBody>
      </p:sp>
      <p:sp>
        <p:nvSpPr>
          <p:cNvPr id="2" name="文本框 1"/>
          <p:cNvSpPr txBox="1"/>
          <p:nvPr/>
        </p:nvSpPr>
        <p:spPr>
          <a:xfrm>
            <a:off x="9290050" y="91630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finished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03055" y="187960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 being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59350" y="230378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approaching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51655" y="381635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taken 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0135" y="520255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attached</a:t>
            </a:r>
            <a:endParaRPr lang="en-US" altLang="en-US" sz="3200" b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KSO_WM_UNIT_TABLE_BEAUTIFY" val="smartTable{4a4586d4-630b-460b-8b2a-dbce03e7d22d}"/>
  <p:tag name="TABLE_ENDDRAG_ORIGIN_RECT" val="845*194"/>
  <p:tag name="TABLE_ENDDRAG_RECT" val="39*187*845*194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6434</Words>
  <Application>WPS 演示</Application>
  <PresentationFormat>宽屏</PresentationFormat>
  <Paragraphs>248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DIN Alternate</vt:lpstr>
      <vt:lpstr>黑体</vt:lpstr>
      <vt:lpstr>Segoe Print</vt:lpstr>
      <vt:lpstr>Times New Roman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梅青</cp:lastModifiedBy>
  <cp:revision>182</cp:revision>
  <dcterms:created xsi:type="dcterms:W3CDTF">2019-06-19T02:08:00Z</dcterms:created>
  <dcterms:modified xsi:type="dcterms:W3CDTF">2021-04-12T11:01:46Z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021318EDAC9E47628953D7002A2AC5CF</vt:lpwstr>
  </property>
</Properties>
</file>