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410" r:id="rId4"/>
    <p:sldId id="411" r:id="rId5"/>
    <p:sldId id="412" r:id="rId6"/>
    <p:sldId id="413" r:id="rId7"/>
    <p:sldId id="414" r:id="rId8"/>
    <p:sldId id="415" r:id="rId9"/>
    <p:sldId id="416" r:id="rId10"/>
    <p:sldId id="417" r:id="rId11"/>
    <p:sldId id="418" r:id="rId12"/>
    <p:sldId id="409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0" clrIdx="0"/>
  <p:cmAuthor id="2" name="Lenovo" initials="L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eaLnBrk="1" hangingPunct="1"/>
            <a:endParaRPr lang="en-US" altLang="zh-CN" sz="140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 eaLnBrk="1" hangingPunct="1"/>
            <a:endParaRPr lang="en-US" altLang="zh-CN" sz="140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r" eaLnBrk="1" hangingPunct="1"/>
            <a:fld id="{9E3AEA4F-8007-498F-8A87-E248707D129F}" type="slidenum">
              <a:rPr lang="en-US" altLang="zh-CN" sz="1400"/>
            </a:fld>
            <a:endParaRPr lang="en-US" altLang="zh-CN" sz="1400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Line"/>
          <p:cNvSpPr>
            <a:spLocks noGrp="1"/>
          </p:cNvSpPr>
          <p:nvPr>
            <p:ph type="body" sz="quarter" idx="13"/>
          </p:nvPr>
        </p:nvSpPr>
        <p:spPr>
          <a:xfrm>
            <a:off x="535781" y="1107281"/>
            <a:ext cx="11120437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fontAlgn="base"/>
          </a:p>
        </p:txBody>
      </p:sp>
      <p:sp>
        <p:nvSpPr>
          <p:cNvPr id="62" name="Title Text"/>
          <p:cNvSpPr txBox="1">
            <a:spLocks noGrp="1"/>
          </p:cNvSpPr>
          <p:nvPr>
            <p:ph type="title"/>
          </p:nvPr>
        </p:nvSpPr>
        <p:spPr>
          <a:xfrm>
            <a:off x="535517" y="509588"/>
            <a:ext cx="11120967" cy="508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 smtClean="0"/>
          </a:p>
        </p:txBody>
      </p:sp>
      <p:sp>
        <p:nvSpPr>
          <p:cNvPr id="63" name="Body Level One…"/>
          <p:cNvSpPr txBox="1">
            <a:spLocks noGrp="1"/>
          </p:cNvSpPr>
          <p:nvPr>
            <p:ph type="body" idx="1"/>
          </p:nvPr>
        </p:nvSpPr>
        <p:spPr>
          <a:xfrm>
            <a:off x="535517" y="1268413"/>
            <a:ext cx="11120967" cy="508000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 smtClean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4"/>
          </p:nvPr>
        </p:nvSpPr>
        <p:spPr>
          <a:xfrm>
            <a:off x="11326284" y="6465888"/>
            <a:ext cx="289984" cy="239713"/>
          </a:xfrm>
        </p:spPr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DIN Alternate"/>
                <a:ea typeface="DIN Alternate"/>
                <a:cs typeface="+mn-cs"/>
                <a:sym typeface="DIN Alternate"/>
              </a:rPr>
            </a:fld>
            <a:endParaRPr lang="en-US" altLang="zh-CN" strike="noStrike" noProof="1">
              <a:sym typeface="DIN Alternate"/>
            </a:endParaRP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hecke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1800614" y="1059673"/>
            <a:ext cx="8393921" cy="866075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9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5997575" y="6616700"/>
            <a:ext cx="209551" cy="254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  <p:sp>
        <p:nvSpPr>
          <p:cNvPr id="5" name="正文级别 1…"/>
          <p:cNvSpPr txBox="1">
            <a:spLocks noGrp="1"/>
          </p:cNvSpPr>
          <p:nvPr>
            <p:ph idx="1" hasCustomPrompt="1"/>
          </p:nvPr>
        </p:nvSpPr>
        <p:spPr>
          <a:xfrm>
            <a:off x="1551929" y="2053198"/>
            <a:ext cx="7614369" cy="3541273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b="0">
                <a:solidFill>
                  <a:srgbClr val="FFFFFF">
                    <a:alpha val="8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buBlip>
                <a:blip r:embed="rId2"/>
              </a:buBlip>
            </a:lvl2pPr>
            <a:lvl3pPr marL="673100" indent="0">
              <a:buFont typeface="Arial" panose="020B0604020202020204" pitchFamily="34" charset="0"/>
              <a:buNone/>
              <a:defRPr b="0">
                <a:solidFill>
                  <a:srgbClr val="FFFFFF">
                    <a:alpha val="8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009650" indent="0">
              <a:buFont typeface="Arial" panose="020B0604020202020204" pitchFamily="34" charset="0"/>
              <a:buNone/>
              <a:defRPr b="0">
                <a:solidFill>
                  <a:srgbClr val="FFFFFF">
                    <a:alpha val="8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1346200" indent="0">
              <a:buFont typeface="Arial" panose="020B0604020202020204" pitchFamily="34" charset="0"/>
              <a:buNone/>
              <a:defRPr b="0">
                <a:solidFill>
                  <a:srgbClr val="FFFFFF">
                    <a:alpha val="8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r>
              <a:rPr dirty="0" err="1"/>
              <a:t>正文级别</a:t>
            </a:r>
            <a:r>
              <a:rPr dirty="0"/>
              <a:t> 1</a:t>
            </a:r>
            <a:endParaRPr dirty="0"/>
          </a:p>
          <a:p>
            <a:pPr lvl="2"/>
            <a:r>
              <a:rPr dirty="0" err="1"/>
              <a:t>正文级别</a:t>
            </a:r>
            <a:r>
              <a:rPr dirty="0"/>
              <a:t> 3</a:t>
            </a:r>
            <a:endParaRPr dirty="0"/>
          </a:p>
          <a:p>
            <a:pPr lvl="3"/>
            <a:r>
              <a:rPr dirty="0" err="1"/>
              <a:t>正文级别</a:t>
            </a:r>
            <a:r>
              <a:rPr dirty="0"/>
              <a:t> 4</a:t>
            </a:r>
            <a:endParaRPr dirty="0"/>
          </a:p>
          <a:p>
            <a:pPr lvl="4"/>
            <a:r>
              <a:rPr dirty="0" err="1"/>
              <a:t>正文级别</a:t>
            </a:r>
            <a:r>
              <a:rPr dirty="0"/>
              <a:t> 5</a:t>
            </a:r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theme" Target="../theme/theme2.xml"/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组-9"/>
          <p:cNvPicPr>
            <a:picLocks noChangeAspect="1"/>
          </p:cNvPicPr>
          <p:nvPr userDrawn="1"/>
        </p:nvPicPr>
        <p:blipFill>
          <a:blip r:embed="rId7"/>
          <a:srcRect r="55429" b="60302"/>
          <a:stretch>
            <a:fillRect/>
          </a:stretch>
        </p:blipFill>
        <p:spPr>
          <a:xfrm>
            <a:off x="-635" y="-12065"/>
            <a:ext cx="4483100" cy="2106930"/>
          </a:xfrm>
          <a:prstGeom prst="rect">
            <a:avLst/>
          </a:prstGeom>
        </p:spPr>
      </p:pic>
      <p:pic>
        <p:nvPicPr>
          <p:cNvPr id="4" name="图片 3" descr="组-199"/>
          <p:cNvPicPr>
            <a:picLocks noChangeAspect="1"/>
          </p:cNvPicPr>
          <p:nvPr userDrawn="1"/>
        </p:nvPicPr>
        <p:blipFill>
          <a:blip r:embed="rId8"/>
          <a:srcRect r="2409" b="55415"/>
          <a:stretch>
            <a:fillRect/>
          </a:stretch>
        </p:blipFill>
        <p:spPr>
          <a:xfrm>
            <a:off x="-635" y="6221095"/>
            <a:ext cx="12190730" cy="638175"/>
          </a:xfrm>
          <a:prstGeom prst="rect">
            <a:avLst/>
          </a:prstGeom>
        </p:spPr>
      </p:pic>
      <p:pic>
        <p:nvPicPr>
          <p:cNvPr id="5" name="图片 4" descr="组-9"/>
          <p:cNvPicPr>
            <a:picLocks noChangeAspect="1"/>
          </p:cNvPicPr>
          <p:nvPr userDrawn="1"/>
        </p:nvPicPr>
        <p:blipFill>
          <a:blip r:embed="rId7"/>
          <a:srcRect l="64855" t="8148" r="15107" b="60302"/>
          <a:stretch>
            <a:fillRect/>
          </a:stretch>
        </p:blipFill>
        <p:spPr>
          <a:xfrm>
            <a:off x="9670415" y="-12065"/>
            <a:ext cx="2519680" cy="20935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3342640" y="2498090"/>
            <a:ext cx="67906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/>
              <a:t>Book 2 Unit 6  Quiz</a:t>
            </a:r>
            <a:endParaRPr lang="en-US" altLang="zh-CN" sz="4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096260" y="0"/>
            <a:ext cx="8603615" cy="67392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152400"/>
            <a:r>
              <a:rPr lang="en-US" sz="3600" b="0">
                <a:latin typeface="Times New Roman" panose="02020603050405020304" charset="0"/>
              </a:rPr>
              <a:t>1. </a:t>
            </a:r>
            <a:r>
              <a:rPr lang="zh-CN" sz="3600" b="0">
                <a:ea typeface="宋体" panose="02010600030101010101" pitchFamily="2" charset="-122"/>
              </a:rPr>
              <a:t>感染</a:t>
            </a:r>
            <a:r>
              <a:rPr lang="en-US" sz="3600" b="0">
                <a:latin typeface="Times New Roman" panose="02020603050405020304" charset="0"/>
              </a:rPr>
              <a:t>n.</a:t>
            </a:r>
            <a:r>
              <a:rPr lang="en-US" sz="3600" b="0">
                <a:solidFill>
                  <a:srgbClr val="FF0000"/>
                </a:solidFill>
                <a:latin typeface="Times New Roman" panose="02020603050405020304" charset="0"/>
              </a:rPr>
              <a:t> </a:t>
            </a:r>
            <a:r>
              <a:rPr lang="en-US" sz="3600" b="0" u="sng">
                <a:solidFill>
                  <a:srgbClr val="FF0000"/>
                </a:solidFill>
                <a:latin typeface="Times New Roman" panose="02020603050405020304" charset="0"/>
              </a:rPr>
              <a:t> infection</a:t>
            </a:r>
            <a:r>
              <a:rPr lang="en-US" sz="3600" b="0">
                <a:latin typeface="Times New Roman" panose="02020603050405020304" charset="0"/>
              </a:rPr>
              <a:t>2. </a:t>
            </a:r>
            <a:r>
              <a:rPr lang="zh-CN" sz="3600" b="0">
                <a:ea typeface="宋体" panose="02010600030101010101" pitchFamily="2" charset="-122"/>
              </a:rPr>
              <a:t>数量</a:t>
            </a:r>
            <a:r>
              <a:rPr lang="en-US" sz="3600" b="0">
                <a:latin typeface="Times New Roman" panose="02020603050405020304" charset="0"/>
              </a:rPr>
              <a:t>n. </a:t>
            </a:r>
            <a:r>
              <a:rPr lang="en-US" sz="3600" b="0" u="sng">
                <a:solidFill>
                  <a:srgbClr val="FF0000"/>
                </a:solidFill>
                <a:latin typeface="Times New Roman" panose="02020603050405020304" charset="0"/>
              </a:rPr>
              <a:t>amount</a:t>
            </a:r>
            <a:r>
              <a:rPr lang="en-US" sz="3600" b="0">
                <a:latin typeface="Times New Roman" panose="02020603050405020304" charset="0"/>
              </a:rPr>
              <a:t>3. </a:t>
            </a:r>
            <a:r>
              <a:rPr lang="zh-CN" sz="3600" b="0">
                <a:ea typeface="宋体" panose="02010600030101010101" pitchFamily="2" charset="-122"/>
              </a:rPr>
              <a:t>许可</a:t>
            </a:r>
            <a:r>
              <a:rPr lang="en-US" sz="3600" b="0">
                <a:latin typeface="Times New Roman" panose="02020603050405020304" charset="0"/>
              </a:rPr>
              <a:t> n. </a:t>
            </a:r>
            <a:r>
              <a:rPr lang="en-US" sz="3600" b="0" u="sng">
                <a:solidFill>
                  <a:srgbClr val="FF0000"/>
                </a:solidFill>
                <a:latin typeface="Times New Roman" panose="02020603050405020304" charset="0"/>
              </a:rPr>
              <a:t>permission</a:t>
            </a:r>
            <a:r>
              <a:rPr lang="en-US" sz="3600" b="0">
                <a:latin typeface="Times New Roman" panose="02020603050405020304" charset="0"/>
              </a:rPr>
              <a:t>4. </a:t>
            </a:r>
            <a:r>
              <a:rPr lang="zh-CN" sz="3600" b="0">
                <a:ea typeface="宋体" panose="02010600030101010101" pitchFamily="2" charset="-122"/>
              </a:rPr>
              <a:t>大多数</a:t>
            </a:r>
            <a:r>
              <a:rPr lang="en-US" sz="3600" b="0">
                <a:latin typeface="Times New Roman" panose="02020603050405020304" charset="0"/>
              </a:rPr>
              <a:t>n. </a:t>
            </a:r>
            <a:r>
              <a:rPr lang="en-US" sz="3600" b="0" u="sng">
                <a:solidFill>
                  <a:srgbClr val="FF0000"/>
                </a:solidFill>
                <a:latin typeface="Times New Roman" panose="02020603050405020304" charset="0"/>
              </a:rPr>
              <a:t>majority</a:t>
            </a:r>
            <a:r>
              <a:rPr lang="en-US" sz="3600" b="0">
                <a:latin typeface="Times New Roman" panose="02020603050405020304" charset="0"/>
              </a:rPr>
              <a:t>5. </a:t>
            </a:r>
            <a:r>
              <a:rPr lang="zh-CN" sz="3600" b="0">
                <a:ea typeface="宋体" panose="02010600030101010101" pitchFamily="2" charset="-122"/>
              </a:rPr>
              <a:t>幸运地</a:t>
            </a:r>
            <a:r>
              <a:rPr lang="en-US" sz="3600" b="0">
                <a:latin typeface="Times New Roman" panose="02020603050405020304" charset="0"/>
              </a:rPr>
              <a:t>adv. </a:t>
            </a:r>
            <a:r>
              <a:rPr lang="en-US" sz="3600" b="0" u="sng">
                <a:solidFill>
                  <a:srgbClr val="FF0000"/>
                </a:solidFill>
                <a:latin typeface="Times New Roman" panose="02020603050405020304" charset="0"/>
              </a:rPr>
              <a:t>fortunately</a:t>
            </a:r>
            <a:r>
              <a:rPr lang="en-US" sz="3600" b="0">
                <a:latin typeface="Times New Roman" panose="02020603050405020304" charset="0"/>
              </a:rPr>
              <a:t> 6. </a:t>
            </a:r>
            <a:r>
              <a:rPr lang="zh-CN" sz="3600" b="0">
                <a:ea typeface="宋体" panose="02010600030101010101" pitchFamily="2" charset="-122"/>
              </a:rPr>
              <a:t>残忍</a:t>
            </a:r>
            <a:r>
              <a:rPr lang="en-US" sz="3600" b="0">
                <a:latin typeface="Times New Roman" panose="02020603050405020304" charset="0"/>
              </a:rPr>
              <a:t>n.</a:t>
            </a:r>
            <a:r>
              <a:rPr lang="en-US" sz="3600" b="0" u="sng">
                <a:solidFill>
                  <a:srgbClr val="FF0000"/>
                </a:solidFill>
                <a:latin typeface="Times New Roman" panose="02020603050405020304" charset="0"/>
              </a:rPr>
              <a:t> cruelty</a:t>
            </a:r>
            <a:r>
              <a:rPr lang="en-US" sz="3600" b="0">
                <a:latin typeface="Times New Roman" panose="02020603050405020304" charset="0"/>
              </a:rPr>
              <a:t>  7. </a:t>
            </a:r>
            <a:r>
              <a:rPr lang="zh-CN" sz="3600" b="0">
                <a:ea typeface="宋体" panose="02010600030101010101" pitchFamily="2" charset="-122"/>
              </a:rPr>
              <a:t>建立，设立</a:t>
            </a:r>
            <a:r>
              <a:rPr lang="en-US" sz="3600" b="0">
                <a:latin typeface="Times New Roman" panose="02020603050405020304" charset="0"/>
              </a:rPr>
              <a:t>v. </a:t>
            </a:r>
            <a:r>
              <a:rPr lang="en-US" sz="3600" b="0" u="sng">
                <a:solidFill>
                  <a:srgbClr val="FF0000"/>
                </a:solidFill>
                <a:latin typeface="Times New Roman" panose="02020603050405020304" charset="0"/>
              </a:rPr>
              <a:t>establish</a:t>
            </a:r>
            <a:r>
              <a:rPr lang="en-US" sz="3600" b="0">
                <a:latin typeface="Times New Roman" panose="02020603050405020304" charset="0"/>
              </a:rPr>
              <a:t>8. </a:t>
            </a:r>
            <a:r>
              <a:rPr lang="zh-CN" sz="3600" b="0">
                <a:latin typeface="Times New Roman" panose="02020603050405020304" charset="0"/>
                <a:ea typeface="宋体" panose="02010600030101010101" pitchFamily="2" charset="-122"/>
              </a:rPr>
              <a:t>员工</a:t>
            </a:r>
            <a:r>
              <a:rPr lang="en-US" sz="3600" b="0">
                <a:latin typeface="Times New Roman" panose="02020603050405020304" charset="0"/>
              </a:rPr>
              <a:t>n. </a:t>
            </a:r>
            <a:r>
              <a:rPr lang="en-US" sz="3600" b="0" u="sng">
                <a:solidFill>
                  <a:srgbClr val="FF0000"/>
                </a:solidFill>
                <a:latin typeface="Times New Roman" panose="02020603050405020304" charset="0"/>
              </a:rPr>
              <a:t>staff </a:t>
            </a:r>
            <a:r>
              <a:rPr lang="en-US" sz="3600" b="0">
                <a:latin typeface="Times New Roman" panose="02020603050405020304" charset="0"/>
              </a:rPr>
              <a:t>9. </a:t>
            </a:r>
            <a:r>
              <a:rPr lang="zh-CN" sz="3600" b="0">
                <a:ea typeface="宋体" panose="02010600030101010101" pitchFamily="2" charset="-122"/>
              </a:rPr>
              <a:t>紧急</a:t>
            </a:r>
            <a:r>
              <a:rPr lang="en-US" sz="3600" b="0">
                <a:latin typeface="Times New Roman" panose="02020603050405020304" charset="0"/>
              </a:rPr>
              <a:t>n.</a:t>
            </a:r>
            <a:r>
              <a:rPr lang="en-US" sz="3600" b="0" u="sng">
                <a:solidFill>
                  <a:srgbClr val="FF0000"/>
                </a:solidFill>
                <a:latin typeface="Times New Roman" panose="02020603050405020304" charset="0"/>
              </a:rPr>
              <a:t> urgency </a:t>
            </a:r>
            <a:r>
              <a:rPr lang="en-US" sz="3600" b="0">
                <a:latin typeface="Times New Roman" panose="02020603050405020304" charset="0"/>
              </a:rPr>
              <a:t>10. </a:t>
            </a:r>
            <a:r>
              <a:rPr lang="zh-CN" sz="3600" b="0">
                <a:ea typeface="宋体" panose="02010600030101010101" pitchFamily="2" charset="-122"/>
              </a:rPr>
              <a:t>关于</a:t>
            </a:r>
            <a:r>
              <a:rPr lang="en-US" sz="3600" b="0">
                <a:latin typeface="Times New Roman" panose="02020603050405020304" charset="0"/>
              </a:rPr>
              <a:t>prep. </a:t>
            </a:r>
            <a:r>
              <a:rPr lang="en-US" sz="3600" b="0" u="sng">
                <a:solidFill>
                  <a:srgbClr val="FF0000"/>
                </a:solidFill>
                <a:latin typeface="Times New Roman" panose="02020603050405020304" charset="0"/>
              </a:rPr>
              <a:t>concerning </a:t>
            </a:r>
            <a:r>
              <a:rPr lang="en-US" sz="3600" b="0">
                <a:latin typeface="Times New Roman" panose="02020603050405020304" charset="0"/>
              </a:rPr>
              <a:t>11. </a:t>
            </a:r>
            <a:r>
              <a:rPr lang="zh-CN" sz="3600" b="0">
                <a:latin typeface="Times New Roman" panose="02020603050405020304" charset="0"/>
                <a:ea typeface="宋体" panose="02010600030101010101" pitchFamily="2" charset="-122"/>
              </a:rPr>
              <a:t>报告；陈述；说明 </a:t>
            </a:r>
            <a:r>
              <a:rPr lang="en-US" sz="3600" b="0">
                <a:latin typeface="Times New Roman" panose="02020603050405020304" charset="0"/>
              </a:rPr>
              <a:t>n.</a:t>
            </a:r>
            <a:r>
              <a:rPr lang="en-US" sz="3600" b="0" u="sng">
                <a:solidFill>
                  <a:srgbClr val="FF0000"/>
                </a:solidFill>
                <a:latin typeface="Times New Roman" panose="02020603050405020304" charset="0"/>
              </a:rPr>
              <a:t> presentation</a:t>
            </a:r>
            <a:r>
              <a:rPr lang="en-US" sz="3600" b="0">
                <a:latin typeface="Times New Roman" panose="02020603050405020304" charset="0"/>
              </a:rPr>
              <a:t>12. </a:t>
            </a:r>
            <a:r>
              <a:rPr lang="zh-CN" sz="3600" b="0">
                <a:latin typeface="Times New Roman" panose="02020603050405020304" charset="0"/>
                <a:ea typeface="宋体" panose="02010600030101010101" pitchFamily="2" charset="-122"/>
              </a:rPr>
              <a:t>搬走；移走 </a:t>
            </a:r>
            <a:r>
              <a:rPr lang="en-US" sz="3600" b="0">
                <a:latin typeface="Times New Roman" panose="02020603050405020304" charset="0"/>
              </a:rPr>
              <a:t>v.</a:t>
            </a:r>
            <a:r>
              <a:rPr lang="en-US" sz="3600" b="0" u="sng">
                <a:solidFill>
                  <a:srgbClr val="FF0000"/>
                </a:solidFill>
                <a:latin typeface="Times New Roman" panose="02020603050405020304" charset="0"/>
              </a:rPr>
              <a:t> remove</a:t>
            </a:r>
            <a:endParaRPr lang="en-US" sz="3600" u="sng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00455" y="883285"/>
            <a:ext cx="179641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6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I. words</a:t>
            </a:r>
            <a:endParaRPr lang="en-US" altLang="zh-CN" sz="3600">
              <a:solidFill>
                <a:srgbClr val="FF00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73743932" name="文本框 1073743931"/>
          <p:cNvSpPr txBox="1"/>
          <p:nvPr/>
        </p:nvSpPr>
        <p:spPr>
          <a:xfrm>
            <a:off x="1660525" y="0"/>
            <a:ext cx="8870950" cy="259016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/>
          <a:p>
            <a:pPr indent="152400"/>
            <a:r>
              <a:rPr lang="zh-CN" altLang="en-US" sz="3600">
                <a:latin typeface="Times New Roman" panose="02020603050405020304" charset="0"/>
                <a:cs typeface="Times New Roman" panose="02020603050405020304" charset="0"/>
              </a:rPr>
              <a:t>13. 灭绝 n. </a:t>
            </a:r>
            <a:r>
              <a:rPr lang="zh-CN" altLang="en-US" sz="3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extinction</a:t>
            </a:r>
            <a:endParaRPr lang="zh-CN" altLang="en-US" sz="3600">
              <a:latin typeface="Times New Roman" panose="02020603050405020304" charset="0"/>
              <a:cs typeface="Times New Roman" panose="02020603050405020304" charset="0"/>
            </a:endParaRPr>
          </a:p>
          <a:p>
            <a:pPr indent="152400"/>
            <a:r>
              <a:rPr lang="zh-CN" altLang="en-US" sz="3600">
                <a:latin typeface="Times New Roman" panose="02020603050405020304" charset="0"/>
                <a:cs typeface="Times New Roman" panose="02020603050405020304" charset="0"/>
              </a:rPr>
              <a:t>14. 使突出；使注意力集中于 v. </a:t>
            </a:r>
            <a:r>
              <a:rPr lang="zh-CN" altLang="en-US" sz="3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highlight</a:t>
            </a:r>
            <a:endParaRPr lang="zh-CN" altLang="en-US" sz="36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152400"/>
            <a:r>
              <a:rPr lang="zh-CN" altLang="en-US" sz="3600">
                <a:latin typeface="Times New Roman" panose="02020603050405020304" charset="0"/>
                <a:cs typeface="Times New Roman" panose="02020603050405020304" charset="0"/>
              </a:rPr>
              <a:t>15. 干旱；旱灾 n.</a:t>
            </a:r>
            <a:r>
              <a:rPr lang="zh-CN" altLang="en-US" sz="3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drought </a:t>
            </a:r>
            <a:endParaRPr lang="zh-CN" altLang="en-US" sz="3600">
              <a:latin typeface="Times New Roman" panose="02020603050405020304" charset="0"/>
              <a:cs typeface="Times New Roman" panose="02020603050405020304" charset="0"/>
            </a:endParaRPr>
          </a:p>
          <a:p>
            <a:pPr indent="152400"/>
            <a:r>
              <a:rPr lang="zh-CN" altLang="en-US" sz="3600">
                <a:latin typeface="Times New Roman" panose="02020603050405020304" charset="0"/>
                <a:cs typeface="Times New Roman" panose="02020603050405020304" charset="0"/>
              </a:rPr>
              <a:t>16. 采取（某种方法） v. </a:t>
            </a:r>
            <a:r>
              <a:rPr lang="zh-CN" altLang="en-US" sz="3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adopt</a:t>
            </a:r>
            <a:endParaRPr lang="zh-CN" altLang="en-US" sz="3600">
              <a:latin typeface="Times New Roman" panose="02020603050405020304" charset="0"/>
              <a:cs typeface="Times New Roman" panose="02020603050405020304" charset="0"/>
            </a:endParaRPr>
          </a:p>
          <a:p>
            <a:pPr indent="152400"/>
            <a:r>
              <a:rPr lang="zh-CN" altLang="en-US" sz="3600">
                <a:latin typeface="Times New Roman" panose="02020603050405020304" charset="0"/>
                <a:cs typeface="Times New Roman" panose="02020603050405020304" charset="0"/>
              </a:rPr>
              <a:t>17. restore v. </a:t>
            </a:r>
            <a:r>
              <a:rPr lang="zh-CN" altLang="en-US" sz="3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使恢复 </a:t>
            </a:r>
            <a:endParaRPr lang="zh-CN" altLang="en-US" sz="3600">
              <a:latin typeface="Times New Roman" panose="02020603050405020304" charset="0"/>
              <a:cs typeface="Times New Roman" panose="02020603050405020304" charset="0"/>
            </a:endParaRPr>
          </a:p>
          <a:p>
            <a:pPr indent="152400"/>
            <a:r>
              <a:rPr lang="zh-CN" altLang="en-US" sz="3600">
                <a:latin typeface="Times New Roman" panose="02020603050405020304" charset="0"/>
                <a:cs typeface="Times New Roman" panose="02020603050405020304" charset="0"/>
              </a:rPr>
              <a:t>18. sustainable adj. </a:t>
            </a:r>
            <a:r>
              <a:rPr lang="zh-CN" altLang="en-US" sz="3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可持续的 </a:t>
            </a:r>
            <a:endParaRPr lang="zh-CN" altLang="en-US" sz="3600">
              <a:latin typeface="Times New Roman" panose="02020603050405020304" charset="0"/>
              <a:cs typeface="Times New Roman" panose="02020603050405020304" charset="0"/>
            </a:endParaRPr>
          </a:p>
          <a:p>
            <a:pPr indent="152400"/>
            <a:r>
              <a:rPr lang="zh-CN" altLang="en-US" sz="3600">
                <a:latin typeface="Times New Roman" panose="02020603050405020304" charset="0"/>
                <a:cs typeface="Times New Roman" panose="02020603050405020304" charset="0"/>
              </a:rPr>
              <a:t>19. brochure n. </a:t>
            </a:r>
            <a:r>
              <a:rPr lang="zh-CN" altLang="en-US" sz="3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小册子</a:t>
            </a:r>
            <a:endParaRPr lang="zh-CN" altLang="en-US" sz="3600">
              <a:latin typeface="Times New Roman" panose="02020603050405020304" charset="0"/>
              <a:cs typeface="Times New Roman" panose="02020603050405020304" charset="0"/>
            </a:endParaRPr>
          </a:p>
          <a:p>
            <a:pPr indent="152400"/>
            <a:r>
              <a:rPr lang="zh-CN" altLang="en-US" sz="3600">
                <a:latin typeface="Times New Roman" panose="02020603050405020304" charset="0"/>
                <a:cs typeface="Times New Roman" panose="02020603050405020304" charset="0"/>
              </a:rPr>
              <a:t>20. release v. </a:t>
            </a:r>
            <a:r>
              <a:rPr lang="zh-CN" altLang="en-US" sz="3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释放；排放 </a:t>
            </a:r>
            <a:endParaRPr lang="zh-CN" altLang="en-US" sz="3600">
              <a:latin typeface="Times New Roman" panose="02020603050405020304" charset="0"/>
              <a:cs typeface="Times New Roman" panose="02020603050405020304" charset="0"/>
            </a:endParaRPr>
          </a:p>
          <a:p>
            <a:pPr indent="152400"/>
            <a:r>
              <a:rPr lang="zh-CN" altLang="en-US" sz="3600">
                <a:latin typeface="Times New Roman" panose="02020603050405020304" charset="0"/>
                <a:cs typeface="Times New Roman" panose="02020603050405020304" charset="0"/>
              </a:rPr>
              <a:t>21. campaign n. </a:t>
            </a:r>
            <a:r>
              <a:rPr lang="zh-CN" altLang="en-US" sz="3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（宣传）活动 </a:t>
            </a:r>
            <a:endParaRPr lang="zh-CN" altLang="en-US" sz="3600">
              <a:latin typeface="Times New Roman" panose="02020603050405020304" charset="0"/>
              <a:cs typeface="Times New Roman" panose="02020603050405020304" charset="0"/>
            </a:endParaRPr>
          </a:p>
          <a:p>
            <a:pPr indent="152400"/>
            <a:r>
              <a:rPr lang="zh-CN" altLang="en-US" sz="3600">
                <a:latin typeface="Times New Roman" panose="02020603050405020304" charset="0"/>
                <a:cs typeface="Times New Roman" panose="02020603050405020304" charset="0"/>
              </a:rPr>
              <a:t>22. carbon n. </a:t>
            </a:r>
            <a:r>
              <a:rPr lang="zh-CN" altLang="en-US" sz="3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碳 </a:t>
            </a:r>
            <a:endParaRPr lang="zh-CN" altLang="en-US" sz="3600">
              <a:latin typeface="Times New Roman" panose="02020603050405020304" charset="0"/>
              <a:cs typeface="Times New Roman" panose="02020603050405020304" charset="0"/>
            </a:endParaRPr>
          </a:p>
          <a:p>
            <a:pPr indent="152400"/>
            <a:r>
              <a:rPr lang="zh-CN" altLang="en-US" sz="3600">
                <a:latin typeface="Times New Roman" panose="02020603050405020304" charset="0"/>
                <a:cs typeface="Times New Roman" panose="02020603050405020304" charset="0"/>
              </a:rPr>
              <a:t>23. severe adj. </a:t>
            </a:r>
            <a:r>
              <a:rPr lang="zh-CN" altLang="en-US" sz="3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很严重的</a:t>
            </a:r>
            <a:endParaRPr lang="zh-CN" altLang="en-US" sz="3600">
              <a:latin typeface="Times New Roman" panose="02020603050405020304" charset="0"/>
              <a:cs typeface="Times New Roman" panose="02020603050405020304" charset="0"/>
            </a:endParaRPr>
          </a:p>
          <a:p>
            <a:pPr indent="152400"/>
            <a:r>
              <a:rPr lang="zh-CN" altLang="en-US" sz="3600">
                <a:latin typeface="Times New Roman" panose="02020603050405020304" charset="0"/>
                <a:cs typeface="Times New Roman" panose="02020603050405020304" charset="0"/>
              </a:rPr>
              <a:t>24. device n. </a:t>
            </a:r>
            <a:r>
              <a:rPr lang="zh-CN" altLang="en-US" sz="3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设备；仪器</a:t>
            </a:r>
            <a:endParaRPr lang="zh-CN" altLang="en-US" sz="3600">
              <a:latin typeface="Times New Roman" panose="02020603050405020304" charset="0"/>
              <a:cs typeface="Times New Roman" panose="02020603050405020304" charset="0"/>
            </a:endParaRPr>
          </a:p>
          <a:p>
            <a:pPr indent="152400"/>
            <a:endParaRPr lang="zh-CN" altLang="en-US" sz="3600"/>
          </a:p>
          <a:p>
            <a:endParaRPr lang="zh-CN" altLang="en-US" sz="3600"/>
          </a:p>
          <a:p>
            <a:endParaRPr lang="zh-CN" altLang="en-US" sz="3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1" name="文本框 100"/>
          <p:cNvSpPr txBox="1"/>
          <p:nvPr/>
        </p:nvSpPr>
        <p:spPr>
          <a:xfrm>
            <a:off x="1369695" y="205740"/>
            <a:ext cx="10271125" cy="61855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3600" b="1">
                <a:latin typeface="Times New Roman" panose="02020603050405020304" charset="0"/>
                <a:cs typeface="Times New Roman" panose="02020603050405020304" charset="0"/>
              </a:rPr>
              <a:t>II. Phrases</a:t>
            </a:r>
            <a:r>
              <a:rPr lang="en-US" sz="3600" b="0">
                <a:latin typeface="Times New Roman" panose="02020603050405020304" charset="0"/>
                <a:cs typeface="Times New Roman" panose="02020603050405020304" charset="0"/>
              </a:rPr>
              <a:t>1. </a:t>
            </a:r>
            <a:r>
              <a:rPr lang="zh-CN" sz="36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沦为废墟</a:t>
            </a:r>
            <a:r>
              <a:rPr lang="en-US" sz="3600" b="0" u="sng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be reduced to ruins</a:t>
            </a:r>
            <a:r>
              <a:rPr lang="en-US" sz="3600" b="0">
                <a:latin typeface="Times New Roman" panose="02020603050405020304" charset="0"/>
                <a:cs typeface="Times New Roman" panose="02020603050405020304" charset="0"/>
              </a:rPr>
              <a:t>2. </a:t>
            </a:r>
            <a:r>
              <a:rPr lang="zh-CN" sz="36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在恐惧中</a:t>
            </a:r>
            <a:r>
              <a:rPr lang="en-US" sz="3600" b="0" u="sng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0" u="sng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in fear</a:t>
            </a:r>
            <a:r>
              <a:rPr lang="en-US" sz="3600" b="0">
                <a:latin typeface="Times New Roman" panose="02020603050405020304" charset="0"/>
                <a:cs typeface="Times New Roman" panose="02020603050405020304" charset="0"/>
              </a:rPr>
              <a:t>3. </a:t>
            </a:r>
            <a:r>
              <a:rPr lang="zh-CN" sz="36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促成；致使</a:t>
            </a:r>
            <a:r>
              <a:rPr lang="en-US" sz="3600" b="0" u="sng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contribute to sth.</a:t>
            </a:r>
            <a:r>
              <a:rPr lang="en-US" sz="3600" b="0" u="sng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0">
                <a:latin typeface="Times New Roman" panose="02020603050405020304" charset="0"/>
                <a:cs typeface="Times New Roman" panose="02020603050405020304" charset="0"/>
              </a:rPr>
              <a:t>4. </a:t>
            </a:r>
            <a:r>
              <a:rPr lang="zh-CN" sz="36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把</a:t>
            </a:r>
            <a:r>
              <a:rPr lang="en-US" sz="3600" b="0">
                <a:latin typeface="Times New Roman" panose="02020603050405020304" charset="0"/>
                <a:cs typeface="Times New Roman" panose="02020603050405020304" charset="0"/>
              </a:rPr>
              <a:t>...</a:t>
            </a:r>
            <a:r>
              <a:rPr lang="zh-CN" sz="36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误认为</a:t>
            </a:r>
            <a:r>
              <a:rPr lang="en-US" sz="3600" b="0">
                <a:latin typeface="Times New Roman" panose="02020603050405020304" charset="0"/>
                <a:cs typeface="Times New Roman" panose="02020603050405020304" charset="0"/>
              </a:rPr>
              <a:t>... </a:t>
            </a:r>
            <a:r>
              <a:rPr lang="en-US" sz="3600" b="0" u="sng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mistake ... for...</a:t>
            </a:r>
            <a:r>
              <a:rPr lang="en-US" sz="3600" b="0">
                <a:latin typeface="Times New Roman" panose="02020603050405020304" charset="0"/>
                <a:cs typeface="Times New Roman" panose="02020603050405020304" charset="0"/>
              </a:rPr>
              <a:t>5. </a:t>
            </a:r>
            <a:r>
              <a:rPr lang="zh-CN" sz="36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待机模式</a:t>
            </a:r>
            <a:r>
              <a:rPr lang="en-US" sz="3600" b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0" u="sng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stand-by mode</a:t>
            </a:r>
            <a:r>
              <a:rPr lang="en-US" sz="3600" b="0">
                <a:latin typeface="Times New Roman" panose="02020603050405020304" charset="0"/>
                <a:cs typeface="Times New Roman" panose="02020603050405020304" charset="0"/>
              </a:rPr>
              <a:t>6. </a:t>
            </a:r>
            <a:r>
              <a:rPr lang="zh-CN" sz="36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常识</a:t>
            </a:r>
            <a:r>
              <a:rPr lang="en-US" sz="3600" b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0" u="sng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common sense</a:t>
            </a:r>
            <a:r>
              <a:rPr lang="en-US" sz="3600" b="0">
                <a:latin typeface="Times New Roman" panose="02020603050405020304" charset="0"/>
                <a:cs typeface="Times New Roman" panose="02020603050405020304" charset="0"/>
              </a:rPr>
              <a:t>7. </a:t>
            </a:r>
            <a:r>
              <a:rPr lang="zh-CN" sz="36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伤害某人</a:t>
            </a:r>
            <a:r>
              <a:rPr lang="en-US" sz="3600" b="0">
                <a:latin typeface="Times New Roman" panose="02020603050405020304" charset="0"/>
                <a:cs typeface="Times New Roman" panose="02020603050405020304" charset="0"/>
              </a:rPr>
              <a:t>/</a:t>
            </a:r>
            <a:r>
              <a:rPr lang="zh-CN" sz="36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某物</a:t>
            </a:r>
            <a:r>
              <a:rPr lang="en-US" sz="3600" b="0" u="sng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do damage to sb/sth </a:t>
            </a:r>
            <a:r>
              <a:rPr lang="en-US" sz="3600" b="0">
                <a:latin typeface="Times New Roman" panose="02020603050405020304" charset="0"/>
                <a:cs typeface="Times New Roman" panose="02020603050405020304" charset="0"/>
              </a:rPr>
              <a:t>8. </a:t>
            </a:r>
            <a:r>
              <a:rPr lang="zh-CN" sz="36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相反；反过来</a:t>
            </a:r>
            <a:r>
              <a:rPr lang="en-US" sz="3600" b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0" u="sng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the other way round</a:t>
            </a:r>
            <a:r>
              <a:rPr lang="en-US" sz="3600" b="0">
                <a:latin typeface="Times New Roman" panose="02020603050405020304" charset="0"/>
                <a:cs typeface="Times New Roman" panose="02020603050405020304" charset="0"/>
              </a:rPr>
              <a:t>9. </a:t>
            </a:r>
            <a:r>
              <a:rPr lang="zh-CN" sz="36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把</a:t>
            </a:r>
            <a:r>
              <a:rPr lang="en-US" sz="3600" b="0">
                <a:latin typeface="Times New Roman" panose="02020603050405020304" charset="0"/>
                <a:cs typeface="Times New Roman" panose="02020603050405020304" charset="0"/>
              </a:rPr>
              <a:t>......</a:t>
            </a:r>
            <a:r>
              <a:rPr lang="zh-CN" sz="36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看做</a:t>
            </a:r>
            <a:r>
              <a:rPr lang="en-US" sz="3600" b="0">
                <a:latin typeface="Times New Roman" panose="02020603050405020304" charset="0"/>
                <a:cs typeface="Times New Roman" panose="02020603050405020304" charset="0"/>
              </a:rPr>
              <a:t>...... </a:t>
            </a:r>
            <a:r>
              <a:rPr lang="en-US" sz="3600" b="0" u="sng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see......as......  </a:t>
            </a:r>
            <a:r>
              <a:rPr lang="en-US" sz="3600" b="0">
                <a:latin typeface="Times New Roman" panose="02020603050405020304" charset="0"/>
                <a:cs typeface="Times New Roman" panose="02020603050405020304" charset="0"/>
              </a:rPr>
              <a:t>10. </a:t>
            </a:r>
            <a:r>
              <a:rPr lang="zh-CN" sz="36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就某人</a:t>
            </a:r>
            <a:r>
              <a:rPr lang="en-US" sz="3600" b="0">
                <a:latin typeface="Times New Roman" panose="02020603050405020304" charset="0"/>
                <a:cs typeface="Times New Roman" panose="02020603050405020304" charset="0"/>
              </a:rPr>
              <a:t>/</a:t>
            </a:r>
            <a:r>
              <a:rPr lang="zh-CN" sz="36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某物而言</a:t>
            </a:r>
            <a:r>
              <a:rPr lang="en-US" sz="3600" b="0" u="sng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as far as sb/sth be concerned </a:t>
            </a:r>
            <a:endParaRPr lang="en-US" sz="3600" u="sng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1" name="文本框 100"/>
          <p:cNvSpPr txBox="1"/>
          <p:nvPr/>
        </p:nvSpPr>
        <p:spPr>
          <a:xfrm>
            <a:off x="645795" y="1551305"/>
            <a:ext cx="10900410" cy="2861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267970" indent="-267970"/>
            <a:r>
              <a:rPr lang="en-US" sz="3600" b="0">
                <a:latin typeface="Times New Roman" panose="02020603050405020304" charset="0"/>
                <a:cs typeface="Times New Roman" panose="02020603050405020304" charset="0"/>
              </a:rPr>
              <a:t>11. </a:t>
            </a:r>
            <a:r>
              <a:rPr lang="zh-CN" sz="36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害怕</a:t>
            </a:r>
            <a:r>
              <a:rPr lang="en-US" sz="3600" b="0">
                <a:latin typeface="Times New Roman" panose="02020603050405020304" charset="0"/>
                <a:cs typeface="Times New Roman" panose="02020603050405020304" charset="0"/>
              </a:rPr>
              <a:t>...... </a:t>
            </a:r>
            <a:r>
              <a:rPr lang="en-US" sz="3600" b="0" u="sng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be (become) scared/frightened/afraid of ...</a:t>
            </a:r>
            <a:endParaRPr lang="en-US" sz="3600" b="0" u="sng">
              <a:latin typeface="Times New Roman" panose="02020603050405020304" charset="0"/>
              <a:cs typeface="Times New Roman" panose="02020603050405020304" charset="0"/>
            </a:endParaRPr>
          </a:p>
          <a:p>
            <a:pPr marL="267970" indent="-267970"/>
            <a:r>
              <a:rPr lang="en-US" sz="3600" b="0">
                <a:latin typeface="Times New Roman" panose="02020603050405020304" charset="0"/>
                <a:cs typeface="Times New Roman" panose="02020603050405020304" charset="0"/>
              </a:rPr>
              <a:t>12. </a:t>
            </a:r>
            <a:r>
              <a:rPr lang="zh-CN" sz="36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自然保护区</a:t>
            </a:r>
            <a:r>
              <a:rPr lang="en-US" sz="3600" b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0" u="sng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nature reserve </a:t>
            </a:r>
            <a:endParaRPr lang="en-US" sz="3600" b="0" u="sng">
              <a:latin typeface="Times New Roman" panose="02020603050405020304" charset="0"/>
              <a:cs typeface="Times New Roman" panose="02020603050405020304" charset="0"/>
            </a:endParaRPr>
          </a:p>
          <a:p>
            <a:pPr marL="267970" indent="-267970"/>
            <a:r>
              <a:rPr lang="en-US" sz="3600" b="0">
                <a:latin typeface="Times New Roman" panose="02020603050405020304" charset="0"/>
                <a:cs typeface="Times New Roman" panose="02020603050405020304" charset="0"/>
              </a:rPr>
              <a:t>13. </a:t>
            </a:r>
            <a:r>
              <a:rPr lang="zh-CN" sz="36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意识到</a:t>
            </a:r>
            <a:r>
              <a:rPr lang="en-US" sz="3600" b="0" u="sng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be aware of/ that…</a:t>
            </a:r>
            <a:r>
              <a:rPr lang="en-US" sz="3600" b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sz="3600" b="0">
              <a:latin typeface="Times New Roman" panose="02020603050405020304" charset="0"/>
              <a:cs typeface="Times New Roman" panose="02020603050405020304" charset="0"/>
            </a:endParaRPr>
          </a:p>
          <a:p>
            <a:pPr marL="267970" indent="-267970"/>
            <a:r>
              <a:rPr lang="en-US" sz="3600" b="0">
                <a:latin typeface="Times New Roman" panose="02020603050405020304" charset="0"/>
                <a:cs typeface="Times New Roman" panose="02020603050405020304" charset="0"/>
              </a:rPr>
              <a:t>1</a:t>
            </a:r>
            <a:r>
              <a:rPr lang="en-US" sz="3600" b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4. </a:t>
            </a:r>
            <a:r>
              <a:rPr lang="zh-CN" sz="3600" b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爱护环境</a:t>
            </a:r>
            <a:r>
              <a:rPr lang="en-US" sz="3600" b="0" u="sng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take care of the environment </a:t>
            </a:r>
            <a:endParaRPr lang="en-US" sz="3600" b="0" u="sng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267970" indent="-267970"/>
            <a:r>
              <a:rPr lang="en-US" sz="3600" b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15. </a:t>
            </a:r>
            <a:r>
              <a:rPr lang="zh-CN" sz="3600" b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把某事考虑进去</a:t>
            </a:r>
            <a:r>
              <a:rPr lang="en-US" sz="3600" b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0" u="sng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take sth. into account/consideration</a:t>
            </a:r>
            <a:endParaRPr lang="en-US" altLang="en-US" sz="3600" b="0" u="sng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1" name="文本框 100"/>
          <p:cNvSpPr txBox="1"/>
          <p:nvPr/>
        </p:nvSpPr>
        <p:spPr>
          <a:xfrm>
            <a:off x="261620" y="805815"/>
            <a:ext cx="11711305" cy="61855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3600" b="1">
                <a:latin typeface="Times New Roman" panose="02020603050405020304" charset="0"/>
                <a:cs typeface="Times New Roman" panose="02020603050405020304" charset="0"/>
              </a:rPr>
              <a:t>I. Sentences </a:t>
            </a:r>
            <a:r>
              <a:rPr lang="en-US" sz="3600" b="0">
                <a:latin typeface="Times New Roman" panose="02020603050405020304" charset="0"/>
                <a:cs typeface="Times New Roman" panose="02020603050405020304" charset="0"/>
              </a:rPr>
              <a:t>1. </a:t>
            </a:r>
            <a:r>
              <a:rPr lang="zh-CN" sz="36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地球提供的足够满足每个人的需要，但不能满足每个人的贪婪。</a:t>
            </a:r>
            <a:r>
              <a:rPr lang="en-US" sz="3600" b="0">
                <a:latin typeface="Times New Roman" panose="02020603050405020304" charset="0"/>
                <a:cs typeface="Times New Roman" panose="02020603050405020304" charset="0"/>
              </a:rPr>
              <a:t>  Earth provides enough to </a:t>
            </a:r>
            <a:r>
              <a:rPr lang="en-US" sz="3600" b="0" u="sng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satisfy everyone’s need, but not everyone’s greed.</a:t>
            </a:r>
            <a:r>
              <a:rPr lang="en-US" sz="3600" b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</a:t>
            </a:r>
            <a:r>
              <a:rPr lang="en-US" sz="3600" b="0">
                <a:latin typeface="Times New Roman" panose="02020603050405020304" charset="0"/>
                <a:cs typeface="Times New Roman" panose="02020603050405020304" charset="0"/>
              </a:rPr>
              <a:t>2. </a:t>
            </a:r>
            <a:r>
              <a:rPr lang="zh-CN" sz="36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老师敦促我们经常锻炼。</a:t>
            </a:r>
            <a:r>
              <a:rPr lang="en-US" sz="3600" b="0">
                <a:latin typeface="Times New Roman" panose="02020603050405020304" charset="0"/>
                <a:cs typeface="Times New Roman" panose="02020603050405020304" charset="0"/>
              </a:rPr>
              <a:t>(urge)</a:t>
            </a:r>
            <a:r>
              <a:rPr lang="en-US" sz="3600" b="0" u="sng">
                <a:latin typeface="Times New Roman" panose="02020603050405020304" charset="0"/>
                <a:cs typeface="Times New Roman" panose="02020603050405020304" charset="0"/>
              </a:rPr>
              <a:t></a:t>
            </a:r>
            <a:r>
              <a:rPr lang="en-US" sz="3600" b="0" u="sng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My teacher urged that we (should) take regular exercise/ take exercise on a regular basis.</a:t>
            </a:r>
            <a:r>
              <a:rPr lang="en-US" sz="3600" b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= </a:t>
            </a:r>
            <a:r>
              <a:rPr lang="en-US" sz="3600" b="0" u="sng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My teacher urged us to take regular exercise/take exercise on a regular basis.</a:t>
            </a:r>
            <a:r>
              <a:rPr lang="en-US" sz="3600" b="0">
                <a:latin typeface="Times New Roman" panose="02020603050405020304" charset="0"/>
                <a:cs typeface="Times New Roman" panose="02020603050405020304" charset="0"/>
              </a:rPr>
              <a:t></a:t>
            </a:r>
            <a:endParaRPr lang="zh-CN" altLang="en-US" sz="36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0" y="1587500"/>
            <a:ext cx="12565380" cy="45231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indent="0"/>
            <a:r>
              <a:rPr lang="en-US" sz="3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3. </a:t>
            </a:r>
            <a:r>
              <a:rPr lang="zh-CN" sz="36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移民在许多方面对美国文化做出了重大贡献</a:t>
            </a:r>
            <a:r>
              <a:rPr lang="en-US" sz="3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.Immigrants</a:t>
            </a:r>
            <a:r>
              <a:rPr lang="en-US" sz="3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600" u="sng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have contributed a lot to American culture/</a:t>
            </a:r>
            <a:endParaRPr lang="en-US" sz="3600" u="sng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/>
            <a:r>
              <a:rPr lang="en-US" sz="3600" u="sng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have made great contributions to American culture in many ways.</a:t>
            </a:r>
            <a:r>
              <a:rPr lang="en-US" sz="3600" u="sng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4. </a:t>
            </a:r>
            <a:r>
              <a:rPr lang="zh-CN" sz="36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致力于在这个领域取得突破，他把大部分时间都花在实验</a:t>
            </a:r>
            <a:endParaRPr lang="zh-CN" sz="36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indent="0"/>
            <a:r>
              <a:rPr lang="zh-CN" sz="36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室。</a:t>
            </a:r>
            <a:r>
              <a:rPr lang="en-US" sz="3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(devote)</a:t>
            </a:r>
            <a:r>
              <a:rPr lang="en-US" sz="3600" u="sng">
                <a:latin typeface="Times New Roman" panose="02020603050405020304" charset="0"/>
                <a:cs typeface="Times New Roman" panose="02020603050405020304" charset="0"/>
                <a:sym typeface="+mn-ea"/>
              </a:rPr>
              <a:t></a:t>
            </a:r>
            <a:r>
              <a:rPr lang="en-US" sz="3600" u="sng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Devoted to make a breakthrough /Devoting himself to </a:t>
            </a:r>
            <a:endParaRPr lang="en-US" sz="3600" u="sng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/>
            <a:r>
              <a:rPr lang="en-US" sz="3600" u="sng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making a breakthrough in this field</a:t>
            </a:r>
            <a:r>
              <a:rPr lang="en-US" sz="3600" b="1" u="sng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</a:t>
            </a:r>
            <a:r>
              <a:rPr lang="en-US" sz="36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he spent most of his time </a:t>
            </a:r>
            <a:endParaRPr lang="en-US" sz="36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/>
            <a:r>
              <a:rPr lang="en-US" sz="3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in the lab.</a:t>
            </a:r>
            <a:endParaRPr lang="zh-CN" altLang="en-US" sz="3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1" name="文本框 100"/>
          <p:cNvSpPr txBox="1"/>
          <p:nvPr/>
        </p:nvSpPr>
        <p:spPr>
          <a:xfrm>
            <a:off x="234315" y="613410"/>
            <a:ext cx="11957685" cy="56311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3600" b="0">
                <a:latin typeface="Times New Roman" panose="02020603050405020304" charset="0"/>
                <a:cs typeface="Times New Roman" panose="02020603050405020304" charset="0"/>
              </a:rPr>
              <a:t>5. </a:t>
            </a:r>
            <a:r>
              <a:rPr lang="zh-CN" sz="36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我们正在进行激烈的讨论，突然停电了。</a:t>
            </a:r>
            <a:r>
              <a:rPr lang="en-US" sz="3600" b="0" u="sng">
                <a:latin typeface="Times New Roman" panose="02020603050405020304" charset="0"/>
                <a:cs typeface="Times New Roman" panose="02020603050405020304" charset="0"/>
              </a:rPr>
              <a:t></a:t>
            </a:r>
            <a:r>
              <a:rPr lang="en-US" sz="3600" b="0" u="sng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We were having a heated discussion when the electricity was cut off.</a:t>
            </a:r>
            <a:r>
              <a:rPr lang="en-US" sz="3600" b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0">
                <a:latin typeface="Times New Roman" panose="02020603050405020304" charset="0"/>
                <a:cs typeface="Times New Roman" panose="02020603050405020304" charset="0"/>
              </a:rPr>
              <a:t>6. </a:t>
            </a:r>
            <a:r>
              <a:rPr lang="zh-CN" sz="36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本奇利看到鲨鱼被捕杀，这使他产生了深刻的变化。</a:t>
            </a:r>
            <a:r>
              <a:rPr lang="en-US" sz="3600" b="0">
                <a:latin typeface="Times New Roman" panose="02020603050405020304" charset="0"/>
                <a:cs typeface="Times New Roman" panose="02020603050405020304" charset="0"/>
              </a:rPr>
              <a:t>  Benchley </a:t>
            </a:r>
            <a:r>
              <a:rPr lang="en-US" sz="3600" b="0" u="sng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saw sharks being killed </a:t>
            </a:r>
            <a:r>
              <a:rPr lang="en-US" sz="3600" b="0">
                <a:latin typeface="Times New Roman" panose="02020603050405020304" charset="0"/>
                <a:cs typeface="Times New Roman" panose="02020603050405020304" charset="0"/>
              </a:rPr>
              <a:t>and this </a:t>
            </a:r>
            <a:r>
              <a:rPr lang="en-US" sz="3600" b="0" u="sng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caused a deep change in him</a:t>
            </a:r>
            <a:r>
              <a:rPr lang="en-US" sz="3600" b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.</a:t>
            </a:r>
            <a:r>
              <a:rPr lang="en-US" sz="3600" b="0">
                <a:latin typeface="Times New Roman" panose="02020603050405020304" charset="0"/>
                <a:cs typeface="Times New Roman" panose="02020603050405020304" charset="0"/>
              </a:rPr>
              <a:t>7. </a:t>
            </a:r>
            <a:r>
              <a:rPr lang="zh-CN" sz="36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鱼鳍采割活动对《大白鲨》电影的原著作者</a:t>
            </a:r>
            <a:r>
              <a:rPr lang="en-US" sz="3600" b="0">
                <a:latin typeface="Times New Roman" panose="02020603050405020304" charset="0"/>
                <a:cs typeface="Times New Roman" panose="02020603050405020304" charset="0"/>
              </a:rPr>
              <a:t>---</a:t>
            </a:r>
            <a:r>
              <a:rPr lang="zh-CN" sz="36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彼得</a:t>
            </a:r>
            <a:r>
              <a:rPr lang="en-US" sz="3600" b="0">
                <a:latin typeface="Times New Roman" panose="02020603050405020304" charset="0"/>
                <a:cs typeface="Times New Roman" panose="02020603050405020304" charset="0"/>
              </a:rPr>
              <a:t>.</a:t>
            </a:r>
            <a:r>
              <a:rPr lang="zh-CN" sz="36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本奇利产生了出乎意料的影响。</a:t>
            </a:r>
            <a:r>
              <a:rPr lang="en-US" sz="3600" b="0">
                <a:latin typeface="Times New Roman" panose="02020603050405020304" charset="0"/>
                <a:cs typeface="Times New Roman" panose="02020603050405020304" charset="0"/>
              </a:rPr>
              <a:t>  Finning would </a:t>
            </a:r>
            <a:r>
              <a:rPr lang="en-US" sz="3600" b="0" u="sng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have an unexpected effect upon</a:t>
            </a:r>
            <a:r>
              <a:rPr lang="en-US" sz="3600" b="0" u="sng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0">
                <a:latin typeface="Times New Roman" panose="02020603050405020304" charset="0"/>
                <a:cs typeface="Times New Roman" panose="02020603050405020304" charset="0"/>
              </a:rPr>
              <a:t>Peter Benchley, the man who wrote the book film  </a:t>
            </a:r>
            <a:r>
              <a:rPr lang="en-US" sz="3600" b="0" i="1">
                <a:latin typeface="Times New Roman" panose="02020603050405020304" charset="0"/>
                <a:cs typeface="Times New Roman" panose="02020603050405020304" charset="0"/>
              </a:rPr>
              <a:t>Jaws</a:t>
            </a:r>
            <a:r>
              <a:rPr lang="en-US" sz="3600" b="0" i="1" u="sng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0" u="sng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was based on</a:t>
            </a:r>
            <a:r>
              <a:rPr lang="en-US" sz="3600" b="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zh-CN" altLang="en-US" sz="36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1" name="文本框 100"/>
          <p:cNvSpPr txBox="1"/>
          <p:nvPr/>
        </p:nvSpPr>
        <p:spPr>
          <a:xfrm>
            <a:off x="255270" y="652145"/>
            <a:ext cx="11723370" cy="56311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/>
            <a:r>
              <a:rPr lang="en-US" sz="3600" b="0">
                <a:latin typeface="Times New Roman" panose="02020603050405020304" charset="0"/>
              </a:rPr>
              <a:t>8. </a:t>
            </a:r>
            <a:r>
              <a:rPr lang="zh-CN" sz="3600" b="0">
                <a:latin typeface="Times New Roman" panose="02020603050405020304" charset="0"/>
                <a:ea typeface="宋体" panose="02010600030101010101" pitchFamily="2" charset="-122"/>
              </a:rPr>
              <a:t>塑料需要几百年才能分解，但是纸花费的时间少的多。</a:t>
            </a:r>
            <a:r>
              <a:rPr lang="en-US" sz="3600" b="0">
                <a:latin typeface="Times New Roman" panose="02020603050405020304" charset="0"/>
              </a:rPr>
              <a:t>  </a:t>
            </a:r>
            <a:r>
              <a:rPr lang="en-US" sz="3600" b="0" u="sng">
                <a:solidFill>
                  <a:srgbClr val="FF0000"/>
                </a:solidFill>
                <a:latin typeface="Times New Roman" panose="02020603050405020304" charset="0"/>
              </a:rPr>
              <a:t>It takes hundreds of years for plastic to break down</a:t>
            </a:r>
            <a:r>
              <a:rPr lang="en-US" sz="3600" b="0">
                <a:latin typeface="Times New Roman" panose="02020603050405020304" charset="0"/>
              </a:rPr>
              <a:t>, but much less time for paper.9.</a:t>
            </a:r>
            <a:r>
              <a:rPr lang="zh-CN" sz="3600" b="0">
                <a:latin typeface="Times New Roman" panose="02020603050405020304" charset="0"/>
                <a:ea typeface="宋体" panose="02010600030101010101" pitchFamily="2" charset="-122"/>
              </a:rPr>
              <a:t>《大白鲨》取得了巨大的成功，吸引了大量的观众，赢得了许多奖项。</a:t>
            </a:r>
            <a:r>
              <a:rPr lang="en-US" sz="3600" b="0" i="1">
                <a:latin typeface="Times New Roman" panose="02020603050405020304" charset="0"/>
              </a:rPr>
              <a:t>  Jaws</a:t>
            </a:r>
            <a:r>
              <a:rPr lang="en-US" sz="3600" b="0">
                <a:latin typeface="Times New Roman" panose="02020603050405020304" charset="0"/>
              </a:rPr>
              <a:t> was</a:t>
            </a:r>
            <a:r>
              <a:rPr lang="en-US" sz="3600" b="0" u="sng">
                <a:solidFill>
                  <a:srgbClr val="FF0000"/>
                </a:solidFill>
                <a:latin typeface="Times New Roman" panose="02020603050405020304" charset="0"/>
              </a:rPr>
              <a:t> a great success</a:t>
            </a:r>
            <a:r>
              <a:rPr lang="en-US" sz="3600" b="0">
                <a:latin typeface="Times New Roman" panose="02020603050405020304" charset="0"/>
              </a:rPr>
              <a:t>, </a:t>
            </a:r>
            <a:r>
              <a:rPr lang="en-US" sz="3600" b="0" u="sng">
                <a:solidFill>
                  <a:srgbClr val="FF0000"/>
                </a:solidFill>
                <a:latin typeface="Times New Roman" panose="02020603050405020304" charset="0"/>
              </a:rPr>
              <a:t>attracting huge audiences and winning many awards.</a:t>
            </a:r>
            <a:r>
              <a:rPr lang="en-US" sz="3600" b="0">
                <a:solidFill>
                  <a:srgbClr val="FF0000"/>
                </a:solidFill>
                <a:latin typeface="Times New Roman" panose="02020603050405020304" charset="0"/>
              </a:rPr>
              <a:t></a:t>
            </a:r>
            <a:r>
              <a:rPr lang="en-US" sz="3600" b="0">
                <a:latin typeface="Times New Roman" panose="02020603050405020304" charset="0"/>
              </a:rPr>
              <a:t>10. </a:t>
            </a:r>
            <a:r>
              <a:rPr lang="zh-CN" sz="3600" b="0">
                <a:latin typeface="Times New Roman" panose="02020603050405020304" charset="0"/>
                <a:ea typeface="宋体" panose="02010600030101010101" pitchFamily="2" charset="-122"/>
              </a:rPr>
              <a:t>我羡慕这样的家庭，父母像朋友一样对待他们的孩子。</a:t>
            </a:r>
            <a:r>
              <a:rPr lang="en-US" sz="3600" b="0">
                <a:latin typeface="Times New Roman" panose="02020603050405020304" charset="0"/>
              </a:rPr>
              <a:t>  I admire this kind of family</a:t>
            </a:r>
            <a:r>
              <a:rPr lang="en-US" sz="3600" b="0">
                <a:solidFill>
                  <a:srgbClr val="FF0000"/>
                </a:solidFill>
                <a:latin typeface="Times New Roman" panose="02020603050405020304" charset="0"/>
              </a:rPr>
              <a:t> </a:t>
            </a:r>
            <a:r>
              <a:rPr lang="en-US" sz="3600" b="0" u="sng">
                <a:solidFill>
                  <a:srgbClr val="FF0000"/>
                </a:solidFill>
                <a:latin typeface="Times New Roman" panose="02020603050405020304" charset="0"/>
              </a:rPr>
              <a:t>where the parents treat their children like friends.</a:t>
            </a:r>
            <a:endParaRPr lang="en-US" altLang="en-US" sz="3600" b="0" u="sng">
              <a:solidFill>
                <a:srgbClr val="FF0000"/>
              </a:solidFill>
              <a:latin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2302</Words>
  <Application>WPS 演示</Application>
  <PresentationFormat>宽屏</PresentationFormat>
  <Paragraphs>86</Paragraphs>
  <Slides>10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DIN Alternate</vt:lpstr>
      <vt:lpstr>黑体</vt:lpstr>
      <vt:lpstr>Times New Roman</vt:lpstr>
      <vt:lpstr>华文隶书</vt:lpstr>
      <vt:lpstr>华文新魏</vt:lpstr>
      <vt:lpstr>Segoe Print</vt:lpstr>
      <vt:lpstr>Office 主题​​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空白演示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梅青</cp:lastModifiedBy>
  <cp:revision>178</cp:revision>
  <dcterms:created xsi:type="dcterms:W3CDTF">2019-06-19T02:08:00Z</dcterms:created>
  <dcterms:modified xsi:type="dcterms:W3CDTF">2021-04-12T11:01:27Z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2052-11.1.0.10356</vt:lpwstr>
  </property>
  <property fmtid="{D5CDD505-2E9C-101B-9397-08002B2CF9AE}" pid="3" name="ICV">
    <vt:lpwstr>29847604155442D88D2E3E8A40E295D8</vt:lpwstr>
  </property>
</Properties>
</file>