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76" r:id="rId7"/>
    <p:sldId id="287" r:id="rId8"/>
    <p:sldId id="288" r:id="rId9"/>
    <p:sldId id="292" r:id="rId10"/>
    <p:sldId id="293" r:id="rId11"/>
    <p:sldId id="290" r:id="rId12"/>
    <p:sldId id="294" r:id="rId13"/>
    <p:sldId id="295" r:id="rId14"/>
    <p:sldId id="296" r:id="rId15"/>
    <p:sldId id="301" r:id="rId16"/>
    <p:sldId id="297" r:id="rId17"/>
    <p:sldId id="307" r:id="rId18"/>
    <p:sldId id="309" r:id="rId19"/>
    <p:sldId id="308" r:id="rId20"/>
    <p:sldId id="310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74"/>
        <p:guide pos="295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DB121-E307-4336-B50A-A6DC08EEAB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C4822-FE51-486C-8BA2-B9A321A553B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Book 2 Unit </a:t>
            </a:r>
            <a:r>
              <a:rPr lang="en-US" b="1" dirty="0"/>
              <a:t>6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Earth first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3471" y="367028"/>
            <a:ext cx="9144000" cy="612394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【情景应用】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1.Almost every child is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(scare) of something, from monsters to dogs.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.The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(present) of prizes began after the speeches.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.Telephone calls came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(flood) in from the local inhabitants.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.Too much smoking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him greatly, which meant bad living habits had an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on his health. (affect)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.She reduced her weight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6 kilos. That is to say, she reduced her weight from 68kilos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62 kilos.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(fortune), Charlotte was reduced to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(beg) on the streets.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756536" y="902365"/>
            <a:ext cx="116395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scared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203182" y="1594584"/>
            <a:ext cx="207200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presentation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858136" y="2510820"/>
            <a:ext cx="142748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flooding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609077" y="3381277"/>
            <a:ext cx="138684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affected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22252" y="3863439"/>
            <a:ext cx="101155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effect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279776" y="4196745"/>
            <a:ext cx="55816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by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184016" y="4646960"/>
            <a:ext cx="47879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47412" y="5076727"/>
            <a:ext cx="233489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Unfortunately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47412" y="5526942"/>
            <a:ext cx="136842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begging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3471" y="971231"/>
            <a:ext cx="9144000" cy="526224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.That sounds a silly suggestion, but that was precisely the idea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(adopt) in many areas.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.No one shall enter the laboratory without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 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(permit).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.To my surprise, the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(major) of the students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(be) for his proposal.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(平均地), 90% of students in this school are experienced in studying maths.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.What I told you was an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(establish) fact.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.The speaker announced the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(establish) of the new college.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226696" y="1419255"/>
            <a:ext cx="140716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adopted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386437" y="4364454"/>
            <a:ext cx="186245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established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37912" y="3598447"/>
            <a:ext cx="193167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On 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average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277216" y="2664382"/>
            <a:ext cx="150558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majority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992546" y="1799732"/>
            <a:ext cx="184277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permission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134486" y="4886355"/>
            <a:ext cx="227647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establishment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24050" y="3030855"/>
            <a:ext cx="66992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are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9" grpId="0"/>
      <p:bldP spid="20" grpId="0"/>
      <p:bldP spid="21" grpId="0"/>
      <p:bldP spid="3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3471" y="2306319"/>
            <a:ext cx="9144000" cy="22453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.The young man presented the water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old man.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.It’s OK to leave an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(electricity)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fan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as long as you are using it.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.Mobile phone conversations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(not permit) anywhere in the library.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306061" y="2306350"/>
            <a:ext cx="47879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966826" y="3543857"/>
            <a:ext cx="284162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are not permitted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871521" y="2693812"/>
            <a:ext cx="128968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electric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3471" y="223518"/>
            <a:ext cx="9144000" cy="612394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II.Key Words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urge v. 竭力主张，强烈要求，敦促 n. 强烈的欲望; 冲动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adj. 紧急的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n.紧急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★urge sb to do sth  力劝某人做某事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★urge that sb (should) do ...... 力劝/敦促某人做某事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★an urge to do sth 做某事的冲动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1）China urges the relevant parties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(keep) calm and adopt a responsible attitude.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2）He had a sudden urge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(design) a poster personally. 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3）老师敦促我们经常锻炼。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627246" y="2736880"/>
            <a:ext cx="359981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 keep / (should) keep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66420" y="5824855"/>
            <a:ext cx="8266430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My teacher urged us to take regular exercise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/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take exercise on a regular basis.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03200" y="4914265"/>
            <a:ext cx="8909050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My teacher urged that we (should) take regular exercise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/take exercise on a regular basis.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279826" y="3667267"/>
            <a:ext cx="153606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 design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33631" y="1100597"/>
            <a:ext cx="118999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urgent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804211" y="1100597"/>
            <a:ext cx="140779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urgency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0" grpId="0"/>
      <p:bldP spid="21" grpId="0"/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9400" y="235585"/>
            <a:ext cx="8731250" cy="6271895"/>
          </a:xfrm>
        </p:spPr>
        <p:txBody>
          <a:bodyPr>
            <a:noAutofit/>
          </a:bodyPr>
          <a:p>
            <a:pPr marL="0" indent="0">
              <a:buNone/>
            </a:pPr>
            <a:r>
              <a:rPr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2. concerned adj. ①关心的，担心的 ②有关的(后置定语) e.g. authority concerned有关当局   </a:t>
            </a:r>
            <a:endParaRPr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   concern vt. ①(使)担忧 ②涉及，与......有关系 </a:t>
            </a:r>
            <a:endParaRPr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 n. ① 忧虑 ②关注 ③关心的事情(可数名词，常用单数)</a:t>
            </a:r>
            <a:endParaRPr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   concerning prep. 关于</a:t>
            </a:r>
            <a:endParaRPr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  ★be concerned about sb/sth 关心某人/某事</a:t>
            </a:r>
            <a:endParaRPr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  ★be concerned with sb/sth  与某人/某事有关</a:t>
            </a:r>
            <a:endParaRPr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  ★as far as sb/sth be concerned  就某人/某物而言</a:t>
            </a:r>
            <a:endParaRPr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  ★with concern  关心地</a:t>
            </a:r>
            <a:endParaRPr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sz="27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1)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_______________________(就我而言)</a:t>
            </a:r>
            <a:r>
              <a:rPr sz="27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the idea is crazy.</a:t>
            </a:r>
            <a:endParaRPr sz="27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sz="27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2)My teacher 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__________________________</a:t>
            </a:r>
            <a:r>
              <a:rPr sz="27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（关心地看着我）</a:t>
            </a:r>
            <a:endParaRPr sz="27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endParaRPr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49910" y="4556125"/>
            <a:ext cx="5532755" cy="521970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As far as I am 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concerned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513841" y="5078125"/>
            <a:ext cx="426148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looked at me with concern.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3471" y="1444306"/>
            <a:ext cx="9144000" cy="396938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3)The meeting was concerned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system reforms and everyone present was concerned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their own interests.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4)The journalists raised various questions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(concern) pollution and environment at the conference. 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</a:t>
            </a:r>
            <a:r>
              <a:rPr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我们应当对父母表示关心。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环境保护关系到所有人。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691891" y="1433860"/>
            <a:ext cx="85407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with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31800" y="3213100"/>
            <a:ext cx="796734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We should show concern for our parents. 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731491" y="2349422"/>
            <a:ext cx="186245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concerning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087546" y="1955942"/>
            <a:ext cx="105156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about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35486" y="4024660"/>
            <a:ext cx="8377555" cy="953135"/>
          </a:xfrm>
          <a:prstGeom prst="rect">
            <a:avLst/>
          </a:prstGeom>
        </p:spPr>
        <p:txBody>
          <a:bodyPr wrap="none">
            <a:spAutoFit/>
          </a:bodyPr>
          <a:p>
            <a:pPr lvl="0" indent="0" algn="l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Environmental protection is concerned with/ concerns 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0" indent="0" algn="l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everyone.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0" grpId="0"/>
      <p:bldP spid="21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1590" y="-5715"/>
            <a:ext cx="9078595" cy="65544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3.contribute v. ① 贡献；捐献 ②促成 ③投稿 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n. ① 贡献  ②稿件③捐款，捐资 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★contribute ... to ...对...做出贡献;将......捐献给......；给...投稿  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★make contributions/a contribution to  对...作出贡献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★contribute to sth.促成；造成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1)Immigrants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_/__________________________________________________________________________________________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移民在许多方面对美国文化做出了重大贡献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她给这家杂志投了许多文章。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3)On the social level, improvement in the quality of life can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在社会层面，生活质量的提高非常有助于社会和谐。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28151" y="422197"/>
            <a:ext cx="207899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contribution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38971" y="4261407"/>
            <a:ext cx="830326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She contributed a number of articles to the magazine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9906" y="2976167"/>
            <a:ext cx="7931150" cy="953135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have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made great contributions to American culture 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/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 many ways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354436" y="2573577"/>
            <a:ext cx="663448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have contributed a lot to American culture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316461" y="5511722"/>
            <a:ext cx="577596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contribute greatly to social harmony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" grpId="0"/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74930" y="130175"/>
            <a:ext cx="9013825" cy="65544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179070" indent="-179070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4. devote v.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致力；奉献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___________ n.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奉献；忠诚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070" indent="-179070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__________adj.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全心全意的；忠诚的；挚爱的</a:t>
            </a:r>
            <a:endParaRPr lang="zh-CN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79070" indent="-179070"/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★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devote oneself to (doing) sth. / be devoted to (doing) sth.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致力于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献身于（做）某事</a:t>
            </a:r>
            <a:endParaRPr lang="zh-CN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79070" indent="-179070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★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devote...to...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把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用于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...1) Zhang Guimei has made up her mind </a:t>
            </a:r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a high school for  the girls in the poor families.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张桂梅下定决心要倾其所有为贫困家庭的女孩们建立一所高中。</a:t>
            </a:r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2)_____________________________</a:t>
            </a:r>
            <a:endParaRPr lang="en-US" sz="28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070" indent="-179070"/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__/_______________________________     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, he ignored his family and friends. 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致力于科学研究，他忽视了他的家人和朋友。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154026" y="50087"/>
            <a:ext cx="148653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devotion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09786" y="572057"/>
            <a:ext cx="136779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devoted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09786" y="2683432"/>
            <a:ext cx="522922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 devote all she had to setting up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01226" y="4415077"/>
            <a:ext cx="471233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sz="2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Devoted to scientific research,</a:t>
            </a:r>
            <a:endParaRPr lang="en-US" alt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81211" y="4839892"/>
            <a:ext cx="593725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Devoting himself to scientific research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" grpId="0"/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13360" y="254000"/>
            <a:ext cx="8728075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179070" indent="-179070"/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3) It can't be denied that we need to</a:t>
            </a:r>
            <a:endParaRPr lang="en-US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9070" indent="-179070"/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_________________________________________</a:t>
            </a:r>
            <a:endParaRPr lang="en-US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9070" indent="-179070"/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无可否认，我们必须投入更多的资源来解决这个问题。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06281" y="728267"/>
            <a:ext cx="604139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devote more resources to this problem.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85725" y="-142240"/>
            <a:ext cx="9017635" cy="69856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III. Practice:1.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这份报告主张所有的孩子应当被教授如何游泳。（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urge that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</a:t>
            </a:r>
            <a:r>
              <a:rPr lang="en-US" sz="2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report urged that all children be taught how to swim.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2.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在我看来，每个人都必须为保护环境做贡献。（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concern, contribution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</a:t>
            </a:r>
            <a:r>
              <a:rPr lang="en-US" sz="2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far as I am concerned</a:t>
            </a:r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everyone is supposed to</a:t>
            </a:r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a contribution to protecting the  environment</a:t>
            </a:r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3.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这些忧心忡忡的家长很担心孩子们的学习。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(concern)</a:t>
            </a:r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</a:t>
            </a:r>
            <a:r>
              <a:rPr lang="en-US" sz="2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concerned parents are concerned about their children’s study.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4.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致力于在这个领域取得突破，他把大部分时间都花在实验室。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(devote)</a:t>
            </a:r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</a:t>
            </a:r>
            <a:r>
              <a:rPr lang="en-US" sz="2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Devoted to making a breakthrough/Devoting himself to making a breakthrough in this field,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he spent most of his time in the lab</a:t>
            </a:r>
            <a:r>
              <a:rPr lang="en-US" sz="1200" b="0">
                <a:latin typeface="Times New Roman" panose="02020603050405020304" pitchFamily="18" charset="0"/>
              </a:rPr>
              <a:t>.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zh-CN" b="1" dirty="0">
                <a:solidFill>
                  <a:srgbClr val="FF0000"/>
                </a:solidFill>
              </a:rPr>
              <a:t>Teachers’ words</a:t>
            </a:r>
            <a:br>
              <a:rPr lang="zh-CN" altLang="zh-CN" dirty="0">
                <a:solidFill>
                  <a:srgbClr val="FF0000"/>
                </a:solidFill>
              </a:rPr>
            </a:b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1.Earth provides enough to satisfy everyone’s need, but not everyone’s greed.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地球提供的足够满足每个人的需要，但不能满足每个人的贪婪。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2.We do not inherit the earth from our ancestors, but we borrow it from our children.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我们不是从我们的祖先那里继承地球，而是从我们的子孙后代那里借用它。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827584" y="1916832"/>
            <a:ext cx="75425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 1</a:t>
            </a:r>
            <a:br>
              <a:rPr lang="en-US" altLang="zh-CN" sz="6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6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 &amp; Expressions</a:t>
            </a:r>
            <a:endParaRPr lang="zh-CN" alt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9191" y="695325"/>
            <a:ext cx="9144000" cy="57543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zh-CN" sz="32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Word Formation</a:t>
            </a:r>
            <a:endParaRPr kumimoji="0" lang="en-US" altLang="zh-CN" sz="3200" b="1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A: </a:t>
            </a:r>
            <a:r>
              <a:rPr kumimoji="0" lang="zh-CN" altLang="en-US" sz="28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派生</a:t>
            </a:r>
            <a:endParaRPr kumimoji="0" lang="zh-CN" altLang="en-US" sz="2800" b="1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sz="2800" b="1" i="0" strike="noStrike" cap="none" normalizeH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1.scare v. （使）某人惊恐，吓唬--</a:t>
            </a:r>
            <a:r>
              <a:rPr kumimoji="0" lang="en-US" sz="2800" b="1" i="0" strike="noStrike" cap="none" normalizeH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kumimoji="0" sz="2800" b="1" i="0" strike="noStrike" cap="none" normalizeH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adj. 感到害怕的 -- </a:t>
            </a:r>
            <a:r>
              <a:rPr kumimoji="0" lang="en-US" sz="2800" b="1" i="0" strike="noStrike" cap="none" normalizeH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</a:t>
            </a:r>
            <a:r>
              <a:rPr kumimoji="0" sz="2800" b="1" i="0" strike="noStrike" cap="none" normalizeH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adj. 吓人的</a:t>
            </a:r>
            <a:endParaRPr kumimoji="0" sz="2800" b="1" i="0" strike="noStrike" cap="none" normalizeH="0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sz="2800" b="1" i="0" strike="noStrike" cap="none" normalizeH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2.fortunately adv. 幸运地 </a:t>
            </a:r>
            <a:r>
              <a:rPr kumimoji="0" lang="en-US" sz="2800" b="1" i="0" strike="noStrike" cap="none" normalizeH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</a:t>
            </a:r>
            <a:r>
              <a:rPr kumimoji="0" sz="2800" b="1" i="0" strike="noStrike" cap="none" normalizeH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strike="noStrike" cap="none" normalizeH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</a:t>
            </a:r>
            <a:r>
              <a:rPr kumimoji="0" sz="2800" b="1" i="0" strike="noStrike" cap="none" normalizeH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adj. 幸运的 --  </a:t>
            </a:r>
            <a:r>
              <a:rPr kumimoji="0" lang="en-US" sz="2800" b="1" i="0" strike="noStrike" cap="none" normalizeH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</a:t>
            </a:r>
            <a:r>
              <a:rPr kumimoji="0" sz="2800" b="1" i="0" strike="noStrike" cap="none" normalizeH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adj. 不幸的-- 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fortune </a:t>
            </a:r>
            <a:r>
              <a:rPr kumimoji="0" sz="2800" b="1" i="0" strike="noStrike" cap="none" normalizeH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①运气 ②财富(</a:t>
            </a:r>
            <a:r>
              <a:rPr kumimoji="0" lang="en-US" sz="2800" b="1" i="0" strike="noStrike" cap="none" normalizeH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碰运气</a:t>
            </a:r>
            <a:r>
              <a:rPr kumimoji="0" lang="en-US" sz="2800" b="1" i="0" strike="noStrike" cap="none" normalizeH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</a:t>
            </a:r>
            <a:r>
              <a:rPr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发财</a:t>
            </a:r>
            <a:r>
              <a:rPr kumimoji="0" sz="2800" b="1" i="0" strike="noStrike" cap="none" normalizeH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kumimoji="0" sz="2800" b="1" i="0" strike="noStrike" cap="none" normalizeH="0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sz="2800" b="1" i="0" strike="noStrike" cap="none" normalizeH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3.extinction  n.灭绝-- _______adj.灭绝的</a:t>
            </a:r>
            <a:endParaRPr kumimoji="0" lang="en-US" sz="2800" b="1" i="0" strike="noStrike" cap="none" normalizeH="0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.cruelty  n.残忍--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adj. 残忍的--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adv.残忍地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.hunting n.打猎--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v.打猎 --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n. 猎人 (hunt for 寻找  job hunter找工作的人;求职者)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en-US" sz="2800" b="1" i="0" strike="noStrike" cap="none" normalizeH="0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sz="2800" b="1" i="0" strike="noStrike" cap="none" normalizeH="0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452165" y="1606951"/>
            <a:ext cx="116395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scared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90325" y="1997476"/>
            <a:ext cx="219900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scaring/scary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65400" y="2419751"/>
            <a:ext cx="160401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fortunate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33480" y="2941721"/>
            <a:ext cx="199898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un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fortunate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375715" y="3779921"/>
            <a:ext cx="120967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extinct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13080" y="3401695"/>
            <a:ext cx="2953385" cy="521970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try one’s fortune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 rot="10800000" flipV="1">
            <a:off x="4450080" y="3329940"/>
            <a:ext cx="3401695" cy="521970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make one’s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/a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fortune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089151" y="4230400"/>
            <a:ext cx="95377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cruel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269281" y="4230512"/>
            <a:ext cx="123063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cruelly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118976" y="4680507"/>
            <a:ext cx="89344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hunt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545827" y="4680487"/>
            <a:ext cx="120967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hunter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  <p:bldP spid="3" grpId="0"/>
      <p:bldP spid="4" grpId="0"/>
      <p:bldP spid="10" grpId="0"/>
      <p:bldP spid="11" grpId="0"/>
      <p:bldP spid="13" grpId="0"/>
      <p:bldP spid="14" grpId="0"/>
      <p:bldP spid="21" grpId="0"/>
      <p:bldP spid="20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3471" y="151446"/>
            <a:ext cx="9144000" cy="74161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.presentation  n.报告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（观点的）陈述，说明--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①赠送 ②提出，呈递 ③呈现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adj出席的，到场的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n.出席;出现;存在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把某物给某人)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出席会议 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在...面前；在....在场的情况下)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.establish v.建立，设立--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n.建立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adj. 确定的; 著名的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.affect v. 影响 --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 影响 (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对......有影响)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区分：affection喜爱；感情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.adopt v. ①采取(某种方法）②收养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n. ①采纳 ②收养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adj. </a:t>
            </a:r>
            <a:r>
              <a:rPr lang="zh-CN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被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收养的--adoptive a.有收养关系的(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他的养子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养父母) 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区分：adapt v. 适应；改编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74812" y="614144"/>
            <a:ext cx="130175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present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03076" y="3155980"/>
            <a:ext cx="186245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established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261996" y="2736245"/>
            <a:ext cx="227647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establishment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12291" y="3606195"/>
            <a:ext cx="1627369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effect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74526" y="4011325"/>
            <a:ext cx="650367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have an effect/influence/impact on/upon... 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466072" y="1061819"/>
            <a:ext cx="149987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presence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93582" y="1440279"/>
            <a:ext cx="577786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present sth to sb/present sb. with sth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74812" y="1890494"/>
            <a:ext cx="398716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be present at the meeting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18677" y="2307054"/>
            <a:ext cx="309943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 the presence of...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208956" y="4852812"/>
            <a:ext cx="152590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adoption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032636" y="5254020"/>
            <a:ext cx="140716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adopted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535481" y="5716412"/>
            <a:ext cx="253365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his adopted son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323256" y="5788167"/>
            <a:ext cx="271399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adoptive parents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3471" y="79691"/>
            <a:ext cx="9144000" cy="74161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.renewable adj. (能源）可更新的，可再生的--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v. (停下一段时间后）重新开始，续借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non-renewable adj. 不可再生的；不可替代的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.reusable  adj. 可再度使用的--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v.再利用 --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adj. ①用过的，二手的②习惯的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习惯于（做）某事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被用来做某事）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.reduce v.减少;降低--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n.缩减 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减少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到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减少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了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沦为废墟 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reduced to (doing) sth. 沦为（做）某事）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.infection n. 感染 infectious adj. 有传染性的--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vt.(使）......感染 （be infected with COVID-19被新冠病毒感染）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8060547" y="1376779"/>
            <a:ext cx="87439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used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239757" y="1376582"/>
            <a:ext cx="98615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reuse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758921" y="152322"/>
            <a:ext cx="110426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renew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836546" y="3088035"/>
            <a:ext cx="163766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reduction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60425" y="2176145"/>
            <a:ext cx="3510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be used to (doing) sth.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70255" y="2698115"/>
            <a:ext cx="27997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be used to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do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sth.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60301" y="3550950"/>
            <a:ext cx="185483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reduce to...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60301" y="3929410"/>
            <a:ext cx="166751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reduce by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60251" y="4361845"/>
            <a:ext cx="310959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be reduced to ruins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512561" y="5215285"/>
            <a:ext cx="103187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infect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20" grpId="0"/>
      <p:bldP spid="2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3471" y="367981"/>
            <a:ext cx="9144000" cy="5692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.permission n.允许-- permit  [pə'mɪt] v.（permitted；permitted）①允许②（使）......成为可能 （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允许某人做某事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允许做某事）-- permit  ['pəmɪt] n. 许可证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.majority n.多数 --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 ①主修科目②主修（某科目的）学生 adj. 主要的 vi.主修 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     </a:t>
            </a:r>
            <a:r>
              <a:rPr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主修英国文学</a:t>
            </a:r>
            <a:r>
              <a:rPr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 一个英语专业的学生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）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.electricity n. 电 --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adj.(用于名词前）用电的 --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adj.电气科学的；与电有关的-- electrician n.电工 （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电扇 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____________________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电气工程师 ）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662662" y="4854674"/>
            <a:ext cx="30988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611867" y="1180367"/>
            <a:ext cx="214820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permit doing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3185" y="1191260"/>
            <a:ext cx="4507865" cy="2443480"/>
            <a:chOff x="131" y="1876"/>
            <a:chExt cx="7099" cy="3848"/>
          </a:xfrm>
        </p:grpSpPr>
        <p:sp>
          <p:nvSpPr>
            <p:cNvPr id="20" name="矩形 19"/>
            <p:cNvSpPr/>
            <p:nvPr/>
          </p:nvSpPr>
          <p:spPr>
            <a:xfrm>
              <a:off x="131" y="4902"/>
              <a:ext cx="428" cy="8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.</a:t>
              </a:r>
              <a:endPara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25" y="1876"/>
              <a:ext cx="7005" cy="8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rPr>
                <a:t>permit sb to do sth. </a:t>
              </a:r>
              <a:endPara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669801" y="3342670"/>
            <a:ext cx="281051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an English major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725171" y="4680615"/>
            <a:ext cx="233616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an electric fan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480311" y="2031395"/>
            <a:ext cx="111061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major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9557" y="2892524"/>
            <a:ext cx="436689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major in English literature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480311" y="3778280"/>
            <a:ext cx="128968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electric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56821" y="4228607"/>
            <a:ext cx="156654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electrical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50066" y="5130830"/>
            <a:ext cx="342392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an electrical engineer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3" grpId="0"/>
      <p:bldP spid="9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0815"/>
            <a:ext cx="8229600" cy="5668645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altLang="zh-CN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. 转化：</a:t>
            </a:r>
            <a:endParaRPr lang="zh-CN" altLang="en-US"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.target n.靶子，对象  v.瞄准，以......为目标</a:t>
            </a:r>
            <a:endParaRPr lang="zh-CN" altLang="en-US"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.reserve n.(野生动物）保护区 v.①预定 ②保留</a:t>
            </a:r>
            <a:endParaRPr lang="zh-CN" altLang="en-US"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.damage v. 损害   n. 伤害 (</a:t>
            </a:r>
            <a:r>
              <a:rPr lang="en-US" altLang="zh-CN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</a:t>
            </a: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 伤害某人/某物）</a:t>
            </a:r>
            <a:endParaRPr lang="zh-CN" altLang="en-US"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.flood n.洪水  vt. &amp; vi. ① (被）淹没 ②(像洪水一般）涌进</a:t>
            </a:r>
            <a:endParaRPr lang="zh-CN" altLang="en-US"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release v. ①释放 ②发行，发布  n. ①释放 ②发行，发布</a:t>
            </a:r>
            <a:r>
              <a:rPr lang="en-US" altLang="zh-CN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____________________发行一部电影</a:t>
            </a:r>
            <a:endParaRPr lang="en-US" altLang="zh-CN"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.slide  n. 幻灯片 v. (使）滑动(slid,slid)</a:t>
            </a:r>
            <a:endParaRPr lang="zh-CN" altLang="en-US"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23.amount  n.数量  vi. 总计；合计 （</a:t>
            </a:r>
            <a:r>
              <a:rPr lang="en-US" altLang="zh-CN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__________</a:t>
            </a: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 达到，合计为）</a:t>
            </a:r>
            <a:endParaRPr lang="zh-CN" altLang="en-US"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24.average adj. 平均数的  n. 平均数  </a:t>
            </a:r>
            <a:r>
              <a:rPr lang="en-US" altLang="zh-CN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__________</a:t>
            </a: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平均地，一般地</a:t>
            </a:r>
            <a:endParaRPr lang="zh-CN" altLang="en-US"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667126" y="1645950"/>
            <a:ext cx="350139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do/cause damage to ...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36576" y="3908455"/>
            <a:ext cx="248793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release a movie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993006" y="4741575"/>
            <a:ext cx="173228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amount to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817111" y="5734080"/>
            <a:ext cx="183261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on average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4940"/>
            <a:ext cx="8229600" cy="5668645"/>
          </a:xfrm>
        </p:spPr>
        <p:txBody>
          <a:bodyPr>
            <a:noAutofit/>
          </a:bodyPr>
          <a:p>
            <a:pPr marL="0" indent="0">
              <a:buNone/>
            </a:pPr>
            <a:r>
              <a:rPr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C.合成：</a:t>
            </a:r>
            <a:endParaRPr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27.high adj. 高的+light n.光---highlight  v. 使......突出，使注意力集中于</a:t>
            </a:r>
            <a:endParaRPr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28.green adj.绿色的+house n.房子---greenhouse n.温室</a:t>
            </a:r>
            <a:endParaRPr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8173</Words>
  <Application>WPS 演示</Application>
  <PresentationFormat>全屏显示(4:3)</PresentationFormat>
  <Paragraphs>347</Paragraphs>
  <Slides>19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7" baseType="lpstr">
      <vt:lpstr>Arial</vt:lpstr>
      <vt:lpstr>宋体</vt:lpstr>
      <vt:lpstr>Wingdings</vt:lpstr>
      <vt:lpstr>Times New Roman</vt:lpstr>
      <vt:lpstr>Calibri</vt:lpstr>
      <vt:lpstr>微软雅黑</vt:lpstr>
      <vt:lpstr>Arial Unicode MS</vt:lpstr>
      <vt:lpstr>Office 主题</vt:lpstr>
      <vt:lpstr>Book 2 Unit 6</vt:lpstr>
      <vt:lpstr>Teachers’ words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Administrator</cp:lastModifiedBy>
  <cp:revision>97</cp:revision>
  <dcterms:created xsi:type="dcterms:W3CDTF">2020-03-30T01:48:00Z</dcterms:created>
  <dcterms:modified xsi:type="dcterms:W3CDTF">2021-04-09T09:17:58Z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