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36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50190" y="184150"/>
            <a:ext cx="4134485" cy="69856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 b="1"/>
              <a:t>1. </a:t>
            </a:r>
            <a:r>
              <a:rPr lang="zh-CN" altLang="en-US" sz="2800" b="1"/>
              <a:t>控制不严的</a:t>
            </a:r>
            <a:r>
              <a:rPr lang="en-US" altLang="zh-CN" sz="2800" b="1"/>
              <a:t> adj.</a:t>
            </a:r>
            <a:endParaRPr lang="en-US" altLang="zh-CN" sz="2800" b="1"/>
          </a:p>
          <a:p>
            <a:r>
              <a:rPr lang="en-US" altLang="zh-CN" sz="2800" b="1"/>
              <a:t>   </a:t>
            </a:r>
            <a:r>
              <a:rPr lang="zh-CN" altLang="en-US" sz="2800" b="1"/>
              <a:t>（使）放松</a:t>
            </a:r>
            <a:r>
              <a:rPr lang="en-US" altLang="zh-CN" sz="2800" b="1"/>
              <a:t> v.</a:t>
            </a:r>
            <a:endParaRPr lang="en-US" altLang="zh-CN" sz="2800" b="1"/>
          </a:p>
          <a:p>
            <a:r>
              <a:rPr lang="en-US" altLang="zh-CN" sz="2800" b="1"/>
              <a:t>2. </a:t>
            </a:r>
            <a:r>
              <a:rPr lang="zh-CN" altLang="en-US" sz="2800" b="1"/>
              <a:t>使（船）沉没</a:t>
            </a:r>
            <a:r>
              <a:rPr lang="en-US" altLang="zh-CN" sz="2800" b="1"/>
              <a:t>(pt. pp.)</a:t>
            </a:r>
            <a:endParaRPr lang="zh-CN" altLang="en-US" sz="2800" b="1"/>
          </a:p>
          <a:p>
            <a:r>
              <a:rPr lang="en-US" altLang="zh-CN" sz="2800" b="1"/>
              <a:t>3. </a:t>
            </a:r>
            <a:r>
              <a:rPr lang="zh-CN" altLang="en-US" sz="2800" b="1"/>
              <a:t>呼出的气</a:t>
            </a:r>
            <a:r>
              <a:rPr lang="en-US" altLang="zh-CN" sz="2800" b="1"/>
              <a:t> n.</a:t>
            </a:r>
            <a:endParaRPr lang="en-US" altLang="zh-CN" sz="2800" b="1"/>
          </a:p>
          <a:p>
            <a:r>
              <a:rPr lang="en-US" altLang="zh-CN" sz="2800" b="1"/>
              <a:t>    </a:t>
            </a:r>
            <a:r>
              <a:rPr lang="zh-CN" altLang="en-US" sz="2800" b="1"/>
              <a:t>呼吸</a:t>
            </a:r>
            <a:r>
              <a:rPr lang="en-US" altLang="zh-CN" sz="2800" b="1"/>
              <a:t> v.</a:t>
            </a:r>
            <a:endParaRPr lang="en-US" altLang="zh-CN" sz="2800" b="1"/>
          </a:p>
          <a:p>
            <a:r>
              <a:rPr lang="en-US" altLang="zh-CN" sz="2800" b="1"/>
              <a:t>4. </a:t>
            </a:r>
            <a:r>
              <a:rPr lang="zh-CN" altLang="en-US" sz="2800" b="1"/>
              <a:t>确保，保证</a:t>
            </a:r>
            <a:r>
              <a:rPr lang="en-US" altLang="zh-CN" sz="2800" b="1"/>
              <a:t> v.</a:t>
            </a:r>
            <a:endParaRPr lang="en-US" altLang="zh-CN" sz="2800" b="1"/>
          </a:p>
          <a:p>
            <a:r>
              <a:rPr lang="en-US" altLang="zh-CN" sz="2800" b="1"/>
              <a:t>5. </a:t>
            </a:r>
            <a:r>
              <a:rPr lang="zh-CN" altLang="en-US" sz="2800" b="1"/>
              <a:t>复杂性</a:t>
            </a:r>
            <a:r>
              <a:rPr lang="en-US" altLang="zh-CN" sz="2800" b="1"/>
              <a:t>n.</a:t>
            </a:r>
            <a:endParaRPr lang="en-US" altLang="zh-CN" sz="2800" b="1"/>
          </a:p>
          <a:p>
            <a:r>
              <a:rPr lang="en-US" altLang="zh-CN" sz="2800" b="1"/>
              <a:t>   </a:t>
            </a:r>
            <a:r>
              <a:rPr lang="zh-CN" altLang="en-US" sz="2800" b="1"/>
              <a:t>复杂的</a:t>
            </a:r>
            <a:r>
              <a:rPr lang="en-US" altLang="zh-CN" sz="2800" b="1"/>
              <a:t> adj.</a:t>
            </a:r>
            <a:endParaRPr lang="en-US" altLang="zh-CN" sz="2800" b="1"/>
          </a:p>
          <a:p>
            <a:r>
              <a:rPr lang="en-US" altLang="zh-CN" sz="2800" b="1"/>
              <a:t>6. </a:t>
            </a:r>
            <a:r>
              <a:rPr lang="zh-CN" altLang="en-US" sz="2800" b="1"/>
              <a:t>原谅</a:t>
            </a:r>
            <a:r>
              <a:rPr lang="en-US" altLang="zh-CN" sz="2800" b="1"/>
              <a:t> v.(pt. pp.)</a:t>
            </a:r>
            <a:endParaRPr lang="en-US" altLang="zh-CN" sz="2800" b="1"/>
          </a:p>
          <a:p>
            <a:r>
              <a:rPr lang="en-US" altLang="zh-CN" sz="2800" b="1"/>
              <a:t>7.</a:t>
            </a:r>
            <a:r>
              <a:rPr lang="zh-CN" altLang="en-US" sz="2800" b="1"/>
              <a:t>尴尬</a:t>
            </a:r>
            <a:r>
              <a:rPr lang="en-US" altLang="zh-CN" sz="2800" b="1"/>
              <a:t> n.</a:t>
            </a:r>
            <a:endParaRPr lang="en-US" altLang="zh-CN" sz="2800" b="1"/>
          </a:p>
          <a:p>
            <a:r>
              <a:rPr lang="en-US" altLang="zh-CN" sz="2800" b="1"/>
              <a:t>   </a:t>
            </a:r>
            <a:r>
              <a:rPr lang="zh-CN" altLang="en-US" sz="2800" b="1"/>
              <a:t>尴尬的微小</a:t>
            </a:r>
            <a:endParaRPr lang="zh-CN" altLang="en-US" sz="2800" b="1"/>
          </a:p>
          <a:p>
            <a:r>
              <a:rPr lang="zh-CN" altLang="en-US" sz="2800" b="1"/>
              <a:t> </a:t>
            </a:r>
            <a:r>
              <a:rPr lang="en-US" altLang="zh-CN" sz="2800" b="1"/>
              <a:t> </a:t>
            </a:r>
            <a:r>
              <a:rPr lang="zh-CN" altLang="en-US" sz="2800" b="1"/>
              <a:t>令某人尴尬的是</a:t>
            </a:r>
            <a:endParaRPr lang="zh-CN" altLang="en-US" sz="2800" b="1"/>
          </a:p>
          <a:p>
            <a:r>
              <a:rPr lang="en-US" altLang="zh-CN" sz="2800" b="1"/>
              <a:t>8. </a:t>
            </a:r>
            <a:r>
              <a:rPr lang="zh-CN" altLang="en-US" sz="2800" b="1"/>
              <a:t>坦率的，坦诚的</a:t>
            </a:r>
            <a:endParaRPr lang="zh-CN" altLang="en-US" sz="2800" b="1"/>
          </a:p>
          <a:p>
            <a:r>
              <a:rPr lang="en-US" altLang="zh-CN" sz="2800" b="1"/>
              <a:t>9. </a:t>
            </a:r>
            <a:r>
              <a:rPr lang="zh-CN" altLang="en-US" sz="2800" b="1"/>
              <a:t>眼泪，撕碎（</a:t>
            </a:r>
            <a:r>
              <a:rPr lang="en-US" altLang="zh-CN" sz="2800" b="1"/>
              <a:t>pt. pp.</a:t>
            </a:r>
            <a:r>
              <a:rPr lang="zh-CN" altLang="en-US" sz="2800" b="1"/>
              <a:t>）</a:t>
            </a:r>
            <a:endParaRPr lang="zh-CN" altLang="en-US" sz="2800" b="1"/>
          </a:p>
          <a:p>
            <a:r>
              <a:rPr lang="en-US" altLang="zh-CN" sz="2800" b="1"/>
              <a:t>10. </a:t>
            </a:r>
            <a:r>
              <a:rPr lang="zh-CN" altLang="en-US" sz="2800" b="1"/>
              <a:t>前者</a:t>
            </a:r>
            <a:r>
              <a:rPr lang="en-US" altLang="zh-CN" sz="2800" b="1"/>
              <a:t>......</a:t>
            </a:r>
            <a:r>
              <a:rPr lang="zh-CN" altLang="en-US" sz="2800" b="1"/>
              <a:t>后者</a:t>
            </a:r>
            <a:r>
              <a:rPr lang="en-US" altLang="zh-CN" sz="2800" b="1"/>
              <a:t>......</a:t>
            </a:r>
            <a:endParaRPr lang="en-US" altLang="zh-CN" sz="2800" b="1"/>
          </a:p>
          <a:p>
            <a:endParaRPr lang="en-US" altLang="zh-CN" sz="2800" b="1"/>
          </a:p>
        </p:txBody>
      </p:sp>
      <p:sp>
        <p:nvSpPr>
          <p:cNvPr id="5" name="文本框 4"/>
          <p:cNvSpPr txBox="1"/>
          <p:nvPr/>
        </p:nvSpPr>
        <p:spPr>
          <a:xfrm>
            <a:off x="5442585" y="184150"/>
            <a:ext cx="5408930" cy="52622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514350" lvl="0" indent="-514350" algn="l">
              <a:buFont typeface="+mj-lt"/>
              <a:buAutoNum type="arabicPeriod"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陷入困境；遇到麻烦；一团糟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帮某人一把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使某人失望；辜负某人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发泄怒火；宣泄情绪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集中精力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/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全神贯注于某事 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514350" lvl="0" indent="-514350" algn="l">
              <a:buFont typeface="+mj-lt"/>
              <a:buAutoNum type="arabicPeriod"/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一定会做某事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indent="0" algn="l">
              <a:buFont typeface="+mj-lt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7.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因为（做）某事而向某人道歉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indent="0" algn="l">
              <a:buFont typeface="+mj-lt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8.  </a:t>
            </a: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倾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向于做某事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l">
              <a:buFont typeface="+mj-lt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做好分内事；尽责 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0" algn="l">
              <a:buFont typeface="+mj-lt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10. 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放轻松；别烦恼 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indent="0" algn="l">
              <a:buFont typeface="+mj-lt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处境尴尬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lvl="0" indent="0" algn="l">
              <a:buFont typeface="+mj-lt"/>
              <a:buNone/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12. 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某人应受到责备</a:t>
            </a:r>
            <a:endParaRPr lang="zh-CN" altLang="en-US" sz="280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230505" y="244475"/>
            <a:ext cx="11917045" cy="35382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buNone/>
            </a:pPr>
            <a:r>
              <a:rPr lang="en-US" altLang="zh-CN" sz="2800" dirty="0">
                <a:sym typeface="+mn-ea"/>
              </a:rPr>
              <a:t>1. </a:t>
            </a:r>
            <a:r>
              <a:rPr lang="en-US" altLang="zh-CN" sz="2800" u="sng" dirty="0">
                <a:sym typeface="+mn-ea"/>
              </a:rPr>
              <a:t>                                </a:t>
            </a:r>
            <a:r>
              <a:rPr lang="en-US" altLang="zh-CN" sz="2800" u="sng" dirty="0" smtClean="0">
                <a:sym typeface="+mn-ea"/>
              </a:rPr>
              <a:t>                                 </a:t>
            </a:r>
            <a:r>
              <a:rPr lang="en-US" altLang="zh-CN" sz="2800" dirty="0">
                <a:sym typeface="+mn-ea"/>
              </a:rPr>
              <a:t>,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said all this to my best friend.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我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对他的行为感到失望，就把这一切告诉了我最好的朋友。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l">
              <a:buNone/>
            </a:pPr>
            <a:r>
              <a:rPr lang="en-US" altLang="zh-CN" sz="2800">
                <a:sym typeface="+mn-ea"/>
              </a:rPr>
              <a:t>2. ___________________________</a:t>
            </a:r>
            <a:r>
              <a:rPr lang="zh-CN" altLang="en-US" sz="2800">
                <a:sym typeface="+mn-ea"/>
              </a:rPr>
              <a:t>, we looked around.</a:t>
            </a:r>
            <a:endParaRPr lang="zh-CN" altLang="en-US" sz="2800"/>
          </a:p>
          <a:p>
            <a:pPr marL="0" indent="0" algn="l">
              <a:buNone/>
            </a:pPr>
            <a:r>
              <a:rPr lang="zh-CN" altLang="en-US" sz="2800">
                <a:sym typeface="+mn-ea"/>
              </a:rPr>
              <a:t>  因为对一切都好奇，所以我们四处张望。</a:t>
            </a:r>
            <a:endParaRPr lang="zh-CN" altLang="en-US" sz="2800">
              <a:sym typeface="+mn-ea"/>
            </a:endParaRPr>
          </a:p>
          <a:p>
            <a:pPr marL="0" indent="0" algn="l">
              <a:buNone/>
            </a:pPr>
            <a:r>
              <a:rPr lang="en-US" altLang="zh-CN" sz="2800">
                <a:sym typeface="+mn-ea"/>
              </a:rPr>
              <a:t>3. </a:t>
            </a:r>
            <a:r>
              <a:rPr lang="zh-CN" altLang="en-US" sz="2800">
                <a:sym typeface="+mn-ea"/>
              </a:rPr>
              <a:t>Tell your friend you’re angry with him for repeating what you said and </a:t>
            </a:r>
            <a:endParaRPr lang="zh-CN" altLang="en-US" sz="2800">
              <a:sym typeface="+mn-ea"/>
            </a:endParaRPr>
          </a:p>
          <a:p>
            <a:pPr marL="0" indent="0" algn="l">
              <a:buNone/>
            </a:pPr>
            <a:r>
              <a:rPr lang="zh-CN" altLang="en-US" sz="2800">
                <a:sym typeface="+mn-ea"/>
              </a:rPr>
              <a:t>making the situation worse, but </a:t>
            </a:r>
            <a:r>
              <a:rPr lang="en-US" altLang="zh-CN" sz="2800">
                <a:sym typeface="+mn-ea"/>
              </a:rPr>
              <a:t>______</a:t>
            </a:r>
            <a:r>
              <a:rPr lang="zh-CN" altLang="en-US" sz="2800">
                <a:sym typeface="+mn-ea"/>
              </a:rPr>
              <a:t> you want to move on.</a:t>
            </a:r>
            <a:endParaRPr lang="zh-CN" altLang="en-US" sz="2800"/>
          </a:p>
          <a:p>
            <a:pPr marL="0" indent="0" algn="l">
              <a:buNone/>
            </a:pP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2800"/>
          </a:p>
        </p:txBody>
      </p:sp>
      <p:sp>
        <p:nvSpPr>
          <p:cNvPr id="5" name="矩形 4"/>
          <p:cNvSpPr/>
          <p:nvPr/>
        </p:nvSpPr>
        <p:spPr>
          <a:xfrm>
            <a:off x="914204" y="1075804"/>
            <a:ext cx="4732655" cy="583565"/>
          </a:xfrm>
          <a:prstGeom prst="rect">
            <a:avLst/>
          </a:prstGeom>
        </p:spPr>
        <p:txBody>
          <a:bodyPr wrap="none">
            <a:spAutoFit/>
          </a:bodyPr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Curious about everything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1212" y="61254"/>
            <a:ext cx="547941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Disappointed by his 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behaviour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13705" y="2388870"/>
            <a:ext cx="8337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sz="2800" b="1">
                <a:solidFill>
                  <a:srgbClr val="FF0000"/>
                </a:solidFill>
                <a:sym typeface="+mn-ea"/>
              </a:rPr>
              <a:t>that</a:t>
            </a:r>
            <a:endParaRPr lang="zh-CN" altLang="en-US" sz="2800" b="1">
              <a:solidFill>
                <a:srgbClr val="FF0000"/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30505" y="2910840"/>
            <a:ext cx="181229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4. work out</a:t>
            </a:r>
            <a:endParaRPr lang="en-US" altLang="zh-CN" sz="2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397952" y="143927"/>
            <a:ext cx="4032448" cy="6492875"/>
          </a:xfrm>
          <a:prstGeom prst="rect">
            <a:avLst/>
          </a:prstGeom>
        </p:spPr>
        <p:txBody>
          <a:bodyPr wrap="square">
            <a:spAutoFit/>
          </a:bodyPr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保护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某人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某物免受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...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伤害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endParaRPr lang="en-US" altLang="zh-CN" sz="2800" kern="100" dirty="0" smtClean="0"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向某人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隐瞒真相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endParaRPr lang="en-US" altLang="zh-CN" sz="2800" kern="100" dirty="0" smtClean="0">
              <a:ea typeface="Times New Roman" panose="02020603050405020304"/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 smtClean="0">
                <a:latin typeface="Times New Roman" panose="02020603050405020304"/>
                <a:cs typeface="Times New Roman" panose="02020603050405020304"/>
              </a:rPr>
              <a:t>由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三部分组成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/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构成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P10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) 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一系列的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P10) 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把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A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和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B.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联系起来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P10) </a:t>
            </a:r>
            <a:endParaRPr lang="zh-CN" altLang="zh-CN" sz="2800" kern="100" dirty="0">
              <a:cs typeface="Times New Roman" panose="02020603050405020304"/>
            </a:endParaRPr>
          </a:p>
          <a:p>
            <a:pPr marL="342900" lvl="0" indent="-342900" algn="just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</a:pP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根据</a:t>
            </a: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...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改编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P11) </a:t>
            </a:r>
            <a:endParaRPr lang="zh-CN" altLang="zh-CN" sz="2800" kern="100" dirty="0">
              <a:cs typeface="Times New Roman" panose="02020603050405020304"/>
            </a:endParaRPr>
          </a:p>
          <a:p>
            <a:pPr lvl="0" indent="0" algn="just">
              <a:spcBef>
                <a:spcPts val="1200"/>
              </a:spcBef>
              <a:spcAft>
                <a:spcPts val="0"/>
              </a:spcAft>
              <a:buFont typeface="+mj-lt"/>
              <a:buNone/>
            </a:pPr>
            <a:r>
              <a:rPr lang="en-US" altLang="zh-CN" sz="2800" kern="100" dirty="0">
                <a:latin typeface="Times New Roman" panose="02020603050405020304"/>
                <a:cs typeface="Times New Roman" panose="02020603050405020304"/>
              </a:rPr>
              <a:t>7.  </a:t>
            </a:r>
            <a:r>
              <a:rPr lang="zh-CN" altLang="zh-CN" sz="2800" kern="100" dirty="0">
                <a:latin typeface="Times New Roman" panose="02020603050405020304"/>
                <a:cs typeface="Times New Roman" panose="02020603050405020304"/>
              </a:rPr>
              <a:t>总之，最后</a:t>
            </a:r>
            <a:r>
              <a:rPr lang="zh-CN" altLang="zh-CN" sz="2800" kern="100" dirty="0">
                <a:ea typeface="Times New Roman" panose="02020603050405020304"/>
                <a:cs typeface="Times New Roman" panose="02020603050405020304"/>
              </a:rPr>
              <a:t> </a:t>
            </a:r>
            <a:r>
              <a:rPr lang="en-US" altLang="zh-CN" sz="2800" kern="100" dirty="0" smtClean="0">
                <a:ea typeface="Times New Roman" panose="02020603050405020304"/>
                <a:cs typeface="Times New Roman" panose="02020603050405020304"/>
              </a:rPr>
              <a:t>(</a:t>
            </a:r>
            <a:r>
              <a:rPr lang="en-US" altLang="zh-CN" sz="2800" kern="100" dirty="0">
                <a:ea typeface="Times New Roman" panose="02020603050405020304"/>
                <a:cs typeface="Times New Roman" panose="02020603050405020304"/>
              </a:rPr>
              <a:t>P11) </a:t>
            </a:r>
            <a:endParaRPr lang="en-US" altLang="zh-CN" sz="2800" kern="100" dirty="0">
              <a:ea typeface="Times New Roman" panose="02020603050405020304"/>
              <a:cs typeface="Times New Roman" panose="02020603050405020304"/>
            </a:endParaRPr>
          </a:p>
          <a:p>
            <a:pPr lvl="0" indent="0" algn="just">
              <a:spcBef>
                <a:spcPts val="1200"/>
              </a:spcBef>
              <a:spcAft>
                <a:spcPts val="0"/>
              </a:spcAft>
              <a:buFont typeface="+mj-lt"/>
              <a:buNone/>
            </a:pPr>
            <a:r>
              <a:rPr lang="en-US" altLang="zh-CN" sz="2800" kern="100" dirty="0">
                <a:cs typeface="Times New Roman" panose="02020603050405020304"/>
              </a:rPr>
              <a:t>8. </a:t>
            </a:r>
            <a:r>
              <a:rPr lang="zh-CN" altLang="en-US" sz="2800" kern="100" dirty="0">
                <a:cs typeface="Times New Roman" panose="02020603050405020304"/>
              </a:rPr>
              <a:t>继续前进</a:t>
            </a:r>
            <a:endParaRPr lang="zh-CN" altLang="en-US" sz="2800" kern="100" dirty="0">
              <a:cs typeface="Times New Roman" panose="02020603050405020304"/>
            </a:endParaRPr>
          </a:p>
          <a:p>
            <a:pPr lvl="0" indent="0" algn="just">
              <a:spcBef>
                <a:spcPts val="1200"/>
              </a:spcBef>
              <a:spcAft>
                <a:spcPts val="0"/>
              </a:spcAft>
              <a:buFont typeface="+mj-lt"/>
              <a:buNone/>
            </a:pPr>
            <a:r>
              <a:rPr lang="en-US" altLang="zh-CN" sz="2800" kern="100" dirty="0">
                <a:cs typeface="Times New Roman" panose="02020603050405020304"/>
              </a:rPr>
              <a:t>9. </a:t>
            </a:r>
            <a:r>
              <a:rPr lang="zh-CN" altLang="en-US" sz="2800" kern="100" dirty="0">
                <a:cs typeface="Times New Roman" panose="02020603050405020304"/>
              </a:rPr>
              <a:t>在多大程度上</a:t>
            </a:r>
            <a:endParaRPr lang="zh-CN" altLang="en-US" sz="2800" kern="100" dirty="0">
              <a:cs typeface="Times New Roman" panose="02020603050405020304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-346392" y="235585"/>
            <a:ext cx="12538075" cy="9531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457200" algn="just">
              <a:spcAft>
                <a:spcPts val="0"/>
              </a:spcAft>
            </a:pPr>
            <a:r>
              <a:rPr lang="en-US" altLang="zh-CN" sz="2800" b="1" kern="100" dirty="0" smtClean="0">
                <a:latin typeface="Times New Roman" panose="02020603050405020304"/>
                <a:cs typeface="Times New Roman" panose="02020603050405020304"/>
                <a:sym typeface="+mn-ea"/>
              </a:rPr>
              <a:t>16. Moreover</a:t>
            </a:r>
            <a:r>
              <a:rPr lang="en-US" altLang="zh-CN" sz="28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, how would you feel if you discovered that the people closest </a:t>
            </a:r>
            <a:r>
              <a:rPr lang="en-US" altLang="zh-CN" sz="2800" b="1" kern="100" dirty="0" smtClean="0">
                <a:latin typeface="Times New Roman" panose="02020603050405020304"/>
                <a:cs typeface="Times New Roman" panose="02020603050405020304"/>
                <a:sym typeface="+mn-ea"/>
              </a:rPr>
              <a:t>___ </a:t>
            </a:r>
            <a:endParaRPr lang="en-US" altLang="zh-CN" sz="2800" b="1" kern="100" dirty="0" smtClean="0">
              <a:latin typeface="Times New Roman" panose="02020603050405020304"/>
              <a:cs typeface="Times New Roman" panose="02020603050405020304"/>
              <a:sym typeface="+mn-ea"/>
            </a:endParaRPr>
          </a:p>
          <a:p>
            <a:pPr indent="457200" algn="just">
              <a:spcAft>
                <a:spcPts val="0"/>
              </a:spcAft>
            </a:pPr>
            <a:r>
              <a:rPr lang="en-US" altLang="zh-CN" sz="28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you </a:t>
            </a:r>
            <a:r>
              <a:rPr lang="en-US" altLang="zh-CN" sz="2800" b="1" kern="100" dirty="0" smtClean="0">
                <a:latin typeface="Times New Roman" panose="02020603050405020304"/>
                <a:cs typeface="Times New Roman" panose="02020603050405020304"/>
                <a:sym typeface="+mn-ea"/>
              </a:rPr>
              <a:t>__________________(</a:t>
            </a:r>
            <a:r>
              <a:rPr lang="en-US" altLang="zh-CN" sz="28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hide) the truth </a:t>
            </a:r>
            <a:r>
              <a:rPr lang="en-US" altLang="zh-CN" sz="2800" b="1" kern="100" dirty="0" smtClean="0">
                <a:latin typeface="Times New Roman" panose="02020603050405020304"/>
                <a:cs typeface="Times New Roman" panose="02020603050405020304"/>
                <a:sym typeface="+mn-ea"/>
              </a:rPr>
              <a:t>_______you</a:t>
            </a:r>
            <a:r>
              <a:rPr lang="en-US" altLang="zh-CN" sz="2800" b="1" kern="100" dirty="0">
                <a:latin typeface="Times New Roman" panose="02020603050405020304"/>
                <a:cs typeface="Times New Roman" panose="02020603050405020304"/>
                <a:sym typeface="+mn-ea"/>
              </a:rPr>
              <a:t>?</a:t>
            </a:r>
            <a:endParaRPr lang="zh-CN" altLang="en-US" sz="2800" b="1"/>
          </a:p>
        </p:txBody>
      </p:sp>
      <p:sp>
        <p:nvSpPr>
          <p:cNvPr id="4" name="矩形 3"/>
          <p:cNvSpPr/>
          <p:nvPr/>
        </p:nvSpPr>
        <p:spPr>
          <a:xfrm>
            <a:off x="11490092" y="117614"/>
            <a:ext cx="521335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to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66522" y="605091"/>
            <a:ext cx="3063240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had been hiding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52858" y="511106"/>
            <a:ext cx="1134110" cy="583565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3200" b="1" kern="100" dirty="0">
                <a:solidFill>
                  <a:srgbClr val="0070C0"/>
                </a:solidFill>
                <a:latin typeface="Times New Roman" panose="02020603050405020304"/>
                <a:cs typeface="Times New Roman" panose="02020603050405020304"/>
              </a:rPr>
              <a:t>from </a:t>
            </a:r>
            <a:endParaRPr lang="en-US" altLang="zh-CN" sz="3200" b="1" kern="100" dirty="0">
              <a:solidFill>
                <a:srgbClr val="0070C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981</Words>
  <Application>WPS 演示</Application>
  <PresentationFormat>宽屏</PresentationFormat>
  <Paragraphs>67</Paragraphs>
  <Slides>4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4" baseType="lpstr">
      <vt:lpstr>Arial</vt:lpstr>
      <vt:lpstr>宋体</vt:lpstr>
      <vt:lpstr>Wingdings</vt:lpstr>
      <vt:lpstr>微软雅黑</vt:lpstr>
      <vt:lpstr>Wingdings</vt:lpstr>
      <vt:lpstr>Calibri</vt:lpstr>
      <vt:lpstr>Arial Unicode MS</vt:lpstr>
      <vt:lpstr>Times New Roman</vt:lpstr>
      <vt:lpstr>Times New Roman</vt:lpstr>
      <vt:lpstr>Office 主题​​</vt:lpstr>
      <vt:lpstr>空白演示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琦琦</cp:lastModifiedBy>
  <cp:revision>150</cp:revision>
  <dcterms:created xsi:type="dcterms:W3CDTF">2019-06-19T02:08:00Z</dcterms:created>
  <dcterms:modified xsi:type="dcterms:W3CDTF">2021-05-24T00:26:46Z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1E7E579DBD934F499157F371DB3D594F</vt:lpwstr>
  </property>
</Properties>
</file>