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59" r:id="rId6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DCDCDC"/>
    <a:srgbClr val="F0F0F0"/>
    <a:srgbClr val="E6E6E6"/>
    <a:srgbClr val="C8C8C8"/>
    <a:srgbClr val="FAFAFA"/>
    <a:srgbClr val="BEBE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78" autoAdjust="0"/>
    <p:restoredTop sz="94660"/>
  </p:normalViewPr>
  <p:slideViewPr>
    <p:cSldViewPr snapToGrid="0">
      <p:cViewPr varScale="1">
        <p:scale>
          <a:sx n="99" d="100"/>
          <a:sy n="99" d="100"/>
        </p:scale>
        <p:origin x="84" y="582"/>
      </p:cViewPr>
      <p:guideLst>
        <p:guide orient="horz" pos="2136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92" d="100"/>
          <a:sy n="92" d="100"/>
        </p:scale>
        <p:origin x="2550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tableStyles" Target="tableStyles.xml"/><Relationship Id="rId8" Type="http://schemas.openxmlformats.org/officeDocument/2006/relationships/viewProps" Target="viewProps.xml"/><Relationship Id="rId7" Type="http://schemas.openxmlformats.org/officeDocument/2006/relationships/presProps" Target="presProps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6" Type="http://schemas.openxmlformats.org/officeDocument/2006/relationships/tags" Target="../tags/tag5.xml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5" Type="http://schemas.openxmlformats.org/officeDocument/2006/relationships/tags" Target="../tags/tag51.xml"/><Relationship Id="rId4" Type="http://schemas.openxmlformats.org/officeDocument/2006/relationships/tags" Target="../tags/tag50.xml"/><Relationship Id="rId3" Type="http://schemas.openxmlformats.org/officeDocument/2006/relationships/tags" Target="../tags/tag49.xml"/><Relationship Id="rId2" Type="http://schemas.openxmlformats.org/officeDocument/2006/relationships/tags" Target="../tags/tag48.xm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6" Type="http://schemas.openxmlformats.org/officeDocument/2006/relationships/tags" Target="../tags/tag56.xml"/><Relationship Id="rId5" Type="http://schemas.openxmlformats.org/officeDocument/2006/relationships/tags" Target="../tags/tag55.xml"/><Relationship Id="rId4" Type="http://schemas.openxmlformats.org/officeDocument/2006/relationships/tags" Target="../tags/tag54.xml"/><Relationship Id="rId3" Type="http://schemas.openxmlformats.org/officeDocument/2006/relationships/tags" Target="../tags/tag53.xml"/><Relationship Id="rId2" Type="http://schemas.openxmlformats.org/officeDocument/2006/relationships/tags" Target="../tags/tag52.xm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6" Type="http://schemas.openxmlformats.org/officeDocument/2006/relationships/tags" Target="../tags/tag10.xml"/><Relationship Id="rId5" Type="http://schemas.openxmlformats.org/officeDocument/2006/relationships/tags" Target="../tags/tag9.xml"/><Relationship Id="rId4" Type="http://schemas.openxmlformats.org/officeDocument/2006/relationships/tags" Target="../tags/tag8.xml"/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6" Type="http://schemas.openxmlformats.org/officeDocument/2006/relationships/tags" Target="../tags/tag15.xml"/><Relationship Id="rId5" Type="http://schemas.openxmlformats.org/officeDocument/2006/relationships/tags" Target="../tags/tag14.xml"/><Relationship Id="rId4" Type="http://schemas.openxmlformats.org/officeDocument/2006/relationships/tags" Target="../tags/tag13.xml"/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7" Type="http://schemas.openxmlformats.org/officeDocument/2006/relationships/tags" Target="../tags/tag21.xml"/><Relationship Id="rId6" Type="http://schemas.openxmlformats.org/officeDocument/2006/relationships/tags" Target="../tags/tag20.xml"/><Relationship Id="rId5" Type="http://schemas.openxmlformats.org/officeDocument/2006/relationships/tags" Target="../tags/tag19.xml"/><Relationship Id="rId4" Type="http://schemas.openxmlformats.org/officeDocument/2006/relationships/tags" Target="../tags/tag18.xml"/><Relationship Id="rId3" Type="http://schemas.openxmlformats.org/officeDocument/2006/relationships/tags" Target="../tags/tag17.xml"/><Relationship Id="rId2" Type="http://schemas.openxmlformats.org/officeDocument/2006/relationships/tags" Target="../tags/tag16.xm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9" Type="http://schemas.openxmlformats.org/officeDocument/2006/relationships/tags" Target="../tags/tag29.xml"/><Relationship Id="rId8" Type="http://schemas.openxmlformats.org/officeDocument/2006/relationships/tags" Target="../tags/tag28.xml"/><Relationship Id="rId7" Type="http://schemas.openxmlformats.org/officeDocument/2006/relationships/tags" Target="../tags/tag27.xml"/><Relationship Id="rId6" Type="http://schemas.openxmlformats.org/officeDocument/2006/relationships/tags" Target="../tags/tag26.xml"/><Relationship Id="rId5" Type="http://schemas.openxmlformats.org/officeDocument/2006/relationships/tags" Target="../tags/tag25.xml"/><Relationship Id="rId4" Type="http://schemas.openxmlformats.org/officeDocument/2006/relationships/tags" Target="../tags/tag24.xml"/><Relationship Id="rId3" Type="http://schemas.openxmlformats.org/officeDocument/2006/relationships/tags" Target="../tags/tag23.xml"/><Relationship Id="rId2" Type="http://schemas.openxmlformats.org/officeDocument/2006/relationships/tags" Target="../tags/tag22.xm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5" Type="http://schemas.openxmlformats.org/officeDocument/2006/relationships/tags" Target="../tags/tag33.xml"/><Relationship Id="rId4" Type="http://schemas.openxmlformats.org/officeDocument/2006/relationships/tags" Target="../tags/tag32.xml"/><Relationship Id="rId3" Type="http://schemas.openxmlformats.org/officeDocument/2006/relationships/tags" Target="../tags/tag31.xml"/><Relationship Id="rId2" Type="http://schemas.openxmlformats.org/officeDocument/2006/relationships/tags" Target="../tags/tag30.xm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4" Type="http://schemas.openxmlformats.org/officeDocument/2006/relationships/tags" Target="../tags/tag36.xml"/><Relationship Id="rId3" Type="http://schemas.openxmlformats.org/officeDocument/2006/relationships/tags" Target="../tags/tag35.xml"/><Relationship Id="rId2" Type="http://schemas.openxmlformats.org/officeDocument/2006/relationships/tags" Target="../tags/tag34.xm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7" Type="http://schemas.openxmlformats.org/officeDocument/2006/relationships/tags" Target="../tags/tag42.xml"/><Relationship Id="rId6" Type="http://schemas.openxmlformats.org/officeDocument/2006/relationships/tags" Target="../tags/tag41.xml"/><Relationship Id="rId5" Type="http://schemas.openxmlformats.org/officeDocument/2006/relationships/tags" Target="../tags/tag40.xml"/><Relationship Id="rId4" Type="http://schemas.openxmlformats.org/officeDocument/2006/relationships/tags" Target="../tags/tag39.xml"/><Relationship Id="rId3" Type="http://schemas.openxmlformats.org/officeDocument/2006/relationships/tags" Target="../tags/tag38.xml"/><Relationship Id="rId2" Type="http://schemas.openxmlformats.org/officeDocument/2006/relationships/tags" Target="../tags/tag37.xm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6" Type="http://schemas.openxmlformats.org/officeDocument/2006/relationships/tags" Target="../tags/tag47.xml"/><Relationship Id="rId5" Type="http://schemas.openxmlformats.org/officeDocument/2006/relationships/tags" Target="../tags/tag46.xml"/><Relationship Id="rId4" Type="http://schemas.openxmlformats.org/officeDocument/2006/relationships/tags" Target="../tags/tag45.xml"/><Relationship Id="rId3" Type="http://schemas.openxmlformats.org/officeDocument/2006/relationships/tags" Target="../tags/tag44.xml"/><Relationship Id="rId2" Type="http://schemas.openxmlformats.org/officeDocument/2006/relationships/tags" Target="../tags/tag43.xm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  <p:custDataLst>
              <p:tags r:id="rId2"/>
            </p:custDataLst>
          </p:nvPr>
        </p:nvSpPr>
        <p:spPr>
          <a:xfrm>
            <a:off x="1198800" y="914400"/>
            <a:ext cx="9799200" cy="2570400"/>
          </a:xfrm>
        </p:spPr>
        <p:txBody>
          <a:bodyPr lIns="90000" tIns="46800" rIns="90000" bIns="46800" anchor="b" anchorCtr="0">
            <a:normAutofit/>
          </a:bodyPr>
          <a:lstStyle>
            <a:lvl1pPr algn="ctr">
              <a:defRPr sz="6000"/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  <p:custDataLst>
              <p:tags r:id="rId3"/>
            </p:custDataLst>
          </p:nvPr>
        </p:nvSpPr>
        <p:spPr>
          <a:xfrm>
            <a:off x="1198800" y="3560400"/>
            <a:ext cx="9799200" cy="1472400"/>
          </a:xfrm>
        </p:spPr>
        <p:txBody>
          <a:bodyPr lIns="90000" tIns="46800" rIns="90000" bIns="46800">
            <a:normAutofit/>
          </a:bodyPr>
          <a:lstStyle>
            <a:lvl1pPr marL="0" indent="0" algn="ctr">
              <a:lnSpc>
                <a:spcPct val="110000"/>
              </a:lnSpc>
              <a:buNone/>
              <a:defRPr sz="2400" spc="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单击此处编辑副标题</a:t>
            </a:r>
            <a:endParaRPr lang="zh-CN" altLang="en-US" dirty="0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5"/>
            </p:custDataLst>
          </p:nvPr>
        </p:nvSpPr>
        <p:spPr>
          <a:xfrm>
            <a:off x="608400" y="774000"/>
            <a:ext cx="10972800" cy="5482800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5"/>
            </p:custDataLst>
          </p:nvPr>
        </p:nvSpPr>
        <p:spPr>
          <a:xfrm>
            <a:off x="1198800" y="2484000"/>
            <a:ext cx="9799200" cy="1018800"/>
          </a:xfrm>
        </p:spPr>
        <p:txBody>
          <a:bodyPr vert="horz" lIns="90000" tIns="46800" rIns="90000" bIns="46800" rtlCol="0" anchor="t" anchorCtr="0">
            <a:normAutofit/>
          </a:bodyPr>
          <a:lstStyle>
            <a:lvl1pPr algn="ctr">
              <a:defRPr sz="6000"/>
            </a:lvl1pPr>
          </a:lstStyle>
          <a:p>
            <a:pPr lvl="0"/>
            <a:r>
              <a:rPr>
                <a:sym typeface="+mn-ea"/>
              </a:rPr>
              <a:t>单击此处编辑标题</a:t>
            </a:r>
            <a:endParaRPr>
              <a:sym typeface="+mn-ea"/>
            </a:endParaRPr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6"/>
            </p:custDataLst>
          </p:nvPr>
        </p:nvSpPr>
        <p:spPr>
          <a:xfrm>
            <a:off x="1198800" y="3560400"/>
            <a:ext cx="9799200" cy="471600"/>
          </a:xfrm>
        </p:spPr>
        <p:txBody>
          <a:bodyPr lIns="90000" tIns="46800" rIns="90000" bIns="46800">
            <a:normAutofit/>
          </a:bodyPr>
          <a:lstStyle>
            <a:lvl1pPr algn="ctr">
              <a:lnSpc>
                <a:spcPct val="110000"/>
              </a:lnSpc>
              <a:buNone/>
              <a:defRPr sz="2400" spc="200"/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608400" y="1490400"/>
            <a:ext cx="10969200" cy="47592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1990800" y="3848400"/>
            <a:ext cx="7768800" cy="766800"/>
          </a:xfrm>
        </p:spPr>
        <p:txBody>
          <a:bodyPr lIns="90000" tIns="46800" rIns="90000" bIns="46800" anchor="b" anchorCtr="0">
            <a:normAutofit/>
          </a:bodyPr>
          <a:lstStyle>
            <a:lvl1pPr>
              <a:defRPr sz="4400"/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1990800" y="4615200"/>
            <a:ext cx="7768800" cy="867600"/>
          </a:xfrm>
        </p:spPr>
        <p:txBody>
          <a:bodyPr lIns="90000" tIns="46800" rIns="90000" bIns="46800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608400" y="1501200"/>
            <a:ext cx="5176800" cy="47484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411600" y="1501200"/>
            <a:ext cx="5176800" cy="4748400"/>
          </a:xfrm>
        </p:spPr>
        <p:txBody>
          <a:bodyPr lIns="90000" tIns="46800" rIns="90000" bIns="4680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5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>
                <a:sym typeface="+mn-ea"/>
              </a:rPr>
              <a:t>单击此处编辑文本</a:t>
            </a:r>
            <a:endParaRPr>
              <a:sym typeface="+mn-ea"/>
            </a:endParaRP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608400" y="1555200"/>
            <a:ext cx="5233077" cy="4608000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endParaRPr dirty="0">
              <a:sym typeface="+mn-ea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6350400" y="1555200"/>
            <a:ext cx="5227200" cy="4608000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7"/>
            </p:custDataLst>
          </p:nvPr>
        </p:nvSpPr>
        <p:spPr/>
        <p:txBody>
          <a:bodyPr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 hasCustomPrompt="1"/>
            <p:custDataLst>
              <p:tags r:id="rId2"/>
            </p:custDataLst>
          </p:nvPr>
        </p:nvSpPr>
        <p:spPr>
          <a:xfrm>
            <a:off x="10234800" y="914400"/>
            <a:ext cx="1044000" cy="5029200"/>
          </a:xfrm>
        </p:spPr>
        <p:txBody>
          <a:bodyPr vert="eaVert" lIns="90000" tIns="46800" rIns="90000" bIns="46800" rtlCol="0" anchor="ctr" anchorCtr="0">
            <a:normAutofit/>
          </a:bodyPr>
          <a:lstStyle>
            <a:lvl1pPr>
              <a:buNone/>
              <a:defRPr sz="2800"/>
            </a:lvl1pPr>
          </a:lstStyle>
          <a:p>
            <a:pPr lvl="0"/>
            <a:r>
              <a:rPr dirty="0">
                <a:sym typeface="+mn-ea"/>
              </a:rPr>
              <a:t>单击此处编辑标题</a:t>
            </a:r>
            <a:endParaRPr dirty="0">
              <a:sym typeface="+mn-ea"/>
            </a:endParaRP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3"/>
            </p:custDataLst>
          </p:nvPr>
        </p:nvSpPr>
        <p:spPr>
          <a:xfrm>
            <a:off x="914400" y="914400"/>
            <a:ext cx="9169200" cy="5029200"/>
          </a:xfrm>
        </p:spPr>
        <p:txBody>
          <a:bodyPr vert="eaVert" lIns="46800" tIns="46800" rIns="46800" bIns="46800"/>
          <a:lstStyle>
            <a:lvl1pPr marL="228600" indent="-228600">
              <a:spcAft>
                <a:spcPts val="1000"/>
              </a:spcAft>
              <a:defRPr spc="300"/>
            </a:lvl1pPr>
            <a:lvl2pPr marL="685800" indent="-228600">
              <a:defRPr spc="300"/>
            </a:lvl2pPr>
            <a:lvl3pPr marL="1143000" indent="-228600">
              <a:defRPr spc="300"/>
            </a:lvl3pPr>
            <a:lvl4pPr marL="1600200" indent="-228600">
              <a:defRPr spc="300"/>
            </a:lvl4pPr>
            <a:lvl5pPr marL="2057400" indent="-228600">
              <a:defRPr spc="300"/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8" Type="http://schemas.openxmlformats.org/officeDocument/2006/relationships/theme" Target="../theme/theme1.xml"/><Relationship Id="rId17" Type="http://schemas.openxmlformats.org/officeDocument/2006/relationships/tags" Target="../tags/tag62.xml"/><Relationship Id="rId16" Type="http://schemas.openxmlformats.org/officeDocument/2006/relationships/tags" Target="../tags/tag61.xml"/><Relationship Id="rId15" Type="http://schemas.openxmlformats.org/officeDocument/2006/relationships/tags" Target="../tags/tag60.xml"/><Relationship Id="rId14" Type="http://schemas.openxmlformats.org/officeDocument/2006/relationships/tags" Target="../tags/tag59.xml"/><Relationship Id="rId13" Type="http://schemas.openxmlformats.org/officeDocument/2006/relationships/tags" Target="../tags/tag58.xml"/><Relationship Id="rId12" Type="http://schemas.openxmlformats.org/officeDocument/2006/relationships/tags" Target="../tags/tag57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2"/>
            </p:custDataLst>
          </p:nvPr>
        </p:nvSpPr>
        <p:spPr>
          <a:xfrm>
            <a:off x="608400" y="608400"/>
            <a:ext cx="10969200" cy="705600"/>
          </a:xfrm>
          <a:prstGeom prst="rect">
            <a:avLst/>
          </a:prstGeom>
        </p:spPr>
        <p:txBody>
          <a:bodyPr vert="horz" lIns="90170" tIns="46990" rIns="90170" bIns="46990" rtlCol="0" anchor="ctr" anchorCtr="0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3"/>
            </p:custDataLst>
          </p:nvPr>
        </p:nvSpPr>
        <p:spPr>
          <a:xfrm>
            <a:off x="608400" y="1490400"/>
            <a:ext cx="10969200" cy="4759200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4"/>
            </p:custDataLst>
          </p:nvPr>
        </p:nvSpPr>
        <p:spPr>
          <a:xfrm>
            <a:off x="6120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5"/>
            </p:custDataLst>
          </p:nvPr>
        </p:nvSpPr>
        <p:spPr>
          <a:xfrm>
            <a:off x="4116000" y="6314400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6"/>
            </p:custDataLst>
          </p:nvPr>
        </p:nvSpPr>
        <p:spPr>
          <a:xfrm>
            <a:off x="88776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  <p:custDataLst>
      <p:tags r:id="rId17"/>
    </p:custData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3600" b="1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●"/>
        <a:defRPr sz="18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1pPr>
      <a:lvl2pPr marL="6858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tabLst>
          <a:tab pos="1609725" algn="l"/>
          <a:tab pos="1609725" algn="l"/>
          <a:tab pos="1609725" algn="l"/>
          <a:tab pos="1609725" algn="l"/>
        </a:tabLst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2pPr>
      <a:lvl3pPr marL="11430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3pPr>
      <a:lvl4pPr marL="16002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Wingdings" panose="05000000000000000000" charset="0"/>
        <a:buChar char="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4pPr>
      <a:lvl5pPr marL="20574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6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6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6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6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250190" y="184150"/>
            <a:ext cx="4134485" cy="698563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altLang="zh-CN" sz="2800" b="1"/>
              <a:t>1. </a:t>
            </a:r>
            <a:r>
              <a:rPr lang="zh-CN" altLang="en-US" sz="2800" b="1"/>
              <a:t>控制不严的</a:t>
            </a:r>
            <a:r>
              <a:rPr lang="en-US" altLang="zh-CN" sz="2800" b="1"/>
              <a:t> adj.</a:t>
            </a:r>
            <a:endParaRPr lang="en-US" altLang="zh-CN" sz="2800" b="1"/>
          </a:p>
          <a:p>
            <a:r>
              <a:rPr lang="en-US" altLang="zh-CN" sz="2800" b="1"/>
              <a:t>   </a:t>
            </a:r>
            <a:r>
              <a:rPr lang="zh-CN" altLang="en-US" sz="2800" b="1"/>
              <a:t>（使）放松</a:t>
            </a:r>
            <a:r>
              <a:rPr lang="en-US" altLang="zh-CN" sz="2800" b="1"/>
              <a:t> v.</a:t>
            </a:r>
            <a:endParaRPr lang="en-US" altLang="zh-CN" sz="2800" b="1"/>
          </a:p>
          <a:p>
            <a:r>
              <a:rPr lang="en-US" altLang="zh-CN" sz="2800" b="1"/>
              <a:t>2. </a:t>
            </a:r>
            <a:r>
              <a:rPr lang="zh-CN" altLang="en-US" sz="2800" b="1"/>
              <a:t>使（船）沉没</a:t>
            </a:r>
            <a:r>
              <a:rPr lang="en-US" altLang="zh-CN" sz="2800" b="1"/>
              <a:t>(pt. pp.)</a:t>
            </a:r>
            <a:endParaRPr lang="zh-CN" altLang="en-US" sz="2800" b="1"/>
          </a:p>
          <a:p>
            <a:r>
              <a:rPr lang="en-US" altLang="zh-CN" sz="2800" b="1"/>
              <a:t>3. </a:t>
            </a:r>
            <a:r>
              <a:rPr lang="zh-CN" altLang="en-US" sz="2800" b="1"/>
              <a:t>呼出的气</a:t>
            </a:r>
            <a:r>
              <a:rPr lang="en-US" altLang="zh-CN" sz="2800" b="1"/>
              <a:t> n.</a:t>
            </a:r>
            <a:endParaRPr lang="en-US" altLang="zh-CN" sz="2800" b="1"/>
          </a:p>
          <a:p>
            <a:r>
              <a:rPr lang="en-US" altLang="zh-CN" sz="2800" b="1"/>
              <a:t>    </a:t>
            </a:r>
            <a:r>
              <a:rPr lang="zh-CN" altLang="en-US" sz="2800" b="1"/>
              <a:t>呼吸</a:t>
            </a:r>
            <a:r>
              <a:rPr lang="en-US" altLang="zh-CN" sz="2800" b="1"/>
              <a:t> v.</a:t>
            </a:r>
            <a:endParaRPr lang="en-US" altLang="zh-CN" sz="2800" b="1"/>
          </a:p>
          <a:p>
            <a:r>
              <a:rPr lang="en-US" altLang="zh-CN" sz="2800" b="1"/>
              <a:t>4. </a:t>
            </a:r>
            <a:r>
              <a:rPr lang="zh-CN" altLang="en-US" sz="2800" b="1"/>
              <a:t>确保，保证</a:t>
            </a:r>
            <a:r>
              <a:rPr lang="en-US" altLang="zh-CN" sz="2800" b="1"/>
              <a:t> v.</a:t>
            </a:r>
            <a:endParaRPr lang="en-US" altLang="zh-CN" sz="2800" b="1"/>
          </a:p>
          <a:p>
            <a:r>
              <a:rPr lang="en-US" altLang="zh-CN" sz="2800" b="1"/>
              <a:t>5. </a:t>
            </a:r>
            <a:r>
              <a:rPr lang="zh-CN" altLang="en-US" sz="2800" b="1"/>
              <a:t>复杂性</a:t>
            </a:r>
            <a:r>
              <a:rPr lang="en-US" altLang="zh-CN" sz="2800" b="1"/>
              <a:t>n.</a:t>
            </a:r>
            <a:endParaRPr lang="en-US" altLang="zh-CN" sz="2800" b="1"/>
          </a:p>
          <a:p>
            <a:r>
              <a:rPr lang="en-US" altLang="zh-CN" sz="2800" b="1"/>
              <a:t>   </a:t>
            </a:r>
            <a:r>
              <a:rPr lang="zh-CN" altLang="en-US" sz="2800" b="1"/>
              <a:t>复杂的</a:t>
            </a:r>
            <a:r>
              <a:rPr lang="en-US" altLang="zh-CN" sz="2800" b="1"/>
              <a:t> adj.</a:t>
            </a:r>
            <a:endParaRPr lang="en-US" altLang="zh-CN" sz="2800" b="1"/>
          </a:p>
          <a:p>
            <a:r>
              <a:rPr lang="en-US" altLang="zh-CN" sz="2800" b="1"/>
              <a:t>6. </a:t>
            </a:r>
            <a:r>
              <a:rPr lang="zh-CN" altLang="en-US" sz="2800" b="1"/>
              <a:t>原谅</a:t>
            </a:r>
            <a:r>
              <a:rPr lang="en-US" altLang="zh-CN" sz="2800" b="1"/>
              <a:t> v.(pt. pp.)</a:t>
            </a:r>
            <a:endParaRPr lang="en-US" altLang="zh-CN" sz="2800" b="1"/>
          </a:p>
          <a:p>
            <a:r>
              <a:rPr lang="en-US" altLang="zh-CN" sz="2800" b="1"/>
              <a:t>7.</a:t>
            </a:r>
            <a:r>
              <a:rPr lang="zh-CN" altLang="en-US" sz="2800" b="1"/>
              <a:t>尴尬</a:t>
            </a:r>
            <a:r>
              <a:rPr lang="en-US" altLang="zh-CN" sz="2800" b="1"/>
              <a:t> n.</a:t>
            </a:r>
            <a:endParaRPr lang="en-US" altLang="zh-CN" sz="2800" b="1"/>
          </a:p>
          <a:p>
            <a:r>
              <a:rPr lang="en-US" altLang="zh-CN" sz="2800" b="1"/>
              <a:t>   </a:t>
            </a:r>
            <a:r>
              <a:rPr lang="zh-CN" altLang="en-US" sz="2800" b="1"/>
              <a:t>尴尬的微小</a:t>
            </a:r>
            <a:endParaRPr lang="zh-CN" altLang="en-US" sz="2800" b="1"/>
          </a:p>
          <a:p>
            <a:r>
              <a:rPr lang="zh-CN" altLang="en-US" sz="2800" b="1"/>
              <a:t> </a:t>
            </a:r>
            <a:r>
              <a:rPr lang="en-US" altLang="zh-CN" sz="2800" b="1"/>
              <a:t> </a:t>
            </a:r>
            <a:r>
              <a:rPr lang="zh-CN" altLang="en-US" sz="2800" b="1"/>
              <a:t>令某人尴尬的是</a:t>
            </a:r>
            <a:endParaRPr lang="zh-CN" altLang="en-US" sz="2800" b="1"/>
          </a:p>
          <a:p>
            <a:r>
              <a:rPr lang="en-US" altLang="zh-CN" sz="2800" b="1"/>
              <a:t>8. </a:t>
            </a:r>
            <a:r>
              <a:rPr lang="zh-CN" altLang="en-US" sz="2800" b="1"/>
              <a:t>坦率的，坦诚的</a:t>
            </a:r>
            <a:endParaRPr lang="zh-CN" altLang="en-US" sz="2800" b="1"/>
          </a:p>
          <a:p>
            <a:r>
              <a:rPr lang="en-US" altLang="zh-CN" sz="2800" b="1"/>
              <a:t>9. </a:t>
            </a:r>
            <a:r>
              <a:rPr lang="zh-CN" altLang="en-US" sz="2800" b="1"/>
              <a:t>眼泪，撕碎（</a:t>
            </a:r>
            <a:r>
              <a:rPr lang="en-US" altLang="zh-CN" sz="2800" b="1"/>
              <a:t>pt. pp.</a:t>
            </a:r>
            <a:r>
              <a:rPr lang="zh-CN" altLang="en-US" sz="2800" b="1"/>
              <a:t>）</a:t>
            </a:r>
            <a:endParaRPr lang="zh-CN" altLang="en-US" sz="2800" b="1"/>
          </a:p>
          <a:p>
            <a:r>
              <a:rPr lang="en-US" altLang="zh-CN" sz="2800" b="1"/>
              <a:t>10. </a:t>
            </a:r>
            <a:r>
              <a:rPr lang="zh-CN" altLang="en-US" sz="2800" b="1"/>
              <a:t>前者</a:t>
            </a:r>
            <a:r>
              <a:rPr lang="en-US" altLang="zh-CN" sz="2800" b="1"/>
              <a:t>......</a:t>
            </a:r>
            <a:r>
              <a:rPr lang="zh-CN" altLang="en-US" sz="2800" b="1"/>
              <a:t>后者</a:t>
            </a:r>
            <a:r>
              <a:rPr lang="en-US" altLang="zh-CN" sz="2800" b="1"/>
              <a:t>......</a:t>
            </a:r>
            <a:endParaRPr lang="en-US" altLang="zh-CN" sz="2800" b="1"/>
          </a:p>
          <a:p>
            <a:endParaRPr lang="en-US" altLang="zh-CN" sz="2800" b="1"/>
          </a:p>
        </p:txBody>
      </p:sp>
      <p:sp>
        <p:nvSpPr>
          <p:cNvPr id="5" name="文本框 4"/>
          <p:cNvSpPr txBox="1"/>
          <p:nvPr/>
        </p:nvSpPr>
        <p:spPr>
          <a:xfrm>
            <a:off x="5442585" y="184150"/>
            <a:ext cx="5408930" cy="526224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marL="514350" lvl="0" indent="-514350" algn="l">
              <a:buFont typeface="+mj-lt"/>
              <a:buAutoNum type="arabicPeriod"/>
            </a:pPr>
            <a:r>
              <a:rPr lang="zh-CN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陷入困境；遇到麻烦；一团糟 </a:t>
            </a:r>
            <a:endParaRPr lang="zh-CN" altLang="en-US" sz="2800" b="1" dirty="0"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  <a:p>
            <a:pPr marL="514350" lvl="0" indent="-514350" algn="l">
              <a:buFont typeface="+mj-lt"/>
              <a:buAutoNum type="arabicPeriod"/>
            </a:pPr>
            <a:r>
              <a:rPr lang="zh-CN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帮某人一把 </a:t>
            </a:r>
            <a:endParaRPr lang="zh-CN" altLang="en-US" sz="2800" b="1" dirty="0"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  <a:p>
            <a:pPr marL="514350" lvl="0" indent="-514350" algn="l">
              <a:buFont typeface="+mj-lt"/>
              <a:buAutoNum type="arabicPeriod"/>
            </a:pPr>
            <a:r>
              <a:rPr lang="zh-CN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使某人失望；辜负某人 </a:t>
            </a:r>
            <a:endParaRPr lang="zh-CN" altLang="en-US" sz="2800" b="1" dirty="0"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  <a:p>
            <a:pPr marL="514350" lvl="0" indent="-514350" algn="l">
              <a:buFont typeface="+mj-lt"/>
              <a:buAutoNum type="arabicPeriod"/>
            </a:pPr>
            <a:r>
              <a:rPr lang="zh-CN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发泄怒火；宣泄情绪</a:t>
            </a:r>
            <a:endParaRPr lang="zh-CN" altLang="en-US" sz="2800" b="1" dirty="0"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  <a:p>
            <a:pPr marL="514350" lvl="0" indent="-514350" algn="l">
              <a:buFont typeface="+mj-lt"/>
              <a:buAutoNum type="arabicPeriod"/>
            </a:pPr>
            <a:r>
              <a:rPr lang="zh-CN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集中精力</a:t>
            </a:r>
            <a:r>
              <a:rPr lang="en-US" altLang="zh-CN" sz="2800" b="1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/</a:t>
            </a:r>
            <a:r>
              <a:rPr lang="zh-CN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全神贯注于某事  </a:t>
            </a:r>
            <a:endParaRPr lang="zh-CN" altLang="en-US" sz="2800" b="1" dirty="0"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  <a:p>
            <a:pPr marL="514350" lvl="0" indent="-514350" algn="l">
              <a:buFont typeface="+mj-lt"/>
              <a:buAutoNum type="arabicPeriod"/>
            </a:pPr>
            <a:r>
              <a:rPr lang="zh-CN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一定会做某事 </a:t>
            </a:r>
            <a:endParaRPr lang="zh-CN" altLang="en-US" sz="2800" b="1" dirty="0"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  <a:p>
            <a:pPr lvl="0" indent="0" algn="l">
              <a:buFont typeface="+mj-lt"/>
              <a:buNone/>
            </a:pPr>
            <a:r>
              <a:rPr lang="en-US" altLang="zh-CN" sz="2800" b="1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7. </a:t>
            </a:r>
            <a:r>
              <a:rPr lang="zh-CN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因为（做）某事而向某人道歉 </a:t>
            </a:r>
            <a:endParaRPr lang="zh-CN" altLang="en-US" sz="2800" b="1" dirty="0"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  <a:p>
            <a:pPr lvl="0" indent="0" algn="l">
              <a:buFont typeface="+mj-lt"/>
              <a:buNone/>
            </a:pPr>
            <a:r>
              <a:rPr lang="en-US" altLang="zh-CN" sz="28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8.  </a:t>
            </a:r>
            <a:r>
              <a:rPr lang="zh-CN" alt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倾</a:t>
            </a:r>
            <a:r>
              <a:rPr lang="zh-CN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向于做某事 </a:t>
            </a:r>
            <a:endParaRPr lang="en-US" altLang="zh-CN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indent="0" algn="l">
              <a:buFont typeface="+mj-lt"/>
              <a:buNone/>
            </a:pPr>
            <a:r>
              <a:rPr lang="en-US" altLang="zh-CN" sz="2800" b="1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9. </a:t>
            </a:r>
            <a:r>
              <a:rPr lang="zh-CN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做好分内事；尽责 </a:t>
            </a:r>
            <a:endParaRPr lang="en-US" altLang="zh-CN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indent="0" algn="l">
              <a:buFont typeface="+mj-lt"/>
              <a:buNone/>
            </a:pPr>
            <a:r>
              <a:rPr lang="en-US" altLang="zh-CN" sz="2800" b="1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10.  </a:t>
            </a:r>
            <a:r>
              <a:rPr lang="zh-CN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放轻松；别烦恼 </a:t>
            </a:r>
            <a:endParaRPr lang="zh-CN" altLang="en-US" sz="2800" b="1" dirty="0"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  <a:p>
            <a:pPr lvl="0" indent="0" algn="l">
              <a:buFont typeface="+mj-lt"/>
              <a:buNone/>
            </a:pPr>
            <a:r>
              <a:rPr lang="en-US" altLang="zh-CN" sz="2800" b="1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11. </a:t>
            </a:r>
            <a:r>
              <a:rPr lang="zh-CN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处境尴尬</a:t>
            </a:r>
            <a:endParaRPr lang="zh-CN" altLang="en-US" sz="2800" b="1" dirty="0"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  <a:p>
            <a:pPr lvl="0" indent="0" algn="l">
              <a:buFont typeface="+mj-lt"/>
              <a:buNone/>
            </a:pPr>
            <a:r>
              <a:rPr lang="en-US" altLang="zh-CN" sz="2800" b="1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12. </a:t>
            </a:r>
            <a:r>
              <a:rPr lang="zh-CN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某人应受到责备</a:t>
            </a:r>
            <a:endParaRPr lang="zh-CN" altLang="en-US" sz="2800"/>
          </a:p>
        </p:txBody>
      </p:sp>
    </p:spTree>
    <p:custDataLst>
      <p:tags r:id="rId1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文本框 1"/>
          <p:cNvSpPr txBox="1"/>
          <p:nvPr/>
        </p:nvSpPr>
        <p:spPr>
          <a:xfrm>
            <a:off x="230505" y="244475"/>
            <a:ext cx="11917045" cy="353822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>
              <a:buNone/>
            </a:pPr>
            <a:r>
              <a:rPr lang="en-US" altLang="zh-CN" sz="2800" dirty="0">
                <a:sym typeface="+mn-ea"/>
              </a:rPr>
              <a:t>1. </a:t>
            </a:r>
            <a:r>
              <a:rPr lang="en-US" altLang="zh-CN" sz="2800" u="sng" dirty="0">
                <a:sym typeface="+mn-ea"/>
              </a:rPr>
              <a:t>                                </a:t>
            </a:r>
            <a:r>
              <a:rPr lang="en-US" altLang="zh-CN" sz="2800" u="sng" dirty="0" smtClean="0">
                <a:sym typeface="+mn-ea"/>
              </a:rPr>
              <a:t>                                 </a:t>
            </a:r>
            <a:r>
              <a:rPr lang="en-US" altLang="zh-CN" sz="2800" dirty="0">
                <a:sym typeface="+mn-ea"/>
              </a:rPr>
              <a:t>, </a:t>
            </a:r>
            <a:r>
              <a:rPr lang="en-US" altLang="zh-CN" sz="2800" b="1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I said all this to my best friend.</a:t>
            </a:r>
            <a:endParaRPr lang="en-US" altLang="zh-CN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buNone/>
            </a:pPr>
            <a:r>
              <a:rPr lang="zh-CN" alt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   我</a:t>
            </a:r>
            <a:r>
              <a:rPr lang="zh-CN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对他的行为感到失望，就把这一切告诉了我最好的朋友。</a:t>
            </a:r>
            <a:endParaRPr lang="zh-CN" altLang="en-US" sz="2800" b="1" dirty="0"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  <a:p>
            <a:pPr marL="0" indent="0" algn="l">
              <a:buNone/>
            </a:pPr>
            <a:r>
              <a:rPr lang="en-US" altLang="zh-CN" sz="2800">
                <a:sym typeface="+mn-ea"/>
              </a:rPr>
              <a:t>2. ___________________________</a:t>
            </a:r>
            <a:r>
              <a:rPr lang="zh-CN" altLang="en-US" sz="2800">
                <a:sym typeface="+mn-ea"/>
              </a:rPr>
              <a:t>, we looked around.</a:t>
            </a:r>
            <a:endParaRPr lang="zh-CN" altLang="en-US" sz="2800"/>
          </a:p>
          <a:p>
            <a:pPr marL="0" indent="0" algn="l">
              <a:buNone/>
            </a:pPr>
            <a:r>
              <a:rPr lang="zh-CN" altLang="en-US" sz="2800">
                <a:sym typeface="+mn-ea"/>
              </a:rPr>
              <a:t>  因为对一切都好奇，所以我们四处张望。</a:t>
            </a:r>
            <a:endParaRPr lang="zh-CN" altLang="en-US" sz="2800">
              <a:sym typeface="+mn-ea"/>
            </a:endParaRPr>
          </a:p>
          <a:p>
            <a:pPr marL="0" indent="0" algn="l">
              <a:buNone/>
            </a:pPr>
            <a:r>
              <a:rPr lang="en-US" altLang="zh-CN" sz="2800">
                <a:sym typeface="+mn-ea"/>
              </a:rPr>
              <a:t>3. </a:t>
            </a:r>
            <a:r>
              <a:rPr lang="zh-CN" altLang="en-US" sz="2800">
                <a:sym typeface="+mn-ea"/>
              </a:rPr>
              <a:t>Tell your friend you’re angry with him for repeating what you said and </a:t>
            </a:r>
            <a:endParaRPr lang="zh-CN" altLang="en-US" sz="2800">
              <a:sym typeface="+mn-ea"/>
            </a:endParaRPr>
          </a:p>
          <a:p>
            <a:pPr marL="0" indent="0" algn="l">
              <a:buNone/>
            </a:pPr>
            <a:r>
              <a:rPr lang="zh-CN" altLang="en-US" sz="2800">
                <a:sym typeface="+mn-ea"/>
              </a:rPr>
              <a:t>making the situation worse, but </a:t>
            </a:r>
            <a:r>
              <a:rPr lang="en-US" altLang="zh-CN" sz="2800">
                <a:sym typeface="+mn-ea"/>
              </a:rPr>
              <a:t>______</a:t>
            </a:r>
            <a:r>
              <a:rPr lang="zh-CN" altLang="en-US" sz="2800">
                <a:sym typeface="+mn-ea"/>
              </a:rPr>
              <a:t> you want to move on.</a:t>
            </a:r>
            <a:endParaRPr lang="zh-CN" altLang="en-US" sz="2800"/>
          </a:p>
          <a:p>
            <a:pPr marL="0" indent="0" algn="l">
              <a:buNone/>
            </a:pPr>
            <a:endParaRPr lang="zh-CN" alt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zh-CN" altLang="en-US" sz="2800"/>
          </a:p>
        </p:txBody>
      </p:sp>
      <p:sp>
        <p:nvSpPr>
          <p:cNvPr id="5" name="矩形 4"/>
          <p:cNvSpPr/>
          <p:nvPr/>
        </p:nvSpPr>
        <p:spPr>
          <a:xfrm>
            <a:off x="914204" y="1075804"/>
            <a:ext cx="4732655" cy="583565"/>
          </a:xfrm>
          <a:prstGeom prst="rect">
            <a:avLst/>
          </a:prstGeom>
        </p:spPr>
        <p:txBody>
          <a:bodyPr wrap="none">
            <a:spAutoFit/>
          </a:bodyPr>
          <a:p>
            <a:pPr algn="l"/>
            <a:r>
              <a:rPr lang="en-US" altLang="zh-CN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Curious about everything</a:t>
            </a:r>
            <a:endParaRPr lang="en-US" altLang="zh-CN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31212" y="61254"/>
            <a:ext cx="5479415" cy="107632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altLang="zh-CN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Disappointed by his </a:t>
            </a:r>
            <a:r>
              <a:rPr lang="en-US" altLang="zh-CN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behaviour</a:t>
            </a:r>
            <a:endParaRPr lang="en-US" altLang="zh-CN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zh-CN" altLang="en-US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5513705" y="2388870"/>
            <a:ext cx="833755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 sz="2800" b="1">
                <a:solidFill>
                  <a:srgbClr val="FF0000"/>
                </a:solidFill>
                <a:sym typeface="+mn-ea"/>
              </a:rPr>
              <a:t>that</a:t>
            </a:r>
            <a:endParaRPr lang="zh-CN" altLang="en-US" sz="2800" b="1">
              <a:solidFill>
                <a:srgbClr val="FF0000"/>
              </a:solidFill>
              <a:sym typeface="+mn-ea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230505" y="2910840"/>
            <a:ext cx="1812290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altLang="zh-CN" sz="2800">
                <a:latin typeface="Times New Roman" panose="02020603050405020304" pitchFamily="18" charset="0"/>
                <a:cs typeface="Times New Roman" panose="02020603050405020304" pitchFamily="18" charset="0"/>
              </a:rPr>
              <a:t>4. work out</a:t>
            </a:r>
            <a:endParaRPr lang="en-US" altLang="zh-CN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4" grpId="0"/>
      <p:bldP spid="3" grpId="0"/>
      <p:bldP spid="3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矩形 2"/>
          <p:cNvSpPr/>
          <p:nvPr/>
        </p:nvSpPr>
        <p:spPr>
          <a:xfrm>
            <a:off x="397952" y="143927"/>
            <a:ext cx="4032448" cy="6492875"/>
          </a:xfrm>
          <a:prstGeom prst="rect">
            <a:avLst/>
          </a:prstGeom>
        </p:spPr>
        <p:txBody>
          <a:bodyPr wrap="square">
            <a:spAutoFit/>
          </a:bodyPr>
          <a:p>
            <a:pPr marL="342900" lvl="0" indent="-342900" algn="just">
              <a:spcBef>
                <a:spcPts val="1200"/>
              </a:spcBef>
              <a:spcAft>
                <a:spcPts val="0"/>
              </a:spcAft>
              <a:buFont typeface="+mj-lt"/>
              <a:buAutoNum type="arabicPeriod"/>
            </a:pPr>
            <a:r>
              <a:rPr lang="zh-CN" altLang="zh-CN" sz="2800" kern="100" dirty="0" smtClean="0">
                <a:latin typeface="Times New Roman" panose="02020603050405020304"/>
                <a:cs typeface="Times New Roman" panose="02020603050405020304"/>
              </a:rPr>
              <a:t>保护</a:t>
            </a:r>
            <a:r>
              <a:rPr lang="zh-CN" altLang="zh-CN" sz="2800" kern="100" dirty="0">
                <a:latin typeface="Times New Roman" panose="02020603050405020304"/>
                <a:cs typeface="Times New Roman" panose="02020603050405020304"/>
              </a:rPr>
              <a:t>某人</a:t>
            </a:r>
            <a:r>
              <a:rPr lang="en-US" altLang="zh-CN" sz="2800" kern="100" dirty="0">
                <a:latin typeface="Times New Roman" panose="02020603050405020304"/>
                <a:cs typeface="Times New Roman" panose="02020603050405020304"/>
              </a:rPr>
              <a:t>/</a:t>
            </a:r>
            <a:r>
              <a:rPr lang="zh-CN" altLang="zh-CN" sz="2800" kern="100" dirty="0">
                <a:latin typeface="Times New Roman" panose="02020603050405020304"/>
                <a:cs typeface="Times New Roman" panose="02020603050405020304"/>
              </a:rPr>
              <a:t>某物免受</a:t>
            </a:r>
            <a:r>
              <a:rPr lang="en-US" altLang="zh-CN" sz="2800" kern="100" dirty="0">
                <a:latin typeface="Times New Roman" panose="02020603050405020304"/>
                <a:cs typeface="Times New Roman" panose="02020603050405020304"/>
              </a:rPr>
              <a:t>...</a:t>
            </a:r>
            <a:r>
              <a:rPr lang="zh-CN" altLang="zh-CN" sz="2800" kern="100" dirty="0">
                <a:latin typeface="Times New Roman" panose="02020603050405020304"/>
                <a:cs typeface="Times New Roman" panose="02020603050405020304"/>
              </a:rPr>
              <a:t>伤害</a:t>
            </a:r>
            <a:r>
              <a:rPr lang="zh-CN" altLang="zh-CN" sz="2800" kern="100" dirty="0">
                <a:ea typeface="Times New Roman" panose="02020603050405020304"/>
                <a:cs typeface="Times New Roman" panose="02020603050405020304"/>
              </a:rPr>
              <a:t> </a:t>
            </a:r>
            <a:endParaRPr lang="en-US" altLang="zh-CN" sz="2800" kern="100" dirty="0" smtClean="0">
              <a:ea typeface="Times New Roman" panose="02020603050405020304"/>
              <a:cs typeface="Times New Roman" panose="02020603050405020304"/>
            </a:endParaRPr>
          </a:p>
          <a:p>
            <a:pPr marL="342900" lvl="0" indent="-342900" algn="just">
              <a:spcBef>
                <a:spcPts val="1200"/>
              </a:spcBef>
              <a:spcAft>
                <a:spcPts val="0"/>
              </a:spcAft>
              <a:buFont typeface="+mj-lt"/>
              <a:buAutoNum type="arabicPeriod"/>
            </a:pPr>
            <a:r>
              <a:rPr lang="zh-CN" altLang="zh-CN" sz="2800" kern="100" dirty="0" smtClean="0">
                <a:latin typeface="Times New Roman" panose="02020603050405020304"/>
                <a:cs typeface="Times New Roman" panose="02020603050405020304"/>
              </a:rPr>
              <a:t>向某人</a:t>
            </a:r>
            <a:r>
              <a:rPr lang="zh-CN" altLang="zh-CN" sz="2800" kern="100" dirty="0">
                <a:latin typeface="Times New Roman" panose="02020603050405020304"/>
                <a:cs typeface="Times New Roman" panose="02020603050405020304"/>
              </a:rPr>
              <a:t>隐瞒真相</a:t>
            </a:r>
            <a:r>
              <a:rPr lang="zh-CN" altLang="zh-CN" sz="2800" kern="100" dirty="0">
                <a:ea typeface="Times New Roman" panose="02020603050405020304"/>
                <a:cs typeface="Times New Roman" panose="02020603050405020304"/>
              </a:rPr>
              <a:t> </a:t>
            </a:r>
            <a:endParaRPr lang="en-US" altLang="zh-CN" sz="2800" kern="100" dirty="0" smtClean="0">
              <a:ea typeface="Times New Roman" panose="02020603050405020304"/>
              <a:cs typeface="Times New Roman" panose="02020603050405020304"/>
            </a:endParaRPr>
          </a:p>
          <a:p>
            <a:pPr marL="342900" lvl="0" indent="-342900" algn="just">
              <a:spcBef>
                <a:spcPts val="1200"/>
              </a:spcBef>
              <a:spcAft>
                <a:spcPts val="0"/>
              </a:spcAft>
              <a:buFont typeface="+mj-lt"/>
              <a:buAutoNum type="arabicPeriod"/>
            </a:pPr>
            <a:r>
              <a:rPr lang="zh-CN" altLang="zh-CN" sz="2800" kern="100" dirty="0" smtClean="0">
                <a:latin typeface="Times New Roman" panose="02020603050405020304"/>
                <a:cs typeface="Times New Roman" panose="02020603050405020304"/>
              </a:rPr>
              <a:t>由</a:t>
            </a:r>
            <a:r>
              <a:rPr lang="zh-CN" altLang="zh-CN" sz="2800" kern="100" dirty="0">
                <a:latin typeface="Times New Roman" panose="02020603050405020304"/>
                <a:cs typeface="Times New Roman" panose="02020603050405020304"/>
              </a:rPr>
              <a:t>三部分组成</a:t>
            </a:r>
            <a:r>
              <a:rPr lang="en-US" altLang="zh-CN" sz="2800" kern="100" dirty="0">
                <a:latin typeface="Times New Roman" panose="02020603050405020304"/>
                <a:cs typeface="Times New Roman" panose="02020603050405020304"/>
              </a:rPr>
              <a:t>/</a:t>
            </a:r>
            <a:r>
              <a:rPr lang="zh-CN" altLang="zh-CN" sz="2800" kern="100" dirty="0">
                <a:latin typeface="Times New Roman" panose="02020603050405020304"/>
                <a:cs typeface="Times New Roman" panose="02020603050405020304"/>
              </a:rPr>
              <a:t>构成</a:t>
            </a:r>
            <a:r>
              <a:rPr lang="zh-CN" altLang="zh-CN" sz="2800" kern="100" dirty="0">
                <a:ea typeface="Times New Roman" panose="02020603050405020304"/>
                <a:cs typeface="Times New Roman" panose="02020603050405020304"/>
              </a:rPr>
              <a:t> </a:t>
            </a:r>
            <a:r>
              <a:rPr lang="en-US" altLang="zh-CN" sz="2800" kern="100" dirty="0" smtClean="0">
                <a:ea typeface="Times New Roman" panose="02020603050405020304"/>
                <a:cs typeface="Times New Roman" panose="02020603050405020304"/>
              </a:rPr>
              <a:t>(</a:t>
            </a:r>
            <a:r>
              <a:rPr lang="en-US" altLang="zh-CN" sz="2800" kern="100" dirty="0">
                <a:ea typeface="Times New Roman" panose="02020603050405020304"/>
                <a:cs typeface="Times New Roman" panose="02020603050405020304"/>
              </a:rPr>
              <a:t>P10</a:t>
            </a:r>
            <a:r>
              <a:rPr lang="en-US" altLang="zh-CN" sz="2800" kern="100" dirty="0" smtClean="0">
                <a:ea typeface="Times New Roman" panose="02020603050405020304"/>
                <a:cs typeface="Times New Roman" panose="02020603050405020304"/>
              </a:rPr>
              <a:t>) </a:t>
            </a:r>
            <a:endParaRPr lang="zh-CN" altLang="zh-CN" sz="2800" kern="100" dirty="0">
              <a:cs typeface="Times New Roman" panose="02020603050405020304"/>
            </a:endParaRPr>
          </a:p>
          <a:p>
            <a:pPr marL="342900" lvl="0" indent="-342900" algn="just">
              <a:spcBef>
                <a:spcPts val="1200"/>
              </a:spcBef>
              <a:spcAft>
                <a:spcPts val="0"/>
              </a:spcAft>
              <a:buFont typeface="+mj-lt"/>
              <a:buAutoNum type="arabicPeriod"/>
            </a:pPr>
            <a:r>
              <a:rPr lang="zh-CN" altLang="zh-CN" sz="2800" kern="100" dirty="0">
                <a:latin typeface="Times New Roman" panose="02020603050405020304"/>
                <a:cs typeface="Times New Roman" panose="02020603050405020304"/>
              </a:rPr>
              <a:t>一系列的</a:t>
            </a:r>
            <a:r>
              <a:rPr lang="zh-CN" altLang="zh-CN" sz="2800" kern="100" dirty="0">
                <a:ea typeface="Times New Roman" panose="02020603050405020304"/>
                <a:cs typeface="Times New Roman" panose="02020603050405020304"/>
              </a:rPr>
              <a:t> </a:t>
            </a:r>
            <a:r>
              <a:rPr lang="en-US" altLang="zh-CN" sz="2800" kern="100" dirty="0" smtClean="0">
                <a:ea typeface="Times New Roman" panose="02020603050405020304"/>
                <a:cs typeface="Times New Roman" panose="02020603050405020304"/>
              </a:rPr>
              <a:t>(</a:t>
            </a:r>
            <a:r>
              <a:rPr lang="en-US" altLang="zh-CN" sz="2800" kern="100" dirty="0">
                <a:ea typeface="Times New Roman" panose="02020603050405020304"/>
                <a:cs typeface="Times New Roman" panose="02020603050405020304"/>
              </a:rPr>
              <a:t>P10) </a:t>
            </a:r>
            <a:endParaRPr lang="zh-CN" altLang="zh-CN" sz="2800" kern="100" dirty="0">
              <a:cs typeface="Times New Roman" panose="02020603050405020304"/>
            </a:endParaRPr>
          </a:p>
          <a:p>
            <a:pPr marL="342900" lvl="0" indent="-342900" algn="just">
              <a:spcBef>
                <a:spcPts val="1200"/>
              </a:spcBef>
              <a:spcAft>
                <a:spcPts val="0"/>
              </a:spcAft>
              <a:buFont typeface="+mj-lt"/>
              <a:buAutoNum type="arabicPeriod"/>
            </a:pPr>
            <a:r>
              <a:rPr lang="zh-CN" altLang="zh-CN" sz="2800" kern="100" dirty="0">
                <a:latin typeface="Times New Roman" panose="02020603050405020304"/>
                <a:cs typeface="Times New Roman" panose="02020603050405020304"/>
              </a:rPr>
              <a:t>把</a:t>
            </a:r>
            <a:r>
              <a:rPr lang="en-US" altLang="zh-CN" sz="2800" kern="100" dirty="0">
                <a:latin typeface="Times New Roman" panose="02020603050405020304"/>
                <a:cs typeface="Times New Roman" panose="02020603050405020304"/>
              </a:rPr>
              <a:t>A</a:t>
            </a:r>
            <a:r>
              <a:rPr lang="zh-CN" altLang="zh-CN" sz="2800" kern="100" dirty="0">
                <a:latin typeface="Times New Roman" panose="02020603050405020304"/>
                <a:cs typeface="Times New Roman" panose="02020603050405020304"/>
              </a:rPr>
              <a:t>和</a:t>
            </a:r>
            <a:r>
              <a:rPr lang="en-US" altLang="zh-CN" sz="2800" kern="100" dirty="0">
                <a:latin typeface="Times New Roman" panose="02020603050405020304"/>
                <a:cs typeface="Times New Roman" panose="02020603050405020304"/>
              </a:rPr>
              <a:t>B.</a:t>
            </a:r>
            <a:r>
              <a:rPr lang="zh-CN" altLang="zh-CN" sz="2800" kern="100" dirty="0">
                <a:latin typeface="Times New Roman" panose="02020603050405020304"/>
                <a:cs typeface="Times New Roman" panose="02020603050405020304"/>
              </a:rPr>
              <a:t>联系起来</a:t>
            </a:r>
            <a:r>
              <a:rPr lang="zh-CN" altLang="zh-CN" sz="2800" kern="100" dirty="0">
                <a:ea typeface="Times New Roman" panose="02020603050405020304"/>
                <a:cs typeface="Times New Roman" panose="02020603050405020304"/>
              </a:rPr>
              <a:t> </a:t>
            </a:r>
            <a:r>
              <a:rPr lang="en-US" altLang="zh-CN" sz="2800" kern="100" dirty="0" smtClean="0">
                <a:ea typeface="Times New Roman" panose="02020603050405020304"/>
                <a:cs typeface="Times New Roman" panose="02020603050405020304"/>
              </a:rPr>
              <a:t>(</a:t>
            </a:r>
            <a:r>
              <a:rPr lang="en-US" altLang="zh-CN" sz="2800" kern="100" dirty="0">
                <a:ea typeface="Times New Roman" panose="02020603050405020304"/>
                <a:cs typeface="Times New Roman" panose="02020603050405020304"/>
              </a:rPr>
              <a:t>P10) </a:t>
            </a:r>
            <a:endParaRPr lang="zh-CN" altLang="zh-CN" sz="2800" kern="100" dirty="0">
              <a:cs typeface="Times New Roman" panose="02020603050405020304"/>
            </a:endParaRPr>
          </a:p>
          <a:p>
            <a:pPr marL="342900" lvl="0" indent="-342900" algn="just">
              <a:spcBef>
                <a:spcPts val="1200"/>
              </a:spcBef>
              <a:spcAft>
                <a:spcPts val="0"/>
              </a:spcAft>
              <a:buFont typeface="+mj-lt"/>
              <a:buAutoNum type="arabicPeriod"/>
            </a:pPr>
            <a:r>
              <a:rPr lang="zh-CN" altLang="zh-CN" sz="2800" kern="100" dirty="0">
                <a:latin typeface="Times New Roman" panose="02020603050405020304"/>
                <a:cs typeface="Times New Roman" panose="02020603050405020304"/>
              </a:rPr>
              <a:t>根据</a:t>
            </a:r>
            <a:r>
              <a:rPr lang="en-US" altLang="zh-CN" sz="2800" kern="100" dirty="0">
                <a:latin typeface="Times New Roman" panose="02020603050405020304"/>
                <a:cs typeface="Times New Roman" panose="02020603050405020304"/>
              </a:rPr>
              <a:t>...</a:t>
            </a:r>
            <a:r>
              <a:rPr lang="zh-CN" altLang="zh-CN" sz="2800" kern="100" dirty="0">
                <a:latin typeface="Times New Roman" panose="02020603050405020304"/>
                <a:cs typeface="Times New Roman" panose="02020603050405020304"/>
              </a:rPr>
              <a:t>改编</a:t>
            </a:r>
            <a:r>
              <a:rPr lang="zh-CN" altLang="zh-CN" sz="2800" kern="100" dirty="0">
                <a:ea typeface="Times New Roman" panose="02020603050405020304"/>
                <a:cs typeface="Times New Roman" panose="02020603050405020304"/>
              </a:rPr>
              <a:t> </a:t>
            </a:r>
            <a:r>
              <a:rPr lang="en-US" altLang="zh-CN" sz="2800" kern="100" dirty="0" smtClean="0">
                <a:ea typeface="Times New Roman" panose="02020603050405020304"/>
                <a:cs typeface="Times New Roman" panose="02020603050405020304"/>
              </a:rPr>
              <a:t>(</a:t>
            </a:r>
            <a:r>
              <a:rPr lang="en-US" altLang="zh-CN" sz="2800" kern="100" dirty="0">
                <a:ea typeface="Times New Roman" panose="02020603050405020304"/>
                <a:cs typeface="Times New Roman" panose="02020603050405020304"/>
              </a:rPr>
              <a:t>P11) </a:t>
            </a:r>
            <a:endParaRPr lang="zh-CN" altLang="zh-CN" sz="2800" kern="100" dirty="0">
              <a:cs typeface="Times New Roman" panose="02020603050405020304"/>
            </a:endParaRPr>
          </a:p>
          <a:p>
            <a:pPr lvl="0" indent="0" algn="just">
              <a:spcBef>
                <a:spcPts val="1200"/>
              </a:spcBef>
              <a:spcAft>
                <a:spcPts val="0"/>
              </a:spcAft>
              <a:buFont typeface="+mj-lt"/>
              <a:buNone/>
            </a:pPr>
            <a:r>
              <a:rPr lang="en-US" altLang="zh-CN" sz="2800" kern="100" dirty="0">
                <a:latin typeface="Times New Roman" panose="02020603050405020304"/>
                <a:cs typeface="Times New Roman" panose="02020603050405020304"/>
              </a:rPr>
              <a:t>7.  </a:t>
            </a:r>
            <a:r>
              <a:rPr lang="zh-CN" altLang="zh-CN" sz="2800" kern="100" dirty="0">
                <a:latin typeface="Times New Roman" panose="02020603050405020304"/>
                <a:cs typeface="Times New Roman" panose="02020603050405020304"/>
              </a:rPr>
              <a:t>总之，最后</a:t>
            </a:r>
            <a:r>
              <a:rPr lang="zh-CN" altLang="zh-CN" sz="2800" kern="100" dirty="0">
                <a:ea typeface="Times New Roman" panose="02020603050405020304"/>
                <a:cs typeface="Times New Roman" panose="02020603050405020304"/>
              </a:rPr>
              <a:t> </a:t>
            </a:r>
            <a:r>
              <a:rPr lang="en-US" altLang="zh-CN" sz="2800" kern="100" dirty="0" smtClean="0">
                <a:ea typeface="Times New Roman" panose="02020603050405020304"/>
                <a:cs typeface="Times New Roman" panose="02020603050405020304"/>
              </a:rPr>
              <a:t>(</a:t>
            </a:r>
            <a:r>
              <a:rPr lang="en-US" altLang="zh-CN" sz="2800" kern="100" dirty="0">
                <a:ea typeface="Times New Roman" panose="02020603050405020304"/>
                <a:cs typeface="Times New Roman" panose="02020603050405020304"/>
              </a:rPr>
              <a:t>P11) </a:t>
            </a:r>
            <a:endParaRPr lang="en-US" altLang="zh-CN" sz="2800" kern="100" dirty="0">
              <a:ea typeface="Times New Roman" panose="02020603050405020304"/>
              <a:cs typeface="Times New Roman" panose="02020603050405020304"/>
            </a:endParaRPr>
          </a:p>
          <a:p>
            <a:pPr lvl="0" indent="0" algn="just">
              <a:spcBef>
                <a:spcPts val="1200"/>
              </a:spcBef>
              <a:spcAft>
                <a:spcPts val="0"/>
              </a:spcAft>
              <a:buFont typeface="+mj-lt"/>
              <a:buNone/>
            </a:pPr>
            <a:r>
              <a:rPr lang="en-US" altLang="zh-CN" sz="2800" kern="100" dirty="0">
                <a:cs typeface="Times New Roman" panose="02020603050405020304"/>
              </a:rPr>
              <a:t>8. </a:t>
            </a:r>
            <a:r>
              <a:rPr lang="zh-CN" altLang="en-US" sz="2800" kern="100" dirty="0">
                <a:cs typeface="Times New Roman" panose="02020603050405020304"/>
              </a:rPr>
              <a:t>继续前进</a:t>
            </a:r>
            <a:endParaRPr lang="zh-CN" altLang="en-US" sz="2800" kern="100" dirty="0">
              <a:cs typeface="Times New Roman" panose="02020603050405020304"/>
            </a:endParaRPr>
          </a:p>
          <a:p>
            <a:pPr lvl="0" indent="0" algn="just">
              <a:spcBef>
                <a:spcPts val="1200"/>
              </a:spcBef>
              <a:spcAft>
                <a:spcPts val="0"/>
              </a:spcAft>
              <a:buFont typeface="+mj-lt"/>
              <a:buNone/>
            </a:pPr>
            <a:r>
              <a:rPr lang="en-US" altLang="zh-CN" sz="2800" kern="100" dirty="0">
                <a:cs typeface="Times New Roman" panose="02020603050405020304"/>
              </a:rPr>
              <a:t>9. </a:t>
            </a:r>
            <a:r>
              <a:rPr lang="zh-CN" altLang="en-US" sz="2800" kern="100" dirty="0">
                <a:cs typeface="Times New Roman" panose="02020603050405020304"/>
              </a:rPr>
              <a:t>在多大程度上</a:t>
            </a:r>
            <a:endParaRPr lang="zh-CN" altLang="en-US" sz="2800" kern="100" dirty="0">
              <a:cs typeface="Times New Roman" panose="02020603050405020304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文本框 1"/>
          <p:cNvSpPr txBox="1"/>
          <p:nvPr/>
        </p:nvSpPr>
        <p:spPr>
          <a:xfrm>
            <a:off x="-346392" y="235585"/>
            <a:ext cx="12538075" cy="95313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indent="457200" algn="just">
              <a:spcAft>
                <a:spcPts val="0"/>
              </a:spcAft>
            </a:pPr>
            <a:r>
              <a:rPr lang="en-US" altLang="zh-CN" sz="2800" b="1" kern="100" dirty="0" smtClean="0">
                <a:latin typeface="Times New Roman" panose="02020603050405020304"/>
                <a:cs typeface="Times New Roman" panose="02020603050405020304"/>
                <a:sym typeface="+mn-ea"/>
              </a:rPr>
              <a:t>16. Moreover</a:t>
            </a:r>
            <a:r>
              <a:rPr lang="en-US" altLang="zh-CN" sz="2800" b="1" kern="100" dirty="0">
                <a:latin typeface="Times New Roman" panose="02020603050405020304"/>
                <a:cs typeface="Times New Roman" panose="02020603050405020304"/>
                <a:sym typeface="+mn-ea"/>
              </a:rPr>
              <a:t>, how would you feel if you discovered that the people closest </a:t>
            </a:r>
            <a:r>
              <a:rPr lang="en-US" altLang="zh-CN" sz="2800" b="1" kern="100" dirty="0" smtClean="0">
                <a:latin typeface="Times New Roman" panose="02020603050405020304"/>
                <a:cs typeface="Times New Roman" panose="02020603050405020304"/>
                <a:sym typeface="+mn-ea"/>
              </a:rPr>
              <a:t>___ </a:t>
            </a:r>
            <a:endParaRPr lang="en-US" altLang="zh-CN" sz="2800" b="1" kern="100" dirty="0" smtClean="0">
              <a:latin typeface="Times New Roman" panose="02020603050405020304"/>
              <a:cs typeface="Times New Roman" panose="02020603050405020304"/>
              <a:sym typeface="+mn-ea"/>
            </a:endParaRPr>
          </a:p>
          <a:p>
            <a:pPr indent="457200" algn="just">
              <a:spcAft>
                <a:spcPts val="0"/>
              </a:spcAft>
            </a:pPr>
            <a:r>
              <a:rPr lang="en-US" altLang="zh-CN" sz="2800" b="1" kern="100" dirty="0">
                <a:latin typeface="Times New Roman" panose="02020603050405020304"/>
                <a:cs typeface="Times New Roman" panose="02020603050405020304"/>
                <a:sym typeface="+mn-ea"/>
              </a:rPr>
              <a:t>you </a:t>
            </a:r>
            <a:r>
              <a:rPr lang="en-US" altLang="zh-CN" sz="2800" b="1" kern="100" dirty="0" smtClean="0">
                <a:latin typeface="Times New Roman" panose="02020603050405020304"/>
                <a:cs typeface="Times New Roman" panose="02020603050405020304"/>
                <a:sym typeface="+mn-ea"/>
              </a:rPr>
              <a:t>__________________(</a:t>
            </a:r>
            <a:r>
              <a:rPr lang="en-US" altLang="zh-CN" sz="2800" b="1" kern="100" dirty="0">
                <a:latin typeface="Times New Roman" panose="02020603050405020304"/>
                <a:cs typeface="Times New Roman" panose="02020603050405020304"/>
                <a:sym typeface="+mn-ea"/>
              </a:rPr>
              <a:t>hide) the truth </a:t>
            </a:r>
            <a:r>
              <a:rPr lang="en-US" altLang="zh-CN" sz="2800" b="1" kern="100" dirty="0" smtClean="0">
                <a:latin typeface="Times New Roman" panose="02020603050405020304"/>
                <a:cs typeface="Times New Roman" panose="02020603050405020304"/>
                <a:sym typeface="+mn-ea"/>
              </a:rPr>
              <a:t>_______you</a:t>
            </a:r>
            <a:r>
              <a:rPr lang="en-US" altLang="zh-CN" sz="2800" b="1" kern="100" dirty="0">
                <a:latin typeface="Times New Roman" panose="02020603050405020304"/>
                <a:cs typeface="Times New Roman" panose="02020603050405020304"/>
                <a:sym typeface="+mn-ea"/>
              </a:rPr>
              <a:t>?</a:t>
            </a:r>
            <a:endParaRPr lang="zh-CN" altLang="en-US" sz="2800" b="1"/>
          </a:p>
        </p:txBody>
      </p:sp>
      <p:sp>
        <p:nvSpPr>
          <p:cNvPr id="4" name="矩形 3"/>
          <p:cNvSpPr/>
          <p:nvPr/>
        </p:nvSpPr>
        <p:spPr>
          <a:xfrm>
            <a:off x="11490092" y="117614"/>
            <a:ext cx="521335" cy="583565"/>
          </a:xfrm>
          <a:prstGeom prst="rect">
            <a:avLst/>
          </a:prstGeom>
        </p:spPr>
        <p:txBody>
          <a:bodyPr wrap="none">
            <a:spAutoFit/>
          </a:bodyPr>
          <a:p>
            <a:r>
              <a:rPr lang="en-US" altLang="zh-CN" sz="3200" b="1" kern="100" dirty="0">
                <a:solidFill>
                  <a:srgbClr val="0070C0"/>
                </a:solidFill>
                <a:latin typeface="Times New Roman" panose="02020603050405020304"/>
                <a:cs typeface="Times New Roman" panose="02020603050405020304"/>
              </a:rPr>
              <a:t>to</a:t>
            </a:r>
            <a:endParaRPr lang="en-US" altLang="zh-CN" sz="3200" b="1" kern="100" dirty="0">
              <a:solidFill>
                <a:srgbClr val="0070C0"/>
              </a:solidFill>
              <a:latin typeface="Times New Roman" panose="02020603050405020304"/>
              <a:cs typeface="Times New Roman" panose="02020603050405020304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966522" y="605091"/>
            <a:ext cx="3063240" cy="583565"/>
          </a:xfrm>
          <a:prstGeom prst="rect">
            <a:avLst/>
          </a:prstGeom>
        </p:spPr>
        <p:txBody>
          <a:bodyPr wrap="none">
            <a:spAutoFit/>
          </a:bodyPr>
          <a:p>
            <a:r>
              <a:rPr lang="en-US" altLang="zh-CN" sz="3200" b="1" kern="100" dirty="0">
                <a:solidFill>
                  <a:srgbClr val="0070C0"/>
                </a:solidFill>
                <a:latin typeface="Times New Roman" panose="02020603050405020304"/>
                <a:cs typeface="Times New Roman" panose="02020603050405020304"/>
              </a:rPr>
              <a:t>had been hiding </a:t>
            </a:r>
            <a:endParaRPr lang="en-US" altLang="zh-CN" sz="3200" b="1" kern="100" dirty="0">
              <a:solidFill>
                <a:srgbClr val="0070C0"/>
              </a:solidFill>
              <a:latin typeface="Times New Roman" panose="02020603050405020304"/>
              <a:cs typeface="Times New Roman" panose="02020603050405020304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6552858" y="511106"/>
            <a:ext cx="1134110" cy="583565"/>
          </a:xfrm>
          <a:prstGeom prst="rect">
            <a:avLst/>
          </a:prstGeom>
        </p:spPr>
        <p:txBody>
          <a:bodyPr wrap="none">
            <a:spAutoFit/>
          </a:bodyPr>
          <a:p>
            <a:r>
              <a:rPr lang="en-US" altLang="zh-CN" sz="3200" b="1" kern="100" dirty="0">
                <a:solidFill>
                  <a:srgbClr val="0070C0"/>
                </a:solidFill>
                <a:latin typeface="Times New Roman" panose="02020603050405020304"/>
                <a:cs typeface="Times New Roman" panose="02020603050405020304"/>
              </a:rPr>
              <a:t>from </a:t>
            </a:r>
            <a:endParaRPr lang="en-US" altLang="zh-CN" sz="3200" b="1" kern="100" dirty="0">
              <a:solidFill>
                <a:srgbClr val="0070C0"/>
              </a:solidFill>
              <a:latin typeface="Times New Roman" panose="02020603050405020304"/>
              <a:cs typeface="Times New Roman" panose="02020603050405020304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5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5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6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2.xml><?xml version="1.0" encoding="utf-8"?>
<p:tagLst xmlns:p="http://schemas.openxmlformats.org/presentationml/2006/main">
  <p:tag name="KSO_WM_TEMPLATE_THUMBS_INDEX" val="1、4、7、12、13、14、15、16、17、18、20、24、25、28、33、36、40、43、44"/>
  <p:tag name="KSO_WM_TEMPLATE_SUBCATEGORY" val="19"/>
  <p:tag name="KSO_WM_TAG_VERSION" val="1.0"/>
  <p:tag name="KSO_WM_BEAUTIFY_FLAG" val="#wm#"/>
  <p:tag name="KSO_WM_TEMPLATE_CATEGORY" val="custom"/>
  <p:tag name="KSO_WM_TEMPLATE_INDEX" val="20205081"/>
  <p:tag name="KSO_WM_TEMPLATE_MASTER_TYPE" val="0"/>
  <p:tag name="KSO_WM_TEMPLATE_COLOR_TYPE" val="1"/>
  <p:tag name="KSO_WM_UNIT_SHOW_EDIT_AREA_INDICATION" val="1"/>
</p:tagLst>
</file>

<file path=ppt/tags/tag63.xml><?xml version="1.0" encoding="utf-8"?>
<p:tagLst xmlns:p="http://schemas.openxmlformats.org/presentationml/2006/main">
  <p:tag name="KSO_WM_SLIDE_ID" val="custom20205081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081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64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65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66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Office 主题​​">
  <a:themeElements>
    <a:clrScheme name="新版空白演示配色">
      <a:dk1>
        <a:srgbClr val="000000"/>
      </a:dk1>
      <a:lt1>
        <a:srgbClr val="FFFFFF"/>
      </a:lt1>
      <a:dk2>
        <a:srgbClr val="0F1423"/>
      </a:dk2>
      <a:lt2>
        <a:srgbClr val="FFFFFF"/>
      </a:lt2>
      <a:accent1>
        <a:srgbClr val="6096E6"/>
      </a:accent1>
      <a:accent2>
        <a:srgbClr val="58B6E5"/>
      </a:accent2>
      <a:accent3>
        <a:srgbClr val="56CA95"/>
      </a:accent3>
      <a:accent4>
        <a:srgbClr val="FFBA55"/>
      </a:accent4>
      <a:accent5>
        <a:srgbClr val="F18870"/>
      </a:accent5>
      <a:accent6>
        <a:srgbClr val="EC5F74"/>
      </a:accent6>
      <a:hlink>
        <a:srgbClr val="0563C1"/>
      </a:hlink>
      <a:folHlink>
        <a:srgbClr val="954D72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981</Words>
  <Application>WPS 演示</Application>
  <PresentationFormat>宽屏</PresentationFormat>
  <Paragraphs>67</Paragraphs>
  <Slides>4</Slides>
  <Notes>4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14" baseType="lpstr">
      <vt:lpstr>Arial</vt:lpstr>
      <vt:lpstr>宋体</vt:lpstr>
      <vt:lpstr>Wingdings</vt:lpstr>
      <vt:lpstr>微软雅黑</vt:lpstr>
      <vt:lpstr>Wingdings</vt:lpstr>
      <vt:lpstr>Calibri</vt:lpstr>
      <vt:lpstr>Arial Unicode MS</vt:lpstr>
      <vt:lpstr>Times New Roman</vt:lpstr>
      <vt:lpstr>Times New Roman</vt:lpstr>
      <vt:lpstr>Office 主题​​</vt:lpstr>
      <vt:lpstr>空白演示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空白演示</dc:title>
  <dc:creator/>
  <cp:lastModifiedBy>琦琦</cp:lastModifiedBy>
  <cp:revision>150</cp:revision>
  <dcterms:created xsi:type="dcterms:W3CDTF">2019-06-19T02:08:00Z</dcterms:created>
  <dcterms:modified xsi:type="dcterms:W3CDTF">2021-05-24T00:26:46Z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2052-11.1.0.10495</vt:lpwstr>
  </property>
  <property fmtid="{D5CDD505-2E9C-101B-9397-08002B2CF9AE}" pid="3" name="ICV">
    <vt:lpwstr>1E7E579DBD934F499157F371DB3D594F</vt:lpwstr>
  </property>
</Properties>
</file>