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3711-742C-4744-B9CC-E3806CBED83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6638-E36A-4197-91B1-A47C69EBD1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3711-742C-4744-B9CC-E3806CBED83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6638-E36A-4197-91B1-A47C69EBD1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3711-742C-4744-B9CC-E3806CBED83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6638-E36A-4197-91B1-A47C69EBD1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3711-742C-4744-B9CC-E3806CBED83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6638-E36A-4197-91B1-A47C69EBD1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3711-742C-4744-B9CC-E3806CBED83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6638-E36A-4197-91B1-A47C69EBD1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3711-742C-4744-B9CC-E3806CBED83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6638-E36A-4197-91B1-A47C69EBD1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3711-742C-4744-B9CC-E3806CBED83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6638-E36A-4197-91B1-A47C69EBD1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3711-742C-4744-B9CC-E3806CBED83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6638-E36A-4197-91B1-A47C69EBD1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3711-742C-4744-B9CC-E3806CBED83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6638-E36A-4197-91B1-A47C69EBD1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3711-742C-4744-B9CC-E3806CBED83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6638-E36A-4197-91B1-A47C69EBD1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3711-742C-4744-B9CC-E3806CBED83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6638-E36A-4197-91B1-A47C69EBD15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93711-742C-4744-B9CC-E3806CBED83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66638-E36A-4197-91B1-A47C69EBD15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166370" y="379095"/>
            <a:ext cx="11859260" cy="28301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34290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loose adj.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控制不严的；宽松的；松散的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---</a:t>
            </a:r>
            <a:r>
              <a:rPr lang="en-US" altLang="zh-CN" sz="3200" b="1" u="sng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adv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宽松地；松散地；粗略地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---</a:t>
            </a:r>
            <a:endParaRPr lang="en-US" altLang="zh-CN" sz="3200" b="1" kern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3200" b="1" u="sng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3200" b="1" u="sng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_____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v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（使）放松，变松；松开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Calibri" panose="020F050202020403020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Calibri" panose="020F050202020403020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</a:t>
            </a:r>
            <a:r>
              <a:rPr lang="en-US" altLang="zh-CN" sz="3200" b="1" u="sng" kern="100" dirty="0">
                <a:solidFill>
                  <a:sysClr val="windowText" lastClr="000000"/>
                </a:solidFill>
                <a:latin typeface="Calibri" panose="020F050202020403020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</a:t>
            </a:r>
            <a:r>
              <a:rPr lang="en-US" altLang="zh-CN" sz="3200" b="1" u="sng" kern="100" dirty="0" smtClean="0">
                <a:solidFill>
                  <a:sysClr val="windowText" lastClr="000000"/>
                </a:solidFill>
                <a:latin typeface="Calibri" panose="020F050202020403020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Calibri" panose="020F050202020403020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变松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</a:t>
            </a:r>
            <a:endParaRPr lang="zh-CN" altLang="zh-CN" sz="3200" b="1" kern="100" dirty="0">
              <a:latin typeface="Calibri" panose="020F050202020403020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2.resolve 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v.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解决（问题、困难）；决心；决定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---</a:t>
            </a:r>
            <a:r>
              <a:rPr lang="en-US" altLang="zh-CN" sz="3200" b="1" u="sng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</a:t>
            </a:r>
            <a:r>
              <a:rPr lang="en-US" altLang="zh-CN" sz="3200" b="1" u="sng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</a:t>
            </a:r>
            <a:endParaRPr lang="en-US" altLang="zh-CN" sz="3200" b="1" u="sng" kern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3200" b="1" u="sng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  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解决；决心；决定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</a:t>
            </a:r>
            <a:endParaRPr lang="en-US" altLang="zh-CN" sz="3200" b="1" kern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52400" algn="just">
              <a:spcAft>
                <a:spcPts val="0"/>
              </a:spcAft>
            </a:pPr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7952924" y="378867"/>
            <a:ext cx="1370888" cy="58477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loosely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20755" y="1321090"/>
            <a:ext cx="1279517" cy="58477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loosen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7485058" y="1320939"/>
            <a:ext cx="2066591" cy="58477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come loose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559202" y="2339451"/>
            <a:ext cx="1932517" cy="58477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resolution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4000" y="285728"/>
            <a:ext cx="8686800" cy="5840435"/>
          </a:xfrm>
        </p:spPr>
        <p:txBody>
          <a:bodyPr/>
          <a:lstStyle/>
          <a:p>
            <a:pPr>
              <a:buNone/>
            </a:pPr>
            <a:r>
              <a:rPr lang="en-US" altLang="zh-CN" b="1" dirty="0"/>
              <a:t>7. Tell your </a:t>
            </a:r>
            <a:r>
              <a:rPr lang="en-US" altLang="zh-CN" b="1" dirty="0" smtClean="0"/>
              <a:t>friend__________________________</a:t>
            </a:r>
            <a:endParaRPr lang="en-US" altLang="zh-CN" b="1" dirty="0" smtClean="0"/>
          </a:p>
          <a:p>
            <a:pPr>
              <a:buNone/>
            </a:pPr>
            <a:r>
              <a:rPr lang="en-US" altLang="zh-CN" b="1" dirty="0"/>
              <a:t> </a:t>
            </a:r>
            <a:r>
              <a:rPr lang="en-US" altLang="zh-CN" b="1" dirty="0" smtClean="0"/>
              <a:t>  ______________________  </a:t>
            </a:r>
            <a:r>
              <a:rPr lang="en-US" altLang="zh-CN" b="1" dirty="0"/>
              <a:t>and  </a:t>
            </a:r>
            <a:r>
              <a:rPr lang="en-US" altLang="zh-CN" b="1" dirty="0" smtClean="0"/>
              <a:t>___________</a:t>
            </a:r>
            <a:endParaRPr lang="en-US" altLang="zh-CN" b="1" dirty="0"/>
          </a:p>
          <a:p>
            <a:pPr>
              <a:buNone/>
            </a:pPr>
            <a:r>
              <a:rPr lang="en-US" altLang="zh-CN" b="1" dirty="0"/>
              <a:t>   </a:t>
            </a:r>
            <a:r>
              <a:rPr lang="en-US" altLang="zh-CN" b="1" u="sng" dirty="0"/>
              <a:t>                           </a:t>
            </a:r>
            <a:r>
              <a:rPr lang="en-US" altLang="zh-CN" b="1" u="sng" dirty="0" smtClean="0"/>
              <a:t>                           </a:t>
            </a:r>
            <a:r>
              <a:rPr lang="en-US" altLang="zh-CN" b="1" dirty="0" smtClean="0"/>
              <a:t>,</a:t>
            </a:r>
            <a:r>
              <a:rPr lang="en-US" altLang="zh-CN" b="1" u="sng" dirty="0" smtClean="0"/>
              <a:t>                </a:t>
            </a:r>
            <a:r>
              <a:rPr lang="en-US" altLang="zh-CN" b="1" dirty="0"/>
              <a:t>you want to </a:t>
            </a:r>
            <a:r>
              <a:rPr lang="en-US" altLang="zh-CN" b="1" u="sng" dirty="0"/>
              <a:t>                </a:t>
            </a:r>
            <a:r>
              <a:rPr lang="en-US" altLang="zh-CN" b="1" dirty="0"/>
              <a:t>.</a:t>
            </a:r>
            <a:endParaRPr lang="en-US" altLang="zh-CN" b="1" dirty="0"/>
          </a:p>
          <a:p>
            <a:pPr>
              <a:buNone/>
            </a:pPr>
            <a:r>
              <a:rPr lang="en-US" altLang="zh-CN" b="1" dirty="0"/>
              <a:t>   </a:t>
            </a:r>
            <a:r>
              <a:rPr lang="zh-CN" altLang="en-US" b="1" dirty="0"/>
              <a:t>告诉你的朋友，他传话的行为让情况更糟糕了，你对此感到很生气，但是你想要事情就此过去</a:t>
            </a:r>
            <a:r>
              <a:rPr lang="zh-CN" altLang="en-US" dirty="0"/>
              <a:t>。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62756" y="153648"/>
            <a:ext cx="7362190" cy="15684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u="sng" dirty="0" smtClean="0"/>
              <a:t>                            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you’re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angry with him for </a:t>
            </a:r>
            <a:endParaRPr lang="en-US" altLang="zh-CN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repeating what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said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12833" y="1215376"/>
            <a:ext cx="4867910" cy="1076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making the situation worse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80143" y="1215443"/>
            <a:ext cx="1571625" cy="1076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that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28188" y="1630987"/>
            <a:ext cx="1638935" cy="1076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move on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81200" y="340995"/>
            <a:ext cx="8636000" cy="5785485"/>
          </a:xfrm>
        </p:spPr>
        <p:txBody>
          <a:bodyPr>
            <a:normAutofit/>
          </a:bodyPr>
          <a:p>
            <a:pPr marL="0" indent="0">
              <a:buNone/>
            </a:pPr>
            <a:r>
              <a:rPr lang="zh-CN" altLang="en-US" sz="4570" b="1"/>
              <a:t>Step 2: Language Points</a:t>
            </a:r>
            <a:endParaRPr lang="zh-CN" altLang="en-US" sz="4570" b="1"/>
          </a:p>
          <a:p>
            <a:pPr marL="0" indent="0">
              <a:buNone/>
            </a:pPr>
            <a:r>
              <a:rPr lang="zh-CN" altLang="en-US"/>
              <a:t>1.work out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 【解析】vt.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1)计算出；算出  </a:t>
            </a:r>
            <a:r>
              <a:rPr lang="en-US" altLang="zh-CN"/>
              <a:t> ___________________</a:t>
            </a:r>
            <a:r>
              <a:rPr lang="zh-CN" altLang="en-US"/>
              <a:t>  计算出答案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2)解决；找到...的答案  </a:t>
            </a:r>
            <a:r>
              <a:rPr lang="en-US" altLang="zh-CN"/>
              <a:t> 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 _________________</a:t>
            </a:r>
            <a:r>
              <a:rPr lang="zh-CN" altLang="en-US"/>
              <a:t>   解决问题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3)制定出          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_______________</a:t>
            </a:r>
            <a:r>
              <a:rPr lang="zh-CN" altLang="en-US"/>
              <a:t>  制定出一个计划</a:t>
            </a:r>
            <a:endParaRPr lang="zh-CN" altLang="en-US"/>
          </a:p>
          <a:p>
            <a:pPr marL="0" indent="0">
              <a:buNone/>
            </a:pPr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5090133" y="2348537"/>
            <a:ext cx="383984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work out the answer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2207868" y="3933497"/>
            <a:ext cx="371983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work out a problem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6"/>
          <p:cNvSpPr txBox="1"/>
          <p:nvPr/>
        </p:nvSpPr>
        <p:spPr>
          <a:xfrm>
            <a:off x="2207868" y="5086657"/>
            <a:ext cx="292671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out a plan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81200" y="200660"/>
            <a:ext cx="8411210" cy="5925820"/>
          </a:xfrm>
        </p:spPr>
        <p:txBody>
          <a:bodyPr/>
          <a:p>
            <a:pPr marL="0" indent="0" algn="l">
              <a:buNone/>
            </a:pPr>
            <a:r>
              <a:rPr lang="zh-CN" altLang="en-US">
                <a:sym typeface="+mn-ea"/>
              </a:rPr>
              <a:t>  vi.1)进展顺利；成功地发展</a:t>
            </a:r>
            <a:endParaRPr lang="zh-CN" altLang="en-US">
              <a:sym typeface="+mn-ea"/>
            </a:endParaRPr>
          </a:p>
          <a:p>
            <a:pPr marL="0" indent="0" algn="l">
              <a:buNone/>
            </a:pPr>
            <a:r>
              <a:rPr lang="zh-CN" altLang="en-US">
                <a:sym typeface="+mn-ea"/>
              </a:rPr>
              <a:t> You can</a:t>
            </a:r>
            <a:r>
              <a:rPr lang="en-US" altLang="zh-CN">
                <a:sym typeface="+mn-ea"/>
              </a:rPr>
              <a:t>’</a:t>
            </a:r>
            <a:r>
              <a:rPr lang="zh-CN" altLang="en-US">
                <a:sym typeface="+mn-ea"/>
              </a:rPr>
              <a:t>t predict</a:t>
            </a:r>
            <a:r>
              <a:rPr lang="en-US" altLang="zh-CN">
                <a:sym typeface="+mn-ea"/>
              </a:rPr>
              <a:t> e</a:t>
            </a:r>
            <a:r>
              <a:rPr lang="zh-CN" altLang="en-US">
                <a:sym typeface="+mn-ea"/>
              </a:rPr>
              <a:t>verything. </a:t>
            </a:r>
            <a:r>
              <a:rPr lang="en-US" altLang="zh-CN">
                <a:sym typeface="+mn-ea"/>
              </a:rPr>
              <a:t>________________________________________</a:t>
            </a:r>
            <a:r>
              <a:rPr lang="zh-CN" altLang="en-US">
                <a:sym typeface="+mn-ea"/>
              </a:rPr>
              <a:t>                            </a:t>
            </a:r>
            <a:endParaRPr lang="zh-CN" altLang="en-US"/>
          </a:p>
          <a:p>
            <a:pPr marL="0" indent="0" algn="l">
              <a:buNone/>
            </a:pPr>
            <a:r>
              <a:rPr lang="zh-CN" altLang="en-US">
                <a:sym typeface="+mn-ea"/>
              </a:rPr>
              <a:t>      你不可能预测一切。事情往往不像你想象的那样发展。</a:t>
            </a:r>
            <a:endParaRPr lang="zh-CN" altLang="en-US"/>
          </a:p>
          <a:p>
            <a:pPr marL="0" indent="0" algn="l">
              <a:buNone/>
            </a:pPr>
            <a:r>
              <a:rPr lang="zh-CN" altLang="en-US">
                <a:sym typeface="+mn-ea"/>
              </a:rPr>
              <a:t>2)锻炼身体；做运动</a:t>
            </a:r>
            <a:endParaRPr lang="zh-CN" altLang="en-US"/>
          </a:p>
          <a:p>
            <a:pPr marL="0" indent="0" algn="l">
              <a:buNone/>
            </a:pPr>
            <a:r>
              <a:rPr lang="zh-CN" altLang="en-US">
                <a:sym typeface="+mn-ea"/>
              </a:rPr>
              <a:t> </a:t>
            </a:r>
            <a:r>
              <a:rPr lang="en-US" altLang="zh-CN">
                <a:sym typeface="+mn-ea"/>
              </a:rPr>
              <a:t>______________________________________</a:t>
            </a:r>
            <a:r>
              <a:rPr lang="zh-CN" altLang="en-US">
                <a:sym typeface="+mn-ea"/>
              </a:rPr>
              <a:t>                              </a:t>
            </a:r>
            <a:endParaRPr lang="zh-CN" altLang="en-US"/>
          </a:p>
          <a:p>
            <a:pPr marL="0" indent="0" algn="l">
              <a:buNone/>
            </a:pPr>
            <a:r>
              <a:rPr lang="zh-CN" altLang="en-US">
                <a:sym typeface="+mn-ea"/>
              </a:rPr>
              <a:t>我经常锻炼身体以保持健康。</a:t>
            </a:r>
            <a:endParaRPr lang="zh-CN" altLang="en-US"/>
          </a:p>
          <a:p>
            <a:pPr marL="0" indent="0" algn="l">
              <a:buNone/>
            </a:pPr>
            <a:endParaRPr lang="zh-CN" altLang="en-US"/>
          </a:p>
        </p:txBody>
      </p:sp>
      <p:sp>
        <p:nvSpPr>
          <p:cNvPr id="5" name="TextBox 6"/>
          <p:cNvSpPr txBox="1"/>
          <p:nvPr/>
        </p:nvSpPr>
        <p:spPr>
          <a:xfrm>
            <a:off x="2064993" y="1197282"/>
            <a:ext cx="754316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Often things don’t work out as you expect.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2137383" y="3501062"/>
            <a:ext cx="564959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work out regularly to keep fit.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05610" y="217170"/>
            <a:ext cx="8813800" cy="5909310"/>
          </a:xfrm>
        </p:spPr>
        <p:txBody>
          <a:bodyPr>
            <a:noAutofit/>
          </a:bodyPr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2.Disappointed by his behaviour, I said all this to my best friend.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 I said all this to my best friend.（转化成状语从句）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Treated this way, you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re sure to feel hurt—we should always be able to trust those closest to us, and it hurts even more when we find we can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t.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, you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re sure to feel hurt—we should always be able to trust those closest to us, and it hurts even more when we find we can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t.（转化成状语从句）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135944" y="1268844"/>
            <a:ext cx="8199755" cy="583565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(I was) disappointed by his behaviour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135944" y="3789159"/>
            <a:ext cx="5008880" cy="583565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(you are) treated this way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81200" y="382270"/>
            <a:ext cx="8543290" cy="5744210"/>
          </a:xfrm>
        </p:spPr>
        <p:txBody>
          <a:bodyPr/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Approached in this way, your friendship will soon be repaired.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 your friendship will soon be repaired.（转化成状语从句）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Filled with anger, you tend to say whatever comes to your mind.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 you tend to say whatever comes to your mind. （转化成状语从句）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423599" y="1484744"/>
            <a:ext cx="5695950" cy="583565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If (it is) approached in this way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423599" y="4078084"/>
            <a:ext cx="5924550" cy="583565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When (you are) filled with anger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81200" y="444500"/>
            <a:ext cx="8686800" cy="5681980"/>
          </a:xfrm>
        </p:spPr>
        <p:txBody>
          <a:bodyPr/>
          <a:p>
            <a:pPr marL="0" indent="0">
              <a:buNone/>
            </a:pPr>
            <a:r>
              <a:rPr lang="zh-CN" altLang="en-US"/>
              <a:t>3. Embarrassed and ashamed, I can</a:t>
            </a:r>
            <a:r>
              <a:rPr lang="en-US" altLang="zh-CN"/>
              <a:t>’</a:t>
            </a:r>
            <a:r>
              <a:rPr lang="zh-CN" altLang="en-US"/>
              <a:t>t concentrate on anything.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【解析】在本句中，embarrassed and ashamed为形容词作状语表示主语的状态。形容词作状语通常用于说明主语的情况，表示主语的状态、性质、特征等。此时，形容词可位于句首、句末或句中，通常和句子其它部分用逗号分开。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1) </a:t>
            </a:r>
            <a:r>
              <a:rPr lang="en-US" altLang="zh-CN"/>
              <a:t>______________________</a:t>
            </a:r>
            <a:r>
              <a:rPr lang="zh-CN" altLang="en-US"/>
              <a:t>, we looked around.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  因为对一切都好奇，所以我们四处张望。</a:t>
            </a:r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2280089" y="4078084"/>
            <a:ext cx="4732655" cy="583565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Curious about everything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81200" y="455295"/>
            <a:ext cx="8229600" cy="5671185"/>
          </a:xfrm>
        </p:spPr>
        <p:txBody>
          <a:bodyPr>
            <a:normAutofit lnSpcReduction="10000"/>
          </a:bodyPr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注意：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副词（常置于句首）修饰整个句子，做评注性状语。它是说话者对句子陈述的观点所作的评论、评价或注解。常用副词有fortunately, luckily, unfortunately, thankfully, hopefully, interestingly, increasingly, honestly, importantly, undoubtedly, naturally, similarly, incredibly, surprisingly等。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, she chose Lisa who had dirty hair as her birthday helper.  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令人惊讶的是，她选择了Lisa做她的生日助手。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351844" y="4077449"/>
            <a:ext cx="2453005" cy="583565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Surprisingly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03705" y="332740"/>
            <a:ext cx="9044940" cy="7276465"/>
          </a:xfrm>
        </p:spPr>
        <p:txBody>
          <a:bodyPr>
            <a:normAutofit/>
          </a:bodyPr>
          <a:p>
            <a:pPr marL="0" indent="0">
              <a:buNone/>
            </a:pPr>
            <a:r>
              <a:rPr lang="zh-CN" altLang="en-US"/>
              <a:t>4. Tell your friend you’re angry with him for repeating what you said and making the situation 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worse, but that you want to move on.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【解析】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本句是一个祈使句。其中but连接了两个 </a:t>
            </a:r>
            <a:r>
              <a:rPr lang="en-US" altLang="zh-CN"/>
              <a:t>________</a:t>
            </a:r>
            <a:r>
              <a:rPr lang="zh-CN" altLang="en-US"/>
              <a:t> ，在第一个宾语从句中省略了连接词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 </a:t>
            </a:r>
            <a:r>
              <a:rPr lang="en-US" altLang="zh-CN"/>
              <a:t>________</a:t>
            </a:r>
            <a:r>
              <a:rPr lang="zh-CN" altLang="en-US"/>
              <a:t> 但需注意在but连接的第二个宾语从句中that不可以省略。当一个句子中有两个或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两个以上并列的宾语从句时，引导第一个宾语从句的that可以省略，但引导第二个及以后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几个宾语从句的that不能省略。</a:t>
            </a:r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703509" y="3069069"/>
            <a:ext cx="1816100" cy="583565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zh-CN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宾语从句</a:t>
            </a:r>
            <a:endParaRPr lang="zh-CN" altLang="zh-C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134674" y="3645014"/>
            <a:ext cx="882650" cy="583565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03512" y="836712"/>
            <a:ext cx="4032448" cy="6062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CN" altLang="zh-CN" sz="2800" kern="100" dirty="0" smtClean="0">
                <a:latin typeface="Times New Roman" panose="02020603050405020304"/>
                <a:cs typeface="Times New Roman" panose="02020603050405020304"/>
              </a:rPr>
              <a:t>保护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某人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/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某物免受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...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伤害</a:t>
            </a:r>
            <a:r>
              <a:rPr lang="zh-CN" altLang="zh-CN" sz="2800" kern="100" dirty="0">
                <a:ea typeface="Times New Roman" panose="02020603050405020304"/>
                <a:cs typeface="Times New Roman" panose="02020603050405020304"/>
              </a:rPr>
              <a:t> </a:t>
            </a:r>
            <a:endParaRPr lang="en-US" altLang="zh-CN" sz="2800" kern="100" dirty="0" smtClean="0">
              <a:ea typeface="Times New Roman" panose="02020603050405020304"/>
              <a:cs typeface="Times New Roman" panose="02020603050405020304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CN" altLang="zh-CN" sz="2800" kern="100" dirty="0" smtClean="0">
                <a:latin typeface="Times New Roman" panose="02020603050405020304"/>
                <a:cs typeface="Times New Roman" panose="02020603050405020304"/>
              </a:rPr>
              <a:t>征求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某人的建议</a:t>
            </a:r>
            <a:r>
              <a:rPr lang="zh-CN" altLang="zh-CN" sz="2800" kern="100" dirty="0">
                <a:ea typeface="Times New Roman" panose="02020603050405020304"/>
                <a:cs typeface="Times New Roman" panose="02020603050405020304"/>
              </a:rPr>
              <a:t> </a:t>
            </a:r>
            <a:endParaRPr lang="zh-CN" altLang="zh-CN" sz="2800" kern="100" dirty="0">
              <a:ea typeface="Times New Roman" panose="02020603050405020304"/>
              <a:cs typeface="Times New Roman" panose="02020603050405020304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CN" altLang="zh-CN" sz="2800" kern="100" dirty="0" smtClean="0">
                <a:latin typeface="Times New Roman" panose="02020603050405020304"/>
                <a:cs typeface="Times New Roman" panose="02020603050405020304"/>
              </a:rPr>
              <a:t>向某人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隐瞒真相</a:t>
            </a:r>
            <a:r>
              <a:rPr lang="zh-CN" altLang="zh-CN" sz="2800" kern="100" dirty="0">
                <a:ea typeface="Times New Roman" panose="02020603050405020304"/>
                <a:cs typeface="Times New Roman" panose="02020603050405020304"/>
              </a:rPr>
              <a:t> </a:t>
            </a:r>
            <a:endParaRPr lang="en-US" altLang="zh-CN" sz="2800" kern="100" dirty="0" smtClean="0">
              <a:ea typeface="Times New Roman" panose="02020603050405020304"/>
              <a:cs typeface="Times New Roman" panose="02020603050405020304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CN" altLang="zh-CN" sz="2800" kern="100" dirty="0" smtClean="0">
                <a:latin typeface="Times New Roman" panose="02020603050405020304"/>
                <a:cs typeface="Times New Roman" panose="02020603050405020304"/>
              </a:rPr>
              <a:t>由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三部分组成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/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构成</a:t>
            </a:r>
            <a:r>
              <a:rPr lang="zh-CN" altLang="zh-CN" sz="2800" kern="100" dirty="0">
                <a:ea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800" kern="100" dirty="0" smtClean="0">
                <a:ea typeface="Times New Roman" panose="02020603050405020304"/>
                <a:cs typeface="Times New Roman" panose="02020603050405020304"/>
              </a:rPr>
              <a:t>(</a:t>
            </a:r>
            <a:r>
              <a:rPr lang="en-US" altLang="zh-CN" sz="2800" kern="100" dirty="0">
                <a:ea typeface="Times New Roman" panose="02020603050405020304"/>
                <a:cs typeface="Times New Roman" panose="02020603050405020304"/>
              </a:rPr>
              <a:t>P10</a:t>
            </a:r>
            <a:r>
              <a:rPr lang="en-US" altLang="zh-CN" sz="2800" kern="100" dirty="0" smtClean="0">
                <a:ea typeface="Times New Roman" panose="02020603050405020304"/>
                <a:cs typeface="Times New Roman" panose="02020603050405020304"/>
              </a:rPr>
              <a:t>) </a:t>
            </a:r>
            <a:endParaRPr lang="zh-CN" altLang="zh-CN" sz="2800" kern="100" dirty="0">
              <a:cs typeface="Times New Roman" panose="02020603050405020304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一系列的</a:t>
            </a:r>
            <a:r>
              <a:rPr lang="zh-CN" altLang="zh-CN" sz="2800" kern="100" dirty="0">
                <a:ea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800" kern="100" dirty="0" smtClean="0">
                <a:ea typeface="Times New Roman" panose="02020603050405020304"/>
                <a:cs typeface="Times New Roman" panose="02020603050405020304"/>
              </a:rPr>
              <a:t>(</a:t>
            </a:r>
            <a:r>
              <a:rPr lang="en-US" altLang="zh-CN" sz="2800" kern="100" dirty="0">
                <a:ea typeface="Times New Roman" panose="02020603050405020304"/>
                <a:cs typeface="Times New Roman" panose="02020603050405020304"/>
              </a:rPr>
              <a:t>P10) </a:t>
            </a:r>
            <a:endParaRPr lang="zh-CN" altLang="zh-CN" sz="2800" kern="100" dirty="0">
              <a:cs typeface="Times New Roman" panose="02020603050405020304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把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和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B.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联系起来</a:t>
            </a:r>
            <a:r>
              <a:rPr lang="zh-CN" altLang="zh-CN" sz="2800" kern="100" dirty="0">
                <a:ea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800" kern="100" dirty="0" smtClean="0">
                <a:ea typeface="Times New Roman" panose="02020603050405020304"/>
                <a:cs typeface="Times New Roman" panose="02020603050405020304"/>
              </a:rPr>
              <a:t>(</a:t>
            </a:r>
            <a:r>
              <a:rPr lang="en-US" altLang="zh-CN" sz="2800" kern="100" dirty="0">
                <a:ea typeface="Times New Roman" panose="02020603050405020304"/>
                <a:cs typeface="Times New Roman" panose="02020603050405020304"/>
              </a:rPr>
              <a:t>P10) </a:t>
            </a:r>
            <a:endParaRPr lang="zh-CN" altLang="zh-CN" sz="2800" kern="100" dirty="0">
              <a:cs typeface="Times New Roman" panose="02020603050405020304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根据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...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改编</a:t>
            </a:r>
            <a:r>
              <a:rPr lang="zh-CN" altLang="zh-CN" sz="2800" kern="100" dirty="0">
                <a:ea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800" kern="100" dirty="0" smtClean="0">
                <a:ea typeface="Times New Roman" panose="02020603050405020304"/>
                <a:cs typeface="Times New Roman" panose="02020603050405020304"/>
              </a:rPr>
              <a:t>(</a:t>
            </a:r>
            <a:r>
              <a:rPr lang="en-US" altLang="zh-CN" sz="2800" kern="100" dirty="0">
                <a:ea typeface="Times New Roman" panose="02020603050405020304"/>
                <a:cs typeface="Times New Roman" panose="02020603050405020304"/>
              </a:rPr>
              <a:t>P11) </a:t>
            </a:r>
            <a:endParaRPr lang="zh-CN" altLang="zh-CN" sz="2800" kern="100" dirty="0">
              <a:cs typeface="Times New Roman" panose="02020603050405020304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分开，移开</a:t>
            </a:r>
            <a:r>
              <a:rPr lang="zh-CN" altLang="zh-CN" sz="2800" kern="100" dirty="0">
                <a:ea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800" kern="100" dirty="0" smtClean="0">
                <a:ea typeface="Times New Roman" panose="02020603050405020304"/>
                <a:cs typeface="Times New Roman" panose="02020603050405020304"/>
              </a:rPr>
              <a:t>(</a:t>
            </a:r>
            <a:r>
              <a:rPr lang="en-US" altLang="zh-CN" sz="2800" kern="100" dirty="0">
                <a:ea typeface="Times New Roman" panose="02020603050405020304"/>
                <a:cs typeface="Times New Roman" panose="02020603050405020304"/>
              </a:rPr>
              <a:t>P11)</a:t>
            </a:r>
            <a:endParaRPr lang="zh-CN" altLang="zh-CN" sz="2800" kern="100" dirty="0">
              <a:cs typeface="Times New Roman" panose="02020603050405020304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总之，最后</a:t>
            </a:r>
            <a:r>
              <a:rPr lang="zh-CN" altLang="zh-CN" sz="2800" kern="100" dirty="0">
                <a:ea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800" kern="100" dirty="0" smtClean="0">
                <a:ea typeface="Times New Roman" panose="02020603050405020304"/>
                <a:cs typeface="Times New Roman" panose="02020603050405020304"/>
              </a:rPr>
              <a:t>(</a:t>
            </a:r>
            <a:r>
              <a:rPr lang="en-US" altLang="zh-CN" sz="2800" kern="100" dirty="0">
                <a:ea typeface="Times New Roman" panose="02020603050405020304"/>
                <a:cs typeface="Times New Roman" panose="02020603050405020304"/>
              </a:rPr>
              <a:t>P11) </a:t>
            </a:r>
            <a:endParaRPr lang="zh-CN" altLang="zh-CN" sz="2800" kern="100" dirty="0">
              <a:cs typeface="Times New Roman" panose="02020603050405020304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284195" y="680517"/>
            <a:ext cx="3790315" cy="1076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protect sb./ </a:t>
            </a:r>
            <a:r>
              <a:rPr lang="en-US" altLang="zh-CN" sz="3200" b="1" kern="1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sth</a:t>
            </a:r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. </a:t>
            </a:r>
            <a:r>
              <a:rPr lang="en-US" altLang="zh-CN" sz="32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from</a:t>
            </a:r>
            <a:endParaRPr lang="en-US" altLang="zh-CN" sz="3200" b="1" kern="1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n-US" altLang="zh-CN" sz="32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(doing) </a:t>
            </a:r>
            <a:r>
              <a:rPr lang="en-US" altLang="zh-CN" sz="3200" b="1" kern="1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sth</a:t>
            </a:r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.</a:t>
            </a:r>
            <a:endParaRPr lang="zh-CN" altLang="zh-CN" sz="3200" b="1" kern="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387482" y="1756941"/>
            <a:ext cx="358013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ask for one’s advice</a:t>
            </a:r>
            <a:endParaRPr lang="en-US" altLang="zh-CN" sz="3200" b="1" kern="1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209794" y="2990860"/>
            <a:ext cx="3899535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consist of three parts 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208524" y="4061197"/>
            <a:ext cx="1999615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a series of 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208524" y="4646409"/>
            <a:ext cx="212471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link A to B 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150104" y="5231363"/>
            <a:ext cx="3448685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be adapted from... 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208524" y="5770196"/>
            <a:ext cx="225933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move apart 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208524" y="6355095"/>
            <a:ext cx="2554605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in conclusion 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851340" y="164822"/>
            <a:ext cx="8133092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</a:pPr>
            <a:r>
              <a:rPr lang="en-US" altLang="zh-CN" sz="2800" b="1" kern="100" dirty="0">
                <a:solidFill>
                  <a:prstClr val="black"/>
                </a:solidFill>
                <a:latin typeface="Times New Roman" panose="02020603050405020304"/>
                <a:cs typeface="Times New Roman" panose="02020603050405020304"/>
              </a:rPr>
              <a:t>Step 2: Useful expressions and sentence patterns</a:t>
            </a:r>
            <a:endParaRPr lang="zh-CN" altLang="zh-CN" sz="2800" kern="100" dirty="0">
              <a:solidFill>
                <a:prstClr val="black"/>
              </a:solidFill>
              <a:cs typeface="Times New Roman" panose="02020603050405020304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619249" y="3575372"/>
            <a:ext cx="506857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= be made up of three parts </a:t>
            </a:r>
            <a:endParaRPr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228732" y="2340506"/>
            <a:ext cx="4114800" cy="583565"/>
          </a:xfrm>
          <a:prstGeom prst="rect">
            <a:avLst/>
          </a:prstGeom>
        </p:spPr>
        <p:txBody>
          <a:bodyPr wrap="none">
            <a:spAutoFit/>
          </a:bodyPr>
          <a:p>
            <a:pPr lvl="0" algn="just">
              <a:spcAft>
                <a:spcPts val="0"/>
              </a:spcAft>
            </a:pPr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hide the truth from sb.</a:t>
            </a:r>
            <a:endParaRPr lang="zh-CN" altLang="zh-CN" sz="3200" b="1" kern="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847528" y="188640"/>
            <a:ext cx="8424936" cy="66573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3200"/>
              </a:lnSpc>
              <a:spcBef>
                <a:spcPts val="2400"/>
              </a:spcBef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10. _________ 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(write) more than two hundred years ago, these lines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____Walter 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Scott remain one of the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most 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well-known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________(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excerpt) of Scottish poetry.</a:t>
            </a:r>
            <a:endParaRPr lang="zh-CN" altLang="zh-CN" sz="2800" kern="100" dirty="0">
              <a:cs typeface="Times New Roman" panose="02020603050405020304"/>
            </a:endParaRPr>
          </a:p>
          <a:p>
            <a:pPr lvl="0" algn="just">
              <a:lnSpc>
                <a:spcPts val="3200"/>
              </a:lnSpc>
              <a:spcBef>
                <a:spcPts val="2400"/>
              </a:spcBef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11. We 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all know that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________(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honest) is an important value and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</a:t>
            </a:r>
            <a:r>
              <a:rPr lang="en-US" altLang="zh-CN" sz="2800" kern="100" dirty="0" smtClean="0">
                <a:solidFill>
                  <a:srgbClr val="0070C0"/>
                </a:solidFill>
                <a:latin typeface="Times New Roman" panose="02020603050405020304"/>
                <a:cs typeface="Times New Roman" panose="02020603050405020304"/>
              </a:rPr>
              <a:t>____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__lying 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is wrong, but who can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__________(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honest) say that they’ve never told a lie?</a:t>
            </a:r>
            <a:endParaRPr lang="zh-CN" altLang="zh-CN" sz="2800" kern="100" dirty="0">
              <a:cs typeface="Times New Roman" panose="02020603050405020304"/>
            </a:endParaRPr>
          </a:p>
          <a:p>
            <a:pPr lvl="0" algn="just">
              <a:lnSpc>
                <a:spcPts val="3200"/>
              </a:lnSpc>
              <a:spcBef>
                <a:spcPts val="2400"/>
              </a:spcBef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12. Or 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if a friend asks us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_______we 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think of their new haircut, we say “It’s great!”, even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__we 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think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it’s 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awful.</a:t>
            </a:r>
            <a:endParaRPr lang="zh-CN" altLang="zh-CN" sz="2800" kern="100" dirty="0">
              <a:cs typeface="Times New Roman" panose="02020603050405020304"/>
            </a:endParaRPr>
          </a:p>
          <a:p>
            <a:pPr lvl="0" algn="just">
              <a:lnSpc>
                <a:spcPts val="3200"/>
              </a:lnSpc>
              <a:spcBef>
                <a:spcPts val="2400"/>
              </a:spcBef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13. One 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of the main reasons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_____telling 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a white lie is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________(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try) to make others feel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________(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good).</a:t>
            </a:r>
            <a:endParaRPr lang="zh-CN" altLang="zh-CN" sz="2800" kern="100" dirty="0">
              <a:cs typeface="Times New Roman" panose="02020603050405020304"/>
            </a:endParaRPr>
          </a:p>
          <a:p>
            <a:pPr lvl="0" algn="just">
              <a:lnSpc>
                <a:spcPts val="3200"/>
              </a:lnSpc>
              <a:spcBef>
                <a:spcPts val="2400"/>
              </a:spcBef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14. Perhaps 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we are in fact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_______(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lie) to protect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__________(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we) from the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_______________(disappoint) and 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anger of others.</a:t>
            </a:r>
            <a:endParaRPr lang="zh-CN" altLang="zh-CN" sz="2800" kern="100" dirty="0">
              <a:cs typeface="Times New Roman" panose="02020603050405020304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427549" y="172195"/>
            <a:ext cx="155194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0070C0"/>
                </a:solidFill>
                <a:latin typeface="Times New Roman" panose="02020603050405020304"/>
                <a:cs typeface="Times New Roman" panose="02020603050405020304"/>
              </a:rPr>
              <a:t>Written</a:t>
            </a:r>
            <a:endParaRPr lang="en-US" altLang="zh-CN" sz="3200" b="1" kern="100" dirty="0">
              <a:solidFill>
                <a:srgbClr val="0070C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634546" y="547026"/>
            <a:ext cx="71374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by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3526101" y="900664"/>
            <a:ext cx="172847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excerpts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183902" y="1628800"/>
            <a:ext cx="161671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honesty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915229" y="2484185"/>
            <a:ext cx="172974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honestly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4023301" y="2052137"/>
            <a:ext cx="98425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0070C0"/>
                </a:solidFill>
                <a:latin typeface="Times New Roman" panose="02020603050405020304"/>
                <a:cs typeface="Times New Roman" panose="02020603050405020304"/>
              </a:rPr>
              <a:t>that </a:t>
            </a:r>
            <a:endParaRPr lang="en-US" altLang="zh-CN" sz="3200" b="1" kern="100" dirty="0">
              <a:solidFill>
                <a:srgbClr val="0070C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610333" y="3204265"/>
            <a:ext cx="1142365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what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676021" y="3636313"/>
            <a:ext cx="532765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0070C0"/>
                </a:solidFill>
                <a:latin typeface="Times New Roman" panose="02020603050405020304"/>
                <a:cs typeface="Times New Roman" panose="02020603050405020304"/>
              </a:rPr>
              <a:t>if </a:t>
            </a:r>
            <a:endParaRPr lang="en-US" altLang="zh-CN" sz="3200" b="1" kern="100" dirty="0">
              <a:solidFill>
                <a:srgbClr val="0070C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274019" y="4254927"/>
            <a:ext cx="795655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0070C0"/>
                </a:solidFill>
                <a:latin typeface="Times New Roman" panose="02020603050405020304"/>
                <a:cs typeface="Times New Roman" panose="02020603050405020304"/>
              </a:rPr>
              <a:t>for </a:t>
            </a:r>
            <a:endParaRPr lang="en-US" altLang="zh-CN" sz="3200" b="1" kern="100" dirty="0">
              <a:solidFill>
                <a:srgbClr val="0070C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951309" y="4653136"/>
            <a:ext cx="124333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to try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928056" y="4725144"/>
            <a:ext cx="131445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better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671312" y="5364505"/>
            <a:ext cx="114300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0070C0"/>
                </a:solidFill>
                <a:latin typeface="Times New Roman" panose="02020603050405020304"/>
                <a:cs typeface="Times New Roman" panose="02020603050405020304"/>
              </a:rPr>
              <a:t>lying </a:t>
            </a:r>
            <a:endParaRPr lang="en-US" altLang="zh-CN" sz="3200" b="1" kern="100" dirty="0">
              <a:solidFill>
                <a:srgbClr val="0070C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987237" y="5843241"/>
            <a:ext cx="188722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0070C0"/>
                </a:solidFill>
                <a:latin typeface="Times New Roman" panose="02020603050405020304"/>
                <a:cs typeface="Times New Roman" panose="02020603050405020304"/>
              </a:rPr>
              <a:t>ourselves </a:t>
            </a:r>
            <a:endParaRPr lang="en-US" altLang="zh-CN" sz="3200" b="1" kern="100" dirty="0">
              <a:solidFill>
                <a:srgbClr val="0070C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667909" y="5868561"/>
            <a:ext cx="299466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0070C0"/>
                </a:solidFill>
                <a:latin typeface="Times New Roman" panose="02020603050405020304"/>
                <a:cs typeface="Times New Roman" panose="02020603050405020304"/>
              </a:rPr>
              <a:t>disappointment </a:t>
            </a:r>
            <a:endParaRPr lang="en-US" altLang="zh-CN" sz="3200" b="1" kern="100" dirty="0">
              <a:solidFill>
                <a:srgbClr val="0070C0"/>
              </a:solidFill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86360" y="171450"/>
            <a:ext cx="12019915" cy="55079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just">
              <a:spcAft>
                <a:spcPts val="0"/>
              </a:spcAft>
            </a:pP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3. </a:t>
            </a:r>
            <a:r>
              <a:rPr lang="en-US" altLang="zh-CN" sz="3200" b="1" kern="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breath </a:t>
            </a:r>
            <a:r>
              <a:rPr lang="en-US" altLang="zh-CN" sz="3200" b="1" kern="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n.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呼出的气；呼吸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---</a:t>
            </a:r>
            <a:r>
              <a:rPr lang="en-US" altLang="zh-CN" sz="3200" b="1" u="sng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</a:t>
            </a:r>
            <a:r>
              <a:rPr lang="en-US" altLang="zh-CN" sz="3200" b="1" u="sng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3200" b="1" kern="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v.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呼吸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---  _________adj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气喘吁吁的，上气不接下气的</a:t>
            </a:r>
            <a:endParaRPr lang="zh-CN" altLang="zh-CN" sz="3200" b="1" kern="100" dirty="0">
              <a:latin typeface="Calibri" panose="020F0502020204030204" charset="0"/>
              <a:cs typeface="Times New Roman" panose="02020603050405020304" pitchFamily="18" charset="0"/>
            </a:endParaRPr>
          </a:p>
          <a:p>
            <a:pPr marL="151765" algn="just">
              <a:spcAft>
                <a:spcPts val="0"/>
              </a:spcAft>
            </a:pP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---_____________ adv.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气喘吁吁地，上气不接下气地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(_______________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深吸一口气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深呼吸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 ________________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屏住呼吸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 </a:t>
            </a:r>
            <a:endParaRPr lang="en-US" altLang="zh-CN" sz="3200" b="1" kern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1765" algn="just">
              <a:spcAft>
                <a:spcPts val="0"/>
              </a:spcAft>
            </a:pPr>
            <a:r>
              <a:rPr lang="en-US" altLang="zh-CN" sz="3200" b="1" u="sng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      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喘不过气来，上气不接下气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 breathe in/ out (the air)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吸气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/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呼气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</a:t>
            </a:r>
            <a:endParaRPr lang="en-US" altLang="zh-CN" sz="3200" b="1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4. annoyed adj.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恼怒的；烦恼的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---</a:t>
            </a:r>
            <a:r>
              <a:rPr lang="en-US" altLang="zh-CN" sz="3200" b="1" u="sng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</a:t>
            </a:r>
            <a:r>
              <a:rPr lang="en-US" altLang="zh-CN" sz="3200" b="1" u="sng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</a:t>
            </a:r>
            <a:r>
              <a:rPr lang="en-US" altLang="zh-CN" sz="3200" b="1" kern="100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vt</a:t>
            </a:r>
            <a:r>
              <a:rPr lang="en-US" altLang="zh-CN" sz="3200" b="1" kern="1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使恼怒；使烦恼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--- </a:t>
            </a:r>
            <a:r>
              <a:rPr lang="en-US" altLang="zh-CN" sz="3200" b="1" u="sng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恼怒，生气；使人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</a:t>
            </a:r>
            <a:endParaRPr lang="zh-CN" altLang="zh-CN" sz="3200" b="1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烦恼之事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---</a:t>
            </a:r>
            <a:r>
              <a:rPr lang="en-US" altLang="zh-CN" sz="3200" b="1" u="sng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adj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使人烦恼的；令人讨厌的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</a:t>
            </a:r>
            <a:r>
              <a:rPr lang="en-US" altLang="zh-CN" sz="3200" b="1" u="sng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                    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</a:t>
            </a:r>
            <a:r>
              <a:rPr lang="zh-CN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因为某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事对某人恼怒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</a:t>
            </a:r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5652120" y="213288"/>
            <a:ext cx="1522148" cy="58477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0070C0"/>
                </a:solidFill>
                <a:latin typeface="Times New Roman" panose="02020603050405020304" pitchFamily="18" charset="0"/>
              </a:rPr>
              <a:t>breathe</a:t>
            </a:r>
            <a:endParaRPr lang="en-US" altLang="zh-CN" sz="3200" b="1" kern="100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892347" y="171344"/>
            <a:ext cx="1956561" cy="58477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breathless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115616" y="1196752"/>
            <a:ext cx="2275559" cy="58477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breathlessly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444319" y="1694398"/>
            <a:ext cx="3424912" cy="58477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take a deep breath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7414826" y="1608741"/>
            <a:ext cx="3215689" cy="58477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hold one’s breath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395536" y="2686474"/>
            <a:ext cx="2455096" cy="58477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out of breath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6095216" y="3593336"/>
            <a:ext cx="1255472" cy="58477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annoy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753602" y="4047329"/>
            <a:ext cx="2053767" cy="58477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annoyance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003380" y="4546070"/>
            <a:ext cx="1802096" cy="58477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annoying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95536" y="5130845"/>
            <a:ext cx="6040436" cy="58477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be annoyed with sb. at /about </a:t>
            </a:r>
            <a:r>
              <a:rPr lang="en-US" altLang="zh-CN" sz="3200" b="1" kern="1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sth</a:t>
            </a:r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847528" y="476672"/>
            <a:ext cx="8352928" cy="6123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15. But </a:t>
            </a:r>
            <a:r>
              <a:rPr lang="en-US" altLang="zh-CN" sz="2800" u="sng" kern="100" dirty="0">
                <a:latin typeface="Times New Roman" panose="02020603050405020304"/>
                <a:cs typeface="Times New Roman" panose="02020603050405020304"/>
              </a:rPr>
              <a:t>___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 what extent can we justify </a:t>
            </a:r>
            <a:r>
              <a:rPr lang="en-US" altLang="zh-CN" sz="2800" u="sng" kern="100" dirty="0">
                <a:latin typeface="Times New Roman" panose="02020603050405020304"/>
                <a:cs typeface="Times New Roman" panose="02020603050405020304"/>
              </a:rPr>
              <a:t>______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 (tell) white lies like these?</a:t>
            </a:r>
            <a:endParaRPr lang="zh-CN" altLang="zh-CN" sz="2800" kern="100" dirty="0">
              <a:cs typeface="Times New Roman" panose="02020603050405020304"/>
            </a:endParaRPr>
          </a:p>
          <a:p>
            <a:pPr indent="457200" algn="just">
              <a:spcAft>
                <a:spcPts val="0"/>
              </a:spcAft>
            </a:pPr>
            <a:r>
              <a:rPr lang="zh-CN" altLang="zh-CN" sz="2800" kern="100" dirty="0" smtClean="0">
                <a:latin typeface="Times New Roman" panose="02020603050405020304"/>
                <a:cs typeface="Times New Roman" panose="02020603050405020304"/>
              </a:rPr>
              <a:t>【翻译】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___________________________________</a:t>
            </a:r>
            <a:endParaRPr lang="en-US" altLang="zh-CN" sz="2800" kern="100" dirty="0" smtClean="0">
              <a:latin typeface="Times New Roman" panose="02020603050405020304"/>
              <a:cs typeface="Times New Roman" panose="02020603050405020304"/>
            </a:endParaRPr>
          </a:p>
          <a:p>
            <a:pPr indent="457200" algn="just"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___________________________________________</a:t>
            </a:r>
            <a:endParaRPr lang="en-US" altLang="zh-CN" sz="2800" kern="100" dirty="0" smtClean="0">
              <a:latin typeface="Times New Roman" panose="02020603050405020304"/>
              <a:cs typeface="Times New Roman" panose="02020603050405020304"/>
            </a:endParaRPr>
          </a:p>
          <a:p>
            <a:pPr indent="457200" algn="just"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we seldom realize the extent</a:t>
            </a:r>
            <a:r>
              <a:rPr lang="zh-CN" altLang="zh-CN" sz="2800" u="sng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which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English has influenced every corner of our lives.</a:t>
            </a:r>
            <a:endParaRPr lang="zh-CN" altLang="zh-CN" sz="28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zh-CN" altLang="zh-CN" sz="2800" kern="100" dirty="0">
                <a:cs typeface="Times New Roman" panose="02020603050405020304"/>
              </a:rPr>
              <a:t>但是，我们很少意识到的是，英语影响到我们生活的每个角落的程度。</a:t>
            </a:r>
            <a:endParaRPr lang="zh-CN" altLang="zh-CN" sz="2800" kern="100" dirty="0">
              <a:cs typeface="Times New Roman" panose="02020603050405020304"/>
            </a:endParaRPr>
          </a:p>
          <a:p>
            <a:pPr indent="457200" algn="just"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16. Moreover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, how would you feel if you discovered that the people closest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 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you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__________________(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hide) the truth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_______you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?</a:t>
            </a:r>
            <a:endParaRPr lang="zh-CN" altLang="zh-CN" sz="2800" kern="100" dirty="0">
              <a:cs typeface="Times New Roman" panose="02020603050405020304"/>
            </a:endParaRPr>
          </a:p>
          <a:p>
            <a:pPr indent="457200" algn="just">
              <a:spcAft>
                <a:spcPts val="0"/>
              </a:spcAft>
            </a:pPr>
            <a:r>
              <a:rPr lang="zh-CN" altLang="zh-CN" sz="2800" kern="100" dirty="0" smtClean="0">
                <a:latin typeface="Times New Roman" panose="02020603050405020304"/>
                <a:cs typeface="Times New Roman" panose="02020603050405020304"/>
              </a:rPr>
              <a:t>【翻译】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___________________________________</a:t>
            </a:r>
            <a:endParaRPr lang="en-US" altLang="zh-CN" sz="2800" kern="100" dirty="0" smtClean="0">
              <a:latin typeface="Times New Roman" panose="02020603050405020304"/>
              <a:cs typeface="Times New Roman" panose="02020603050405020304"/>
            </a:endParaRPr>
          </a:p>
          <a:p>
            <a:pPr indent="457200" algn="just"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___________________________________________</a:t>
            </a:r>
            <a:endParaRPr lang="zh-CN" altLang="zh-CN" sz="2800" kern="100" dirty="0">
              <a:cs typeface="Times New Roman" panose="02020603050405020304"/>
            </a:endParaRPr>
          </a:p>
          <a:p>
            <a:pPr marL="911225" indent="-632460" algn="just">
              <a:spcAft>
                <a:spcPts val="0"/>
              </a:spcAft>
            </a:pPr>
            <a:endParaRPr lang="zh-CN" altLang="zh-CN" sz="2800" kern="100" dirty="0">
              <a:cs typeface="Times New Roman" panose="02020603050405020304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728432" y="1340768"/>
            <a:ext cx="6462464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但是我们能在多大程度上为这些善意的谎言辩解呢？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8386212" y="4236224"/>
            <a:ext cx="521335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0070C0"/>
                </a:solidFill>
                <a:latin typeface="Times New Roman" panose="02020603050405020304"/>
                <a:cs typeface="Times New Roman" panose="02020603050405020304"/>
              </a:rPr>
              <a:t>to</a:t>
            </a:r>
            <a:endParaRPr lang="en-US" altLang="zh-CN" sz="3200" b="1" kern="100" dirty="0">
              <a:solidFill>
                <a:srgbClr val="0070C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315262" y="4720526"/>
            <a:ext cx="306324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0070C0"/>
                </a:solidFill>
                <a:latin typeface="Times New Roman" panose="02020603050405020304"/>
                <a:cs typeface="Times New Roman" panose="02020603050405020304"/>
              </a:rPr>
              <a:t>had been hiding </a:t>
            </a:r>
            <a:endParaRPr lang="en-US" altLang="zh-CN" sz="3200" b="1" kern="100" dirty="0">
              <a:solidFill>
                <a:srgbClr val="0070C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405028" y="4720521"/>
            <a:ext cx="113411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0070C0"/>
                </a:solidFill>
                <a:latin typeface="Times New Roman" panose="02020603050405020304"/>
                <a:cs typeface="Times New Roman" panose="02020603050405020304"/>
              </a:rPr>
              <a:t>from </a:t>
            </a:r>
            <a:endParaRPr lang="en-US" altLang="zh-CN" sz="3200" b="1" kern="100" dirty="0">
              <a:solidFill>
                <a:srgbClr val="0070C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728631" y="5215890"/>
            <a:ext cx="6330487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而且，如果你发现你最亲近的人一直向你隐瞒事实，你会感觉如何？</a:t>
            </a:r>
            <a:endParaRPr lang="zh-CN" altLang="zh-CN" sz="2800" b="1" kern="100" dirty="0">
              <a:solidFill>
                <a:srgbClr val="FF0000"/>
              </a:solidFill>
              <a:cs typeface="Times New Roman" panose="0202060305040502030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202072" y="367169"/>
            <a:ext cx="521335" cy="58356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0070C0"/>
                </a:solidFill>
                <a:latin typeface="Times New Roman" panose="02020603050405020304"/>
                <a:cs typeface="Times New Roman" panose="02020603050405020304"/>
              </a:rPr>
              <a:t>to</a:t>
            </a:r>
            <a:endParaRPr lang="en-US" altLang="zh-CN" sz="3200" b="1" kern="100" dirty="0">
              <a:solidFill>
                <a:srgbClr val="0070C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175392" y="368439"/>
            <a:ext cx="1266825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0070C0"/>
                </a:solidFill>
                <a:latin typeface="Times New Roman" panose="02020603050405020304"/>
                <a:cs typeface="Times New Roman" panose="02020603050405020304"/>
              </a:rPr>
              <a:t>telling</a:t>
            </a:r>
            <a:endParaRPr lang="en-US" altLang="zh-CN" sz="3200" b="1" kern="100" dirty="0">
              <a:solidFill>
                <a:srgbClr val="0070C0"/>
              </a:solidFill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919536" y="836712"/>
            <a:ext cx="8352928" cy="5262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17. The _____________________(</a:t>
            </a: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independent) you are, the better your life will be. (P11)</a:t>
            </a:r>
            <a:endParaRPr lang="zh-CN" altLang="zh-CN" sz="28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zh-CN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【翻译】</a:t>
            </a:r>
            <a:r>
              <a:rPr lang="en-US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</a:t>
            </a:r>
            <a:endParaRPr lang="zh-CN" altLang="zh-CN" sz="28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04800" algn="just"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【分析】本句为</a:t>
            </a: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“the + 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比较级，</a:t>
            </a: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+ 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比较级</a:t>
            </a: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结构，表示</a:t>
            </a: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越</a:t>
            </a: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..., 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就越</a:t>
            </a: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...”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zh-CN" sz="28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40665" algn="just">
              <a:spcAft>
                <a:spcPts val="0"/>
              </a:spcAft>
            </a:pPr>
            <a:r>
              <a:rPr lang="zh-CN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【练一练】</a:t>
            </a:r>
            <a:endParaRPr lang="en-US" altLang="zh-CN" sz="2800" kern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40665" algn="just"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你说英语越多，你的英语就会越好。</a:t>
            </a:r>
            <a:endParaRPr lang="zh-CN" altLang="zh-CN" sz="28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40665" algn="just"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</a:t>
            </a:r>
            <a:endParaRPr lang="en-US" altLang="zh-CN" sz="2800" kern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40665" algn="just"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</a:t>
            </a:r>
            <a:endParaRPr lang="zh-CN" altLang="zh-CN" sz="28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 indent="-914400" algn="just"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汽车的动力越大，就越难操纵</a:t>
            </a: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(handle)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zh-CN" sz="28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775970" algn="just"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___________________________________________</a:t>
            </a:r>
            <a:endParaRPr lang="en-US" altLang="zh-CN" sz="2800" kern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775970" algn="just"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___________________________________________</a:t>
            </a:r>
            <a:endParaRPr lang="zh-CN" altLang="zh-CN" sz="28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357504" y="764704"/>
            <a:ext cx="342646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independent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3848512" y="1700808"/>
            <a:ext cx="518795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你越独立，你的生活就会越好。</a:t>
            </a:r>
            <a:endParaRPr lang="zh-CN" altLang="zh-CN" sz="2800" b="1" kern="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149272" y="3719934"/>
            <a:ext cx="8339216" cy="1076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40665" algn="just">
              <a:spcAft>
                <a:spcPts val="0"/>
              </a:spcAft>
            </a:pPr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more you speak English, the better </a:t>
            </a:r>
            <a:endParaRPr lang="en-US" altLang="zh-CN" sz="3200" b="1" kern="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40665" algn="just">
              <a:spcAft>
                <a:spcPts val="0"/>
              </a:spcAft>
            </a:pPr>
            <a:r>
              <a:rPr lang="en-US" altLang="zh-CN" sz="32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 </a:t>
            </a:r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 will become.</a:t>
            </a:r>
            <a:endParaRPr lang="zh-CN" altLang="zh-CN" sz="3200" b="1" kern="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149272" y="5085184"/>
            <a:ext cx="8123192" cy="1076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more powerful the car is, the </a:t>
            </a:r>
            <a:r>
              <a:rPr lang="en-US" altLang="zh-CN" sz="32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endParaRPr lang="en-US" altLang="zh-CN" sz="3200" b="1" kern="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difficult it is to handle.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11760" y="237490"/>
            <a:ext cx="11969115" cy="45231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just">
              <a:spcAft>
                <a:spcPts val="0"/>
              </a:spcAft>
            </a:pP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5. accident 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n.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意外事件；偶然因素；事故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---</a:t>
            </a:r>
            <a:r>
              <a:rPr lang="en-US" altLang="zh-CN" sz="3200" b="1" u="sng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en-US" altLang="zh-CN" sz="3200" b="1" kern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3200" b="1" u="sng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adj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意外的；偶然的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---</a:t>
            </a:r>
            <a:r>
              <a:rPr lang="en-US" altLang="zh-CN" sz="3200" b="1" u="sng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</a:t>
            </a:r>
            <a:r>
              <a:rPr lang="en-US" altLang="zh-CN" sz="3200" b="1" u="sng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3200" b="1" u="sng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</a:t>
            </a:r>
            <a:endParaRPr lang="en-US" altLang="zh-CN" sz="3200" b="1" kern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</a:t>
            </a:r>
            <a:r>
              <a:rPr lang="en-US" altLang="zh-CN" sz="3200" b="1" u="sng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adv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</a:t>
            </a:r>
            <a:r>
              <a:rPr lang="zh-CN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意外地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；偶然地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en-US" altLang="zh-CN" sz="3200" b="1" kern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</a:t>
            </a:r>
            <a:r>
              <a:rPr lang="en-US" altLang="zh-CN" sz="3200" b="1" u="sng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   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= by chance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意外地、偶然地；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</a:t>
            </a:r>
            <a:endParaRPr lang="zh-CN" altLang="zh-CN" sz="3200" b="1" kern="100" dirty="0">
              <a:latin typeface="Calibri" panose="020F050202020403020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6. complexity 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n.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复杂性；错综复杂（的事物）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---</a:t>
            </a:r>
            <a:r>
              <a:rPr lang="en-US" altLang="zh-CN" sz="3200" b="1" u="sng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</a:t>
            </a:r>
            <a:endParaRPr lang="en-US" altLang="zh-CN" sz="3200" b="1" u="sng" kern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3200" b="1" u="sng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adj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复杂的；复合的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n.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综合楼群</a:t>
            </a:r>
            <a:endParaRPr lang="zh-CN" altLang="zh-CN" sz="3200" b="1" kern="100" dirty="0">
              <a:latin typeface="Calibri" panose="020F050202020403020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7. </a:t>
            </a:r>
            <a:r>
              <a:rPr lang="en-US" altLang="zh-CN" sz="3200" b="1" kern="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forgive </a:t>
            </a:r>
            <a:r>
              <a:rPr lang="en-US" altLang="zh-CN" sz="3200" b="1" kern="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v. </a:t>
            </a:r>
            <a:r>
              <a:rPr lang="zh-CN" altLang="zh-CN" sz="3200" b="1" kern="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原谅；宽恕</a:t>
            </a:r>
            <a:r>
              <a:rPr lang="en-US" altLang="zh-CN" sz="3200" b="1" kern="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(</a:t>
            </a:r>
            <a:r>
              <a:rPr lang="zh-CN" altLang="zh-CN" sz="3200" b="1" kern="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过去式</a:t>
            </a:r>
            <a:r>
              <a:rPr lang="zh-CN" altLang="zh-CN" sz="3200" b="1" kern="100" dirty="0">
                <a:solidFill>
                  <a:srgbClr val="0070C0"/>
                </a:solidFill>
                <a:latin typeface="Calibri" panose="020F050202020403020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3200" b="1" u="sng" kern="100" dirty="0">
                <a:solidFill>
                  <a:srgbClr val="0070C0"/>
                </a:solidFill>
                <a:latin typeface="Calibri" panose="020F050202020403020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</a:t>
            </a:r>
            <a:r>
              <a:rPr lang="en-US" altLang="zh-CN" sz="3200" b="1" u="sng" kern="100" dirty="0" smtClean="0">
                <a:solidFill>
                  <a:srgbClr val="0070C0"/>
                </a:solidFill>
                <a:latin typeface="Calibri" panose="020F050202020403020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</a:t>
            </a:r>
            <a:r>
              <a:rPr lang="en-US" altLang="zh-CN" sz="3200" b="1" kern="100" dirty="0" smtClean="0">
                <a:solidFill>
                  <a:srgbClr val="0070C0"/>
                </a:solidFill>
                <a:latin typeface="Calibri" panose="020F050202020403020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zh-CN" altLang="zh-CN" sz="3200" b="1" kern="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过去分词</a:t>
            </a:r>
            <a:r>
              <a:rPr lang="zh-CN" altLang="zh-CN" sz="3200" b="1" kern="100" dirty="0">
                <a:solidFill>
                  <a:srgbClr val="0070C0"/>
                </a:solidFill>
                <a:latin typeface="Calibri" panose="020F050202020403020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3200" b="1" u="sng" kern="100" dirty="0">
                <a:solidFill>
                  <a:srgbClr val="0070C0"/>
                </a:solidFill>
                <a:latin typeface="Calibri" panose="020F050202020403020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</a:t>
            </a:r>
            <a:r>
              <a:rPr lang="en-US" altLang="zh-CN" sz="3200" b="1" u="sng" kern="100" dirty="0" smtClean="0">
                <a:solidFill>
                  <a:srgbClr val="0070C0"/>
                </a:solidFill>
                <a:latin typeface="Calibri" panose="020F050202020403020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</a:t>
            </a:r>
            <a:r>
              <a:rPr lang="en-US" altLang="zh-CN" sz="3200" b="1" kern="100" dirty="0">
                <a:solidFill>
                  <a:srgbClr val="0070C0"/>
                </a:solidFill>
                <a:latin typeface="Calibri" panose="020F050202020403020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)---</a:t>
            </a:r>
            <a:r>
              <a:rPr lang="en-US" altLang="zh-CN" sz="3200" b="1" u="sng" kern="100" dirty="0">
                <a:solidFill>
                  <a:srgbClr val="0070C0"/>
                </a:solidFill>
                <a:latin typeface="Calibri" panose="020F050202020403020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</a:t>
            </a:r>
            <a:r>
              <a:rPr lang="en-US" altLang="zh-CN" sz="3200" b="1" u="sng" kern="100" dirty="0" smtClean="0">
                <a:solidFill>
                  <a:srgbClr val="0070C0"/>
                </a:solidFill>
                <a:latin typeface="Calibri" panose="020F050202020403020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    </a:t>
            </a:r>
            <a:r>
              <a:rPr lang="en-US" altLang="zh-CN" sz="3200" b="1" kern="100" dirty="0">
                <a:solidFill>
                  <a:srgbClr val="0070C0"/>
                </a:solidFill>
                <a:latin typeface="Calibri" panose="020F050202020403020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n. </a:t>
            </a:r>
            <a:r>
              <a:rPr lang="zh-CN" altLang="zh-CN" sz="3200" b="1" kern="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原谅；宽恕</a:t>
            </a:r>
            <a:r>
              <a:rPr lang="zh-CN" altLang="zh-CN" sz="3200" b="1" kern="100" dirty="0">
                <a:solidFill>
                  <a:srgbClr val="0070C0"/>
                </a:solidFill>
                <a:latin typeface="Calibri" panose="020F050202020403020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zh-CN" altLang="zh-CN" sz="3200" b="1" kern="100" dirty="0">
              <a:solidFill>
                <a:srgbClr val="0070C0"/>
              </a:solidFill>
              <a:latin typeface="Calibri" panose="020F050202020403020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</a:t>
            </a:r>
            <a:r>
              <a:rPr lang="en-US" altLang="zh-CN" sz="3200" b="1" u="sng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</a:t>
            </a:r>
            <a:r>
              <a:rPr lang="en-US" altLang="zh-CN" sz="3200" b="1" u="sng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            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原谅某人（做）某事</a:t>
            </a:r>
            <a:r>
              <a:rPr lang="zh-CN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；</a:t>
            </a:r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611560" y="692696"/>
            <a:ext cx="1962397" cy="58477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accidental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683568" y="1196752"/>
            <a:ext cx="2281394" cy="58477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accidentally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858168" y="1700808"/>
            <a:ext cx="2178802" cy="58477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by accident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683568" y="2708099"/>
            <a:ext cx="1643399" cy="58477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complex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5691862" y="3136621"/>
            <a:ext cx="1507144" cy="58477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forgave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8587388" y="3136499"/>
            <a:ext cx="1643399" cy="58477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forgiven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22472" y="4108558"/>
            <a:ext cx="4712124" cy="58477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forgive sb. for (doing) </a:t>
            </a:r>
            <a:r>
              <a:rPr lang="en-US" altLang="zh-CN" sz="3200" b="1" kern="1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sth</a:t>
            </a:r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4" grpId="0"/>
      <p:bldP spid="7" grpId="0"/>
      <p:bldP spid="8" grpId="0"/>
      <p:bldP spid="9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50495" y="182880"/>
            <a:ext cx="12105640" cy="45231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just">
              <a:spcAft>
                <a:spcPts val="0"/>
              </a:spcAft>
            </a:pP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8. </a:t>
            </a:r>
            <a:r>
              <a:rPr lang="en-US" altLang="zh-CN" sz="3200" b="1" kern="100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criticise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v.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批评，指责；评论</a:t>
            </a:r>
            <a:r>
              <a:rPr lang="en-US" altLang="zh-CN" sz="3200" b="1" u="sng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</a:t>
            </a:r>
            <a:r>
              <a:rPr lang="en-US" altLang="zh-CN" sz="3200" b="1" u="sng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adj.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批判的，挑剔的；</a:t>
            </a:r>
            <a:endParaRPr lang="zh-CN" altLang="zh-CN" sz="3200" b="1" kern="100" dirty="0">
              <a:latin typeface="Calibri" panose="020F050202020403020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至关重要的；危急的、严重的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---criticism n.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批评；评论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(</a:t>
            </a:r>
            <a:r>
              <a:rPr lang="en-US" altLang="zh-CN" sz="3200" b="1" u="sng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</a:t>
            </a:r>
            <a:r>
              <a:rPr lang="en-US" altLang="zh-CN" sz="3200" b="1" u="sng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  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en-US" altLang="zh-CN" sz="3200" b="1" kern="1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just">
              <a:spcAft>
                <a:spcPts val="0"/>
              </a:spcAft>
            </a:pP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be 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critical to sb./ </a:t>
            </a:r>
            <a:r>
              <a:rPr lang="en-US" altLang="zh-CN" sz="3200" b="1" kern="1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sth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</a:t>
            </a:r>
            <a:r>
              <a:rPr lang="en-US" altLang="zh-CN" sz="3200" b="1" u="sng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</a:t>
            </a:r>
            <a:r>
              <a:rPr lang="en-US" altLang="zh-CN" sz="3200" b="1" u="sng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           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；</a:t>
            </a:r>
            <a:endParaRPr lang="zh-CN" altLang="zh-CN" sz="3200" b="1" kern="100" dirty="0">
              <a:latin typeface="Calibri" panose="020F0502020204030204" charset="0"/>
              <a:cs typeface="Times New Roman" panose="02020603050405020304" pitchFamily="18" charset="0"/>
            </a:endParaRPr>
          </a:p>
          <a:p>
            <a:pPr algn="l"/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9. embarrassment 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n.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尴尬，难为情；困窘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---         </a:t>
            </a:r>
            <a:endParaRPr lang="en-US" altLang="zh-CN" sz="3200" b="1" kern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</a:t>
            </a:r>
            <a:r>
              <a:rPr lang="en-US" altLang="zh-CN" sz="3200" b="1" u="sng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</a:t>
            </a:r>
            <a:r>
              <a:rPr lang="en-US" altLang="zh-CN" sz="3200" b="1" kern="100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vt</a:t>
            </a:r>
            <a:r>
              <a:rPr lang="en-US" altLang="zh-CN" sz="3200" b="1" kern="1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使尴尬；使困窘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---</a:t>
            </a:r>
            <a:r>
              <a:rPr lang="en-US" altLang="zh-CN" sz="3200" b="1" u="sng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</a:t>
            </a:r>
            <a:r>
              <a:rPr lang="en-US" altLang="zh-CN" sz="3200" b="1" u="sng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   </a:t>
            </a:r>
            <a:endParaRPr lang="en-US" altLang="zh-CN" sz="3200" b="1" u="sng" kern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CN" sz="3200" b="1" u="sng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     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adj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</a:t>
            </a:r>
            <a:r>
              <a:rPr lang="zh-CN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令人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尴尬的；使人困窘的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---            </a:t>
            </a:r>
            <a:r>
              <a:rPr lang="en-US" altLang="zh-CN" sz="3200" b="1" u="sng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</a:t>
            </a:r>
            <a:endParaRPr lang="en-US" altLang="zh-CN" sz="3200" b="1" kern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3200" b="1" u="sng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    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adj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感到尴尬的；感到困窘的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( </a:t>
            </a:r>
            <a:r>
              <a:rPr lang="en-US" altLang="zh-CN" sz="3200" b="1" u="sng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                         </a:t>
            </a:r>
            <a:r>
              <a:rPr lang="zh-CN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令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某人尴尬的是；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an </a:t>
            </a:r>
            <a:r>
              <a:rPr lang="en-US" altLang="zh-CN" sz="3200" b="1" u="sng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 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smile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尴尬的微笑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</a:t>
            </a:r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5951266" y="182930"/>
            <a:ext cx="1415772" cy="58477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critical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3778030" y="1130464"/>
            <a:ext cx="4849982" cy="58477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criticise</a:t>
            </a:r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 sb. for (doing) </a:t>
            </a:r>
            <a:r>
              <a:rPr lang="en-US" altLang="zh-CN" sz="3200" b="1" kern="1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sth</a:t>
            </a:r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25876" y="2129986"/>
            <a:ext cx="2032929" cy="58477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embarrass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20554" y="2619117"/>
            <a:ext cx="2579552" cy="58477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embarrassing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89044" y="3136485"/>
            <a:ext cx="2443298" cy="58477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embarrassed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89225" y="3655306"/>
            <a:ext cx="4364465" cy="58477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0070C0"/>
                </a:solidFill>
                <a:latin typeface="Times New Roman" panose="02020603050405020304" pitchFamily="18" charset="0"/>
              </a:rPr>
              <a:t>to one’s embarrassment</a:t>
            </a:r>
            <a:endParaRPr lang="en-US" altLang="zh-CN" sz="3200" b="1" kern="100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9282911" y="3655296"/>
            <a:ext cx="2545890" cy="58477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0070C0"/>
                </a:solidFill>
                <a:latin typeface="Times New Roman" panose="02020603050405020304" pitchFamily="18" charset="0"/>
              </a:rPr>
              <a:t>embarrassed </a:t>
            </a:r>
            <a:endParaRPr lang="en-US" altLang="zh-CN" sz="3200" b="1" kern="100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31445" y="243840"/>
            <a:ext cx="12138025" cy="430784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10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frank adj.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坦率的，坦诚的，直言不讳的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---         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</a:t>
            </a:r>
            <a:endParaRPr lang="en-US" altLang="zh-CN" sz="3200" b="1" kern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</a:t>
            </a:r>
            <a:r>
              <a:rPr lang="en-US" altLang="zh-CN" sz="3200" b="1" u="sng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adv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坦率地（说）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</a:t>
            </a:r>
            <a:r>
              <a:rPr lang="en-US" altLang="zh-CN" sz="3200" b="1" u="sng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      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=</a:t>
            </a:r>
            <a:endParaRPr lang="zh-CN" altLang="zh-CN" sz="3200" b="1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</a:t>
            </a:r>
            <a:r>
              <a:rPr lang="en-US" altLang="zh-CN" sz="3200" b="1" u="sng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  </a:t>
            </a:r>
            <a:r>
              <a:rPr lang="zh-CN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坦率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地说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</a:t>
            </a:r>
            <a:endParaRPr lang="en-US" altLang="zh-CN" sz="3200" b="1" kern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CN" sz="3200" b="1" dirty="0">
                <a:solidFill>
                  <a:sysClr val="windowText" lastClr="000000"/>
                </a:solidFill>
                <a:sym typeface="+mn-ea"/>
              </a:rPr>
              <a:t>B</a:t>
            </a:r>
            <a:r>
              <a:rPr lang="zh-CN" altLang="zh-CN" sz="3200" b="1" dirty="0">
                <a:solidFill>
                  <a:sysClr val="windowText" lastClr="000000"/>
                </a:solidFill>
                <a:sym typeface="+mn-ea"/>
              </a:rPr>
              <a:t>：转化</a:t>
            </a:r>
            <a:endParaRPr lang="zh-CN" altLang="zh-CN" sz="3200" b="1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11. sink 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v.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（使）下沉；（使）沉没；坐下；倒下（过去</a:t>
            </a:r>
            <a:r>
              <a:rPr lang="zh-CN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式</a:t>
            </a:r>
            <a:r>
              <a:rPr lang="en-US" altLang="zh-CN" sz="3200" b="1" u="sng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；</a:t>
            </a:r>
            <a:endParaRPr lang="zh-CN" altLang="zh-CN" sz="3200" b="1" kern="1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/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过去分词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3200" b="1" u="sng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）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n.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水池；</a:t>
            </a:r>
            <a:endParaRPr lang="zh-CN" altLang="zh-CN" sz="3200" b="1" kern="1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indent="0" algn="l">
              <a:spcAft>
                <a:spcPts val="0"/>
              </a:spcAft>
              <a:buFont typeface="+mj-lt"/>
              <a:buNone/>
            </a:pP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12. latter n.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后者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adj. 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后者的；后面的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(</a:t>
            </a:r>
            <a:r>
              <a:rPr lang="en-US" altLang="zh-CN" sz="3200" b="1" u="sng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</a:t>
            </a:r>
            <a:r>
              <a:rPr lang="en-US" altLang="zh-CN" sz="3200" b="1" u="sng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    </a:t>
            </a:r>
            <a:r>
              <a:rPr lang="en-US" altLang="zh-CN" sz="3200" b="1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en-US" altLang="zh-CN" sz="3200" b="1" kern="1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indent="0" algn="l">
              <a:spcAft>
                <a:spcPts val="0"/>
              </a:spcAft>
              <a:buFont typeface="+mj-lt"/>
              <a:buNone/>
            </a:pP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前者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...</a:t>
            </a:r>
            <a:r>
              <a:rPr lang="zh-CN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后者</a:t>
            </a:r>
            <a:r>
              <a:rPr lang="en-US" altLang="zh-CN" sz="3200" b="1" kern="1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...)</a:t>
            </a:r>
            <a:endParaRPr lang="zh-CN" altLang="zh-CN" sz="3200" b="1" kern="100" dirty="0">
              <a:latin typeface="Calibri" panose="020F0502020204030204" charset="0"/>
              <a:cs typeface="Times New Roman" panose="02020603050405020304" pitchFamily="18" charset="0"/>
            </a:endParaRPr>
          </a:p>
          <a:p>
            <a:pPr algn="l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683568" y="594281"/>
            <a:ext cx="1483098" cy="58477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frankly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5508104" y="594280"/>
            <a:ext cx="3135795" cy="58477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frankly speaking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827584" y="1147683"/>
            <a:ext cx="2121093" cy="58477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to be frank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639865" y="2105799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0070C0"/>
                </a:solidFill>
                <a:latin typeface="Times New Roman" panose="02020603050405020304" pitchFamily="18" charset="0"/>
              </a:rPr>
              <a:t>sank</a:t>
            </a:r>
            <a:endParaRPr lang="en-US" altLang="zh-CN" sz="3200" b="1" kern="100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046595" y="2690634"/>
            <a:ext cx="1027845" cy="58477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0070C0"/>
                </a:solidFill>
                <a:latin typeface="Times New Roman" panose="02020603050405020304" pitchFamily="18" charset="0"/>
              </a:rPr>
              <a:t>sunk</a:t>
            </a:r>
            <a:endParaRPr lang="en-US" altLang="zh-CN" sz="3200" b="1" kern="100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045504" y="3136169"/>
            <a:ext cx="4416530" cy="58477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0070C0"/>
                </a:solidFill>
                <a:latin typeface="Times New Roman" panose="02020603050405020304" pitchFamily="18" charset="0"/>
              </a:rPr>
              <a:t>the former... the latter... </a:t>
            </a:r>
            <a:endParaRPr lang="en-US" altLang="zh-CN" sz="3200" b="1" kern="100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81200" y="42861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1: Important phrases and key sentences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81200" y="1428736"/>
            <a:ext cx="8229600" cy="4697427"/>
          </a:xfrm>
        </p:spPr>
        <p:txBody>
          <a:bodyPr>
            <a:normAutofit fontScale="8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zh-CN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向知心阿姨求助 </a:t>
            </a:r>
            <a:r>
              <a:rPr lang="en-US" altLang="zh-CN" sz="35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 to Agony Aunt for help</a:t>
            </a:r>
            <a:r>
              <a:rPr lang="en-US" altLang="zh-CN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CN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陷入困境；遇到麻烦；一团糟 </a:t>
            </a:r>
            <a:r>
              <a:rPr lang="en-US" altLang="zh-CN" sz="35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in a mess</a:t>
            </a:r>
            <a:endParaRPr lang="en-US" altLang="zh-CN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CN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帮某人一把 </a:t>
            </a:r>
            <a:r>
              <a:rPr lang="en-US" altLang="zh-CN" sz="35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 sb. out</a:t>
            </a:r>
            <a:endParaRPr lang="en-US" altLang="zh-CN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CN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对篮球着迷</a:t>
            </a:r>
            <a:r>
              <a:rPr lang="en-US" altLang="zh-CN" sz="35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crazy about basketball </a:t>
            </a:r>
            <a:endParaRPr lang="en-US" altLang="zh-CN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CN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使某人失望；辜负某人 </a:t>
            </a:r>
            <a:r>
              <a:rPr lang="en-US" altLang="zh-CN" sz="35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sb. down</a:t>
            </a:r>
            <a:endParaRPr lang="en-US" altLang="zh-CN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CN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发泄怒火；宣泄情绪 </a:t>
            </a:r>
            <a:r>
              <a:rPr lang="en-US" altLang="zh-CN" sz="35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off steam</a:t>
            </a:r>
            <a:endParaRPr lang="en-US" altLang="zh-CN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CN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集中精力</a:t>
            </a:r>
            <a:r>
              <a:rPr lang="en-US" altLang="zh-CN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全神贯注于某事 </a:t>
            </a:r>
            <a:r>
              <a:rPr lang="en-US" altLang="zh-CN" sz="35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concentrate (one’s attention/ mind) on </a:t>
            </a:r>
            <a:r>
              <a:rPr lang="en-US" altLang="zh-CN" sz="35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35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CN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引起麻烦 </a:t>
            </a:r>
            <a:r>
              <a:rPr lang="en-US" altLang="zh-CN" sz="35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 trouble</a:t>
            </a:r>
            <a:endParaRPr lang="en-US" altLang="zh-CN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CN" alt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一定会做某事 </a:t>
            </a:r>
            <a:r>
              <a:rPr lang="en-US" altLang="zh-CN" sz="35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sure to do </a:t>
            </a:r>
            <a:r>
              <a:rPr lang="en-US" altLang="zh-CN" sz="35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35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81200" y="785794"/>
            <a:ext cx="8229600" cy="5340369"/>
          </a:xfrm>
        </p:spPr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 startAt="10"/>
            </a:pP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因为（做）某事而向某人道歉 </a:t>
            </a:r>
            <a:r>
              <a:rPr lang="en-US" altLang="zh-CN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apologis</a:t>
            </a:r>
            <a:r>
              <a:rPr lang="en-US" altLang="zh-C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CN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</a:t>
            </a:r>
            <a:r>
              <a:rPr lang="en-US" altLang="zh-C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sb. for (doing) </a:t>
            </a:r>
            <a:r>
              <a:rPr lang="en-US" altLang="zh-CN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zh-C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an apology to sb. for (doing) </a:t>
            </a:r>
            <a:r>
              <a:rPr lang="en-US" altLang="zh-CN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None/>
            </a:pP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zh-CN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倾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向于做某事 </a:t>
            </a:r>
            <a:r>
              <a:rPr lang="en-US" altLang="zh-C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tend to do </a:t>
            </a:r>
            <a:r>
              <a:rPr lang="en-US" altLang="zh-CN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 startAt="12"/>
            </a:pP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做好分内事；尽责 </a:t>
            </a:r>
            <a:r>
              <a:rPr lang="en-US" altLang="zh-C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pull one’s weight</a:t>
            </a:r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 startAt="12"/>
            </a:pP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用专业的方式提出担忧 </a:t>
            </a:r>
            <a:r>
              <a:rPr lang="en-US" altLang="zh-C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raise one’s concerns in a professional way</a:t>
            </a:r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 startAt="12"/>
            </a:pP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放轻松；别烦恼 </a:t>
            </a:r>
            <a:r>
              <a:rPr lang="en-US" altLang="zh-C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 it easy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(P4)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 startAt="12"/>
            </a:pP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处境尴</a:t>
            </a:r>
            <a:r>
              <a:rPr lang="zh-CN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尬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in an awkward situation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(P4)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 startAt="12"/>
            </a:pP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某人应受到责备</a:t>
            </a:r>
            <a:r>
              <a:rPr lang="en-US" altLang="zh-CN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sb. </a:t>
            </a:r>
            <a:r>
              <a:rPr lang="en-US" altLang="zh-C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to blame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(P4)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4000" y="142852"/>
            <a:ext cx="9144000" cy="67865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dirty="0"/>
              <a:t>1. </a:t>
            </a:r>
            <a:r>
              <a:rPr lang="en-US" altLang="zh-CN" u="sng" dirty="0"/>
              <a:t>                                </a:t>
            </a:r>
            <a:r>
              <a:rPr lang="en-US" altLang="zh-CN" u="sng" dirty="0" smtClean="0"/>
              <a:t>                                 </a:t>
            </a:r>
            <a:r>
              <a:rPr lang="en-US" altLang="zh-CN" dirty="0"/>
              <a:t>,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said all this to my best friend.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zh-CN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我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对他的行为感到失望，就把这一切告诉了我最好的朋友。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None/>
            </a:pP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altLang="zh-CN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should always be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able  to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trust those closest to us, and</a:t>
            </a:r>
            <a:r>
              <a:rPr lang="en-US" altLang="zh-CN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  when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find we can’t.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zh-CN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被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这样对待，你一定会感觉受到了伤害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——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</a:t>
            </a:r>
            <a:r>
              <a:rPr lang="zh-CN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们</a:t>
            </a:r>
            <a:endParaRPr lang="en-US" altLang="zh-CN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该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总是能够信任那些与我们最亲近的人，而</a:t>
            </a:r>
            <a:r>
              <a:rPr lang="zh-CN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当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</a:t>
            </a:r>
            <a:endParaRPr lang="en-US" altLang="zh-CN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们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发现不能信任他们的时候会更伤心。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None/>
            </a:pP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zh-CN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</a:t>
            </a:r>
            <a:r>
              <a:rPr lang="zh-CN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</a:t>
            </a:r>
            <a:endParaRPr lang="en-US" altLang="zh-CN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zh-CN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美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国有句谚语，“祸从口出”。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95472" y="71414"/>
            <a:ext cx="5479415" cy="1076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Disappointed by his 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95790" y="1686233"/>
            <a:ext cx="7216775" cy="1076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Treated this way, you’re sure to feel hurt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95789" y="4689241"/>
            <a:ext cx="7999095" cy="15684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is an old American saying, “Loose lips </a:t>
            </a:r>
            <a:endParaRPr lang="en-US" altLang="zh-CN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sink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ships.”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37680" y="2644455"/>
            <a:ext cx="1458595" cy="1076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hurts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66918" y="285728"/>
            <a:ext cx="8901082" cy="7215238"/>
          </a:xfrm>
        </p:spPr>
        <p:txBody>
          <a:bodyPr/>
          <a:lstStyle/>
          <a:p>
            <a:pPr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zh-CN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altLang="zh-CN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your friendship will soon be repaired.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zh-CN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如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果以这种方式来处理，你们的友谊很快就会被修复。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zh-CN" alt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you tend to say whatever comes to your mind.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zh-CN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满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腔怒火时，你往往想到什么就说什么。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zh-CN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</a:t>
            </a:r>
            <a:r>
              <a:rPr lang="en-US" altLang="zh-CN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can’t____________ </a:t>
            </a:r>
            <a:r>
              <a:rPr lang="en-US" altLang="zh-CN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anything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zh-CN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我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既尴尬又羞愧，无法集中精力做任何事。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52662" y="285728"/>
            <a:ext cx="4296410" cy="1076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Approached in this way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8821" y="1566538"/>
            <a:ext cx="3007995" cy="1076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</a:rPr>
              <a:t>Filled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altLang="zh-CN" sz="3200" b="1" dirty="0">
                <a:solidFill>
                  <a:srgbClr val="FF0000"/>
                </a:solidFill>
              </a:rPr>
              <a:t>anger</a:t>
            </a:r>
            <a:endParaRPr lang="en-US" altLang="zh-CN" sz="3200" b="1" dirty="0">
              <a:solidFill>
                <a:srgbClr val="FF0000"/>
              </a:solidFill>
            </a:endParaRPr>
          </a:p>
          <a:p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9764" y="2989652"/>
            <a:ext cx="4902200" cy="1076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Embarrassed and ashamed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18830" y="2891227"/>
            <a:ext cx="2846070" cy="1076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concentrate on 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8910</Words>
  <Application>WPS 演示</Application>
  <PresentationFormat>宽屏</PresentationFormat>
  <Paragraphs>378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21</vt:i4>
      </vt:variant>
    </vt:vector>
  </HeadingPairs>
  <TitlesOfParts>
    <vt:vector size="31" baseType="lpstr">
      <vt:lpstr>Arial</vt:lpstr>
      <vt:lpstr>宋体</vt:lpstr>
      <vt:lpstr>Wingdings</vt:lpstr>
      <vt:lpstr>Times New Roman</vt:lpstr>
      <vt:lpstr>Calibri</vt:lpstr>
      <vt:lpstr>微软雅黑</vt:lpstr>
      <vt:lpstr>Arial Unicode MS</vt:lpstr>
      <vt:lpstr>Times New Roman</vt:lpstr>
      <vt:lpstr>Office 主题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Step 1: Important phrases and key sentences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琦琦</dc:creator>
  <cp:lastModifiedBy>琦琦</cp:lastModifiedBy>
  <cp:revision>5</cp:revision>
  <dcterms:created xsi:type="dcterms:W3CDTF">2021-05-20T06:35:00Z</dcterms:created>
  <dcterms:modified xsi:type="dcterms:W3CDTF">2021-05-21T01:24:46Z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93C2EF0D1A6244EA99DD742ECBF75446</vt:lpwstr>
  </property>
  <property fmtid="{D5CDD505-2E9C-101B-9397-08002B2CF9AE}" pid="3" name="KSOProductBuildVer">
    <vt:lpwstr>2052-11.1.0.10495</vt:lpwstr>
  </property>
</Properties>
</file>