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70" r:id="rId3"/>
    <p:sldId id="274" r:id="rId4"/>
    <p:sldId id="277" r:id="rId5"/>
    <p:sldId id="278" r:id="rId6"/>
    <p:sldId id="279" r:id="rId7"/>
    <p:sldId id="276" r:id="rId8"/>
    <p:sldId id="280" r:id="rId9"/>
    <p:sldId id="281" r:id="rId10"/>
    <p:sldId id="284" r:id="rId11"/>
    <p:sldId id="285" r:id="rId12"/>
    <p:sldId id="283" r:id="rId13"/>
    <p:sldId id="289" r:id="rId14"/>
    <p:sldId id="290" r:id="rId15"/>
    <p:sldId id="286" r:id="rId16"/>
    <p:sldId id="287" r:id="rId17"/>
    <p:sldId id="292" r:id="rId18"/>
    <p:sldId id="257" r:id="rId19"/>
    <p:sldId id="271" r:id="rId20"/>
    <p:sldId id="272" r:id="rId21"/>
    <p:sldId id="288"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5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9" d="100"/>
          <a:sy n="89" d="100"/>
        </p:scale>
        <p:origin x="-1056" y="18"/>
      </p:cViewPr>
      <p:guideLst>
        <p:guide orient="horz" pos="2160"/>
        <p:guide pos="285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30B66-67F7-41AC-B23F-85AE2026D6D4}" type="datetimeFigureOut">
              <a:rPr lang="zh-CN" altLang="en-US" smtClean="0"/>
              <a:t>2021-04-28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847430-A795-4B8D-AAF5-DCD5808B10C7}" type="slidenum">
              <a:rPr lang="zh-CN" altLang="en-US" smtClean="0"/>
              <a:t>‹#›</a:t>
            </a:fld>
            <a:endParaRPr lang="zh-CN" altLang="en-US"/>
          </a:p>
        </p:txBody>
      </p:sp>
    </p:spTree>
    <p:extLst>
      <p:ext uri="{BB962C8B-B14F-4D97-AF65-F5344CB8AC3E}">
        <p14:creationId xmlns:p14="http://schemas.microsoft.com/office/powerpoint/2010/main" val="2172048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2021-04-28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2021-04-28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27584" y="2132856"/>
            <a:ext cx="7201010" cy="1569660"/>
          </a:xfrm>
          <a:prstGeom prst="rect">
            <a:avLst/>
          </a:prstGeom>
        </p:spPr>
        <p:txBody>
          <a:bodyPr wrap="none">
            <a:spAutoFit/>
          </a:bodyPr>
          <a:lstStyle/>
          <a:p>
            <a:pPr algn="ctr"/>
            <a:r>
              <a:rPr lang="en-US" altLang="zh-CN" sz="4800" b="1" dirty="0">
                <a:solidFill>
                  <a:srgbClr val="FF0000"/>
                </a:solidFill>
                <a:latin typeface="Times New Roman" panose="02020603050405020304" pitchFamily="18" charset="0"/>
                <a:cs typeface="Times New Roman" panose="02020603050405020304" pitchFamily="18" charset="0"/>
              </a:rPr>
              <a:t>Book 3 Unit </a:t>
            </a:r>
            <a:r>
              <a:rPr lang="en-US" altLang="zh-CN" sz="4800" b="1" dirty="0" smtClean="0">
                <a:solidFill>
                  <a:srgbClr val="FF0000"/>
                </a:solidFill>
                <a:latin typeface="Times New Roman" panose="02020603050405020304" pitchFamily="18" charset="0"/>
                <a:cs typeface="Times New Roman" panose="02020603050405020304" pitchFamily="18" charset="0"/>
              </a:rPr>
              <a:t>1</a:t>
            </a:r>
          </a:p>
          <a:p>
            <a:pPr algn="ctr"/>
            <a:r>
              <a:rPr lang="en-US" altLang="zh-CN" sz="4800" b="1" dirty="0" smtClean="0">
                <a:solidFill>
                  <a:srgbClr val="FF0000"/>
                </a:solidFill>
                <a:latin typeface="Times New Roman" panose="02020603050405020304" pitchFamily="18" charset="0"/>
                <a:cs typeface="Times New Roman" panose="02020603050405020304" pitchFamily="18" charset="0"/>
              </a:rPr>
              <a:t>Knowing </a:t>
            </a:r>
            <a:r>
              <a:rPr lang="en-US" altLang="zh-CN" sz="4800" b="1" dirty="0">
                <a:solidFill>
                  <a:srgbClr val="FF0000"/>
                </a:solidFill>
                <a:latin typeface="Times New Roman" panose="02020603050405020304" pitchFamily="18" charset="0"/>
                <a:cs typeface="Times New Roman" panose="02020603050405020304" pitchFamily="18" charset="0"/>
              </a:rPr>
              <a:t>me, knowing you</a:t>
            </a:r>
            <a:endParaRPr lang="zh-CN" altLang="en-US" sz="4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07904" y="1052737"/>
            <a:ext cx="4416530"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resolution</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2" name="矩形 1"/>
          <p:cNvSpPr/>
          <p:nvPr/>
        </p:nvSpPr>
        <p:spPr>
          <a:xfrm>
            <a:off x="327486" y="116632"/>
            <a:ext cx="8424936" cy="6001643"/>
          </a:xfrm>
          <a:prstGeom prst="rect">
            <a:avLst/>
          </a:prstGeom>
        </p:spPr>
        <p:txBody>
          <a:bodyPr wrap="square">
            <a:spAutoFit/>
          </a:bodyPr>
          <a:lstStyle/>
          <a:p>
            <a:r>
              <a:rPr lang="zh-CN" altLang="zh-CN" sz="3200" kern="100" dirty="0">
                <a:latin typeface="Times New Roman" panose="02020603050405020304" pitchFamily="18" charset="0"/>
                <a:cs typeface="Times New Roman" panose="02020603050405020304" pitchFamily="18" charset="0"/>
              </a:rPr>
              <a:t>【情景应用】</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pPr>
            <a:r>
              <a:rPr lang="en-US" altLang="zh-CN" sz="3200" kern="100" dirty="0">
                <a:latin typeface="Times New Roman" panose="02020603050405020304" pitchFamily="18" charset="0"/>
                <a:cs typeface="Times New Roman" panose="02020603050405020304" pitchFamily="18" charset="0"/>
              </a:rPr>
              <a:t>1. Instead of </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to lose weight, try an actionable(</a:t>
            </a:r>
            <a:r>
              <a:rPr lang="zh-CN" altLang="zh-CN" sz="3200" kern="100" dirty="0">
                <a:latin typeface="Times New Roman" panose="02020603050405020304" pitchFamily="18" charset="0"/>
                <a:cs typeface="Times New Roman" panose="02020603050405020304" pitchFamily="18" charset="0"/>
              </a:rPr>
              <a:t>可行的</a:t>
            </a:r>
            <a:r>
              <a:rPr lang="en-US" altLang="zh-CN" sz="3200" kern="100" dirty="0">
                <a:latin typeface="Times New Roman" panose="02020603050405020304" pitchFamily="18" charset="0"/>
                <a:cs typeface="Times New Roman" panose="02020603050405020304" pitchFamily="18" charset="0"/>
              </a:rPr>
              <a:t>) </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“I’ll stop having dessert for lunch.” (resolve)</a:t>
            </a:r>
            <a:endParaRPr lang="zh-CN" altLang="zh-CN" sz="3200" kern="100" dirty="0">
              <a:latin typeface="Calibri" panose="020F0502020204030204" pitchFamily="34" charset="0"/>
              <a:cs typeface="Times New Roman" panose="02020603050405020304" pitchFamily="18" charset="0"/>
            </a:endParaRPr>
          </a:p>
          <a:p>
            <a:pPr algn="just">
              <a:spcAft>
                <a:spcPts val="0"/>
              </a:spcAft>
            </a:pPr>
            <a:r>
              <a:rPr lang="en-US" altLang="zh-CN" sz="3200" kern="100" dirty="0">
                <a:latin typeface="Times New Roman" panose="02020603050405020304" pitchFamily="18" charset="0"/>
                <a:cs typeface="Times New Roman" panose="02020603050405020304" pitchFamily="18" charset="0"/>
              </a:rPr>
              <a:t>2. Tired and </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(breath), Andy and Ruby were the first to reach the top of Mount Tai.</a:t>
            </a:r>
            <a:endParaRPr lang="zh-CN" altLang="zh-CN" sz="3200" kern="100" dirty="0">
              <a:latin typeface="Calibri" panose="020F0502020204030204" pitchFamily="34" charset="0"/>
              <a:cs typeface="Times New Roman" panose="02020603050405020304" pitchFamily="18" charset="0"/>
            </a:endParaRPr>
          </a:p>
          <a:p>
            <a:pPr marL="152400" indent="-152400"/>
            <a:r>
              <a:rPr lang="en-US" altLang="zh-CN" sz="3200" kern="100" dirty="0">
                <a:latin typeface="Times New Roman" panose="02020603050405020304" pitchFamily="18" charset="0"/>
                <a:cs typeface="Times New Roman" panose="02020603050405020304" pitchFamily="18" charset="0"/>
              </a:rPr>
              <a:t>3.</a:t>
            </a:r>
            <a:r>
              <a:rPr lang="en-US" altLang="zh-CN" sz="3200" kern="100" dirty="0">
                <a:latin typeface="Arial" panose="020B0604020202020204" pitchFamily="34"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Students are encouraged to develop </a:t>
            </a:r>
            <a:r>
              <a:rPr lang="en-US" altLang="zh-CN" sz="3200" u="sng" kern="100" dirty="0">
                <a:latin typeface="Times New Roman" panose="02020603050405020304" pitchFamily="18" charset="0"/>
                <a:cs typeface="Times New Roman" panose="02020603050405020304" pitchFamily="18" charset="0"/>
              </a:rPr>
              <a:t> </a:t>
            </a:r>
            <a:r>
              <a:rPr lang="en-US" altLang="zh-CN" sz="3200" u="sng" kern="100" dirty="0" smtClean="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a:t>
            </a:r>
            <a:r>
              <a:rPr lang="en-US" altLang="zh-CN" sz="3200" kern="100" dirty="0" err="1">
                <a:latin typeface="Times New Roman" panose="02020603050405020304" pitchFamily="18" charset="0"/>
                <a:cs typeface="Times New Roman" panose="02020603050405020304" pitchFamily="18" charset="0"/>
              </a:rPr>
              <a:t>criticise</a:t>
            </a:r>
            <a:r>
              <a:rPr lang="en-US" altLang="zh-CN" sz="3200" kern="100" dirty="0">
                <a:latin typeface="Times New Roman" panose="02020603050405020304" pitchFamily="18" charset="0"/>
                <a:cs typeface="Times New Roman" panose="02020603050405020304" pitchFamily="18" charset="0"/>
              </a:rPr>
              <a:t>) thinking instead of accepting opinions without questioning them. </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pPr>
            <a:r>
              <a:rPr lang="en-US" altLang="zh-CN" sz="3200" kern="0" dirty="0">
                <a:latin typeface="Times New Roman" panose="02020603050405020304" pitchFamily="18" charset="0"/>
                <a:cs typeface="Times New Roman" panose="02020603050405020304" pitchFamily="18" charset="0"/>
              </a:rPr>
              <a:t>4. </a:t>
            </a:r>
            <a:r>
              <a:rPr lang="en-US" altLang="zh-CN" sz="3200" kern="100" dirty="0">
                <a:latin typeface="Times New Roman" panose="02020603050405020304" pitchFamily="18" charset="0"/>
                <a:cs typeface="Times New Roman" panose="02020603050405020304" pitchFamily="18" charset="0"/>
              </a:rPr>
              <a:t>Since Tom </a:t>
            </a:r>
            <a:r>
              <a:rPr lang="en-US" altLang="zh-CN" sz="3200" u="sng" kern="100" dirty="0">
                <a:latin typeface="Times New Roman" panose="02020603050405020304" pitchFamily="18" charset="0"/>
                <a:cs typeface="Times New Roman" panose="02020603050405020304" pitchFamily="18" charset="0"/>
              </a:rPr>
              <a:t>          </a:t>
            </a:r>
            <a:r>
              <a:rPr lang="en-US" altLang="zh-CN" sz="3200" u="sng" kern="100" dirty="0" smtClean="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(accident) downloaded a virus into his computer, he can not open the file now</a:t>
            </a:r>
            <a:r>
              <a:rPr lang="en-US" altLang="zh-CN" sz="3200" kern="100" dirty="0" smtClean="0">
                <a:latin typeface="Times New Roman" panose="02020603050405020304" pitchFamily="18" charset="0"/>
                <a:cs typeface="Times New Roman" panose="02020603050405020304" pitchFamily="18" charset="0"/>
              </a:rPr>
              <a:t>.</a:t>
            </a:r>
            <a:endParaRPr lang="zh-CN" altLang="zh-CN" sz="3200" kern="100" dirty="0">
              <a:latin typeface="Calibri" panose="020F0502020204030204" pitchFamily="34" charset="0"/>
              <a:cs typeface="Times New Roman" panose="02020603050405020304" pitchFamily="18" charset="0"/>
            </a:endParaRPr>
          </a:p>
        </p:txBody>
      </p:sp>
      <p:cxnSp>
        <p:nvCxnSpPr>
          <p:cNvPr id="4" name="直接连接符 3"/>
          <p:cNvCxnSpPr/>
          <p:nvPr/>
        </p:nvCxnSpPr>
        <p:spPr>
          <a:xfrm>
            <a:off x="6588224" y="3573016"/>
            <a:ext cx="216024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2699792" y="548680"/>
            <a:ext cx="4416530" cy="584775"/>
          </a:xfrm>
          <a:prstGeom prst="rect">
            <a:avLst/>
          </a:prstGeom>
        </p:spPr>
        <p:txBody>
          <a:bodyPr wrap="square">
            <a:spAutoFit/>
          </a:bodyPr>
          <a:lstStyle/>
          <a:p>
            <a:r>
              <a:rPr lang="en-US" altLang="zh-CN" sz="3200" b="1" kern="100" dirty="0">
                <a:solidFill>
                  <a:srgbClr val="FF0000"/>
                </a:solidFill>
                <a:latin typeface="Times New Roman" panose="02020603050405020304" pitchFamily="18" charset="0"/>
                <a:cs typeface="Times New Roman" panose="02020603050405020304" pitchFamily="18" charset="0"/>
              </a:rPr>
              <a:t>resolving</a:t>
            </a:r>
            <a:endParaRPr lang="zh-CN" altLang="en-US" sz="3200" b="1" kern="100"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2483768" y="2069560"/>
            <a:ext cx="4416530"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breathless</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6732240" y="3111440"/>
            <a:ext cx="4416530" cy="584775"/>
          </a:xfrm>
          <a:prstGeom prst="rect">
            <a:avLst/>
          </a:prstGeom>
        </p:spPr>
        <p:txBody>
          <a:bodyPr wrap="square">
            <a:spAutoFit/>
          </a:bodyPr>
          <a:lstStyle/>
          <a:p>
            <a:r>
              <a:rPr lang="en-US" altLang="zh-CN" sz="3200" b="1" kern="100" dirty="0">
                <a:solidFill>
                  <a:srgbClr val="FF0000"/>
                </a:solidFill>
                <a:latin typeface="Times New Roman" panose="02020603050405020304" pitchFamily="18" charset="0"/>
              </a:rPr>
              <a:t>critical</a:t>
            </a:r>
            <a:endParaRPr lang="zh-CN" altLang="en-US" sz="3200" b="1" dirty="0">
              <a:solidFill>
                <a:srgbClr val="FF0000"/>
              </a:solidFill>
            </a:endParaRPr>
          </a:p>
        </p:txBody>
      </p:sp>
      <p:sp>
        <p:nvSpPr>
          <p:cNvPr id="10" name="矩形 9"/>
          <p:cNvSpPr/>
          <p:nvPr/>
        </p:nvSpPr>
        <p:spPr>
          <a:xfrm>
            <a:off x="2699792" y="4491698"/>
            <a:ext cx="4416530"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accidentally</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13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50"/>
                                        <p:tgtEl>
                                          <p:spTgt spid="6"/>
                                        </p:tgtEl>
                                      </p:cBhvr>
                                    </p:animEffect>
                                    <p:anim calcmode="lin" valueType="num">
                                      <p:cBhvr>
                                        <p:cTn id="8" dur="250" fill="hold"/>
                                        <p:tgtEl>
                                          <p:spTgt spid="6"/>
                                        </p:tgtEl>
                                        <p:attrNameLst>
                                          <p:attrName>ppt_x</p:attrName>
                                        </p:attrNameLst>
                                      </p:cBhvr>
                                      <p:tavLst>
                                        <p:tav tm="0">
                                          <p:val>
                                            <p:strVal val="#ppt_x"/>
                                          </p:val>
                                        </p:tav>
                                        <p:tav tm="100000">
                                          <p:val>
                                            <p:strVal val="#ppt_x"/>
                                          </p:val>
                                        </p:tav>
                                      </p:tavLst>
                                    </p:anim>
                                    <p:anim calcmode="lin" valueType="num">
                                      <p:cBhvr>
                                        <p:cTn id="9"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50"/>
                                        <p:tgtEl>
                                          <p:spTgt spid="5"/>
                                        </p:tgtEl>
                                      </p:cBhvr>
                                    </p:animEffect>
                                    <p:anim calcmode="lin" valueType="num">
                                      <p:cBhvr>
                                        <p:cTn id="15" dur="250" fill="hold"/>
                                        <p:tgtEl>
                                          <p:spTgt spid="5"/>
                                        </p:tgtEl>
                                        <p:attrNameLst>
                                          <p:attrName>ppt_x</p:attrName>
                                        </p:attrNameLst>
                                      </p:cBhvr>
                                      <p:tavLst>
                                        <p:tav tm="0">
                                          <p:val>
                                            <p:strVal val="#ppt_x"/>
                                          </p:val>
                                        </p:tav>
                                        <p:tav tm="100000">
                                          <p:val>
                                            <p:strVal val="#ppt_x"/>
                                          </p:val>
                                        </p:tav>
                                      </p:tavLst>
                                    </p:anim>
                                    <p:anim calcmode="lin" valueType="num">
                                      <p:cBhvr>
                                        <p:cTn id="16"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50"/>
                                        <p:tgtEl>
                                          <p:spTgt spid="7"/>
                                        </p:tgtEl>
                                      </p:cBhvr>
                                    </p:animEffect>
                                    <p:anim calcmode="lin" valueType="num">
                                      <p:cBhvr>
                                        <p:cTn id="22" dur="250" fill="hold"/>
                                        <p:tgtEl>
                                          <p:spTgt spid="7"/>
                                        </p:tgtEl>
                                        <p:attrNameLst>
                                          <p:attrName>ppt_x</p:attrName>
                                        </p:attrNameLst>
                                      </p:cBhvr>
                                      <p:tavLst>
                                        <p:tav tm="0">
                                          <p:val>
                                            <p:strVal val="#ppt_x"/>
                                          </p:val>
                                        </p:tav>
                                        <p:tav tm="100000">
                                          <p:val>
                                            <p:strVal val="#ppt_x"/>
                                          </p:val>
                                        </p:tav>
                                      </p:tavLst>
                                    </p:anim>
                                    <p:anim calcmode="lin" valueType="num">
                                      <p:cBhvr>
                                        <p:cTn id="23"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50"/>
                                        <p:tgtEl>
                                          <p:spTgt spid="9"/>
                                        </p:tgtEl>
                                      </p:cBhvr>
                                    </p:animEffect>
                                    <p:anim calcmode="lin" valueType="num">
                                      <p:cBhvr>
                                        <p:cTn id="29" dur="250" fill="hold"/>
                                        <p:tgtEl>
                                          <p:spTgt spid="9"/>
                                        </p:tgtEl>
                                        <p:attrNameLst>
                                          <p:attrName>ppt_x</p:attrName>
                                        </p:attrNameLst>
                                      </p:cBhvr>
                                      <p:tavLst>
                                        <p:tav tm="0">
                                          <p:val>
                                            <p:strVal val="#ppt_x"/>
                                          </p:val>
                                        </p:tav>
                                        <p:tav tm="100000">
                                          <p:val>
                                            <p:strVal val="#ppt_x"/>
                                          </p:val>
                                        </p:tav>
                                      </p:tavLst>
                                    </p:anim>
                                    <p:anim calcmode="lin" valueType="num">
                                      <p:cBhvr>
                                        <p:cTn id="30"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50"/>
                                        <p:tgtEl>
                                          <p:spTgt spid="10"/>
                                        </p:tgtEl>
                                      </p:cBhvr>
                                    </p:animEffect>
                                    <p:anim calcmode="lin" valueType="num">
                                      <p:cBhvr>
                                        <p:cTn id="36" dur="250" fill="hold"/>
                                        <p:tgtEl>
                                          <p:spTgt spid="10"/>
                                        </p:tgtEl>
                                        <p:attrNameLst>
                                          <p:attrName>ppt_x</p:attrName>
                                        </p:attrNameLst>
                                      </p:cBhvr>
                                      <p:tavLst>
                                        <p:tav tm="0">
                                          <p:val>
                                            <p:strVal val="#ppt_x"/>
                                          </p:val>
                                        </p:tav>
                                        <p:tav tm="100000">
                                          <p:val>
                                            <p:strVal val="#ppt_x"/>
                                          </p:val>
                                        </p:tav>
                                      </p:tavLst>
                                    </p:anim>
                                    <p:anim calcmode="lin" valueType="num">
                                      <p:cBhvr>
                                        <p:cTn id="37" dur="25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188640"/>
            <a:ext cx="8424936" cy="6494085"/>
          </a:xfrm>
          <a:prstGeom prst="rect">
            <a:avLst/>
          </a:prstGeom>
        </p:spPr>
        <p:txBody>
          <a:bodyPr wrap="square">
            <a:spAutoFit/>
          </a:bodyPr>
          <a:lstStyle/>
          <a:p>
            <a:pPr marL="152400" indent="-152400" algn="just">
              <a:spcAft>
                <a:spcPts val="0"/>
              </a:spcAft>
            </a:pPr>
            <a:r>
              <a:rPr lang="en-US" altLang="zh-CN" sz="3200" kern="100" dirty="0" smtClean="0">
                <a:latin typeface="Times New Roman" panose="02020603050405020304" pitchFamily="18" charset="0"/>
                <a:cs typeface="Times New Roman" panose="02020603050405020304" pitchFamily="18" charset="0"/>
              </a:rPr>
              <a:t>5</a:t>
            </a:r>
            <a:r>
              <a:rPr lang="en-US" altLang="zh-CN" sz="3200" kern="100" dirty="0">
                <a:latin typeface="Times New Roman" panose="02020603050405020304" pitchFamily="18" charset="0"/>
                <a:cs typeface="Times New Roman" panose="02020603050405020304" pitchFamily="18" charset="0"/>
              </a:rPr>
              <a:t>. When first introduced to the market, the computer software was not a success due to its </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_________________(</a:t>
            </a:r>
            <a:r>
              <a:rPr lang="en-US" altLang="zh-CN" sz="3200" kern="100" dirty="0">
                <a:latin typeface="Times New Roman" panose="02020603050405020304" pitchFamily="18" charset="0"/>
                <a:cs typeface="Times New Roman" panose="02020603050405020304" pitchFamily="18" charset="0"/>
              </a:rPr>
              <a:t>complex) in operation.</a:t>
            </a:r>
            <a:endParaRPr lang="zh-CN" altLang="zh-CN" sz="3200" kern="100" dirty="0">
              <a:latin typeface="Calibri" panose="020F0502020204030204" pitchFamily="34" charset="0"/>
              <a:cs typeface="Times New Roman" panose="02020603050405020304" pitchFamily="18" charset="0"/>
            </a:endParaRPr>
          </a:p>
          <a:p>
            <a:r>
              <a:rPr lang="en-US" altLang="zh-CN" sz="3200" kern="100" dirty="0">
                <a:latin typeface="Times New Roman" panose="02020603050405020304" pitchFamily="18" charset="0"/>
                <a:cs typeface="Times New Roman" panose="02020603050405020304" pitchFamily="18" charset="0"/>
              </a:rPr>
              <a:t>6. </a:t>
            </a:r>
            <a:r>
              <a:rPr lang="en-US" altLang="zh-CN" sz="3200" kern="100" dirty="0" smtClean="0">
                <a:latin typeface="Times New Roman" panose="02020603050405020304" pitchFamily="18" charset="0"/>
                <a:cs typeface="Times New Roman" panose="02020603050405020304" pitchFamily="18" charset="0"/>
              </a:rPr>
              <a:t>I'm</a:t>
            </a:r>
            <a:r>
              <a:rPr lang="en-US" altLang="zh-CN" sz="3200" kern="100" dirty="0">
                <a:latin typeface="Times New Roman" panose="02020603050405020304" pitchFamily="18" charset="0"/>
                <a:cs typeface="Times New Roman" panose="02020603050405020304" pitchFamily="18" charset="0"/>
              </a:rPr>
              <a:t> writing this letter to beg your </a:t>
            </a:r>
            <a:r>
              <a:rPr lang="en-US" altLang="zh-CN" sz="3200" u="sng" kern="100" dirty="0">
                <a:latin typeface="Times New Roman" panose="02020603050405020304" pitchFamily="18" charset="0"/>
                <a:cs typeface="Times New Roman" panose="02020603050405020304" pitchFamily="18" charset="0"/>
              </a:rPr>
              <a:t>          </a:t>
            </a:r>
            <a:endParaRPr lang="en-US" altLang="zh-CN" sz="3200" u="sng" kern="100" dirty="0" smtClean="0">
              <a:latin typeface="Times New Roman" panose="02020603050405020304" pitchFamily="18" charset="0"/>
              <a:cs typeface="Times New Roman" panose="02020603050405020304" pitchFamily="18" charset="0"/>
            </a:endParaRPr>
          </a:p>
          <a:p>
            <a:r>
              <a:rPr lang="en-US" altLang="zh-CN" sz="3200" kern="100" dirty="0">
                <a:latin typeface="Times New Roman" panose="02020603050405020304" pitchFamily="18" charset="0"/>
                <a:cs typeface="Times New Roman" panose="02020603050405020304" pitchFamily="18" charset="0"/>
              </a:rPr>
              <a:t> (forgive) for what I have done. </a:t>
            </a:r>
            <a:endParaRPr lang="zh-CN" altLang="zh-CN" sz="3200" kern="100" dirty="0">
              <a:latin typeface="Calibri" panose="020F0502020204030204" pitchFamily="34" charset="0"/>
              <a:cs typeface="Times New Roman" panose="02020603050405020304" pitchFamily="18" charset="0"/>
            </a:endParaRPr>
          </a:p>
          <a:p>
            <a:r>
              <a:rPr lang="en-US" altLang="zh-CN" sz="3200" kern="100" dirty="0">
                <a:latin typeface="Times New Roman" panose="02020603050405020304" pitchFamily="18" charset="0"/>
                <a:cs typeface="Times New Roman" panose="02020603050405020304" pitchFamily="18" charset="0"/>
              </a:rPr>
              <a:t>7. With his head</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in his hands, he</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into a chair. (sink)</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tabLst>
                <a:tab pos="2700655" algn="l"/>
              </a:tabLst>
            </a:pPr>
            <a:r>
              <a:rPr lang="en-US" altLang="zh-CN" sz="3200" kern="100" dirty="0">
                <a:latin typeface="Times New Roman" panose="02020603050405020304" pitchFamily="18" charset="0"/>
                <a:cs typeface="Courier New" panose="02070309020205020404" pitchFamily="49" charset="0"/>
              </a:rPr>
              <a:t>8. His </a:t>
            </a:r>
            <a:r>
              <a:rPr lang="en-US" altLang="zh-CN" sz="3200" u="sng" kern="100" dirty="0">
                <a:latin typeface="Times New Roman" panose="02020603050405020304" pitchFamily="18" charset="0"/>
                <a:cs typeface="Courier New" panose="02070309020205020404" pitchFamily="49" charset="0"/>
              </a:rPr>
              <a:t>          </a:t>
            </a:r>
            <a:r>
              <a:rPr lang="en-US" altLang="zh-CN" sz="3200" u="sng" kern="100" dirty="0" smtClean="0">
                <a:latin typeface="Times New Roman" panose="02020603050405020304" pitchFamily="18" charset="0"/>
                <a:cs typeface="Courier New" panose="02070309020205020404" pitchFamily="49" charset="0"/>
              </a:rPr>
              <a:t>      </a:t>
            </a:r>
            <a:r>
              <a:rPr lang="en-US" altLang="zh-CN" sz="3200" kern="100" dirty="0" smtClean="0">
                <a:latin typeface="Times New Roman" panose="02020603050405020304" pitchFamily="18" charset="0"/>
                <a:cs typeface="Courier New" panose="02070309020205020404" pitchFamily="49" charset="0"/>
              </a:rPr>
              <a:t>       questions </a:t>
            </a:r>
            <a:r>
              <a:rPr lang="en-US" altLang="zh-CN" sz="3200" kern="100" dirty="0">
                <a:latin typeface="Times New Roman" panose="02020603050405020304" pitchFamily="18" charset="0"/>
                <a:cs typeface="Courier New" panose="02070309020205020404" pitchFamily="49" charset="0"/>
              </a:rPr>
              <a:t>made me </a:t>
            </a:r>
            <a:r>
              <a:rPr lang="en-US" altLang="zh-CN" sz="3200" u="sng" kern="100" dirty="0">
                <a:latin typeface="Times New Roman" panose="02020603050405020304" pitchFamily="18" charset="0"/>
                <a:cs typeface="Courier New" panose="02070309020205020404" pitchFamily="49" charset="0"/>
              </a:rPr>
              <a:t>          </a:t>
            </a:r>
            <a:r>
              <a:rPr lang="en-US" altLang="zh-CN" sz="3200" kern="100" dirty="0">
                <a:latin typeface="Times New Roman" panose="02020603050405020304" pitchFamily="18" charset="0"/>
                <a:cs typeface="Courier New" panose="02070309020205020404" pitchFamily="49" charset="0"/>
              </a:rPr>
              <a:t> </a:t>
            </a:r>
            <a:r>
              <a:rPr lang="en-US" altLang="zh-CN" sz="3200" kern="100" dirty="0" smtClean="0">
                <a:latin typeface="Times New Roman" panose="02020603050405020304" pitchFamily="18" charset="0"/>
                <a:cs typeface="Courier New" panose="02070309020205020404" pitchFamily="49" charset="0"/>
              </a:rPr>
              <a:t>   </a:t>
            </a:r>
          </a:p>
          <a:p>
            <a:pPr marL="152400" indent="-152400" algn="just">
              <a:spcAft>
                <a:spcPts val="0"/>
              </a:spcAft>
              <a:tabLst>
                <a:tab pos="2700655" algn="l"/>
              </a:tabLst>
            </a:pPr>
            <a:r>
              <a:rPr lang="en-US" altLang="zh-CN" sz="3200" kern="100" dirty="0" smtClean="0">
                <a:latin typeface="Times New Roman" panose="02020603050405020304" pitchFamily="18" charset="0"/>
                <a:cs typeface="Courier New" panose="02070309020205020404" pitchFamily="49" charset="0"/>
              </a:rPr>
              <a:t>                         greatly</a:t>
            </a:r>
            <a:r>
              <a:rPr lang="en-US" altLang="zh-CN" sz="3200" kern="100" dirty="0">
                <a:latin typeface="Times New Roman" panose="02020603050405020304" pitchFamily="18" charset="0"/>
                <a:cs typeface="Courier New" panose="02070309020205020404" pitchFamily="49" charset="0"/>
              </a:rPr>
              <a:t>. Wearing an ____________ smile, I felt my face burning with </a:t>
            </a:r>
            <a:r>
              <a:rPr lang="en-US" altLang="zh-CN" sz="3200" u="sng" kern="100" dirty="0">
                <a:latin typeface="Times New Roman" panose="02020603050405020304" pitchFamily="18" charset="0"/>
                <a:cs typeface="Courier New" panose="02070309020205020404" pitchFamily="49" charset="0"/>
              </a:rPr>
              <a:t>             </a:t>
            </a:r>
            <a:r>
              <a:rPr lang="en-US" altLang="zh-CN" sz="3200" kern="100" dirty="0">
                <a:latin typeface="Times New Roman" panose="02020603050405020304" pitchFamily="18" charset="0"/>
                <a:cs typeface="Courier New" panose="02070309020205020404" pitchFamily="49" charset="0"/>
              </a:rPr>
              <a:t>. (embarrass)</a:t>
            </a:r>
            <a:endParaRPr lang="zh-CN" altLang="zh-CN" sz="3200" kern="100" dirty="0">
              <a:latin typeface="宋体" panose="02010600030101010101" pitchFamily="2" charset="-122"/>
              <a:cs typeface="Courier New" panose="02070309020205020404" pitchFamily="49" charset="0"/>
            </a:endParaRPr>
          </a:p>
          <a:p>
            <a:pPr algn="just">
              <a:spcAft>
                <a:spcPts val="0"/>
              </a:spcAft>
            </a:pPr>
            <a:r>
              <a:rPr lang="en-US" altLang="zh-CN" sz="3200" kern="100" dirty="0">
                <a:latin typeface="Times New Roman" panose="02020603050405020304" pitchFamily="18" charset="0"/>
                <a:cs typeface="Times New Roman" panose="02020603050405020304" pitchFamily="18" charset="0"/>
              </a:rPr>
              <a:t>9. John and James are brothers. The former is a teacher; </a:t>
            </a:r>
            <a:r>
              <a:rPr lang="en-US" altLang="zh-CN" sz="3200" u="sng" kern="100" dirty="0">
                <a:latin typeface="Times New Roman" panose="02020603050405020304" pitchFamily="18" charset="0"/>
                <a:cs typeface="Times New Roman" panose="02020603050405020304" pitchFamily="18" charset="0"/>
              </a:rPr>
              <a:t>      </a:t>
            </a:r>
            <a:r>
              <a:rPr lang="en-US" altLang="zh-CN" sz="3200" u="sng"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a:t>
            </a:r>
            <a:r>
              <a:rPr lang="zh-CN" altLang="zh-CN" sz="3200" kern="100" dirty="0">
                <a:latin typeface="Times New Roman" panose="02020603050405020304" pitchFamily="18" charset="0"/>
                <a:cs typeface="Times New Roman" panose="02020603050405020304" pitchFamily="18" charset="0"/>
              </a:rPr>
              <a:t>后者</a:t>
            </a:r>
            <a:r>
              <a:rPr lang="en-US" altLang="zh-CN" sz="3200" kern="100" dirty="0">
                <a:latin typeface="Times New Roman" panose="02020603050405020304" pitchFamily="18" charset="0"/>
                <a:cs typeface="Times New Roman" panose="02020603050405020304" pitchFamily="18" charset="0"/>
              </a:rPr>
              <a:t>) is an engineer</a:t>
            </a:r>
            <a:r>
              <a:rPr lang="en-US" altLang="zh-CN" sz="3200" kern="100" dirty="0" smtClean="0">
                <a:latin typeface="Times New Roman" panose="02020603050405020304" pitchFamily="18" charset="0"/>
                <a:cs typeface="Times New Roman" panose="02020603050405020304" pitchFamily="18" charset="0"/>
              </a:rPr>
              <a:t>.</a:t>
            </a:r>
            <a:endParaRPr lang="zh-CN" altLang="zh-CN" sz="3200" kern="100" dirty="0">
              <a:latin typeface="Calibri" panose="020F0502020204030204" pitchFamily="34" charset="0"/>
              <a:cs typeface="Times New Roman" panose="02020603050405020304" pitchFamily="18" charset="0"/>
            </a:endParaRPr>
          </a:p>
        </p:txBody>
      </p:sp>
      <p:cxnSp>
        <p:nvCxnSpPr>
          <p:cNvPr id="4" name="直接连接符 3"/>
          <p:cNvCxnSpPr/>
          <p:nvPr/>
        </p:nvCxnSpPr>
        <p:spPr>
          <a:xfrm>
            <a:off x="6300192" y="2132856"/>
            <a:ext cx="216024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876256" y="3068960"/>
            <a:ext cx="129614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683568" y="1124744"/>
            <a:ext cx="4416530"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complexity</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6252167" y="1709519"/>
            <a:ext cx="4416530"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forgiveness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3275856" y="2645623"/>
            <a:ext cx="102784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sunk</a:t>
            </a:r>
            <a:endParaRPr lang="zh-CN" altLang="en-US" sz="3200" b="1" dirty="0">
              <a:solidFill>
                <a:srgbClr val="FF0000"/>
              </a:solidFill>
            </a:endParaRPr>
          </a:p>
        </p:txBody>
      </p:sp>
      <p:sp>
        <p:nvSpPr>
          <p:cNvPr id="10" name="矩形 9"/>
          <p:cNvSpPr/>
          <p:nvPr/>
        </p:nvSpPr>
        <p:spPr>
          <a:xfrm>
            <a:off x="7010405" y="2645623"/>
            <a:ext cx="1005403"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sank</a:t>
            </a:r>
            <a:endParaRPr lang="zh-CN" altLang="en-US" sz="3200" b="1" dirty="0">
              <a:solidFill>
                <a:srgbClr val="FF0000"/>
              </a:solidFill>
            </a:endParaRPr>
          </a:p>
        </p:txBody>
      </p:sp>
      <p:sp>
        <p:nvSpPr>
          <p:cNvPr id="11" name="矩形 10"/>
          <p:cNvSpPr/>
          <p:nvPr/>
        </p:nvSpPr>
        <p:spPr>
          <a:xfrm>
            <a:off x="539552" y="4149080"/>
            <a:ext cx="2545890"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embarrassed </a:t>
            </a:r>
            <a:endParaRPr lang="zh-CN" altLang="en-US" sz="3200" b="1" dirty="0">
              <a:solidFill>
                <a:srgbClr val="FF0000"/>
              </a:solidFill>
            </a:endParaRPr>
          </a:p>
        </p:txBody>
      </p:sp>
      <p:sp>
        <p:nvSpPr>
          <p:cNvPr id="12" name="矩形 11"/>
          <p:cNvSpPr/>
          <p:nvPr/>
        </p:nvSpPr>
        <p:spPr>
          <a:xfrm>
            <a:off x="1327409" y="3620057"/>
            <a:ext cx="268214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embarrassing </a:t>
            </a:r>
            <a:endParaRPr lang="zh-CN" altLang="en-US" sz="3200" b="1" dirty="0">
              <a:solidFill>
                <a:srgbClr val="FF0000"/>
              </a:solidFill>
            </a:endParaRPr>
          </a:p>
        </p:txBody>
      </p:sp>
      <p:cxnSp>
        <p:nvCxnSpPr>
          <p:cNvPr id="13" name="直接连接符 12"/>
          <p:cNvCxnSpPr/>
          <p:nvPr/>
        </p:nvCxnSpPr>
        <p:spPr>
          <a:xfrm>
            <a:off x="827584" y="4581128"/>
            <a:ext cx="216024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6107367" y="4100859"/>
            <a:ext cx="2545890"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embarrassed </a:t>
            </a:r>
            <a:endParaRPr lang="zh-CN" altLang="en-US" sz="3200" b="1" dirty="0">
              <a:solidFill>
                <a:srgbClr val="FF0000"/>
              </a:solidFill>
            </a:endParaRPr>
          </a:p>
        </p:txBody>
      </p:sp>
      <p:sp>
        <p:nvSpPr>
          <p:cNvPr id="15" name="矩形 14"/>
          <p:cNvSpPr/>
          <p:nvPr/>
        </p:nvSpPr>
        <p:spPr>
          <a:xfrm>
            <a:off x="6358190" y="4583138"/>
            <a:ext cx="3137397"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embarrassment </a:t>
            </a:r>
            <a:endParaRPr lang="zh-CN" altLang="en-US" sz="3200" b="1" dirty="0">
              <a:solidFill>
                <a:srgbClr val="FF0000"/>
              </a:solidFill>
            </a:endParaRPr>
          </a:p>
        </p:txBody>
      </p:sp>
      <p:sp>
        <p:nvSpPr>
          <p:cNvPr id="16" name="矩形 15"/>
          <p:cNvSpPr/>
          <p:nvPr/>
        </p:nvSpPr>
        <p:spPr>
          <a:xfrm>
            <a:off x="1945099" y="6059618"/>
            <a:ext cx="1893467"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3200" b="1" kern="1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 latter</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55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50"/>
                                        <p:tgtEl>
                                          <p:spTgt spid="7"/>
                                        </p:tgtEl>
                                      </p:cBhvr>
                                    </p:animEffect>
                                    <p:anim calcmode="lin" valueType="num">
                                      <p:cBhvr>
                                        <p:cTn id="8" dur="250" fill="hold"/>
                                        <p:tgtEl>
                                          <p:spTgt spid="7"/>
                                        </p:tgtEl>
                                        <p:attrNameLst>
                                          <p:attrName>ppt_x</p:attrName>
                                        </p:attrNameLst>
                                      </p:cBhvr>
                                      <p:tavLst>
                                        <p:tav tm="0">
                                          <p:val>
                                            <p:strVal val="#ppt_x"/>
                                          </p:val>
                                        </p:tav>
                                        <p:tav tm="100000">
                                          <p:val>
                                            <p:strVal val="#ppt_x"/>
                                          </p:val>
                                        </p:tav>
                                      </p:tavLst>
                                    </p:anim>
                                    <p:anim calcmode="lin" valueType="num">
                                      <p:cBhvr>
                                        <p:cTn id="9"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50"/>
                                        <p:tgtEl>
                                          <p:spTgt spid="8"/>
                                        </p:tgtEl>
                                      </p:cBhvr>
                                    </p:animEffect>
                                    <p:anim calcmode="lin" valueType="num">
                                      <p:cBhvr>
                                        <p:cTn id="15" dur="250" fill="hold"/>
                                        <p:tgtEl>
                                          <p:spTgt spid="8"/>
                                        </p:tgtEl>
                                        <p:attrNameLst>
                                          <p:attrName>ppt_x</p:attrName>
                                        </p:attrNameLst>
                                      </p:cBhvr>
                                      <p:tavLst>
                                        <p:tav tm="0">
                                          <p:val>
                                            <p:strVal val="#ppt_x"/>
                                          </p:val>
                                        </p:tav>
                                        <p:tav tm="100000">
                                          <p:val>
                                            <p:strVal val="#ppt_x"/>
                                          </p:val>
                                        </p:tav>
                                      </p:tavLst>
                                    </p:anim>
                                    <p:anim calcmode="lin" valueType="num">
                                      <p:cBhvr>
                                        <p:cTn id="16"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250"/>
                                        <p:tgtEl>
                                          <p:spTgt spid="9"/>
                                        </p:tgtEl>
                                      </p:cBhvr>
                                    </p:animEffect>
                                    <p:anim calcmode="lin" valueType="num">
                                      <p:cBhvr>
                                        <p:cTn id="22" dur="250" fill="hold"/>
                                        <p:tgtEl>
                                          <p:spTgt spid="9"/>
                                        </p:tgtEl>
                                        <p:attrNameLst>
                                          <p:attrName>ppt_x</p:attrName>
                                        </p:attrNameLst>
                                      </p:cBhvr>
                                      <p:tavLst>
                                        <p:tav tm="0">
                                          <p:val>
                                            <p:strVal val="#ppt_x"/>
                                          </p:val>
                                        </p:tav>
                                        <p:tav tm="100000">
                                          <p:val>
                                            <p:strVal val="#ppt_x"/>
                                          </p:val>
                                        </p:tav>
                                      </p:tavLst>
                                    </p:anim>
                                    <p:anim calcmode="lin" valueType="num">
                                      <p:cBhvr>
                                        <p:cTn id="23"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250"/>
                                        <p:tgtEl>
                                          <p:spTgt spid="10"/>
                                        </p:tgtEl>
                                      </p:cBhvr>
                                    </p:animEffect>
                                    <p:anim calcmode="lin" valueType="num">
                                      <p:cBhvr>
                                        <p:cTn id="29" dur="250" fill="hold"/>
                                        <p:tgtEl>
                                          <p:spTgt spid="10"/>
                                        </p:tgtEl>
                                        <p:attrNameLst>
                                          <p:attrName>ppt_x</p:attrName>
                                        </p:attrNameLst>
                                      </p:cBhvr>
                                      <p:tavLst>
                                        <p:tav tm="0">
                                          <p:val>
                                            <p:strVal val="#ppt_x"/>
                                          </p:val>
                                        </p:tav>
                                        <p:tav tm="100000">
                                          <p:val>
                                            <p:strVal val="#ppt_x"/>
                                          </p:val>
                                        </p:tav>
                                      </p:tavLst>
                                    </p:anim>
                                    <p:anim calcmode="lin" valueType="num">
                                      <p:cBhvr>
                                        <p:cTn id="30" dur="2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250"/>
                                        <p:tgtEl>
                                          <p:spTgt spid="12"/>
                                        </p:tgtEl>
                                      </p:cBhvr>
                                    </p:animEffect>
                                    <p:anim calcmode="lin" valueType="num">
                                      <p:cBhvr>
                                        <p:cTn id="36" dur="250" fill="hold"/>
                                        <p:tgtEl>
                                          <p:spTgt spid="12"/>
                                        </p:tgtEl>
                                        <p:attrNameLst>
                                          <p:attrName>ppt_x</p:attrName>
                                        </p:attrNameLst>
                                      </p:cBhvr>
                                      <p:tavLst>
                                        <p:tav tm="0">
                                          <p:val>
                                            <p:strVal val="#ppt_x"/>
                                          </p:val>
                                        </p:tav>
                                        <p:tav tm="100000">
                                          <p:val>
                                            <p:strVal val="#ppt_x"/>
                                          </p:val>
                                        </p:tav>
                                      </p:tavLst>
                                    </p:anim>
                                    <p:anim calcmode="lin" valueType="num">
                                      <p:cBhvr>
                                        <p:cTn id="37" dur="25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50"/>
                                        <p:tgtEl>
                                          <p:spTgt spid="11"/>
                                        </p:tgtEl>
                                      </p:cBhvr>
                                    </p:animEffect>
                                    <p:anim calcmode="lin" valueType="num">
                                      <p:cBhvr>
                                        <p:cTn id="43" dur="250" fill="hold"/>
                                        <p:tgtEl>
                                          <p:spTgt spid="11"/>
                                        </p:tgtEl>
                                        <p:attrNameLst>
                                          <p:attrName>ppt_x</p:attrName>
                                        </p:attrNameLst>
                                      </p:cBhvr>
                                      <p:tavLst>
                                        <p:tav tm="0">
                                          <p:val>
                                            <p:strVal val="#ppt_x"/>
                                          </p:val>
                                        </p:tav>
                                        <p:tav tm="100000">
                                          <p:val>
                                            <p:strVal val="#ppt_x"/>
                                          </p:val>
                                        </p:tav>
                                      </p:tavLst>
                                    </p:anim>
                                    <p:anim calcmode="lin" valueType="num">
                                      <p:cBhvr>
                                        <p:cTn id="44" dur="2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50"/>
                                        <p:tgtEl>
                                          <p:spTgt spid="14"/>
                                        </p:tgtEl>
                                      </p:cBhvr>
                                    </p:animEffect>
                                    <p:anim calcmode="lin" valueType="num">
                                      <p:cBhvr>
                                        <p:cTn id="50" dur="250" fill="hold"/>
                                        <p:tgtEl>
                                          <p:spTgt spid="14"/>
                                        </p:tgtEl>
                                        <p:attrNameLst>
                                          <p:attrName>ppt_x</p:attrName>
                                        </p:attrNameLst>
                                      </p:cBhvr>
                                      <p:tavLst>
                                        <p:tav tm="0">
                                          <p:val>
                                            <p:strVal val="#ppt_x"/>
                                          </p:val>
                                        </p:tav>
                                        <p:tav tm="100000">
                                          <p:val>
                                            <p:strVal val="#ppt_x"/>
                                          </p:val>
                                        </p:tav>
                                      </p:tavLst>
                                    </p:anim>
                                    <p:anim calcmode="lin" valueType="num">
                                      <p:cBhvr>
                                        <p:cTn id="51" dur="25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250"/>
                                        <p:tgtEl>
                                          <p:spTgt spid="15"/>
                                        </p:tgtEl>
                                      </p:cBhvr>
                                    </p:animEffect>
                                    <p:anim calcmode="lin" valueType="num">
                                      <p:cBhvr>
                                        <p:cTn id="57" dur="250" fill="hold"/>
                                        <p:tgtEl>
                                          <p:spTgt spid="15"/>
                                        </p:tgtEl>
                                        <p:attrNameLst>
                                          <p:attrName>ppt_x</p:attrName>
                                        </p:attrNameLst>
                                      </p:cBhvr>
                                      <p:tavLst>
                                        <p:tav tm="0">
                                          <p:val>
                                            <p:strVal val="#ppt_x"/>
                                          </p:val>
                                        </p:tav>
                                        <p:tav tm="100000">
                                          <p:val>
                                            <p:strVal val="#ppt_x"/>
                                          </p:val>
                                        </p:tav>
                                      </p:tavLst>
                                    </p:anim>
                                    <p:anim calcmode="lin" valueType="num">
                                      <p:cBhvr>
                                        <p:cTn id="58" dur="25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250"/>
                                        <p:tgtEl>
                                          <p:spTgt spid="16"/>
                                        </p:tgtEl>
                                      </p:cBhvr>
                                    </p:animEffect>
                                    <p:anim calcmode="lin" valueType="num">
                                      <p:cBhvr>
                                        <p:cTn id="64" dur="250" fill="hold"/>
                                        <p:tgtEl>
                                          <p:spTgt spid="16"/>
                                        </p:tgtEl>
                                        <p:attrNameLst>
                                          <p:attrName>ppt_x</p:attrName>
                                        </p:attrNameLst>
                                      </p:cBhvr>
                                      <p:tavLst>
                                        <p:tav tm="0">
                                          <p:val>
                                            <p:strVal val="#ppt_x"/>
                                          </p:val>
                                        </p:tav>
                                        <p:tav tm="100000">
                                          <p:val>
                                            <p:strVal val="#ppt_x"/>
                                          </p:val>
                                        </p:tav>
                                      </p:tavLst>
                                    </p:anim>
                                    <p:anim calcmode="lin" valueType="num">
                                      <p:cBhvr>
                                        <p:cTn id="65" dur="25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188640"/>
            <a:ext cx="8424936" cy="5016758"/>
          </a:xfrm>
          <a:prstGeom prst="rect">
            <a:avLst/>
          </a:prstGeom>
        </p:spPr>
        <p:txBody>
          <a:bodyPr wrap="square">
            <a:spAutoFit/>
          </a:bodyPr>
          <a:lstStyle/>
          <a:p>
            <a:pPr marL="152400" indent="-152400" algn="just">
              <a:spcAft>
                <a:spcPts val="0"/>
              </a:spcAft>
            </a:pPr>
            <a:r>
              <a:rPr lang="en-US" altLang="zh-CN" sz="3200" kern="100" dirty="0" smtClean="0">
                <a:latin typeface="Times New Roman" panose="02020603050405020304" pitchFamily="18" charset="0"/>
                <a:cs typeface="Times New Roman" panose="02020603050405020304" pitchFamily="18" charset="0"/>
              </a:rPr>
              <a:t>10</a:t>
            </a:r>
            <a:r>
              <a:rPr lang="en-US" altLang="zh-CN" sz="3200" kern="100" dirty="0">
                <a:latin typeface="Times New Roman" panose="02020603050405020304" pitchFamily="18" charset="0"/>
                <a:cs typeface="Times New Roman" panose="02020603050405020304" pitchFamily="18" charset="0"/>
              </a:rPr>
              <a:t>. </a:t>
            </a:r>
            <a:r>
              <a:rPr lang="en-US" altLang="zh-CN" sz="3200" u="sng" kern="100" dirty="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zh-CN" altLang="zh-CN" sz="3200" kern="100" dirty="0">
                <a:latin typeface="Times New Roman" panose="02020603050405020304" pitchFamily="18" charset="0"/>
                <a:cs typeface="Times New Roman" panose="02020603050405020304" pitchFamily="18" charset="0"/>
              </a:rPr>
              <a:t>坦率地说</a:t>
            </a:r>
            <a:r>
              <a:rPr lang="en-US" altLang="zh-CN" sz="3200" kern="100" dirty="0">
                <a:latin typeface="Times New Roman" panose="02020603050405020304" pitchFamily="18" charset="0"/>
                <a:cs typeface="Times New Roman" panose="02020603050405020304" pitchFamily="18" charset="0"/>
              </a:rPr>
              <a:t>), such useful ways should be applied to English learning so that all students can benefit from them.</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pPr>
            <a:r>
              <a:rPr lang="en-US" altLang="zh-CN" sz="3200" kern="100" dirty="0">
                <a:latin typeface="Times New Roman" panose="02020603050405020304" pitchFamily="18" charset="0"/>
                <a:cs typeface="Times New Roman" panose="02020603050405020304" pitchFamily="18" charset="0"/>
              </a:rPr>
              <a:t>11. Life can be great when you are not busy ______________________ (</a:t>
            </a:r>
            <a:r>
              <a:rPr lang="zh-CN" altLang="zh-CN" sz="3200" kern="100" dirty="0">
                <a:latin typeface="Times New Roman" panose="02020603050405020304" pitchFamily="18" charset="0"/>
                <a:cs typeface="Times New Roman" panose="02020603050405020304" pitchFamily="18" charset="0"/>
              </a:rPr>
              <a:t>挑毛病</a:t>
            </a:r>
            <a:r>
              <a:rPr lang="en-US" altLang="zh-CN" sz="3200" kern="100" dirty="0">
                <a:latin typeface="Times New Roman" panose="02020603050405020304" pitchFamily="18" charset="0"/>
                <a:cs typeface="Times New Roman" panose="02020603050405020304" pitchFamily="18" charset="0"/>
              </a:rPr>
              <a:t>) it.</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pPr>
            <a:r>
              <a:rPr lang="en-US" altLang="zh-CN" sz="3200" kern="100" dirty="0">
                <a:latin typeface="Times New Roman" panose="02020603050405020304" pitchFamily="18" charset="0"/>
                <a:cs typeface="Times New Roman" panose="02020603050405020304" pitchFamily="18" charset="0"/>
              </a:rPr>
              <a:t>12. He </a:t>
            </a:r>
            <a:r>
              <a:rPr lang="en-US" altLang="zh-CN" sz="3200" u="sng" kern="100" dirty="0">
                <a:latin typeface="Times New Roman" panose="02020603050405020304" pitchFamily="18" charset="0"/>
                <a:cs typeface="Times New Roman" panose="02020603050405020304" pitchFamily="18" charset="0"/>
              </a:rPr>
              <a:t>     </a:t>
            </a:r>
            <a:r>
              <a:rPr lang="en-US" altLang="zh-CN" sz="3200" u="sng" kern="100" dirty="0" smtClean="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(signal) wildly for help, but nobody noticed.</a:t>
            </a:r>
            <a:endParaRPr lang="zh-CN" altLang="zh-CN" sz="3200" kern="100" dirty="0">
              <a:latin typeface="Calibri" panose="020F0502020204030204" pitchFamily="34" charset="0"/>
              <a:cs typeface="Times New Roman" panose="02020603050405020304" pitchFamily="18" charset="0"/>
            </a:endParaRPr>
          </a:p>
          <a:p>
            <a:pPr marL="152400" indent="-152400" algn="just">
              <a:spcAft>
                <a:spcPts val="0"/>
              </a:spcAft>
            </a:pPr>
            <a:r>
              <a:rPr lang="en-US" altLang="zh-CN" sz="3200" kern="100" dirty="0">
                <a:latin typeface="Times New Roman" panose="02020603050405020304" pitchFamily="18" charset="0"/>
                <a:cs typeface="Times New Roman" panose="02020603050405020304" pitchFamily="18" charset="0"/>
              </a:rPr>
              <a:t>13. He was beginning to get </a:t>
            </a:r>
            <a:r>
              <a:rPr lang="en-US" altLang="zh-CN" sz="3200" kern="100" dirty="0" smtClean="0">
                <a:latin typeface="Times New Roman" panose="02020603050405020304" pitchFamily="18" charset="0"/>
                <a:cs typeface="Times New Roman" panose="02020603050405020304" pitchFamily="18" charset="0"/>
              </a:rPr>
              <a:t>wildly  </a:t>
            </a:r>
            <a:r>
              <a:rPr lang="en-US" altLang="zh-CN" sz="3200" u="sng" kern="100" dirty="0" smtClean="0">
                <a:latin typeface="Times New Roman" panose="02020603050405020304" pitchFamily="18" charset="0"/>
                <a:cs typeface="Times New Roman" panose="02020603050405020304" pitchFamily="18" charset="0"/>
              </a:rPr>
              <a:t>        </a:t>
            </a:r>
            <a:r>
              <a:rPr lang="en-US" altLang="zh-CN" sz="3200" kern="100" dirty="0" smtClean="0">
                <a:latin typeface="Times New Roman" panose="02020603050405020304" pitchFamily="18" charset="0"/>
                <a:cs typeface="Times New Roman" panose="02020603050405020304" pitchFamily="18" charset="0"/>
              </a:rPr>
              <a:t> (</a:t>
            </a:r>
            <a:r>
              <a:rPr lang="en-US" altLang="zh-CN" sz="3200" kern="100" dirty="0">
                <a:latin typeface="Times New Roman" panose="02020603050405020304" pitchFamily="18" charset="0"/>
                <a:cs typeface="Times New Roman" panose="02020603050405020304" pitchFamily="18" charset="0"/>
              </a:rPr>
              <a:t>annoy) with me at/about my fault.</a:t>
            </a:r>
            <a:endParaRPr lang="zh-CN" altLang="zh-CN" sz="3200" kern="100" dirty="0">
              <a:latin typeface="Calibri" panose="020F0502020204030204" pitchFamily="34" charset="0"/>
              <a:cs typeface="Times New Roman" panose="02020603050405020304" pitchFamily="18" charset="0"/>
            </a:endParaRPr>
          </a:p>
        </p:txBody>
      </p:sp>
      <p:sp>
        <p:nvSpPr>
          <p:cNvPr id="3" name="矩形 2"/>
          <p:cNvSpPr/>
          <p:nvPr/>
        </p:nvSpPr>
        <p:spPr>
          <a:xfrm>
            <a:off x="899592" y="188640"/>
            <a:ext cx="5400004"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cs typeface="Times New Roman" panose="02020603050405020304" pitchFamily="18" charset="0"/>
              </a:rPr>
              <a:t>Frankly speaking/To be frank</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899592" y="2706755"/>
            <a:ext cx="3337773"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finding fault with </a:t>
            </a:r>
            <a:endParaRPr lang="zh-CN" altLang="en-US" sz="3200" b="1" dirty="0">
              <a:solidFill>
                <a:srgbClr val="FF0000"/>
              </a:solidFill>
            </a:endParaRPr>
          </a:p>
        </p:txBody>
      </p:sp>
      <p:sp>
        <p:nvSpPr>
          <p:cNvPr id="6" name="矩形 5"/>
          <p:cNvSpPr/>
          <p:nvPr/>
        </p:nvSpPr>
        <p:spPr>
          <a:xfrm>
            <a:off x="1763688" y="3140968"/>
            <a:ext cx="2007281"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signal(l)</a:t>
            </a:r>
            <a:r>
              <a:rPr lang="en-US" altLang="zh-CN" sz="3200" b="1" kern="100" dirty="0" err="1">
                <a:solidFill>
                  <a:srgbClr val="FF0000"/>
                </a:solidFill>
                <a:latin typeface="Times New Roman" panose="02020603050405020304" pitchFamily="18" charset="0"/>
              </a:rPr>
              <a:t>ed</a:t>
            </a:r>
            <a:endParaRPr lang="zh-CN" altLang="en-US" sz="3200" b="1" dirty="0">
              <a:solidFill>
                <a:srgbClr val="FF0000"/>
              </a:solidFill>
            </a:endParaRPr>
          </a:p>
        </p:txBody>
      </p:sp>
      <p:sp>
        <p:nvSpPr>
          <p:cNvPr id="7" name="矩形 6"/>
          <p:cNvSpPr/>
          <p:nvPr/>
        </p:nvSpPr>
        <p:spPr>
          <a:xfrm>
            <a:off x="6012160" y="4149080"/>
            <a:ext cx="1665841"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annoyed</a:t>
            </a:r>
            <a:endParaRPr lang="zh-CN" altLang="en-US" sz="3200" b="1" dirty="0">
              <a:solidFill>
                <a:srgbClr val="FF0000"/>
              </a:solidFill>
            </a:endParaRPr>
          </a:p>
        </p:txBody>
      </p:sp>
    </p:spTree>
    <p:extLst>
      <p:ext uri="{BB962C8B-B14F-4D97-AF65-F5344CB8AC3E}">
        <p14:creationId xmlns:p14="http://schemas.microsoft.com/office/powerpoint/2010/main" val="117130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50"/>
                                        <p:tgtEl>
                                          <p:spTgt spid="4"/>
                                        </p:tgtEl>
                                      </p:cBhvr>
                                    </p:animEffect>
                                    <p:anim calcmode="lin" valueType="num">
                                      <p:cBhvr>
                                        <p:cTn id="15" dur="250" fill="hold"/>
                                        <p:tgtEl>
                                          <p:spTgt spid="4"/>
                                        </p:tgtEl>
                                        <p:attrNameLst>
                                          <p:attrName>ppt_x</p:attrName>
                                        </p:attrNameLst>
                                      </p:cBhvr>
                                      <p:tavLst>
                                        <p:tav tm="0">
                                          <p:val>
                                            <p:strVal val="#ppt_x"/>
                                          </p:val>
                                        </p:tav>
                                        <p:tav tm="100000">
                                          <p:val>
                                            <p:strVal val="#ppt_x"/>
                                          </p:val>
                                        </p:tav>
                                      </p:tavLst>
                                    </p:anim>
                                    <p:anim calcmode="lin" valueType="num">
                                      <p:cBhvr>
                                        <p:cTn id="16" dur="2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50"/>
                                        <p:tgtEl>
                                          <p:spTgt spid="6"/>
                                        </p:tgtEl>
                                      </p:cBhvr>
                                    </p:animEffect>
                                    <p:anim calcmode="lin" valueType="num">
                                      <p:cBhvr>
                                        <p:cTn id="22" dur="250" fill="hold"/>
                                        <p:tgtEl>
                                          <p:spTgt spid="6"/>
                                        </p:tgtEl>
                                        <p:attrNameLst>
                                          <p:attrName>ppt_x</p:attrName>
                                        </p:attrNameLst>
                                      </p:cBhvr>
                                      <p:tavLst>
                                        <p:tav tm="0">
                                          <p:val>
                                            <p:strVal val="#ppt_x"/>
                                          </p:val>
                                        </p:tav>
                                        <p:tav tm="100000">
                                          <p:val>
                                            <p:strVal val="#ppt_x"/>
                                          </p:val>
                                        </p:tav>
                                      </p:tavLst>
                                    </p:anim>
                                    <p:anim calcmode="lin" valueType="num">
                                      <p:cBhvr>
                                        <p:cTn id="23"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50"/>
                                        <p:tgtEl>
                                          <p:spTgt spid="7"/>
                                        </p:tgtEl>
                                      </p:cBhvr>
                                    </p:animEffect>
                                    <p:anim calcmode="lin" valueType="num">
                                      <p:cBhvr>
                                        <p:cTn id="29" dur="250" fill="hold"/>
                                        <p:tgtEl>
                                          <p:spTgt spid="7"/>
                                        </p:tgtEl>
                                        <p:attrNameLst>
                                          <p:attrName>ppt_x</p:attrName>
                                        </p:attrNameLst>
                                      </p:cBhvr>
                                      <p:tavLst>
                                        <p:tav tm="0">
                                          <p:val>
                                            <p:strVal val="#ppt_x"/>
                                          </p:val>
                                        </p:tav>
                                        <p:tav tm="100000">
                                          <p:val>
                                            <p:strVal val="#ppt_x"/>
                                          </p:val>
                                        </p:tav>
                                      </p:tavLst>
                                    </p:anim>
                                    <p:anim calcmode="lin" valueType="num">
                                      <p:cBhvr>
                                        <p:cTn id="30" dur="25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332656"/>
            <a:ext cx="9073008" cy="5739328"/>
          </a:xfrm>
          <a:prstGeom prst="rect">
            <a:avLst/>
          </a:prstGeom>
        </p:spPr>
        <p:txBody>
          <a:bodyPr wrap="square">
            <a:spAutoFit/>
          </a:bodyPr>
          <a:lstStyle/>
          <a:p>
            <a:pPr marL="342900" lvl="0" indent="-342900">
              <a:lnSpc>
                <a:spcPts val="3360"/>
              </a:lnSpc>
              <a:buFont typeface="+mj-lt"/>
              <a:buAutoNum type="romanUcPeriod"/>
            </a:pPr>
            <a:r>
              <a:rPr lang="en-US" altLang="zh-CN" sz="2800" b="1" kern="100" dirty="0">
                <a:latin typeface="Times New Roman" panose="02020603050405020304" pitchFamily="18" charset="0"/>
                <a:cs typeface="Times New Roman" panose="02020603050405020304" pitchFamily="18" charset="0"/>
              </a:rPr>
              <a:t>Key Words</a:t>
            </a:r>
            <a:endParaRPr lang="zh-CN" altLang="zh-CN" sz="2800" kern="100" dirty="0">
              <a:latin typeface="Calibri" panose="020F0502020204030204" pitchFamily="34" charset="0"/>
              <a:cs typeface="Times New Roman" panose="02020603050405020304" pitchFamily="18" charset="0"/>
            </a:endParaRPr>
          </a:p>
          <a:p>
            <a:pPr marL="342900" lvl="0" indent="-342900" algn="just">
              <a:lnSpc>
                <a:spcPts val="3360"/>
              </a:lnSpc>
              <a:spcAft>
                <a:spcPts val="0"/>
              </a:spcAft>
              <a:buFont typeface="+mj-lt"/>
              <a:buAutoNum type="arabicPeriod"/>
            </a:pPr>
            <a:r>
              <a:rPr lang="en-US" altLang="zh-CN" sz="2800" kern="100" dirty="0">
                <a:latin typeface="Times New Roman" panose="02020603050405020304" pitchFamily="18" charset="0"/>
                <a:cs typeface="Times New Roman" panose="02020603050405020304" pitchFamily="18" charset="0"/>
              </a:rPr>
              <a:t>tear  v. </a:t>
            </a:r>
            <a:r>
              <a:rPr lang="en-US" altLang="zh-CN" sz="2800" kern="100" dirty="0">
                <a:latin typeface="Arial" panose="020B0604020202020204" pitchFamily="34" charset="0"/>
                <a:cs typeface="Times New Roman" panose="02020603050405020304" pitchFamily="18" charset="0"/>
              </a:rPr>
              <a:t>[</a:t>
            </a:r>
            <a:r>
              <a:rPr lang="en-US" altLang="zh-CN" sz="2800" kern="100" dirty="0" err="1">
                <a:latin typeface="Arial" panose="020B0604020202020204" pitchFamily="34" charset="0"/>
                <a:cs typeface="Times New Roman" panose="02020603050405020304" pitchFamily="18" charset="0"/>
              </a:rPr>
              <a:t>teə</a:t>
            </a:r>
            <a:r>
              <a:rPr lang="en-US" altLang="zh-CN" sz="2800" kern="100" dirty="0">
                <a:latin typeface="Arial" panose="020B0604020202020204" pitchFamily="34" charset="0"/>
                <a:cs typeface="Times New Roman" panose="02020603050405020304" pitchFamily="18" charset="0"/>
              </a:rPr>
              <a:t>(r)]</a:t>
            </a:r>
            <a:r>
              <a:rPr lang="zh-CN" altLang="zh-CN" sz="2800" kern="100" dirty="0">
                <a:latin typeface="Times New Roman" panose="02020603050405020304" pitchFamily="18" charset="0"/>
                <a:cs typeface="Times New Roman" panose="02020603050405020304" pitchFamily="18" charset="0"/>
              </a:rPr>
              <a:t>（过去式</a:t>
            </a:r>
            <a:r>
              <a:rPr lang="en-US" altLang="zh-CN" sz="2800" u="sng" kern="100" dirty="0">
                <a:latin typeface="Times New Roman" panose="02020603050405020304" pitchFamily="18" charset="0"/>
                <a:cs typeface="Times New Roman" panose="02020603050405020304" pitchFamily="18" charset="0"/>
              </a:rPr>
              <a:t>      </a:t>
            </a:r>
            <a:r>
              <a:rPr lang="en-US" altLang="zh-CN" sz="2800" u="sng" kern="100" dirty="0" smtClean="0">
                <a:latin typeface="Times New Roman" panose="02020603050405020304" pitchFamily="18" charset="0"/>
                <a:cs typeface="Times New Roman" panose="02020603050405020304" pitchFamily="18" charset="0"/>
              </a:rPr>
              <a:t> </a:t>
            </a:r>
            <a:r>
              <a:rPr lang="en-US" altLang="zh-CN" sz="2800" kern="100" dirty="0" smtClean="0">
                <a:latin typeface="Times New Roman" panose="02020603050405020304" pitchFamily="18" charset="0"/>
                <a:cs typeface="Times New Roman" panose="02020603050405020304" pitchFamily="18" charset="0"/>
              </a:rPr>
              <a:t> </a:t>
            </a:r>
            <a:r>
              <a:rPr lang="zh-CN" altLang="zh-CN" sz="2800" kern="100" dirty="0">
                <a:latin typeface="Times New Roman" panose="02020603050405020304" pitchFamily="18" charset="0"/>
                <a:cs typeface="Times New Roman" panose="02020603050405020304" pitchFamily="18" charset="0"/>
              </a:rPr>
              <a:t>过去分词</a:t>
            </a:r>
            <a:r>
              <a:rPr lang="en-US" altLang="zh-CN" sz="2800" u="sng" kern="100" dirty="0">
                <a:latin typeface="Times New Roman" panose="02020603050405020304" pitchFamily="18" charset="0"/>
                <a:cs typeface="Times New Roman" panose="02020603050405020304" pitchFamily="18" charset="0"/>
              </a:rPr>
              <a:t>       </a:t>
            </a:r>
            <a:r>
              <a:rPr lang="en-US" altLang="zh-CN" sz="2800" u="sng" kern="100" dirty="0" smtClean="0">
                <a:latin typeface="Times New Roman" panose="02020603050405020304" pitchFamily="18" charset="0"/>
                <a:cs typeface="Times New Roman" panose="02020603050405020304" pitchFamily="18" charset="0"/>
              </a:rPr>
              <a:t> </a:t>
            </a:r>
            <a:r>
              <a:rPr lang="zh-CN" altLang="zh-CN" sz="2800" kern="100" dirty="0" smtClean="0">
                <a:latin typeface="Times New Roman" panose="02020603050405020304" pitchFamily="18" charset="0"/>
                <a:cs typeface="Times New Roman" panose="02020603050405020304" pitchFamily="18" charset="0"/>
              </a:rPr>
              <a:t>）</a:t>
            </a:r>
            <a:r>
              <a:rPr lang="zh-CN" altLang="zh-CN" sz="2800" kern="100" dirty="0">
                <a:latin typeface="Times New Roman" panose="02020603050405020304" pitchFamily="18" charset="0"/>
                <a:cs typeface="Times New Roman" panose="02020603050405020304" pitchFamily="18" charset="0"/>
              </a:rPr>
              <a:t>撕破；撕开；撕碎</a:t>
            </a:r>
            <a:r>
              <a:rPr lang="zh-CN" altLang="zh-CN" sz="2800" kern="10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kern="100" dirty="0">
              <a:latin typeface="Calibri" panose="020F0502020204030204" pitchFamily="34" charset="0"/>
              <a:cs typeface="Times New Roman" panose="02020603050405020304" pitchFamily="18" charset="0"/>
            </a:endParaRPr>
          </a:p>
          <a:p>
            <a:pPr indent="609600" algn="just">
              <a:lnSpc>
                <a:spcPts val="3360"/>
              </a:lnSpc>
              <a:spcAft>
                <a:spcPts val="0"/>
              </a:spcAft>
            </a:pPr>
            <a:r>
              <a:rPr lang="en-US" altLang="zh-CN" sz="2800" kern="100" dirty="0">
                <a:latin typeface="Times New Roman" panose="02020603050405020304" pitchFamily="18" charset="0"/>
                <a:cs typeface="Times New Roman" panose="02020603050405020304" pitchFamily="18" charset="0"/>
              </a:rPr>
              <a:t>n. </a:t>
            </a:r>
            <a:r>
              <a:rPr lang="en-US" altLang="zh-CN" sz="2800" kern="100" dirty="0">
                <a:latin typeface="Arial" panose="020B0604020202020204" pitchFamily="34" charset="0"/>
                <a:cs typeface="Times New Roman" panose="02020603050405020304" pitchFamily="18" charset="0"/>
              </a:rPr>
              <a:t>[ </a:t>
            </a:r>
            <a:r>
              <a:rPr lang="en-US" altLang="zh-CN" sz="2800" kern="100" dirty="0" err="1">
                <a:latin typeface="Arial" panose="020B0604020202020204" pitchFamily="34" charset="0"/>
                <a:cs typeface="Times New Roman" panose="02020603050405020304" pitchFamily="18" charset="0"/>
              </a:rPr>
              <a:t>tɪə</a:t>
            </a:r>
            <a:r>
              <a:rPr lang="en-US" altLang="zh-CN" sz="2800" kern="100" dirty="0">
                <a:latin typeface="Arial" panose="020B0604020202020204" pitchFamily="34" charset="0"/>
                <a:cs typeface="Times New Roman" panose="02020603050405020304" pitchFamily="18" charset="0"/>
              </a:rPr>
              <a:t>(r)] </a:t>
            </a:r>
            <a:r>
              <a:rPr lang="zh-CN" altLang="zh-CN" sz="2800" kern="100" dirty="0">
                <a:latin typeface="Times New Roman" panose="02020603050405020304" pitchFamily="18" charset="0"/>
                <a:cs typeface="Times New Roman" panose="02020603050405020304" pitchFamily="18" charset="0"/>
              </a:rPr>
              <a:t>眼泪；泪水</a:t>
            </a:r>
            <a:r>
              <a:rPr lang="zh-CN" altLang="zh-CN" sz="2800"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2800" kern="0" dirty="0">
                <a:latin typeface="Times New Roman" panose="02020603050405020304" pitchFamily="18" charset="0"/>
                <a:cs typeface="Times New Roman" panose="02020603050405020304" pitchFamily="18" charset="0"/>
              </a:rPr>
              <a:t>[C]</a:t>
            </a:r>
            <a:r>
              <a:rPr lang="zh-CN" altLang="zh-CN" sz="2800" kern="0" dirty="0">
                <a:latin typeface="Times New Roman" panose="02020603050405020304" pitchFamily="18" charset="0"/>
                <a:cs typeface="Times New Roman" panose="02020603050405020304" pitchFamily="18" charset="0"/>
              </a:rPr>
              <a:t>（常用复数）</a:t>
            </a:r>
            <a:endParaRPr lang="zh-CN" altLang="zh-CN" sz="2800" kern="100" dirty="0">
              <a:latin typeface="Calibri" panose="020F0502020204030204" pitchFamily="34" charset="0"/>
              <a:cs typeface="Times New Roman" panose="02020603050405020304" pitchFamily="18" charset="0"/>
            </a:endParaRPr>
          </a:p>
          <a:p>
            <a:pPr indent="152400" algn="just">
              <a:lnSpc>
                <a:spcPts val="3360"/>
              </a:lnSpc>
              <a:spcAft>
                <a:spcPts val="0"/>
              </a:spcAft>
            </a:pPr>
            <a:r>
              <a:rPr lang="en-US" altLang="zh-CN" sz="2800" kern="100" dirty="0">
                <a:latin typeface="Times New Roman" panose="02020603050405020304" pitchFamily="18" charset="0"/>
                <a:cs typeface="Times New Roman" panose="02020603050405020304" pitchFamily="18" charset="0"/>
              </a:rPr>
              <a:t>★</a:t>
            </a: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to/ into pieces</a:t>
            </a:r>
            <a:r>
              <a:rPr lang="zh-CN" altLang="zh-CN" sz="2800" b="1" kern="0" dirty="0">
                <a:latin typeface="Times New Roman" panose="02020603050405020304" pitchFamily="18" charset="0"/>
                <a:cs typeface="Times New Roman" panose="02020603050405020304" pitchFamily="18" charset="0"/>
              </a:rPr>
              <a:t>把某物撕成碎片</a:t>
            </a:r>
            <a:r>
              <a:rPr lang="zh-CN" altLang="zh-CN" sz="2800" b="1" kern="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kern="100" dirty="0">
              <a:latin typeface="Calibri" panose="020F0502020204030204" pitchFamily="34" charset="0"/>
              <a:cs typeface="Times New Roman" panose="02020603050405020304" pitchFamily="18" charset="0"/>
            </a:endParaRPr>
          </a:p>
          <a:p>
            <a:pPr indent="153035">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in half/ into halves</a:t>
            </a:r>
            <a:r>
              <a:rPr lang="zh-CN" altLang="zh-CN" sz="2800" b="1" kern="0" dirty="0">
                <a:latin typeface="Times New Roman" panose="02020603050405020304" pitchFamily="18" charset="0"/>
                <a:cs typeface="Times New Roman" panose="02020603050405020304" pitchFamily="18" charset="0"/>
              </a:rPr>
              <a:t>把某物撕成两半</a:t>
            </a:r>
            <a:endParaRPr lang="zh-CN" altLang="zh-CN" sz="2800" kern="100" dirty="0">
              <a:latin typeface="Calibri" panose="020F0502020204030204" pitchFamily="34" charset="0"/>
              <a:cs typeface="Times New Roman" panose="02020603050405020304" pitchFamily="18" charset="0"/>
            </a:endParaRPr>
          </a:p>
          <a:p>
            <a:pPr indent="153035">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open</a:t>
            </a:r>
            <a:r>
              <a:rPr lang="zh-CN" altLang="zh-CN" sz="2800" b="1" kern="0" dirty="0">
                <a:latin typeface="Times New Roman" panose="02020603050405020304" pitchFamily="18" charset="0"/>
                <a:cs typeface="Times New Roman" panose="02020603050405020304" pitchFamily="18" charset="0"/>
              </a:rPr>
              <a:t>把某物撕开</a:t>
            </a:r>
            <a:r>
              <a:rPr lang="en-US" altLang="zh-CN" sz="2800" b="1" kern="0" dirty="0">
                <a:latin typeface="Times New Roman" panose="02020603050405020304" pitchFamily="18" charset="0"/>
                <a:cs typeface="Times New Roman" panose="02020603050405020304" pitchFamily="18" charset="0"/>
              </a:rPr>
              <a:t>/</a:t>
            </a:r>
            <a:r>
              <a:rPr lang="zh-CN" altLang="zh-CN" sz="2800" b="1" kern="0" dirty="0">
                <a:latin typeface="Times New Roman" panose="02020603050405020304" pitchFamily="18" charset="0"/>
                <a:cs typeface="Times New Roman" panose="02020603050405020304" pitchFamily="18" charset="0"/>
              </a:rPr>
              <a:t>扯破</a:t>
            </a:r>
            <a:r>
              <a:rPr lang="zh-CN" altLang="zh-CN" sz="2800" b="1" kern="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kern="100" dirty="0">
              <a:latin typeface="Calibri" panose="020F0502020204030204" pitchFamily="34" charset="0"/>
              <a:cs typeface="Times New Roman" panose="02020603050405020304" pitchFamily="18" charset="0"/>
            </a:endParaRPr>
          </a:p>
          <a:p>
            <a:pPr indent="153035">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down  </a:t>
            </a:r>
            <a:r>
              <a:rPr lang="zh-CN" altLang="zh-CN" sz="2800" b="1" kern="0" dirty="0">
                <a:latin typeface="Times New Roman" panose="02020603050405020304" pitchFamily="18" charset="0"/>
                <a:cs typeface="Times New Roman" panose="02020603050405020304" pitchFamily="18" charset="0"/>
              </a:rPr>
              <a:t>扯下</a:t>
            </a:r>
            <a:r>
              <a:rPr lang="en-US" altLang="zh-CN" sz="2800" b="1" kern="0" dirty="0">
                <a:latin typeface="Times New Roman" panose="02020603050405020304" pitchFamily="18" charset="0"/>
                <a:cs typeface="Times New Roman" panose="02020603050405020304" pitchFamily="18" charset="0"/>
              </a:rPr>
              <a:t>/</a:t>
            </a:r>
            <a:r>
              <a:rPr lang="zh-CN" altLang="zh-CN" sz="2800" b="1" kern="0" dirty="0">
                <a:latin typeface="Times New Roman" panose="02020603050405020304" pitchFamily="18" charset="0"/>
                <a:cs typeface="Times New Roman" panose="02020603050405020304" pitchFamily="18" charset="0"/>
              </a:rPr>
              <a:t>拆毁某物</a:t>
            </a:r>
            <a:endParaRPr lang="zh-CN" altLang="zh-CN" sz="2800" kern="100" dirty="0">
              <a:latin typeface="Calibri" panose="020F0502020204030204" pitchFamily="34" charset="0"/>
              <a:cs typeface="Times New Roman" panose="02020603050405020304" pitchFamily="18" charset="0"/>
            </a:endParaRPr>
          </a:p>
          <a:p>
            <a:pPr indent="153035">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sb. apart</a:t>
            </a:r>
            <a:r>
              <a:rPr lang="zh-CN" altLang="zh-CN" sz="2800" b="1" kern="0" dirty="0">
                <a:latin typeface="Times New Roman" panose="02020603050405020304" pitchFamily="18" charset="0"/>
                <a:cs typeface="Times New Roman" panose="02020603050405020304" pitchFamily="18" charset="0"/>
              </a:rPr>
              <a:t>使某物分裂；使某人痛苦难受</a:t>
            </a:r>
            <a:r>
              <a:rPr lang="zh-CN" altLang="zh-CN" sz="2800" b="1" kern="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kern="100" dirty="0">
              <a:latin typeface="Calibri" panose="020F0502020204030204" pitchFamily="34" charset="0"/>
              <a:cs typeface="Times New Roman" panose="02020603050405020304" pitchFamily="18" charset="0"/>
            </a:endParaRPr>
          </a:p>
          <a:p>
            <a:pPr indent="153035">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tear </a:t>
            </a:r>
            <a:r>
              <a:rPr lang="en-US" altLang="zh-CN" sz="2800" b="1" kern="0" dirty="0" err="1">
                <a:latin typeface="Times New Roman" panose="02020603050405020304" pitchFamily="18" charset="0"/>
                <a:cs typeface="Times New Roman" panose="02020603050405020304" pitchFamily="18" charset="0"/>
              </a:rPr>
              <a:t>sth</a:t>
            </a:r>
            <a:r>
              <a:rPr lang="en-US" altLang="zh-CN" sz="2800" b="1" kern="0" dirty="0">
                <a:latin typeface="Times New Roman" panose="02020603050405020304" pitchFamily="18" charset="0"/>
                <a:cs typeface="Times New Roman" panose="02020603050405020304" pitchFamily="18" charset="0"/>
              </a:rPr>
              <a:t>. up  </a:t>
            </a:r>
            <a:r>
              <a:rPr lang="zh-CN" altLang="zh-CN" sz="2800" b="1" kern="0" dirty="0">
                <a:latin typeface="Times New Roman" panose="02020603050405020304" pitchFamily="18" charset="0"/>
                <a:cs typeface="Times New Roman" panose="02020603050405020304" pitchFamily="18" charset="0"/>
              </a:rPr>
              <a:t>撕碎某物</a:t>
            </a:r>
            <a:endParaRPr lang="zh-CN" altLang="zh-CN" sz="2800" kern="100" dirty="0">
              <a:latin typeface="Calibri" panose="020F0502020204030204" pitchFamily="34" charset="0"/>
              <a:cs typeface="Times New Roman" panose="02020603050405020304" pitchFamily="18" charset="0"/>
            </a:endParaRPr>
          </a:p>
          <a:p>
            <a:pPr indent="153035" fontAlgn="base">
              <a:lnSpc>
                <a:spcPts val="3360"/>
              </a:lnSpc>
            </a:pPr>
            <a:r>
              <a:rPr lang="en-US" altLang="zh-CN" sz="2800" b="1" kern="100" dirty="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burst into tears=burst out crying</a:t>
            </a:r>
            <a:r>
              <a:rPr lang="zh-CN" altLang="zh-CN" sz="2800" b="1" kern="0" dirty="0">
                <a:latin typeface="Times New Roman" panose="02020603050405020304" pitchFamily="18" charset="0"/>
                <a:cs typeface="Times New Roman" panose="02020603050405020304" pitchFamily="18" charset="0"/>
              </a:rPr>
              <a:t>突然哭起来</a:t>
            </a:r>
            <a:endParaRPr lang="zh-CN" altLang="zh-CN" sz="2800" kern="100" dirty="0">
              <a:latin typeface="Calibri" panose="020F0502020204030204" pitchFamily="34" charset="0"/>
              <a:cs typeface="Times New Roman" panose="02020603050405020304" pitchFamily="18" charset="0"/>
            </a:endParaRPr>
          </a:p>
          <a:p>
            <a:pPr indent="153035" fontAlgn="base">
              <a:lnSpc>
                <a:spcPts val="3360"/>
              </a:lnSpc>
            </a:pPr>
            <a:r>
              <a:rPr lang="en-US" altLang="zh-CN" sz="2800" b="1" kern="100" dirty="0">
                <a:latin typeface="Times New Roman" panose="02020603050405020304" pitchFamily="18" charset="0"/>
                <a:cs typeface="Times New Roman" panose="02020603050405020304" pitchFamily="18" charset="0"/>
              </a:rPr>
              <a:t>★</a:t>
            </a:r>
            <a:r>
              <a:rPr lang="en-US" altLang="zh-CN" sz="2800" b="1" kern="0" dirty="0">
                <a:latin typeface="Times New Roman" panose="02020603050405020304" pitchFamily="18" charset="0"/>
                <a:cs typeface="Times New Roman" panose="02020603050405020304" pitchFamily="18" charset="0"/>
              </a:rPr>
              <a:t> (be) in tears</a:t>
            </a:r>
            <a:r>
              <a:rPr lang="zh-CN" altLang="zh-CN" sz="2800" b="1" kern="0" dirty="0">
                <a:latin typeface="Times New Roman" panose="02020603050405020304" pitchFamily="18" charset="0"/>
                <a:cs typeface="Times New Roman" panose="02020603050405020304" pitchFamily="18" charset="0"/>
              </a:rPr>
              <a:t>流着泪</a:t>
            </a:r>
            <a:endParaRPr lang="zh-CN" altLang="zh-CN" sz="2800" kern="100" dirty="0">
              <a:latin typeface="Calibri" panose="020F0502020204030204" pitchFamily="34" charset="0"/>
              <a:cs typeface="Times New Roman" panose="02020603050405020304" pitchFamily="18" charset="0"/>
            </a:endParaRPr>
          </a:p>
          <a:p>
            <a:pPr indent="153035" fontAlgn="base">
              <a:lnSpc>
                <a:spcPts val="3360"/>
              </a:lnSpc>
            </a:pPr>
            <a:r>
              <a:rPr lang="en-US" altLang="zh-CN" sz="2800" b="1" kern="100" dirty="0">
                <a:latin typeface="Times New Roman" panose="02020603050405020304" pitchFamily="18" charset="0"/>
                <a:cs typeface="Times New Roman" panose="02020603050405020304" pitchFamily="18" charset="0"/>
              </a:rPr>
              <a:t>★ move sb. to tears </a:t>
            </a:r>
            <a:r>
              <a:rPr lang="zh-CN" altLang="zh-CN" sz="2800" b="1" kern="100" dirty="0">
                <a:latin typeface="Times New Roman" panose="02020603050405020304" pitchFamily="18" charset="0"/>
                <a:cs typeface="Times New Roman" panose="02020603050405020304" pitchFamily="18" charset="0"/>
              </a:rPr>
              <a:t>使某人感动得流泪</a:t>
            </a:r>
            <a:endParaRPr lang="zh-CN" altLang="zh-CN" sz="2800" kern="100" dirty="0">
              <a:latin typeface="Calibri" panose="020F0502020204030204" pitchFamily="34" charset="0"/>
              <a:cs typeface="Times New Roman" panose="02020603050405020304" pitchFamily="18" charset="0"/>
            </a:endParaRPr>
          </a:p>
        </p:txBody>
      </p:sp>
      <p:sp>
        <p:nvSpPr>
          <p:cNvPr id="4" name="矩形 3"/>
          <p:cNvSpPr/>
          <p:nvPr/>
        </p:nvSpPr>
        <p:spPr>
          <a:xfrm>
            <a:off x="3995936" y="692696"/>
            <a:ext cx="884153"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tore</a:t>
            </a:r>
            <a:endParaRPr lang="zh-CN" altLang="en-US" sz="3200" b="1" dirty="0">
              <a:solidFill>
                <a:srgbClr val="FF0000"/>
              </a:solidFill>
            </a:endParaRPr>
          </a:p>
        </p:txBody>
      </p:sp>
      <p:sp>
        <p:nvSpPr>
          <p:cNvPr id="5" name="矩形 4"/>
          <p:cNvSpPr/>
          <p:nvPr/>
        </p:nvSpPr>
        <p:spPr>
          <a:xfrm>
            <a:off x="6093825" y="692695"/>
            <a:ext cx="936475"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torn</a:t>
            </a:r>
            <a:endParaRPr lang="zh-CN" altLang="en-US" sz="3200" b="1" dirty="0">
              <a:solidFill>
                <a:srgbClr val="FF0000"/>
              </a:solidFill>
            </a:endParaRPr>
          </a:p>
        </p:txBody>
      </p:sp>
    </p:spTree>
    <p:extLst>
      <p:ext uri="{BB962C8B-B14F-4D97-AF65-F5344CB8AC3E}">
        <p14:creationId xmlns:p14="http://schemas.microsoft.com/office/powerpoint/2010/main" val="24917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anim calcmode="lin" valueType="num">
                                      <p:cBhvr>
                                        <p:cTn id="8" dur="250" fill="hold"/>
                                        <p:tgtEl>
                                          <p:spTgt spid="4"/>
                                        </p:tgtEl>
                                        <p:attrNameLst>
                                          <p:attrName>ppt_x</p:attrName>
                                        </p:attrNameLst>
                                      </p:cBhvr>
                                      <p:tavLst>
                                        <p:tav tm="0">
                                          <p:val>
                                            <p:strVal val="#ppt_x"/>
                                          </p:val>
                                        </p:tav>
                                        <p:tav tm="100000">
                                          <p:val>
                                            <p:strVal val="#ppt_x"/>
                                          </p:val>
                                        </p:tav>
                                      </p:tavLst>
                                    </p:anim>
                                    <p:anim calcmode="lin" valueType="num">
                                      <p:cBhvr>
                                        <p:cTn id="9" dur="2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50"/>
                                        <p:tgtEl>
                                          <p:spTgt spid="5"/>
                                        </p:tgtEl>
                                      </p:cBhvr>
                                    </p:animEffect>
                                    <p:anim calcmode="lin" valueType="num">
                                      <p:cBhvr>
                                        <p:cTn id="15" dur="250" fill="hold"/>
                                        <p:tgtEl>
                                          <p:spTgt spid="5"/>
                                        </p:tgtEl>
                                        <p:attrNameLst>
                                          <p:attrName>ppt_x</p:attrName>
                                        </p:attrNameLst>
                                      </p:cBhvr>
                                      <p:tavLst>
                                        <p:tav tm="0">
                                          <p:val>
                                            <p:strVal val="#ppt_x"/>
                                          </p:val>
                                        </p:tav>
                                        <p:tav tm="100000">
                                          <p:val>
                                            <p:strVal val="#ppt_x"/>
                                          </p:val>
                                        </p:tav>
                                      </p:tavLst>
                                    </p:anim>
                                    <p:anim calcmode="lin" valueType="num">
                                      <p:cBhvr>
                                        <p:cTn id="16" dur="2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332656"/>
            <a:ext cx="8712968" cy="4362733"/>
          </a:xfrm>
          <a:prstGeom prst="rect">
            <a:avLst/>
          </a:prstGeom>
        </p:spPr>
        <p:txBody>
          <a:bodyPr wrap="square">
            <a:spAutoFit/>
          </a:bodyPr>
          <a:lstStyle/>
          <a:p>
            <a:pPr algn="just">
              <a:lnSpc>
                <a:spcPts val="3700"/>
              </a:lnSpc>
              <a:spcAft>
                <a:spcPts val="0"/>
              </a:spcAft>
            </a:pPr>
            <a:r>
              <a:rPr lang="en-US" altLang="zh-CN" sz="3200" b="1" kern="0" dirty="0">
                <a:latin typeface="Times New Roman" panose="02020603050405020304" pitchFamily="18" charset="0"/>
                <a:cs typeface="Courier New" panose="02070309020205020404" pitchFamily="49" charset="0"/>
              </a:rPr>
              <a:t>1) Fill in the blanks.</a:t>
            </a:r>
            <a:endParaRPr lang="zh-CN" altLang="zh-CN" sz="3200" b="1" kern="100" dirty="0">
              <a:latin typeface="宋体" panose="02010600030101010101" pitchFamily="2" charset="-122"/>
              <a:cs typeface="Courier New" panose="02070309020205020404" pitchFamily="49" charset="0"/>
            </a:endParaRPr>
          </a:p>
          <a:p>
            <a:pPr indent="152400" algn="just">
              <a:lnSpc>
                <a:spcPts val="3700"/>
              </a:lnSpc>
              <a:spcAft>
                <a:spcPts val="0"/>
              </a:spcAft>
            </a:pPr>
            <a:r>
              <a:rPr lang="en-US" altLang="zh-CN" sz="3200" kern="100" dirty="0">
                <a:latin typeface="Times New Roman" panose="02020603050405020304" pitchFamily="18" charset="0"/>
                <a:cs typeface="Courier New" panose="02070309020205020404" pitchFamily="49" charset="0"/>
              </a:rPr>
              <a:t>① The workmen tore </a:t>
            </a:r>
            <a:r>
              <a:rPr lang="en-US" altLang="zh-CN" sz="3200" u="sng" kern="100" dirty="0">
                <a:latin typeface="Times New Roman" panose="02020603050405020304" pitchFamily="18" charset="0"/>
                <a:cs typeface="Courier New" panose="02070309020205020404" pitchFamily="49" charset="0"/>
              </a:rPr>
              <a:t>          </a:t>
            </a:r>
            <a:r>
              <a:rPr lang="en-US" altLang="zh-CN" sz="3200" kern="100" dirty="0">
                <a:latin typeface="Times New Roman" panose="02020603050405020304" pitchFamily="18" charset="0"/>
                <a:cs typeface="Courier New" panose="02070309020205020404" pitchFamily="49" charset="0"/>
              </a:rPr>
              <a:t> the old house and built a new one in its place.</a:t>
            </a:r>
            <a:endParaRPr lang="zh-CN" altLang="zh-CN" sz="3200" kern="100" dirty="0">
              <a:latin typeface="宋体" panose="02010600030101010101" pitchFamily="2" charset="-122"/>
              <a:cs typeface="Courier New" panose="02070309020205020404" pitchFamily="49" charset="0"/>
            </a:endParaRPr>
          </a:p>
          <a:p>
            <a:pPr indent="152400" algn="just">
              <a:lnSpc>
                <a:spcPts val="3700"/>
              </a:lnSpc>
              <a:spcAft>
                <a:spcPts val="0"/>
              </a:spcAft>
            </a:pPr>
            <a:r>
              <a:rPr lang="en-US" altLang="zh-CN" sz="3200" kern="100" dirty="0">
                <a:latin typeface="Times New Roman" panose="02020603050405020304" pitchFamily="18" charset="0"/>
                <a:cs typeface="Courier New" panose="02070309020205020404" pitchFamily="49" charset="0"/>
              </a:rPr>
              <a:t>② She was so angry that she tore</a:t>
            </a:r>
            <a:r>
              <a:rPr lang="en-US" altLang="zh-CN" sz="3200" u="sng" kern="100" dirty="0">
                <a:latin typeface="Times New Roman" panose="02020603050405020304" pitchFamily="18" charset="0"/>
                <a:cs typeface="Courier New" panose="02070309020205020404" pitchFamily="49" charset="0"/>
              </a:rPr>
              <a:t>            </a:t>
            </a:r>
            <a:r>
              <a:rPr lang="en-US" altLang="zh-CN" sz="3200" kern="100" dirty="0">
                <a:latin typeface="Times New Roman" panose="02020603050405020304" pitchFamily="18" charset="0"/>
                <a:cs typeface="Courier New" panose="02070309020205020404" pitchFamily="49" charset="0"/>
              </a:rPr>
              <a:t> the letter the moment she read it.</a:t>
            </a:r>
            <a:endParaRPr lang="zh-CN" altLang="zh-CN" sz="3200" kern="100" dirty="0">
              <a:latin typeface="宋体" panose="02010600030101010101" pitchFamily="2" charset="-122"/>
              <a:cs typeface="Courier New" panose="02070309020205020404" pitchFamily="49" charset="0"/>
            </a:endParaRPr>
          </a:p>
          <a:p>
            <a:pPr indent="152400" algn="just">
              <a:lnSpc>
                <a:spcPts val="3700"/>
              </a:lnSpc>
              <a:spcAft>
                <a:spcPts val="0"/>
              </a:spcAft>
            </a:pPr>
            <a:r>
              <a:rPr lang="en-US" altLang="zh-CN" sz="3200" kern="100" dirty="0">
                <a:latin typeface="Times New Roman" panose="02020603050405020304" pitchFamily="18" charset="0"/>
                <a:cs typeface="Courier New" panose="02070309020205020404" pitchFamily="49" charset="0"/>
              </a:rPr>
              <a:t>③ He was so angry that he tore that check </a:t>
            </a:r>
            <a:r>
              <a:rPr lang="en-US" altLang="zh-CN" sz="3200" u="sng" kern="100" dirty="0">
                <a:latin typeface="Times New Roman" panose="02020603050405020304" pitchFamily="18" charset="0"/>
                <a:cs typeface="Courier New" panose="02070309020205020404" pitchFamily="49" charset="0"/>
              </a:rPr>
              <a:t>            </a:t>
            </a:r>
            <a:r>
              <a:rPr lang="en-US" altLang="zh-CN" sz="3200" kern="100" dirty="0">
                <a:latin typeface="Times New Roman" panose="02020603050405020304" pitchFamily="18" charset="0"/>
                <a:cs typeface="Courier New" panose="02070309020205020404" pitchFamily="49" charset="0"/>
              </a:rPr>
              <a:t> </a:t>
            </a:r>
            <a:endParaRPr lang="en-US" altLang="zh-CN" sz="3200" kern="100" dirty="0" smtClean="0">
              <a:latin typeface="Times New Roman" panose="02020603050405020304" pitchFamily="18" charset="0"/>
              <a:cs typeface="Courier New" panose="02070309020205020404" pitchFamily="49" charset="0"/>
            </a:endParaRPr>
          </a:p>
          <a:p>
            <a:pPr indent="152400" algn="just">
              <a:lnSpc>
                <a:spcPts val="3700"/>
              </a:lnSpc>
              <a:spcAft>
                <a:spcPts val="0"/>
              </a:spcAft>
            </a:pPr>
            <a:r>
              <a:rPr lang="en-US" altLang="zh-CN" sz="3200" kern="100" dirty="0" smtClean="0">
                <a:latin typeface="Times New Roman" panose="02020603050405020304" pitchFamily="18" charset="0"/>
                <a:cs typeface="Courier New" panose="02070309020205020404" pitchFamily="49" charset="0"/>
              </a:rPr>
              <a:t>  </a:t>
            </a:r>
            <a:r>
              <a:rPr lang="en-US" altLang="zh-CN" sz="3200" u="sng" kern="100" dirty="0" smtClean="0">
                <a:latin typeface="Times New Roman" panose="02020603050405020304" pitchFamily="18" charset="0"/>
                <a:cs typeface="Courier New" panose="02070309020205020404" pitchFamily="49" charset="0"/>
              </a:rPr>
              <a:t>                 </a:t>
            </a:r>
            <a:r>
              <a:rPr lang="en-US" altLang="zh-CN" sz="3200" kern="100" dirty="0" smtClean="0">
                <a:latin typeface="Times New Roman" panose="02020603050405020304" pitchFamily="18" charset="0"/>
                <a:cs typeface="Courier New" panose="02070309020205020404" pitchFamily="49" charset="0"/>
              </a:rPr>
              <a:t>    pieces</a:t>
            </a:r>
            <a:r>
              <a:rPr lang="zh-CN" altLang="zh-CN" sz="3200" kern="100" dirty="0">
                <a:latin typeface="Times New Roman" panose="02020603050405020304" pitchFamily="18" charset="0"/>
                <a:cs typeface="Times New Roman" panose="02020603050405020304" pitchFamily="18" charset="0"/>
              </a:rPr>
              <a:t>．</a:t>
            </a:r>
            <a:endParaRPr lang="zh-CN" altLang="zh-CN" sz="3200" kern="100" dirty="0">
              <a:latin typeface="宋体" panose="02010600030101010101" pitchFamily="2" charset="-122"/>
              <a:cs typeface="Courier New" panose="02070309020205020404" pitchFamily="49" charset="0"/>
            </a:endParaRPr>
          </a:p>
          <a:p>
            <a:pPr indent="152400" algn="just">
              <a:lnSpc>
                <a:spcPts val="3700"/>
              </a:lnSpc>
              <a:spcAft>
                <a:spcPts val="0"/>
              </a:spcAft>
            </a:pPr>
            <a:r>
              <a:rPr lang="en-US" altLang="zh-CN" sz="3200" kern="100" dirty="0">
                <a:latin typeface="Times New Roman" panose="02020603050405020304" pitchFamily="18" charset="0"/>
                <a:cs typeface="Courier New" panose="02070309020205020404" pitchFamily="49" charset="0"/>
              </a:rPr>
              <a:t>④ My mother tore the cloth </a:t>
            </a:r>
            <a:r>
              <a:rPr lang="en-US" altLang="zh-CN" sz="3200" u="sng" kern="100" dirty="0">
                <a:latin typeface="Times New Roman" panose="02020603050405020304" pitchFamily="18" charset="0"/>
                <a:cs typeface="Courier New" panose="02070309020205020404" pitchFamily="49" charset="0"/>
              </a:rPr>
              <a:t>_________</a:t>
            </a:r>
            <a:r>
              <a:rPr lang="en-US" altLang="zh-CN" sz="3200" kern="100" dirty="0">
                <a:latin typeface="Times New Roman" panose="02020603050405020304" pitchFamily="18" charset="0"/>
                <a:cs typeface="Courier New" panose="02070309020205020404" pitchFamily="49" charset="0"/>
              </a:rPr>
              <a:t> halves instead of using a pair of scissors.</a:t>
            </a:r>
            <a:endParaRPr lang="zh-CN" altLang="zh-CN" sz="3200" kern="100" dirty="0">
              <a:latin typeface="宋体" panose="02010600030101010101" pitchFamily="2" charset="-122"/>
              <a:cs typeface="Courier New" panose="02070309020205020404" pitchFamily="49" charset="0"/>
            </a:endParaRPr>
          </a:p>
        </p:txBody>
      </p:sp>
      <p:sp>
        <p:nvSpPr>
          <p:cNvPr id="3" name="矩形 2"/>
          <p:cNvSpPr/>
          <p:nvPr/>
        </p:nvSpPr>
        <p:spPr>
          <a:xfrm>
            <a:off x="4310331" y="814946"/>
            <a:ext cx="1243417" cy="584775"/>
          </a:xfrm>
          <a:prstGeom prst="rect">
            <a:avLst/>
          </a:prstGeom>
        </p:spPr>
        <p:txBody>
          <a:bodyPr wrap="none">
            <a:spAutoFit/>
          </a:bodyPr>
          <a:lstStyle/>
          <a:p>
            <a:r>
              <a:rPr lang="en-US" altLang="zh-CN" sz="3200" b="1" dirty="0">
                <a:solidFill>
                  <a:srgbClr val="FF0000"/>
                </a:solidFill>
              </a:rPr>
              <a:t>down </a:t>
            </a:r>
            <a:endParaRPr lang="zh-CN" altLang="en-US" sz="3200" b="1" dirty="0">
              <a:solidFill>
                <a:srgbClr val="FF0000"/>
              </a:solidFill>
            </a:endParaRPr>
          </a:p>
        </p:txBody>
      </p:sp>
      <p:sp>
        <p:nvSpPr>
          <p:cNvPr id="4" name="矩形 3"/>
          <p:cNvSpPr/>
          <p:nvPr/>
        </p:nvSpPr>
        <p:spPr>
          <a:xfrm>
            <a:off x="6227214" y="1628800"/>
            <a:ext cx="623889" cy="584775"/>
          </a:xfrm>
          <a:prstGeom prst="rect">
            <a:avLst/>
          </a:prstGeom>
        </p:spPr>
        <p:txBody>
          <a:bodyPr wrap="none">
            <a:spAutoFit/>
          </a:bodyPr>
          <a:lstStyle/>
          <a:p>
            <a:r>
              <a:rPr lang="en-US" altLang="zh-CN" sz="3200" b="1" dirty="0">
                <a:solidFill>
                  <a:srgbClr val="FF0000"/>
                </a:solidFill>
              </a:rPr>
              <a:t>up</a:t>
            </a:r>
            <a:endParaRPr lang="zh-CN" altLang="en-US" sz="3200" b="1" dirty="0">
              <a:solidFill>
                <a:srgbClr val="FF0000"/>
              </a:solidFill>
            </a:endParaRPr>
          </a:p>
        </p:txBody>
      </p:sp>
      <p:sp>
        <p:nvSpPr>
          <p:cNvPr id="5" name="矩形 4"/>
          <p:cNvSpPr/>
          <p:nvPr/>
        </p:nvSpPr>
        <p:spPr>
          <a:xfrm>
            <a:off x="755576" y="3140968"/>
            <a:ext cx="1490473" cy="584775"/>
          </a:xfrm>
          <a:prstGeom prst="rect">
            <a:avLst/>
          </a:prstGeom>
        </p:spPr>
        <p:txBody>
          <a:bodyPr wrap="none">
            <a:spAutoFit/>
          </a:bodyPr>
          <a:lstStyle/>
          <a:p>
            <a:r>
              <a:rPr lang="en-US" altLang="zh-CN" sz="3200" b="1" dirty="0">
                <a:solidFill>
                  <a:srgbClr val="FF0000"/>
                </a:solidFill>
              </a:rPr>
              <a:t>to/ into</a:t>
            </a:r>
            <a:endParaRPr lang="zh-CN" altLang="en-US" sz="3200" b="1" dirty="0">
              <a:solidFill>
                <a:srgbClr val="FF0000"/>
              </a:solidFill>
            </a:endParaRPr>
          </a:p>
        </p:txBody>
      </p:sp>
      <p:sp>
        <p:nvSpPr>
          <p:cNvPr id="6" name="矩形 5"/>
          <p:cNvSpPr/>
          <p:nvPr/>
        </p:nvSpPr>
        <p:spPr>
          <a:xfrm>
            <a:off x="6205330" y="3553783"/>
            <a:ext cx="954300" cy="584775"/>
          </a:xfrm>
          <a:prstGeom prst="rect">
            <a:avLst/>
          </a:prstGeom>
        </p:spPr>
        <p:txBody>
          <a:bodyPr wrap="none">
            <a:spAutoFit/>
          </a:bodyPr>
          <a:lstStyle/>
          <a:p>
            <a:r>
              <a:rPr lang="zh-CN" altLang="zh-CN" sz="3200" b="1" dirty="0">
                <a:solidFill>
                  <a:srgbClr val="FF0000"/>
                </a:solidFill>
              </a:rPr>
              <a:t> </a:t>
            </a:r>
            <a:r>
              <a:rPr lang="en-US" altLang="zh-CN" sz="3200" b="1" dirty="0">
                <a:solidFill>
                  <a:srgbClr val="FF0000"/>
                </a:solidFill>
              </a:rPr>
              <a:t>into</a:t>
            </a:r>
            <a:endParaRPr lang="zh-CN" altLang="en-US" sz="3200" b="1" dirty="0">
              <a:solidFill>
                <a:srgbClr val="FF0000"/>
              </a:solidFill>
            </a:endParaRPr>
          </a:p>
        </p:txBody>
      </p:sp>
    </p:spTree>
    <p:extLst>
      <p:ext uri="{BB962C8B-B14F-4D97-AF65-F5344CB8AC3E}">
        <p14:creationId xmlns:p14="http://schemas.microsoft.com/office/powerpoint/2010/main" val="280625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3793"/>
            <a:ext cx="9036496" cy="6494085"/>
          </a:xfrm>
          <a:prstGeom prst="rect">
            <a:avLst/>
          </a:prstGeom>
        </p:spPr>
        <p:txBody>
          <a:bodyPr wrap="square">
            <a:spAutoFit/>
          </a:bodyPr>
          <a:lstStyle/>
          <a:p>
            <a:pPr lvl="0" algn="just">
              <a:spcAft>
                <a:spcPts val="0"/>
              </a:spcAft>
            </a:pPr>
            <a:r>
              <a:rPr lang="en-US" altLang="zh-CN" sz="3200" kern="0" dirty="0" smtClean="0">
                <a:latin typeface="Times New Roman" panose="02020603050405020304" pitchFamily="18" charset="0"/>
                <a:cs typeface="Times New Roman" panose="02020603050405020304" pitchFamily="18" charset="0"/>
              </a:rPr>
              <a:t>2) </a:t>
            </a:r>
            <a:r>
              <a:rPr lang="zh-CN" altLang="zh-CN" sz="3200" kern="0" dirty="0" smtClean="0">
                <a:latin typeface="Times New Roman" panose="02020603050405020304" pitchFamily="18" charset="0"/>
                <a:cs typeface="Times New Roman" panose="02020603050405020304" pitchFamily="18" charset="0"/>
              </a:rPr>
              <a:t>我</a:t>
            </a:r>
            <a:r>
              <a:rPr lang="zh-CN" altLang="zh-CN" sz="3200" kern="0" dirty="0">
                <a:latin typeface="Times New Roman" panose="02020603050405020304" pitchFamily="18" charset="0"/>
                <a:cs typeface="Times New Roman" panose="02020603050405020304" pitchFamily="18" charset="0"/>
              </a:rPr>
              <a:t>不知道小说中的什么内容使他突然哭了。</a:t>
            </a:r>
            <a:endParaRPr lang="zh-CN" altLang="zh-CN" sz="3200" kern="100" dirty="0">
              <a:latin typeface="宋体" panose="02010600030101010101" pitchFamily="2" charset="-122"/>
              <a:cs typeface="Courier New" panose="02070309020205020404" pitchFamily="49" charset="0"/>
            </a:endParaRPr>
          </a:p>
          <a:p>
            <a:pPr algn="just">
              <a:spcAft>
                <a:spcPts val="0"/>
              </a:spcAft>
            </a:pPr>
            <a:r>
              <a:rPr lang="en-US" altLang="zh-CN" sz="3200" kern="0" dirty="0">
                <a:latin typeface="Times New Roman" panose="02020603050405020304" pitchFamily="18" charset="0"/>
                <a:cs typeface="Courier New" panose="02070309020205020404" pitchFamily="49" charset="0"/>
              </a:rPr>
              <a:t>I don’t know what it was in the novel ___________________________________  </a:t>
            </a:r>
            <a:endParaRPr lang="zh-CN" altLang="zh-CN" sz="3200" kern="100" dirty="0">
              <a:latin typeface="宋体" panose="02010600030101010101" pitchFamily="2" charset="-122"/>
              <a:cs typeface="Courier New" panose="02070309020205020404" pitchFamily="49" charset="0"/>
            </a:endParaRPr>
          </a:p>
          <a:p>
            <a:pPr lvl="0" algn="just">
              <a:spcAft>
                <a:spcPts val="0"/>
              </a:spcAft>
            </a:pPr>
            <a:r>
              <a:rPr lang="en-US" altLang="zh-CN" sz="3200" kern="100" dirty="0" smtClean="0">
                <a:latin typeface="Times New Roman" panose="02020603050405020304" pitchFamily="18" charset="0"/>
                <a:cs typeface="Times New Roman" panose="02020603050405020304" pitchFamily="18" charset="0"/>
              </a:rPr>
              <a:t>3) </a:t>
            </a:r>
            <a:r>
              <a:rPr lang="zh-CN" altLang="zh-CN" sz="3200" kern="100" dirty="0" smtClean="0">
                <a:latin typeface="Times New Roman" panose="02020603050405020304" pitchFamily="18" charset="0"/>
                <a:cs typeface="Times New Roman" panose="02020603050405020304" pitchFamily="18" charset="0"/>
              </a:rPr>
              <a:t>当</a:t>
            </a:r>
            <a:r>
              <a:rPr lang="zh-CN" altLang="zh-CN" sz="3200" kern="100" dirty="0">
                <a:latin typeface="Times New Roman" panose="02020603050405020304" pitchFamily="18" charset="0"/>
                <a:cs typeface="Times New Roman" panose="02020603050405020304" pitchFamily="18" charset="0"/>
              </a:rPr>
              <a:t>他流着泪表达他的悔恨</a:t>
            </a:r>
            <a:r>
              <a:rPr lang="zh-CN" altLang="zh-CN" sz="3200" kern="100" dirty="0" smtClean="0">
                <a:latin typeface="Times New Roman" panose="02020603050405020304" pitchFamily="18" charset="0"/>
                <a:cs typeface="Times New Roman" panose="02020603050405020304" pitchFamily="18" charset="0"/>
              </a:rPr>
              <a:t>时</a:t>
            </a:r>
            <a:r>
              <a:rPr lang="en-US" altLang="zh-CN" sz="3200" kern="100" dirty="0" smtClean="0">
                <a:latin typeface="Times New Roman" panose="02020603050405020304" pitchFamily="18" charset="0"/>
                <a:cs typeface="Times New Roman" panose="02020603050405020304" pitchFamily="18" charset="0"/>
              </a:rPr>
              <a:t>,</a:t>
            </a:r>
            <a:r>
              <a:rPr lang="zh-CN" altLang="zh-CN" sz="3200" kern="100" dirty="0" smtClean="0">
                <a:latin typeface="Times New Roman" panose="02020603050405020304" pitchFamily="18" charset="0"/>
                <a:cs typeface="Times New Roman" panose="02020603050405020304" pitchFamily="18" charset="0"/>
              </a:rPr>
              <a:t>我们</a:t>
            </a:r>
            <a:r>
              <a:rPr lang="zh-CN" altLang="zh-CN" sz="3200" kern="100" dirty="0">
                <a:latin typeface="Times New Roman" panose="02020603050405020304" pitchFamily="18" charset="0"/>
                <a:cs typeface="Times New Roman" panose="02020603050405020304" pitchFamily="18" charset="0"/>
              </a:rPr>
              <a:t>最终原谅了他</a:t>
            </a:r>
            <a:r>
              <a:rPr lang="zh-CN" altLang="zh-CN" sz="3200" kern="100" dirty="0" smtClean="0">
                <a:latin typeface="Times New Roman" panose="02020603050405020304" pitchFamily="18" charset="0"/>
                <a:cs typeface="Times New Roman" panose="02020603050405020304" pitchFamily="18" charset="0"/>
              </a:rPr>
              <a:t>。</a:t>
            </a:r>
            <a:r>
              <a:rPr lang="en-US" altLang="zh-CN" sz="3200" u="sng" kern="100" dirty="0" smtClean="0">
                <a:latin typeface="Times New Roman" panose="02020603050405020304" pitchFamily="18" charset="0"/>
                <a:cs typeface="Times New Roman" panose="02020603050405020304" pitchFamily="18" charset="0"/>
              </a:rPr>
              <a:t>                                                               </a:t>
            </a:r>
            <a:endParaRPr lang="zh-CN" altLang="zh-CN" sz="3200" kern="100" dirty="0">
              <a:latin typeface="Calibri" panose="020F0502020204030204" pitchFamily="34" charset="0"/>
              <a:cs typeface="Times New Roman" panose="02020603050405020304" pitchFamily="18" charset="0"/>
            </a:endParaRPr>
          </a:p>
          <a:p>
            <a:pPr algn="just" fontAlgn="base">
              <a:spcAft>
                <a:spcPts val="0"/>
              </a:spcAft>
            </a:pPr>
            <a:r>
              <a:rPr lang="en-US" altLang="zh-CN" sz="3200" kern="100" dirty="0">
                <a:latin typeface="Times New Roman" panose="02020603050405020304" pitchFamily="18" charset="0"/>
                <a:cs typeface="Times New Roman" panose="02020603050405020304" pitchFamily="18" charset="0"/>
              </a:rPr>
              <a:t>__________________________________________________________________</a:t>
            </a:r>
            <a:endParaRPr lang="zh-CN" altLang="zh-CN" sz="3200" kern="100" dirty="0">
              <a:latin typeface="Calibri" panose="020F0502020204030204" pitchFamily="34" charset="0"/>
              <a:cs typeface="Times New Roman" panose="02020603050405020304" pitchFamily="18" charset="0"/>
            </a:endParaRPr>
          </a:p>
          <a:p>
            <a:pPr lvl="0" algn="just" fontAlgn="base">
              <a:spcAft>
                <a:spcPts val="0"/>
              </a:spcAft>
            </a:pPr>
            <a:r>
              <a:rPr lang="en-US" altLang="zh-CN" sz="3200" kern="0" dirty="0" smtClean="0">
                <a:latin typeface="Times New Roman" panose="02020603050405020304" pitchFamily="18" charset="0"/>
                <a:cs typeface="Times New Roman" panose="02020603050405020304" pitchFamily="18" charset="0"/>
              </a:rPr>
              <a:t>4) </a:t>
            </a:r>
            <a:r>
              <a:rPr lang="zh-CN" altLang="zh-CN" sz="3200" kern="0" dirty="0" smtClean="0">
                <a:latin typeface="Times New Roman" panose="02020603050405020304" pitchFamily="18" charset="0"/>
                <a:cs typeface="Times New Roman" panose="02020603050405020304" pitchFamily="18" charset="0"/>
              </a:rPr>
              <a:t>医务</a:t>
            </a:r>
            <a:r>
              <a:rPr lang="zh-CN" altLang="zh-CN" sz="3200" kern="0" dirty="0">
                <a:latin typeface="Times New Roman" panose="02020603050405020304" pitchFamily="18" charset="0"/>
                <a:cs typeface="Times New Roman" panose="02020603050405020304" pitchFamily="18" charset="0"/>
              </a:rPr>
              <a:t>人员在抗击新冠肺炎的战斗中所作出的奉献和牺牲使我们感动得流泪。</a:t>
            </a:r>
            <a:endParaRPr lang="zh-CN" altLang="zh-CN" sz="3200" kern="100" dirty="0">
              <a:latin typeface="Calibri" panose="020F0502020204030204" pitchFamily="34" charset="0"/>
              <a:cs typeface="Times New Roman" panose="02020603050405020304" pitchFamily="18" charset="0"/>
            </a:endParaRPr>
          </a:p>
          <a:p>
            <a:pPr algn="just" fontAlgn="base">
              <a:spcAft>
                <a:spcPts val="0"/>
              </a:spcAft>
            </a:pPr>
            <a:r>
              <a:rPr lang="en-US" altLang="zh-CN" sz="3200" u="sng" kern="0" dirty="0">
                <a:latin typeface="Times New Roman" panose="02020603050405020304" pitchFamily="18" charset="0"/>
                <a:cs typeface="Times New Roman" panose="02020603050405020304" pitchFamily="18" charset="0"/>
              </a:rPr>
              <a:t>                                                   </a:t>
            </a:r>
            <a:r>
              <a:rPr lang="en-US" altLang="zh-CN" sz="3200" u="sng" kern="0" dirty="0" smtClean="0">
                <a:latin typeface="Times New Roman" panose="02020603050405020304" pitchFamily="18" charset="0"/>
                <a:cs typeface="Times New Roman" panose="02020603050405020304" pitchFamily="18" charset="0"/>
              </a:rPr>
              <a:t>                               </a:t>
            </a:r>
          </a:p>
          <a:p>
            <a:pPr algn="just" fontAlgn="base">
              <a:spcAft>
                <a:spcPts val="0"/>
              </a:spcAft>
            </a:pPr>
            <a:endParaRPr lang="en-US" altLang="zh-CN" sz="3200" u="sng" kern="0" dirty="0">
              <a:latin typeface="Times New Roman" panose="02020603050405020304" pitchFamily="18" charset="0"/>
              <a:cs typeface="Times New Roman" panose="02020603050405020304" pitchFamily="18" charset="0"/>
            </a:endParaRPr>
          </a:p>
          <a:p>
            <a:pPr algn="just" fontAlgn="base">
              <a:spcAft>
                <a:spcPts val="0"/>
              </a:spcAft>
            </a:pPr>
            <a:r>
              <a:rPr lang="en-US" altLang="zh-CN" sz="3200" kern="0" dirty="0" smtClean="0">
                <a:latin typeface="Times New Roman" panose="02020603050405020304" pitchFamily="18" charset="0"/>
                <a:cs typeface="Times New Roman" panose="02020603050405020304" pitchFamily="18" charset="0"/>
              </a:rPr>
              <a:t>the </a:t>
            </a:r>
            <a:r>
              <a:rPr lang="en-US" altLang="zh-CN" sz="3200" kern="0" dirty="0">
                <a:latin typeface="Times New Roman" panose="02020603050405020304" pitchFamily="18" charset="0"/>
                <a:cs typeface="Times New Roman" panose="02020603050405020304" pitchFamily="18" charset="0"/>
              </a:rPr>
              <a:t>Novel Corona </a:t>
            </a:r>
            <a:r>
              <a:rPr lang="en-US" altLang="zh-CN" sz="3200" kern="0" dirty="0" smtClean="0">
                <a:latin typeface="Times New Roman" panose="02020603050405020304" pitchFamily="18" charset="0"/>
                <a:cs typeface="Times New Roman" panose="02020603050405020304" pitchFamily="18" charset="0"/>
              </a:rPr>
              <a:t>Virus </a:t>
            </a:r>
            <a:r>
              <a:rPr lang="en-US" altLang="zh-CN" sz="3200" u="sng" kern="0" dirty="0" smtClean="0">
                <a:latin typeface="Times New Roman" panose="02020603050405020304" pitchFamily="18" charset="0"/>
                <a:cs typeface="Times New Roman" panose="02020603050405020304" pitchFamily="18" charset="0"/>
              </a:rPr>
              <a:t>                                         </a:t>
            </a:r>
            <a:r>
              <a:rPr lang="en-US" altLang="zh-CN" sz="3200" kern="0" dirty="0">
                <a:latin typeface="Times New Roman" panose="02020603050405020304" pitchFamily="18" charset="0"/>
                <a:cs typeface="Times New Roman" panose="02020603050405020304" pitchFamily="18" charset="0"/>
              </a:rPr>
              <a:t>.  </a:t>
            </a:r>
            <a:endParaRPr lang="zh-CN" altLang="zh-CN" sz="3200" kern="100" dirty="0">
              <a:latin typeface="Calibri" panose="020F0502020204030204" pitchFamily="34" charset="0"/>
              <a:cs typeface="Times New Roman" panose="02020603050405020304" pitchFamily="18" charset="0"/>
            </a:endParaRPr>
          </a:p>
          <a:p>
            <a:pPr fontAlgn="base"/>
            <a:r>
              <a:rPr lang="en-US" altLang="zh-CN" sz="3200" kern="0" dirty="0">
                <a:latin typeface="Times New Roman" panose="02020603050405020304" pitchFamily="18" charset="0"/>
                <a:cs typeface="Times New Roman" panose="02020603050405020304" pitchFamily="18" charset="0"/>
              </a:rPr>
              <a:t>5) </a:t>
            </a:r>
            <a:r>
              <a:rPr lang="zh-CN" altLang="zh-CN" sz="3200" kern="0" dirty="0">
                <a:latin typeface="Times New Roman" panose="02020603050405020304" pitchFamily="18" charset="0"/>
                <a:cs typeface="Times New Roman" panose="02020603050405020304" pitchFamily="18" charset="0"/>
              </a:rPr>
              <a:t>看到他们吵架，我难受极了。</a:t>
            </a:r>
            <a:endParaRPr lang="zh-CN" altLang="zh-CN" sz="3200" kern="100" dirty="0">
              <a:latin typeface="Calibri" panose="020F0502020204030204" pitchFamily="34" charset="0"/>
              <a:cs typeface="Times New Roman" panose="02020603050405020304" pitchFamily="18" charset="0"/>
            </a:endParaRPr>
          </a:p>
          <a:p>
            <a:pPr fontAlgn="base"/>
            <a:r>
              <a:rPr lang="en-US" altLang="zh-CN" sz="3200" kern="0" dirty="0">
                <a:latin typeface="Times New Roman" panose="02020603050405020304" pitchFamily="18" charset="0"/>
                <a:cs typeface="Times New Roman" panose="02020603050405020304" pitchFamily="18" charset="0"/>
              </a:rPr>
              <a:t>  </a:t>
            </a:r>
            <a:r>
              <a:rPr lang="en-US" altLang="zh-CN" sz="3200" u="sng" kern="0" dirty="0">
                <a:latin typeface="Times New Roman" panose="02020603050405020304" pitchFamily="18" charset="0"/>
                <a:cs typeface="Times New Roman" panose="02020603050405020304" pitchFamily="18" charset="0"/>
              </a:rPr>
              <a:t>                                                                   </a:t>
            </a:r>
            <a:endParaRPr lang="zh-CN" altLang="zh-CN" sz="3200" kern="100" dirty="0">
              <a:latin typeface="Calibri" panose="020F0502020204030204" pitchFamily="34" charset="0"/>
              <a:cs typeface="Times New Roman" panose="02020603050405020304" pitchFamily="18" charset="0"/>
            </a:endParaRPr>
          </a:p>
        </p:txBody>
      </p:sp>
      <p:sp>
        <p:nvSpPr>
          <p:cNvPr id="3" name="矩形 2"/>
          <p:cNvSpPr/>
          <p:nvPr/>
        </p:nvSpPr>
        <p:spPr>
          <a:xfrm>
            <a:off x="539552" y="908720"/>
            <a:ext cx="8761188" cy="584775"/>
          </a:xfrm>
          <a:prstGeom prst="rect">
            <a:avLst/>
          </a:prstGeom>
        </p:spPr>
        <p:txBody>
          <a:bodyPr wrap="square">
            <a:spAutoFit/>
          </a:bodyPr>
          <a:lstStyle/>
          <a:p>
            <a:r>
              <a:rPr lang="en-US" altLang="zh-CN" sz="3200" b="1" dirty="0">
                <a:solidFill>
                  <a:srgbClr val="FF0000"/>
                </a:solidFill>
              </a:rPr>
              <a:t>that made him burst into tears/ burst out crying</a:t>
            </a:r>
            <a:endParaRPr lang="zh-CN" altLang="en-US" sz="3200" b="1" dirty="0">
              <a:solidFill>
                <a:srgbClr val="FF0000"/>
              </a:solidFill>
            </a:endParaRPr>
          </a:p>
        </p:txBody>
      </p:sp>
      <p:sp>
        <p:nvSpPr>
          <p:cNvPr id="4" name="矩形 3"/>
          <p:cNvSpPr/>
          <p:nvPr/>
        </p:nvSpPr>
        <p:spPr>
          <a:xfrm>
            <a:off x="395536" y="1983234"/>
            <a:ext cx="8640960" cy="1077218"/>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We finally forgave him when he expressed his regret in tears.</a:t>
            </a:r>
            <a:endParaRPr lang="zh-CN" altLang="zh-CN" sz="3200" b="1"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179512" y="3866419"/>
            <a:ext cx="8604448" cy="1076325"/>
          </a:xfrm>
          <a:prstGeom prst="rect">
            <a:avLst/>
          </a:prstGeom>
        </p:spPr>
        <p:txBody>
          <a:bodyPr wrap="square">
            <a:spAutoFit/>
          </a:bodyPr>
          <a:lstStyle/>
          <a:p>
            <a:r>
              <a:rPr lang="en-US" altLang="zh-CN" sz="3200" b="1" dirty="0">
                <a:solidFill>
                  <a:srgbClr val="FF0000"/>
                </a:solidFill>
                <a:latin typeface="Times New Roman" panose="02020603050405020304"/>
              </a:rPr>
              <a:t>The medical workers’ devotion and sacrifice in the battle against</a:t>
            </a:r>
            <a:endParaRPr lang="zh-CN" altLang="en-US" sz="3200" b="1" dirty="0">
              <a:solidFill>
                <a:srgbClr val="FF0000"/>
              </a:solidFill>
            </a:endParaRPr>
          </a:p>
        </p:txBody>
      </p:sp>
      <p:sp>
        <p:nvSpPr>
          <p:cNvPr id="6" name="矩形 5"/>
          <p:cNvSpPr/>
          <p:nvPr/>
        </p:nvSpPr>
        <p:spPr>
          <a:xfrm>
            <a:off x="4625752" y="4878989"/>
            <a:ext cx="3218815" cy="583565"/>
          </a:xfrm>
          <a:prstGeom prst="rect">
            <a:avLst/>
          </a:prstGeom>
        </p:spPr>
        <p:txBody>
          <a:bodyPr wrap="none">
            <a:spAutoFit/>
          </a:bodyPr>
          <a:lstStyle/>
          <a:p>
            <a:r>
              <a:rPr lang="en-US" altLang="zh-CN" sz="3200" b="1" dirty="0">
                <a:solidFill>
                  <a:srgbClr val="FF0000"/>
                </a:solidFill>
                <a:latin typeface="Times New Roman" panose="02020603050405020304"/>
              </a:rPr>
              <a:t>moved us to </a:t>
            </a:r>
            <a:r>
              <a:rPr lang="en-US" altLang="zh-CN" sz="3200" b="1" dirty="0" smtClean="0">
                <a:solidFill>
                  <a:srgbClr val="FF0000"/>
                </a:solidFill>
                <a:latin typeface="Times New Roman" panose="02020603050405020304"/>
              </a:rPr>
              <a:t>tears</a:t>
            </a:r>
            <a:endParaRPr lang="zh-CN" altLang="en-US" sz="3200" b="1" dirty="0">
              <a:solidFill>
                <a:srgbClr val="FF0000"/>
              </a:solidFill>
            </a:endParaRPr>
          </a:p>
        </p:txBody>
      </p:sp>
      <p:sp>
        <p:nvSpPr>
          <p:cNvPr id="7" name="矩形 6"/>
          <p:cNvSpPr/>
          <p:nvPr/>
        </p:nvSpPr>
        <p:spPr>
          <a:xfrm>
            <a:off x="611560" y="5794926"/>
            <a:ext cx="8064896" cy="1077218"/>
          </a:xfrm>
          <a:prstGeom prst="rect">
            <a:avLst/>
          </a:prstGeom>
        </p:spPr>
        <p:txBody>
          <a:bodyPr wrap="square">
            <a:spAutoFit/>
          </a:bodyPr>
          <a:lstStyle/>
          <a:p>
            <a:pPr fontAlgn="base"/>
            <a:r>
              <a:rPr lang="en-US" altLang="zh-CN" sz="3200" b="1" dirty="0">
                <a:solidFill>
                  <a:srgbClr val="FF0000"/>
                </a:solidFill>
                <a:latin typeface="Times New Roman" panose="02020603050405020304" pitchFamily="18" charset="0"/>
                <a:cs typeface="Times New Roman" panose="02020603050405020304" pitchFamily="18" charset="0"/>
              </a:rPr>
              <a:t>Seeing them quarrel(l)</a:t>
            </a:r>
            <a:r>
              <a:rPr lang="en-US" altLang="zh-CN" sz="3200" b="1" dirty="0" err="1">
                <a:solidFill>
                  <a:srgbClr val="FF0000"/>
                </a:solidFill>
                <a:latin typeface="Times New Roman" panose="02020603050405020304" pitchFamily="18" charset="0"/>
                <a:cs typeface="Times New Roman" panose="02020603050405020304" pitchFamily="18" charset="0"/>
              </a:rPr>
              <a:t>ing</a:t>
            </a:r>
            <a:r>
              <a:rPr lang="en-US" altLang="zh-CN" sz="3200" b="1" dirty="0">
                <a:solidFill>
                  <a:srgbClr val="FF0000"/>
                </a:solidFill>
                <a:latin typeface="Times New Roman" panose="02020603050405020304" pitchFamily="18" charset="0"/>
                <a:cs typeface="Times New Roman" panose="02020603050405020304" pitchFamily="18" charset="0"/>
              </a:rPr>
              <a:t>, I was torn apart. / It tore me apart to see them quarrel(l)</a:t>
            </a:r>
            <a:r>
              <a:rPr lang="en-US" altLang="zh-CN" sz="3200" b="1" dirty="0" err="1">
                <a:solidFill>
                  <a:srgbClr val="FF0000"/>
                </a:solidFill>
                <a:latin typeface="Times New Roman" panose="02020603050405020304" pitchFamily="18" charset="0"/>
                <a:cs typeface="Times New Roman" panose="02020603050405020304" pitchFamily="18" charset="0"/>
              </a:rPr>
              <a:t>ing</a:t>
            </a:r>
            <a:r>
              <a:rPr lang="en-US" altLang="zh-CN" sz="3200" b="1" dirty="0">
                <a:solidFill>
                  <a:srgbClr val="FF0000"/>
                </a:solidFill>
                <a:latin typeface="Times New Roman" panose="02020603050405020304" pitchFamily="18" charset="0"/>
                <a:cs typeface="Times New Roman" panose="02020603050405020304" pitchFamily="18" charset="0"/>
              </a:rPr>
              <a:t>.</a:t>
            </a:r>
            <a:endParaRPr lang="zh-CN" altLang="zh-CN" sz="3200" b="1" dirty="0">
              <a:solidFill>
                <a:srgbClr val="FF0000"/>
              </a:solidFill>
              <a:latin typeface="Times New Roman" panose="02020603050405020304" pitchFamily="18" charset="0"/>
              <a:cs typeface="Times New Roman" panose="02020603050405020304" pitchFamily="18" charset="0"/>
            </a:endParaRPr>
          </a:p>
        </p:txBody>
      </p:sp>
      <p:cxnSp>
        <p:nvCxnSpPr>
          <p:cNvPr id="9" name="直接连接符 8"/>
          <p:cNvCxnSpPr/>
          <p:nvPr/>
        </p:nvCxnSpPr>
        <p:spPr>
          <a:xfrm>
            <a:off x="251520" y="4437112"/>
            <a:ext cx="8280920" cy="67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210367" y="4878989"/>
            <a:ext cx="3569545" cy="293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02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116632"/>
            <a:ext cx="8640960" cy="6427401"/>
          </a:xfrm>
          <a:prstGeom prst="rect">
            <a:avLst/>
          </a:prstGeom>
        </p:spPr>
        <p:txBody>
          <a:bodyPr wrap="square">
            <a:spAutoFit/>
          </a:bodyPr>
          <a:lstStyle/>
          <a:p>
            <a:pPr fontAlgn="base">
              <a:lnSpc>
                <a:spcPts val="3840"/>
              </a:lnSpc>
            </a:pPr>
            <a:r>
              <a:rPr lang="en-US" altLang="zh-CN" sz="2800" b="1" kern="0" dirty="0">
                <a:latin typeface="Times New Roman" panose="02020603050405020304" pitchFamily="18" charset="0"/>
                <a:cs typeface="Times New Roman" panose="02020603050405020304" pitchFamily="18" charset="0"/>
              </a:rPr>
              <a:t>2. independent adj. </a:t>
            </a:r>
            <a:r>
              <a:rPr lang="zh-CN" altLang="zh-CN" sz="2800" b="1" kern="0" dirty="0">
                <a:latin typeface="Times New Roman" panose="02020603050405020304" pitchFamily="18" charset="0"/>
                <a:cs typeface="Times New Roman" panose="02020603050405020304" pitchFamily="18" charset="0"/>
              </a:rPr>
              <a:t>独立的；自主的；自立的</a:t>
            </a:r>
            <a:r>
              <a:rPr lang="zh-CN" altLang="zh-CN" sz="2800" b="1" kern="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u="sng" kern="0" dirty="0">
                <a:latin typeface="Times New Roman" panose="02020603050405020304" pitchFamily="18" charset="0"/>
                <a:cs typeface="Times New Roman" panose="02020603050405020304" pitchFamily="18" charset="0"/>
              </a:rPr>
              <a:t>      </a:t>
            </a:r>
            <a:r>
              <a:rPr lang="en-US" altLang="zh-CN" sz="2800" b="1" u="sng" kern="0" dirty="0" smtClean="0">
                <a:latin typeface="Times New Roman" panose="02020603050405020304" pitchFamily="18" charset="0"/>
                <a:cs typeface="Times New Roman" panose="02020603050405020304" pitchFamily="18" charset="0"/>
              </a:rPr>
              <a:t>                  </a:t>
            </a:r>
            <a:r>
              <a:rPr lang="en-US" altLang="zh-CN" sz="2800" b="1" kern="0" dirty="0" smtClean="0">
                <a:latin typeface="Times New Roman" panose="02020603050405020304" pitchFamily="18" charset="0"/>
                <a:cs typeface="Times New Roman" panose="02020603050405020304" pitchFamily="18" charset="0"/>
              </a:rPr>
              <a:t> </a:t>
            </a:r>
            <a:r>
              <a:rPr lang="en-US" altLang="zh-CN" sz="2800" b="1" kern="0" dirty="0">
                <a:latin typeface="Times New Roman" panose="02020603050405020304" pitchFamily="18" charset="0"/>
                <a:cs typeface="Times New Roman" panose="02020603050405020304" pitchFamily="18" charset="0"/>
              </a:rPr>
              <a:t>adv. </a:t>
            </a:r>
            <a:r>
              <a:rPr lang="zh-CN" altLang="zh-CN" sz="2800" b="1" kern="0" dirty="0">
                <a:latin typeface="Times New Roman" panose="02020603050405020304" pitchFamily="18" charset="0"/>
                <a:cs typeface="Times New Roman" panose="02020603050405020304" pitchFamily="18" charset="0"/>
              </a:rPr>
              <a:t>独立地；自主地；自立地</a:t>
            </a:r>
            <a:r>
              <a:rPr lang="en-US" altLang="zh-CN" sz="2800" b="1" kern="0" dirty="0">
                <a:latin typeface="Times New Roman" panose="02020603050405020304" pitchFamily="18" charset="0"/>
                <a:cs typeface="Times New Roman" panose="02020603050405020304" pitchFamily="18" charset="0"/>
              </a:rPr>
              <a:t> </a:t>
            </a:r>
            <a:endParaRPr lang="en-US" altLang="zh-CN" sz="2800" b="1" kern="0" dirty="0" smtClean="0">
              <a:latin typeface="Times New Roman" panose="02020603050405020304" pitchFamily="18" charset="0"/>
              <a:cs typeface="Times New Roman" panose="02020603050405020304" pitchFamily="18" charset="0"/>
            </a:endParaRPr>
          </a:p>
          <a:p>
            <a:pPr indent="152400" algn="just">
              <a:lnSpc>
                <a:spcPts val="3840"/>
              </a:lnSpc>
              <a:spcAft>
                <a:spcPts val="0"/>
              </a:spcAft>
            </a:pPr>
            <a:r>
              <a:rPr lang="en-US" altLang="zh-CN" sz="2800" b="1" kern="0" dirty="0" smtClean="0">
                <a:latin typeface="Times New Roman" panose="02020603050405020304" pitchFamily="18" charset="0"/>
                <a:cs typeface="Times New Roman" panose="02020603050405020304" pitchFamily="18" charset="0"/>
              </a:rPr>
              <a:t> </a:t>
            </a:r>
            <a:r>
              <a:rPr lang="en-US" altLang="zh-CN" sz="2800" b="1" u="sng" kern="100" dirty="0" smtClean="0">
                <a:latin typeface="Times New Roman" panose="02020603050405020304" pitchFamily="18" charset="0"/>
                <a:cs typeface="Times New Roman" panose="02020603050405020304" pitchFamily="18" charset="0"/>
              </a:rPr>
              <a:t>                        </a:t>
            </a:r>
            <a:r>
              <a:rPr lang="en-US" altLang="zh-CN" sz="2800" b="1" kern="100" dirty="0" smtClean="0">
                <a:latin typeface="Times New Roman" panose="02020603050405020304" pitchFamily="18" charset="0"/>
                <a:cs typeface="Times New Roman" panose="02020603050405020304" pitchFamily="18" charset="0"/>
              </a:rPr>
              <a:t> </a:t>
            </a:r>
            <a:r>
              <a:rPr lang="en-US" altLang="zh-CN" sz="2800" b="1" kern="100" dirty="0">
                <a:latin typeface="Times New Roman" panose="02020603050405020304" pitchFamily="18" charset="0"/>
                <a:cs typeface="Times New Roman" panose="02020603050405020304" pitchFamily="18" charset="0"/>
              </a:rPr>
              <a:t>n. </a:t>
            </a:r>
            <a:r>
              <a:rPr lang="zh-CN" altLang="zh-CN" sz="2800" b="1" kern="100" dirty="0">
                <a:latin typeface="Times New Roman" panose="02020603050405020304" pitchFamily="18" charset="0"/>
                <a:cs typeface="Times New Roman" panose="02020603050405020304" pitchFamily="18" charset="0"/>
              </a:rPr>
              <a:t>独立；自主；自立</a:t>
            </a:r>
            <a:r>
              <a:rPr lang="en-US" altLang="zh-CN" sz="2800" b="1" kern="100" dirty="0">
                <a:latin typeface="Times New Roman" panose="02020603050405020304" pitchFamily="18" charset="0"/>
                <a:cs typeface="Times New Roman" panose="02020603050405020304" pitchFamily="18" charset="0"/>
              </a:rPr>
              <a:t>  </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u="sng" kern="100" dirty="0">
                <a:latin typeface="Times New Roman" panose="02020603050405020304" pitchFamily="18" charset="0"/>
                <a:cs typeface="Times New Roman" panose="02020603050405020304" pitchFamily="18" charset="0"/>
              </a:rPr>
              <a:t>        </a:t>
            </a:r>
            <a:r>
              <a:rPr lang="en-US" altLang="zh-CN" sz="2800" b="1" u="sng" kern="100" dirty="0" smtClean="0">
                <a:latin typeface="Times New Roman" panose="02020603050405020304" pitchFamily="18" charset="0"/>
                <a:cs typeface="Times New Roman" panose="02020603050405020304" pitchFamily="18" charset="0"/>
              </a:rPr>
              <a:t>                  </a:t>
            </a:r>
            <a:r>
              <a:rPr lang="en-US" altLang="zh-CN" sz="2800" b="1" kern="100" dirty="0" smtClean="0">
                <a:latin typeface="Times New Roman" panose="02020603050405020304" pitchFamily="18" charset="0"/>
                <a:cs typeface="Times New Roman" panose="02020603050405020304" pitchFamily="18" charset="0"/>
              </a:rPr>
              <a:t> </a:t>
            </a:r>
            <a:r>
              <a:rPr lang="en-US" altLang="zh-CN" sz="2800" b="1" kern="100" dirty="0">
                <a:latin typeface="Times New Roman" panose="02020603050405020304" pitchFamily="18" charset="0"/>
                <a:cs typeface="Times New Roman" panose="02020603050405020304" pitchFamily="18" charset="0"/>
              </a:rPr>
              <a:t>adj. </a:t>
            </a:r>
            <a:r>
              <a:rPr lang="zh-CN" altLang="zh-CN" sz="2800" b="1" kern="100" dirty="0">
                <a:latin typeface="Times New Roman" panose="02020603050405020304" pitchFamily="18" charset="0"/>
                <a:cs typeface="Times New Roman" panose="02020603050405020304" pitchFamily="18" charset="0"/>
              </a:rPr>
              <a:t>依靠的；依赖的</a:t>
            </a:r>
            <a:r>
              <a:rPr lang="zh-CN" altLang="zh-CN" sz="2800" b="1" kern="100" dirty="0">
                <a:latin typeface="Calibri" panose="020F0502020204030204" pitchFamily="34" charset="0"/>
                <a:ea typeface="Times New Roman" panose="02020603050405020304" pitchFamily="18" charset="0"/>
                <a:cs typeface="Times New Roman" panose="02020603050405020304" pitchFamily="18" charset="0"/>
              </a:rPr>
              <a:t> </a:t>
            </a:r>
            <a:endParaRPr lang="en-US" altLang="zh-CN" sz="2800" b="1" kern="100" dirty="0" smtClean="0">
              <a:latin typeface="Calibri" panose="020F0502020204030204" pitchFamily="34" charset="0"/>
              <a:ea typeface="Times New Roman" panose="02020603050405020304" pitchFamily="18" charset="0"/>
              <a:cs typeface="Times New Roman" panose="02020603050405020304" pitchFamily="18" charset="0"/>
            </a:endParaRPr>
          </a:p>
          <a:p>
            <a:pPr indent="152400" algn="just">
              <a:lnSpc>
                <a:spcPts val="3840"/>
              </a:lnSpc>
              <a:spcAft>
                <a:spcPts val="0"/>
              </a:spcAft>
            </a:pPr>
            <a:r>
              <a:rPr lang="en-US" altLang="zh-CN" sz="2800" b="1" u="sng"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zh-CN" sz="2800" b="1" kern="100" dirty="0">
                <a:latin typeface="Calibri" panose="020F0502020204030204" pitchFamily="34" charset="0"/>
                <a:ea typeface="Times New Roman" panose="02020603050405020304" pitchFamily="18" charset="0"/>
                <a:cs typeface="Times New Roman" panose="02020603050405020304" pitchFamily="18" charset="0"/>
              </a:rPr>
              <a:t>n. </a:t>
            </a:r>
            <a:r>
              <a:rPr lang="zh-CN" altLang="zh-CN" sz="2800" b="1" kern="100" dirty="0">
                <a:latin typeface="Times New Roman" panose="02020603050405020304" pitchFamily="18" charset="0"/>
                <a:cs typeface="Times New Roman" panose="02020603050405020304" pitchFamily="18" charset="0"/>
              </a:rPr>
              <a:t>依靠；依赖</a:t>
            </a:r>
            <a:r>
              <a:rPr lang="zh-CN" altLang="zh-CN" sz="2800" b="1" kern="100" dirty="0">
                <a:latin typeface="Calibri" panose="020F0502020204030204" pitchFamily="34" charset="0"/>
                <a:ea typeface="Times New Roman" panose="02020603050405020304" pitchFamily="18" charset="0"/>
                <a:cs typeface="Times New Roman" panose="02020603050405020304" pitchFamily="18" charset="0"/>
              </a:rPr>
              <a:t> </a:t>
            </a:r>
            <a:endParaRPr lang="en-US" altLang="zh-CN" sz="2800" b="1" kern="100" dirty="0" smtClean="0">
              <a:latin typeface="Calibri" panose="020F0502020204030204" pitchFamily="34" charset="0"/>
              <a:ea typeface="Times New Roman" panose="02020603050405020304" pitchFamily="18" charset="0"/>
              <a:cs typeface="Times New Roman" panose="02020603050405020304" pitchFamily="18" charset="0"/>
            </a:endParaRPr>
          </a:p>
          <a:p>
            <a:pPr indent="152400" algn="just">
              <a:lnSpc>
                <a:spcPts val="3840"/>
              </a:lnSpc>
              <a:spcAft>
                <a:spcPts val="0"/>
              </a:spcAft>
            </a:pPr>
            <a:r>
              <a:rPr lang="en-US" altLang="zh-CN" sz="2800" b="1" u="sng" kern="100" dirty="0" smtClean="0">
                <a:latin typeface="Times New Roman" panose="02020603050405020304" pitchFamily="18" charset="0"/>
                <a:cs typeface="Times New Roman" panose="02020603050405020304" pitchFamily="18" charset="0"/>
              </a:rPr>
              <a:t>                  </a:t>
            </a:r>
            <a:r>
              <a:rPr lang="en-US" altLang="zh-CN" sz="2800" b="1" kern="100" dirty="0">
                <a:latin typeface="Times New Roman" panose="02020603050405020304" pitchFamily="18" charset="0"/>
                <a:cs typeface="Times New Roman" panose="02020603050405020304" pitchFamily="18" charset="0"/>
              </a:rPr>
              <a:t>v. </a:t>
            </a:r>
            <a:r>
              <a:rPr lang="zh-CN" altLang="zh-CN" sz="2800" b="1" kern="100" dirty="0">
                <a:latin typeface="Times New Roman" panose="02020603050405020304" pitchFamily="18" charset="0"/>
                <a:cs typeface="Times New Roman" panose="02020603050405020304" pitchFamily="18" charset="0"/>
              </a:rPr>
              <a:t>依靠；依赖；取决于</a:t>
            </a:r>
            <a:r>
              <a:rPr lang="zh-CN" altLang="zh-CN" sz="2800" b="1" kern="10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kern="100" dirty="0">
                <a:latin typeface="Times New Roman" panose="02020603050405020304" pitchFamily="18" charset="0"/>
                <a:cs typeface="Times New Roman" panose="02020603050405020304" pitchFamily="18" charset="0"/>
              </a:rPr>
              <a:t>★be independent of ... </a:t>
            </a:r>
            <a:r>
              <a:rPr lang="zh-CN" altLang="zh-CN" sz="2800" b="1" kern="100" dirty="0">
                <a:latin typeface="Times New Roman" panose="02020603050405020304" pitchFamily="18" charset="0"/>
                <a:cs typeface="Times New Roman" panose="02020603050405020304" pitchFamily="18" charset="0"/>
              </a:rPr>
              <a:t>独立于</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之外的；不依赖</a:t>
            </a:r>
            <a:r>
              <a:rPr lang="en-US" altLang="zh-CN" sz="2800" b="1" kern="100" dirty="0">
                <a:latin typeface="Times New Roman" panose="02020603050405020304" pitchFamily="18" charset="0"/>
                <a:cs typeface="Times New Roman" panose="02020603050405020304" pitchFamily="18" charset="0"/>
              </a:rPr>
              <a:t>...</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kern="100" dirty="0">
                <a:latin typeface="Times New Roman" panose="02020603050405020304" pitchFamily="18" charset="0"/>
                <a:cs typeface="Times New Roman" panose="02020603050405020304" pitchFamily="18" charset="0"/>
              </a:rPr>
              <a:t>★be dependent on/ upon...= depend on/ upon...</a:t>
            </a:r>
            <a:r>
              <a:rPr lang="zh-CN" altLang="zh-CN" sz="2800" b="1" kern="100" dirty="0">
                <a:latin typeface="Times New Roman" panose="02020603050405020304" pitchFamily="18" charset="0"/>
                <a:cs typeface="Times New Roman" panose="02020603050405020304" pitchFamily="18" charset="0"/>
              </a:rPr>
              <a:t>依赖</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依靠</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；取决于</a:t>
            </a:r>
            <a:r>
              <a:rPr lang="en-US" altLang="zh-CN" sz="2800" b="1" kern="100" dirty="0">
                <a:latin typeface="Times New Roman" panose="02020603050405020304" pitchFamily="18" charset="0"/>
                <a:cs typeface="Times New Roman" panose="02020603050405020304" pitchFamily="18" charset="0"/>
              </a:rPr>
              <a:t>...</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kern="100" dirty="0">
                <a:latin typeface="Times New Roman" panose="02020603050405020304" pitchFamily="18" charset="0"/>
                <a:cs typeface="Times New Roman" panose="02020603050405020304" pitchFamily="18" charset="0"/>
              </a:rPr>
              <a:t>★depend on/ upon sb. to do </a:t>
            </a:r>
            <a:r>
              <a:rPr lang="en-US" altLang="zh-CN" sz="2800" b="1" kern="100" dirty="0" err="1">
                <a:latin typeface="Times New Roman" panose="02020603050405020304" pitchFamily="18" charset="0"/>
                <a:cs typeface="Times New Roman" panose="02020603050405020304" pitchFamily="18" charset="0"/>
              </a:rPr>
              <a:t>sth</a:t>
            </a:r>
            <a:r>
              <a:rPr lang="en-US" altLang="zh-CN" sz="2800" b="1" kern="100" dirty="0">
                <a:latin typeface="Times New Roman" panose="02020603050405020304" pitchFamily="18" charset="0"/>
                <a:cs typeface="Times New Roman" panose="02020603050405020304" pitchFamily="18" charset="0"/>
              </a:rPr>
              <a:t>./ doing </a:t>
            </a:r>
            <a:r>
              <a:rPr lang="en-US" altLang="zh-CN" sz="2800" b="1" kern="100" dirty="0" err="1">
                <a:latin typeface="Times New Roman" panose="02020603050405020304" pitchFamily="18" charset="0"/>
                <a:cs typeface="Times New Roman" panose="02020603050405020304" pitchFamily="18" charset="0"/>
              </a:rPr>
              <a:t>sth</a:t>
            </a:r>
            <a:r>
              <a:rPr lang="en-US" altLang="zh-CN" sz="2800" b="1" kern="100" dirty="0">
                <a:latin typeface="Times New Roman" panose="02020603050405020304" pitchFamily="18" charset="0"/>
                <a:cs typeface="Times New Roman" panose="02020603050405020304" pitchFamily="18" charset="0"/>
              </a:rPr>
              <a:t>. </a:t>
            </a:r>
            <a:r>
              <a:rPr lang="zh-CN" altLang="zh-CN" sz="2800" b="1" kern="100" dirty="0">
                <a:latin typeface="Times New Roman" panose="02020603050405020304" pitchFamily="18" charset="0"/>
                <a:cs typeface="Times New Roman" panose="02020603050405020304" pitchFamily="18" charset="0"/>
              </a:rPr>
              <a:t>依赖</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依靠某人做某事</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kern="100" dirty="0">
                <a:latin typeface="Times New Roman" panose="02020603050405020304" pitchFamily="18" charset="0"/>
                <a:cs typeface="Times New Roman" panose="02020603050405020304" pitchFamily="18" charset="0"/>
              </a:rPr>
              <a:t>★depend on/ upon it that... </a:t>
            </a:r>
            <a:r>
              <a:rPr lang="zh-CN" altLang="zh-CN" sz="2800" b="1" kern="100" dirty="0">
                <a:latin typeface="Times New Roman" panose="02020603050405020304" pitchFamily="18" charset="0"/>
                <a:cs typeface="Times New Roman" panose="02020603050405020304" pitchFamily="18" charset="0"/>
              </a:rPr>
              <a:t>指望</a:t>
            </a:r>
            <a:r>
              <a:rPr lang="en-US" altLang="zh-CN" sz="2800" b="1" kern="100" dirty="0">
                <a:latin typeface="Times New Roman" panose="02020603050405020304" pitchFamily="18" charset="0"/>
                <a:cs typeface="Times New Roman" panose="02020603050405020304" pitchFamily="18" charset="0"/>
              </a:rPr>
              <a:t>...</a:t>
            </a:r>
            <a:r>
              <a:rPr lang="zh-CN" altLang="zh-CN" sz="2800" b="1" kern="100" dirty="0">
                <a:latin typeface="Times New Roman" panose="02020603050405020304" pitchFamily="18" charset="0"/>
                <a:cs typeface="Times New Roman" panose="02020603050405020304" pitchFamily="18" charset="0"/>
              </a:rPr>
              <a:t>；相信</a:t>
            </a:r>
            <a:r>
              <a:rPr lang="en-US" altLang="zh-CN" sz="2800" b="1" kern="100" dirty="0">
                <a:latin typeface="Times New Roman" panose="02020603050405020304" pitchFamily="18" charset="0"/>
                <a:cs typeface="Times New Roman" panose="02020603050405020304" pitchFamily="18" charset="0"/>
              </a:rPr>
              <a:t>...</a:t>
            </a:r>
            <a:endParaRPr lang="zh-CN" altLang="zh-CN" sz="2800" b="1" kern="100" dirty="0">
              <a:latin typeface="Calibri" panose="020F0502020204030204" pitchFamily="34" charset="0"/>
              <a:cs typeface="Times New Roman" panose="02020603050405020304" pitchFamily="18" charset="0"/>
            </a:endParaRPr>
          </a:p>
          <a:p>
            <a:pPr indent="152400" algn="just">
              <a:lnSpc>
                <a:spcPts val="3840"/>
              </a:lnSpc>
              <a:spcAft>
                <a:spcPts val="0"/>
              </a:spcAft>
            </a:pPr>
            <a:r>
              <a:rPr lang="en-US" altLang="zh-CN" sz="2800" b="1" kern="100" dirty="0">
                <a:latin typeface="Times New Roman" panose="02020603050405020304" pitchFamily="18" charset="0"/>
                <a:cs typeface="Times New Roman" panose="02020603050405020304" pitchFamily="18" charset="0"/>
              </a:rPr>
              <a:t>★It/ That (all) depends. </a:t>
            </a:r>
            <a:r>
              <a:rPr lang="zh-CN" altLang="zh-CN" sz="2800" b="1" kern="100" dirty="0">
                <a:latin typeface="Times New Roman" panose="02020603050405020304" pitchFamily="18" charset="0"/>
                <a:cs typeface="Times New Roman" panose="02020603050405020304" pitchFamily="18" charset="0"/>
              </a:rPr>
              <a:t>视情况而定。</a:t>
            </a:r>
            <a:endParaRPr lang="zh-CN" altLang="zh-CN" sz="2800" b="1" kern="100" dirty="0">
              <a:latin typeface="Calibri" panose="020F0502020204030204" pitchFamily="34" charset="0"/>
              <a:cs typeface="Times New Roman" panose="02020603050405020304" pitchFamily="18" charset="0"/>
            </a:endParaRPr>
          </a:p>
        </p:txBody>
      </p:sp>
      <p:sp>
        <p:nvSpPr>
          <p:cNvPr id="3" name="矩形 2"/>
          <p:cNvSpPr/>
          <p:nvPr/>
        </p:nvSpPr>
        <p:spPr>
          <a:xfrm>
            <a:off x="74706" y="600353"/>
            <a:ext cx="2750497"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independently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242449" y="1037507"/>
            <a:ext cx="268054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cs typeface="Times New Roman" panose="02020603050405020304" pitchFamily="18" charset="0"/>
              </a:rPr>
              <a:t>independence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323528" y="1476073"/>
            <a:ext cx="2134943"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dependent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395536" y="1977626"/>
            <a:ext cx="2374368"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dependence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395536" y="2562401"/>
            <a:ext cx="1569660"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depend </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71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44624"/>
            <a:ext cx="8568952" cy="6740307"/>
          </a:xfrm>
          <a:prstGeom prst="rect">
            <a:avLst/>
          </a:prstGeom>
        </p:spPr>
        <p:txBody>
          <a:bodyPr wrap="square">
            <a:spAutoFit/>
          </a:bodyPr>
          <a:lstStyle/>
          <a:p>
            <a:pPr marL="342900" lvl="0" indent="-342900" algn="just">
              <a:spcAft>
                <a:spcPts val="0"/>
              </a:spcAft>
              <a:buFont typeface="+mj-lt"/>
              <a:buAutoNum type="arabicParenR"/>
            </a:pPr>
            <a:r>
              <a:rPr lang="zh-CN" altLang="zh-CN" sz="2800" kern="100" dirty="0">
                <a:latin typeface="Times New Roman" panose="02020603050405020304"/>
                <a:cs typeface="Times New Roman" panose="02020603050405020304"/>
              </a:rPr>
              <a:t>良好的教育是通往成功与自立的唯一道路</a:t>
            </a:r>
            <a:r>
              <a:rPr lang="zh-CN" altLang="zh-CN" sz="2800" kern="100" dirty="0" smtClean="0">
                <a:latin typeface="Times New Roman" panose="02020603050405020304"/>
                <a:cs typeface="Times New Roman" panose="02020603050405020304"/>
              </a:rPr>
              <a:t>。</a:t>
            </a:r>
            <a:endParaRPr lang="en-US" altLang="zh-CN" sz="2800" kern="100" dirty="0" smtClean="0">
              <a:latin typeface="Times New Roman" panose="02020603050405020304"/>
              <a:cs typeface="Times New Roman" panose="02020603050405020304"/>
            </a:endParaRPr>
          </a:p>
          <a:p>
            <a:pPr marL="342900" lvl="0" indent="-342900" algn="just">
              <a:spcAft>
                <a:spcPts val="0"/>
              </a:spcAft>
              <a:buFont typeface="+mj-lt"/>
              <a:buAutoNum type="arabicParenR"/>
            </a:pPr>
            <a:endParaRPr lang="zh-CN" altLang="zh-CN" sz="2000" kern="100" dirty="0">
              <a:cs typeface="Times New Roman" panose="02020603050405020304"/>
            </a:endParaRPr>
          </a:p>
          <a:p>
            <a:pPr indent="152400" algn="just">
              <a:spcAft>
                <a:spcPts val="0"/>
              </a:spcAft>
            </a:pPr>
            <a:r>
              <a:rPr lang="en-US" altLang="zh-CN" sz="2800" u="sng" kern="100" dirty="0">
                <a:latin typeface="Times New Roman" panose="02020603050405020304"/>
                <a:cs typeface="Courier New" panose="02070309020205020404"/>
              </a:rPr>
              <a:t>                                                                              </a:t>
            </a:r>
            <a:endParaRPr lang="en-US" altLang="zh-CN" sz="2800" u="sng" kern="100" dirty="0" smtClean="0">
              <a:latin typeface="Times New Roman" panose="02020603050405020304"/>
              <a:cs typeface="Courier New" panose="02070309020205020404"/>
            </a:endParaRPr>
          </a:p>
          <a:p>
            <a:pPr indent="152400" algn="just">
              <a:spcAft>
                <a:spcPts val="0"/>
              </a:spcAft>
            </a:pPr>
            <a:endParaRPr lang="zh-CN" altLang="zh-CN" sz="2000" kern="100" dirty="0">
              <a:latin typeface="宋体" panose="02010600030101010101" pitchFamily="2" charset="-122"/>
              <a:cs typeface="Courier New" panose="02070309020205020404"/>
            </a:endParaRPr>
          </a:p>
          <a:p>
            <a:pPr lvl="0" algn="just">
              <a:spcAft>
                <a:spcPts val="0"/>
              </a:spcAft>
            </a:pPr>
            <a:r>
              <a:rPr lang="en-US" altLang="zh-CN" sz="2800" kern="100" dirty="0" smtClean="0">
                <a:latin typeface="Times New Roman" panose="02020603050405020304"/>
                <a:cs typeface="Times New Roman" panose="02020603050405020304"/>
              </a:rPr>
              <a:t>2</a:t>
            </a:r>
            <a:r>
              <a:rPr lang="zh-CN" altLang="en-US" sz="2800" kern="100" dirty="0" smtClean="0">
                <a:latin typeface="Times New Roman" panose="02020603050405020304"/>
                <a:cs typeface="Times New Roman" panose="02020603050405020304"/>
              </a:rPr>
              <a:t>）</a:t>
            </a:r>
            <a:r>
              <a:rPr lang="zh-CN" altLang="zh-CN" sz="2800" kern="100" dirty="0" smtClean="0">
                <a:latin typeface="Times New Roman" panose="02020603050405020304"/>
                <a:cs typeface="Times New Roman" panose="02020603050405020304"/>
              </a:rPr>
              <a:t>她</a:t>
            </a:r>
            <a:r>
              <a:rPr lang="zh-CN" altLang="zh-CN" sz="2800" kern="100" dirty="0">
                <a:latin typeface="Times New Roman" panose="02020603050405020304"/>
                <a:cs typeface="Times New Roman" panose="02020603050405020304"/>
              </a:rPr>
              <a:t>不想太依赖她的父母。因此，上大学时她就试图通过做兼职工作来独立于她的父母。</a:t>
            </a:r>
            <a:endParaRPr lang="zh-CN" altLang="zh-CN" sz="2000" kern="100" dirty="0">
              <a:cs typeface="Times New Roman" panose="02020603050405020304"/>
            </a:endParaRPr>
          </a:p>
          <a:p>
            <a:pPr marL="151765" algn="just">
              <a:spcAft>
                <a:spcPts val="0"/>
              </a:spcAft>
            </a:pPr>
            <a:r>
              <a:rPr lang="en-US" altLang="zh-CN" sz="2800" kern="100" dirty="0">
                <a:latin typeface="Times New Roman" panose="02020603050405020304"/>
                <a:cs typeface="Times New Roman" panose="02020603050405020304"/>
              </a:rPr>
              <a:t>She doesn’t want to </a:t>
            </a:r>
            <a:r>
              <a:rPr lang="en-US" altLang="zh-CN" sz="2800" kern="100" dirty="0" smtClean="0">
                <a:latin typeface="Times New Roman" panose="02020603050405020304"/>
                <a:cs typeface="Times New Roman" panose="02020603050405020304"/>
              </a:rPr>
              <a:t>______________________________                                                   </a:t>
            </a:r>
          </a:p>
          <a:p>
            <a:pPr marL="151765" algn="just"/>
            <a:r>
              <a:rPr lang="en-US" altLang="zh-CN" sz="2800" kern="100" dirty="0" smtClean="0">
                <a:latin typeface="Times New Roman" panose="02020603050405020304"/>
                <a:cs typeface="Times New Roman" panose="02020603050405020304"/>
              </a:rPr>
              <a:t>___________________. </a:t>
            </a:r>
            <a:r>
              <a:rPr lang="en-US" altLang="zh-CN" sz="2800" kern="100" dirty="0">
                <a:latin typeface="Times New Roman" panose="02020603050405020304"/>
                <a:cs typeface="Times New Roman" panose="02020603050405020304"/>
              </a:rPr>
              <a:t>Therefore, when she was in college, she tried </a:t>
            </a:r>
            <a:r>
              <a:rPr lang="en-US" altLang="zh-CN" sz="2800" kern="100" dirty="0" smtClean="0">
                <a:latin typeface="Times New Roman" panose="02020603050405020304"/>
                <a:cs typeface="Times New Roman" panose="02020603050405020304"/>
              </a:rPr>
              <a:t>to______________________________                                                            </a:t>
            </a:r>
          </a:p>
          <a:p>
            <a:pPr marL="151765" algn="just">
              <a:spcAft>
                <a:spcPts val="0"/>
              </a:spcAft>
            </a:pPr>
            <a:r>
              <a:rPr lang="en-US" altLang="zh-CN" sz="2800" kern="100" dirty="0" smtClean="0">
                <a:latin typeface="Times New Roman" panose="02020603050405020304"/>
                <a:cs typeface="Times New Roman" panose="02020603050405020304"/>
              </a:rPr>
              <a:t>_________________________. </a:t>
            </a:r>
            <a:endParaRPr lang="zh-CN" altLang="zh-CN" sz="2000" kern="100" dirty="0">
              <a:cs typeface="Times New Roman" panose="02020603050405020304"/>
            </a:endParaRPr>
          </a:p>
          <a:p>
            <a:pPr lvl="0" algn="just">
              <a:spcAft>
                <a:spcPts val="0"/>
              </a:spcAft>
            </a:pPr>
            <a:r>
              <a:rPr lang="en-US" altLang="zh-CN" sz="2800" kern="100" dirty="0" smtClean="0">
                <a:latin typeface="Times New Roman" panose="02020603050405020304"/>
                <a:cs typeface="Times New Roman" panose="02020603050405020304"/>
              </a:rPr>
              <a:t>3</a:t>
            </a:r>
            <a:r>
              <a:rPr lang="zh-CN" altLang="en-US" sz="2800" kern="100" dirty="0" smtClean="0">
                <a:latin typeface="Times New Roman" panose="02020603050405020304"/>
                <a:cs typeface="Times New Roman" panose="02020603050405020304"/>
              </a:rPr>
              <a:t>）</a:t>
            </a:r>
            <a:r>
              <a:rPr lang="zh-CN" altLang="zh-CN" sz="2800" kern="100" dirty="0" smtClean="0">
                <a:latin typeface="Times New Roman" panose="02020603050405020304"/>
                <a:cs typeface="Times New Roman" panose="02020603050405020304"/>
              </a:rPr>
              <a:t>旅途</a:t>
            </a:r>
            <a:r>
              <a:rPr lang="zh-CN" altLang="zh-CN" sz="2800" kern="100" dirty="0">
                <a:latin typeface="Times New Roman" panose="02020603050405020304"/>
                <a:cs typeface="Times New Roman" panose="02020603050405020304"/>
              </a:rPr>
              <a:t>大约需要两小时，这取决于交通状况。</a:t>
            </a:r>
            <a:endParaRPr lang="zh-CN" altLang="zh-CN" sz="2000" kern="100" dirty="0">
              <a:latin typeface="宋体" panose="02010600030101010101" pitchFamily="2" charset="-122"/>
              <a:cs typeface="Courier New" panose="02070309020205020404"/>
            </a:endParaRPr>
          </a:p>
          <a:p>
            <a:pPr indent="152400" algn="just">
              <a:spcAft>
                <a:spcPts val="0"/>
              </a:spcAft>
            </a:pPr>
            <a:r>
              <a:rPr lang="en-US" altLang="zh-CN" sz="2800" kern="100" dirty="0">
                <a:latin typeface="Times New Roman" panose="02020603050405020304"/>
                <a:cs typeface="Courier New" panose="02070309020205020404"/>
              </a:rPr>
              <a:t>The journey takes about two hours</a:t>
            </a:r>
            <a:r>
              <a:rPr lang="en-US" altLang="zh-CN" sz="2800" kern="100" dirty="0" smtClean="0">
                <a:latin typeface="Times New Roman" panose="02020603050405020304"/>
                <a:cs typeface="Courier New" panose="02070309020205020404"/>
              </a:rPr>
              <a:t>,____________</a:t>
            </a:r>
          </a:p>
          <a:p>
            <a:pPr indent="152400" algn="just">
              <a:spcAft>
                <a:spcPts val="0"/>
              </a:spcAft>
            </a:pPr>
            <a:r>
              <a:rPr lang="en-US" altLang="zh-CN" sz="2800" kern="100" dirty="0" smtClean="0">
                <a:latin typeface="Times New Roman" panose="02020603050405020304"/>
                <a:cs typeface="Courier New" panose="02070309020205020404"/>
              </a:rPr>
              <a:t> ____________________________.</a:t>
            </a:r>
            <a:endParaRPr lang="zh-CN" altLang="zh-CN" sz="2000" kern="100" dirty="0" smtClean="0">
              <a:latin typeface="宋体" panose="02010600030101010101" pitchFamily="2" charset="-122"/>
              <a:cs typeface="Courier New" panose="02070309020205020404"/>
            </a:endParaRPr>
          </a:p>
          <a:p>
            <a:pPr lvl="0" algn="just">
              <a:spcAft>
                <a:spcPts val="0"/>
              </a:spcAft>
            </a:pPr>
            <a:r>
              <a:rPr lang="en-US" altLang="zh-CN" sz="2800" kern="100" dirty="0" smtClean="0">
                <a:latin typeface="Times New Roman" panose="02020603050405020304"/>
                <a:cs typeface="Times New Roman" panose="02020603050405020304"/>
              </a:rPr>
              <a:t>4</a:t>
            </a:r>
            <a:r>
              <a:rPr lang="zh-CN" altLang="en-US" sz="2800" kern="100" dirty="0" smtClean="0">
                <a:latin typeface="Times New Roman" panose="02020603050405020304"/>
                <a:cs typeface="Times New Roman" panose="02020603050405020304"/>
              </a:rPr>
              <a:t>）</a:t>
            </a:r>
            <a:r>
              <a:rPr lang="zh-CN" altLang="zh-CN" sz="2800" kern="100" dirty="0" smtClean="0">
                <a:latin typeface="Times New Roman" panose="02020603050405020304"/>
                <a:cs typeface="Times New Roman" panose="02020603050405020304"/>
              </a:rPr>
              <a:t>你可以指望他来帮你。</a:t>
            </a:r>
            <a:endParaRPr lang="zh-CN" altLang="zh-CN" sz="2000" kern="100" dirty="0" smtClean="0">
              <a:latin typeface="宋体" panose="02010600030101010101" pitchFamily="2" charset="-122"/>
              <a:cs typeface="Courier New" panose="02070309020205020404"/>
            </a:endParaRPr>
          </a:p>
          <a:p>
            <a:pPr indent="152400" algn="just">
              <a:spcAft>
                <a:spcPts val="0"/>
              </a:spcAft>
            </a:pPr>
            <a:r>
              <a:rPr lang="en-US" altLang="zh-CN" sz="2800" u="sng" kern="100" dirty="0" smtClean="0">
                <a:latin typeface="Times New Roman" panose="02020603050405020304"/>
                <a:cs typeface="Courier New" panose="02070309020205020404"/>
              </a:rPr>
              <a:t>                                                                             </a:t>
            </a:r>
            <a:r>
              <a:rPr lang="en-US" altLang="zh-CN" sz="2800" u="sng" kern="100" dirty="0">
                <a:latin typeface="Times New Roman" panose="02020603050405020304"/>
                <a:cs typeface="Courier New" panose="02070309020205020404"/>
              </a:rPr>
              <a:t>.</a:t>
            </a:r>
            <a:endParaRPr lang="zh-CN" altLang="zh-CN" sz="2000" kern="100" dirty="0">
              <a:latin typeface="宋体" panose="02010600030101010101" pitchFamily="2" charset="-122"/>
              <a:cs typeface="Courier New" panose="02070309020205020404"/>
            </a:endParaRPr>
          </a:p>
          <a:p>
            <a:pPr algn="just">
              <a:spcAft>
                <a:spcPts val="0"/>
              </a:spcAft>
            </a:pPr>
            <a:r>
              <a:rPr lang="en-US" altLang="zh-CN" sz="2800" kern="100" dirty="0">
                <a:latin typeface="Times New Roman" panose="02020603050405020304"/>
                <a:cs typeface="Courier New" panose="02070309020205020404"/>
              </a:rPr>
              <a:t>= </a:t>
            </a:r>
            <a:r>
              <a:rPr lang="en-US" altLang="zh-CN" sz="2800" u="sng" kern="100" dirty="0">
                <a:latin typeface="Times New Roman" panose="02020603050405020304"/>
                <a:cs typeface="Courier New" panose="02070309020205020404"/>
              </a:rPr>
              <a:t>                                                                             .</a:t>
            </a:r>
            <a:endParaRPr lang="zh-CN" altLang="zh-CN" sz="2000" kern="100" dirty="0">
              <a:latin typeface="宋体" panose="02010600030101010101" pitchFamily="2" charset="-122"/>
              <a:cs typeface="Courier New" panose="02070309020205020404"/>
            </a:endParaRPr>
          </a:p>
        </p:txBody>
      </p:sp>
      <p:sp>
        <p:nvSpPr>
          <p:cNvPr id="4" name="矩形 3"/>
          <p:cNvSpPr/>
          <p:nvPr/>
        </p:nvSpPr>
        <p:spPr>
          <a:xfrm>
            <a:off x="395536" y="476672"/>
            <a:ext cx="8136904" cy="1077218"/>
          </a:xfrm>
          <a:prstGeom prst="rect">
            <a:avLst/>
          </a:prstGeom>
        </p:spPr>
        <p:txBody>
          <a:bodyPr wrap="square">
            <a:spAutoFit/>
          </a:bodyPr>
          <a:lstStyle/>
          <a:p>
            <a:pPr indent="152400" algn="just">
              <a:spcAft>
                <a:spcPts val="0"/>
              </a:spcAft>
            </a:pPr>
            <a:r>
              <a:rPr lang="en-US" altLang="zh-CN" sz="3200" b="1" kern="100" dirty="0">
                <a:solidFill>
                  <a:srgbClr val="FF0000"/>
                </a:solidFill>
                <a:latin typeface="Times New Roman" panose="02020603050405020304" pitchFamily="18" charset="0"/>
                <a:cs typeface="Times New Roman" panose="02020603050405020304" pitchFamily="18" charset="0"/>
              </a:rPr>
              <a:t>A good education is the only way to success and independence.</a:t>
            </a:r>
            <a:endParaRPr lang="zh-CN" altLang="zh-CN" sz="2400" b="1" kern="100"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3332192" y="2268161"/>
            <a:ext cx="5796136"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depend on/ be dependent on </a:t>
            </a:r>
            <a:r>
              <a:rPr lang="en-US" altLang="zh-CN" sz="3200" b="1" dirty="0" smtClean="0">
                <a:solidFill>
                  <a:srgbClr val="FF0000"/>
                </a:solidFill>
                <a:latin typeface="Times New Roman" panose="02020603050405020304" pitchFamily="18" charset="0"/>
                <a:cs typeface="Times New Roman" panose="02020603050405020304" pitchFamily="18" charset="0"/>
              </a:rPr>
              <a:t>her</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498883" y="2830002"/>
            <a:ext cx="3230949"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parents too much</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3554219" y="3204265"/>
            <a:ext cx="5625048" cy="58477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be independent of her </a:t>
            </a:r>
            <a:r>
              <a:rPr lang="en-US" altLang="zh-CN" sz="3200" b="1" dirty="0" smtClean="0">
                <a:solidFill>
                  <a:srgbClr val="FF0000"/>
                </a:solidFill>
                <a:latin typeface="Times New Roman" panose="02020603050405020304" pitchFamily="18" charset="0"/>
                <a:cs typeface="Times New Roman" panose="02020603050405020304" pitchFamily="18" charset="0"/>
              </a:rPr>
              <a:t>parents</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528227" y="3636313"/>
            <a:ext cx="4398961"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by doing part-time jobs.</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矩形 8"/>
          <p:cNvSpPr/>
          <p:nvPr/>
        </p:nvSpPr>
        <p:spPr>
          <a:xfrm>
            <a:off x="5580112" y="4500409"/>
            <a:ext cx="3307316"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which depends </a:t>
            </a:r>
            <a:r>
              <a:rPr lang="en-US" altLang="zh-CN" sz="3200" b="1" dirty="0" smtClean="0">
                <a:solidFill>
                  <a:srgbClr val="FF0000"/>
                </a:solidFill>
                <a:latin typeface="Times New Roman" panose="02020603050405020304" pitchFamily="18" charset="0"/>
                <a:cs typeface="Times New Roman" panose="02020603050405020304" pitchFamily="18" charset="0"/>
              </a:rPr>
              <a:t>on</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611560" y="4900518"/>
            <a:ext cx="5048177"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traffic/ depending on </a:t>
            </a:r>
            <a:r>
              <a:rPr lang="en-US" altLang="zh-CN" sz="3200" b="1" dirty="0" smtClean="0">
                <a:solidFill>
                  <a:srgbClr val="FF0000"/>
                </a:solidFill>
                <a:latin typeface="Times New Roman" panose="02020603050405020304" pitchFamily="18" charset="0"/>
                <a:cs typeface="Times New Roman" panose="02020603050405020304" pitchFamily="18" charset="0"/>
              </a:rPr>
              <a:t>traffic</a:t>
            </a:r>
            <a:endParaRPr lang="zh-CN" altLang="en-US" sz="3200" b="1" dirty="0">
              <a:solidFill>
                <a:srgbClr val="FF0000"/>
              </a:solidFill>
              <a:latin typeface="Times New Roman" panose="02020603050405020304" pitchFamily="18" charset="0"/>
              <a:cs typeface="Times New Roman" panose="02020603050405020304" pitchFamily="18" charset="0"/>
            </a:endParaRPr>
          </a:p>
        </p:txBody>
      </p:sp>
      <p:sp>
        <p:nvSpPr>
          <p:cNvPr id="11" name="矩形 10"/>
          <p:cNvSpPr/>
          <p:nvPr/>
        </p:nvSpPr>
        <p:spPr>
          <a:xfrm>
            <a:off x="379142" y="5733256"/>
            <a:ext cx="8729362" cy="584775"/>
          </a:xfrm>
          <a:prstGeom prst="rect">
            <a:avLst/>
          </a:prstGeom>
        </p:spPr>
        <p:txBody>
          <a:bodyPr wrap="square">
            <a:spAutoFit/>
          </a:bodyPr>
          <a:lstStyle/>
          <a:p>
            <a:pPr indent="152400" algn="just">
              <a:spcAft>
                <a:spcPts val="0"/>
              </a:spcAft>
            </a:pPr>
            <a:r>
              <a:rPr lang="en-US" altLang="zh-CN" sz="3200" b="1" kern="100" dirty="0">
                <a:solidFill>
                  <a:srgbClr val="FF0000"/>
                </a:solidFill>
                <a:latin typeface="Times New Roman" panose="02020603050405020304" pitchFamily="18" charset="0"/>
                <a:cs typeface="Times New Roman" panose="02020603050405020304" pitchFamily="18" charset="0"/>
              </a:rPr>
              <a:t>You can depend on him to help you/ helping you.</a:t>
            </a:r>
            <a:endParaRPr lang="zh-CN" altLang="zh-CN" sz="2400" b="1" kern="100" dirty="0">
              <a:solidFill>
                <a:srgbClr val="FF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539552" y="6165304"/>
            <a:ext cx="7612405" cy="584775"/>
          </a:xfrm>
          <a:prstGeom prst="rect">
            <a:avLst/>
          </a:prstGeom>
        </p:spPr>
        <p:txBody>
          <a:bodyPr wrap="non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You can depend on it that he will help you.</a:t>
            </a:r>
            <a:endParaRPr lang="zh-CN" altLang="zh-CN"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31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27975"/>
            <a:ext cx="8712968" cy="7186583"/>
          </a:xfrm>
          <a:prstGeom prst="rect">
            <a:avLst/>
          </a:prstGeom>
        </p:spPr>
        <p:txBody>
          <a:bodyPr wrap="square">
            <a:spAutoFit/>
          </a:bodyPr>
          <a:lstStyle/>
          <a:p>
            <a:r>
              <a:rPr lang="en-US" altLang="zh-CN" sz="2700" b="1" dirty="0">
                <a:latin typeface="Times New Roman" panose="02020603050405020304" pitchFamily="18" charset="0"/>
                <a:cs typeface="Times New Roman" panose="02020603050405020304" pitchFamily="18" charset="0"/>
              </a:rPr>
              <a:t>IV. Practice</a:t>
            </a:r>
            <a:endParaRPr lang="zh-CN" altLang="zh-CN" sz="2700" dirty="0">
              <a:latin typeface="Times New Roman" panose="02020603050405020304" pitchFamily="18" charset="0"/>
              <a:cs typeface="Times New Roman" panose="02020603050405020304" pitchFamily="18" charset="0"/>
            </a:endParaRPr>
          </a:p>
          <a:p>
            <a:r>
              <a:rPr lang="en-US" altLang="zh-CN" sz="2700" dirty="0">
                <a:latin typeface="Times New Roman" panose="02020603050405020304" pitchFamily="18" charset="0"/>
                <a:cs typeface="Times New Roman" panose="02020603050405020304" pitchFamily="18" charset="0"/>
              </a:rPr>
              <a:t>Translate the following sentences into English.</a:t>
            </a:r>
            <a:endParaRPr lang="zh-CN" altLang="zh-CN" sz="2700" dirty="0">
              <a:latin typeface="Times New Roman" panose="02020603050405020304" pitchFamily="18" charset="0"/>
              <a:cs typeface="Times New Roman" panose="02020603050405020304" pitchFamily="18" charset="0"/>
            </a:endParaRPr>
          </a:p>
          <a:p>
            <a:pPr marL="514350" lvl="0" indent="-514350">
              <a:buAutoNum type="arabicPeriod"/>
            </a:pPr>
            <a:r>
              <a:rPr lang="zh-CN" altLang="zh-CN" sz="2700" dirty="0" smtClean="0">
                <a:latin typeface="Times New Roman" panose="02020603050405020304" pitchFamily="18" charset="0"/>
                <a:cs typeface="Times New Roman" panose="02020603050405020304" pitchFamily="18" charset="0"/>
              </a:rPr>
              <a:t>一路</a:t>
            </a:r>
            <a:r>
              <a:rPr lang="zh-CN" altLang="zh-CN" sz="2700" dirty="0">
                <a:latin typeface="Times New Roman" panose="02020603050405020304" pitchFamily="18" charset="0"/>
                <a:cs typeface="Times New Roman" panose="02020603050405020304" pitchFamily="18" charset="0"/>
              </a:rPr>
              <a:t>奔跑去学校</a:t>
            </a:r>
            <a:r>
              <a:rPr lang="zh-CN" altLang="zh-CN" sz="2700" dirty="0" smtClean="0">
                <a:latin typeface="Times New Roman" panose="02020603050405020304" pitchFamily="18" charset="0"/>
                <a:cs typeface="Times New Roman" panose="02020603050405020304" pitchFamily="18" charset="0"/>
              </a:rPr>
              <a:t>，</a:t>
            </a:r>
            <a:r>
              <a:rPr lang="en-US" altLang="zh-CN" sz="2400" b="1" dirty="0">
                <a:solidFill>
                  <a:srgbClr val="FF0000"/>
                </a:solidFill>
                <a:latin typeface="Times New Roman" panose="02020603050405020304" pitchFamily="18" charset="0"/>
                <a:cs typeface="Times New Roman" panose="02020603050405020304" pitchFamily="18" charset="0"/>
              </a:rPr>
              <a:t> </a:t>
            </a:r>
            <a:r>
              <a:rPr lang="en-US" altLang="zh-CN" sz="2400" b="1" dirty="0">
                <a:latin typeface="Times New Roman" panose="02020603050405020304" pitchFamily="18" charset="0"/>
                <a:cs typeface="Times New Roman" panose="02020603050405020304" pitchFamily="18" charset="0"/>
              </a:rPr>
              <a:t>Mary</a:t>
            </a:r>
            <a:r>
              <a:rPr lang="zh-CN" altLang="zh-CN" sz="2700" dirty="0" smtClean="0">
                <a:latin typeface="Times New Roman" panose="02020603050405020304" pitchFamily="18" charset="0"/>
                <a:cs typeface="Times New Roman" panose="02020603050405020304" pitchFamily="18" charset="0"/>
              </a:rPr>
              <a:t>到达</a:t>
            </a:r>
            <a:r>
              <a:rPr lang="zh-CN" altLang="zh-CN" sz="2700" dirty="0">
                <a:latin typeface="Times New Roman" panose="02020603050405020304" pitchFamily="18" charset="0"/>
                <a:cs typeface="Times New Roman" panose="02020603050405020304" pitchFamily="18" charset="0"/>
              </a:rPr>
              <a:t>教室时上气不接下气。因此，她深呼吸来使</a:t>
            </a:r>
            <a:r>
              <a:rPr lang="zh-CN" altLang="zh-CN" sz="2700" dirty="0" smtClean="0">
                <a:latin typeface="Times New Roman" panose="02020603050405020304" pitchFamily="18" charset="0"/>
                <a:cs typeface="Times New Roman" panose="02020603050405020304" pitchFamily="18" charset="0"/>
              </a:rPr>
              <a:t>自己放松</a:t>
            </a:r>
            <a:r>
              <a:rPr lang="zh-CN" altLang="zh-CN" sz="2700" dirty="0">
                <a:latin typeface="Times New Roman" panose="02020603050405020304" pitchFamily="18" charset="0"/>
                <a:cs typeface="Times New Roman" panose="02020603050405020304" pitchFamily="18" charset="0"/>
              </a:rPr>
              <a:t>。</a:t>
            </a:r>
            <a:r>
              <a:rPr lang="en-US" altLang="zh-CN" sz="2700" dirty="0">
                <a:latin typeface="Times New Roman" panose="02020603050405020304" pitchFamily="18" charset="0"/>
                <a:cs typeface="Times New Roman" panose="02020603050405020304" pitchFamily="18" charset="0"/>
              </a:rPr>
              <a:t>(</a:t>
            </a:r>
            <a:r>
              <a:rPr lang="zh-CN" altLang="zh-CN" sz="2700" dirty="0" smtClean="0">
                <a:latin typeface="Times New Roman" panose="02020603050405020304" pitchFamily="18" charset="0"/>
                <a:cs typeface="Times New Roman" panose="02020603050405020304" pitchFamily="18" charset="0"/>
              </a:rPr>
              <a:t>分词</a:t>
            </a:r>
            <a:r>
              <a:rPr lang="zh-CN" altLang="zh-CN" sz="2700" dirty="0">
                <a:latin typeface="Times New Roman" panose="02020603050405020304" pitchFamily="18" charset="0"/>
                <a:cs typeface="Times New Roman" panose="02020603050405020304" pitchFamily="18" charset="0"/>
              </a:rPr>
              <a:t>短语作状语</a:t>
            </a:r>
            <a:r>
              <a:rPr lang="en-US" altLang="zh-CN" sz="2700" dirty="0" smtClean="0">
                <a:latin typeface="Times New Roman" panose="02020603050405020304" pitchFamily="18" charset="0"/>
                <a:cs typeface="Times New Roman" panose="02020603050405020304" pitchFamily="18" charset="0"/>
              </a:rPr>
              <a:t>)</a:t>
            </a:r>
          </a:p>
          <a:p>
            <a:pPr lvl="0"/>
            <a:endParaRPr lang="zh-CN" altLang="zh-CN" sz="2700" dirty="0">
              <a:latin typeface="Times New Roman" panose="02020603050405020304" pitchFamily="18" charset="0"/>
              <a:cs typeface="Times New Roman" panose="02020603050405020304" pitchFamily="18" charset="0"/>
            </a:endParaRP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pPr fontAlgn="base"/>
            <a:r>
              <a:rPr lang="en-US" altLang="zh-CN" sz="2700" dirty="0" smtClean="0">
                <a:latin typeface="Times New Roman" panose="02020603050405020304" pitchFamily="18" charset="0"/>
                <a:cs typeface="Times New Roman" panose="02020603050405020304" pitchFamily="18" charset="0"/>
              </a:rPr>
              <a:t>2.</a:t>
            </a:r>
            <a:r>
              <a:rPr lang="zh-CN" altLang="zh-CN" sz="2800" dirty="0"/>
              <a:t>难受极了，她双手捂头痛哭起来。</a:t>
            </a:r>
            <a:r>
              <a:rPr lang="en-US" altLang="zh-CN" sz="2800" dirty="0"/>
              <a:t>(tear </a:t>
            </a:r>
            <a:r>
              <a:rPr lang="zh-CN" altLang="zh-CN" sz="2800" dirty="0"/>
              <a:t>分词作状语，</a:t>
            </a:r>
            <a:r>
              <a:rPr lang="en-US" altLang="zh-CN" sz="2800" dirty="0"/>
              <a:t>sink)</a:t>
            </a:r>
            <a:endParaRPr lang="zh-CN" altLang="zh-CN" sz="2800" dirty="0"/>
          </a:p>
          <a:p>
            <a:pPr lvl="0"/>
            <a:endParaRPr lang="zh-CN" altLang="zh-CN" sz="2700" dirty="0">
              <a:latin typeface="Times New Roman" panose="02020603050405020304" pitchFamily="18" charset="0"/>
              <a:cs typeface="Times New Roman" panose="02020603050405020304" pitchFamily="18" charset="0"/>
            </a:endParaRP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pPr lvl="0"/>
            <a:r>
              <a:rPr lang="en-US" altLang="zh-CN" sz="2700" dirty="0" smtClean="0">
                <a:latin typeface="Times New Roman" panose="02020603050405020304" pitchFamily="18" charset="0"/>
                <a:cs typeface="Times New Roman" panose="02020603050405020304" pitchFamily="18" charset="0"/>
              </a:rPr>
              <a:t>3. </a:t>
            </a:r>
            <a:r>
              <a:rPr lang="zh-CN" altLang="zh-CN" sz="2700" dirty="0" smtClean="0">
                <a:latin typeface="Times New Roman" panose="02020603050405020304" pitchFamily="18" charset="0"/>
                <a:cs typeface="Times New Roman" panose="02020603050405020304" pitchFamily="18" charset="0"/>
              </a:rPr>
              <a:t>你可以原谅</a:t>
            </a:r>
            <a:r>
              <a:rPr lang="zh-CN" altLang="zh-CN" sz="2700" dirty="0">
                <a:latin typeface="Times New Roman" panose="02020603050405020304" pitchFamily="18" charset="0"/>
                <a:cs typeface="Times New Roman" panose="02020603050405020304" pitchFamily="18" charset="0"/>
              </a:rPr>
              <a:t>那些伤害过你的人所做的事，如果他们请求你的原谅。</a:t>
            </a: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r>
              <a:rPr lang="en-US" altLang="zh-CN" sz="2700" u="sng" dirty="0" smtClean="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a:p>
            <a:r>
              <a:rPr lang="en-US" altLang="zh-CN" sz="2700" u="sng" dirty="0">
                <a:latin typeface="Times New Roman" panose="02020603050405020304" pitchFamily="18" charset="0"/>
                <a:cs typeface="Times New Roman" panose="02020603050405020304" pitchFamily="18" charset="0"/>
              </a:rPr>
              <a:t>                                                                              </a:t>
            </a:r>
            <a:endParaRPr lang="zh-CN" altLang="zh-CN" sz="2700" dirty="0">
              <a:latin typeface="Times New Roman" panose="02020603050405020304" pitchFamily="18" charset="0"/>
              <a:cs typeface="Times New Roman" panose="02020603050405020304" pitchFamily="18" charset="0"/>
            </a:endParaRPr>
          </a:p>
        </p:txBody>
      </p:sp>
      <p:sp>
        <p:nvSpPr>
          <p:cNvPr id="3" name="矩形 2"/>
          <p:cNvSpPr/>
          <p:nvPr/>
        </p:nvSpPr>
        <p:spPr>
          <a:xfrm>
            <a:off x="323528" y="1556792"/>
            <a:ext cx="8640960" cy="1384995"/>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Running all the way to school, Mary was breathless/ out of breath </a:t>
            </a:r>
            <a:r>
              <a:rPr lang="en-US" altLang="zh-CN" sz="2800" b="1" dirty="0">
                <a:latin typeface="Times New Roman" panose="02020603050405020304" pitchFamily="18" charset="0"/>
                <a:cs typeface="Times New Roman" panose="02020603050405020304" pitchFamily="18" charset="0"/>
              </a:rPr>
              <a:t>when she reached her classroom. </a:t>
            </a:r>
            <a:r>
              <a:rPr lang="en-US" altLang="zh-CN" sz="2800" b="1" dirty="0">
                <a:solidFill>
                  <a:srgbClr val="FF0000"/>
                </a:solidFill>
                <a:latin typeface="Times New Roman" panose="02020603050405020304" pitchFamily="18" charset="0"/>
                <a:cs typeface="Times New Roman" panose="02020603050405020304" pitchFamily="18" charset="0"/>
              </a:rPr>
              <a:t>Therefore, she took a deep breath to relax herself.</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323528" y="3645024"/>
            <a:ext cx="8496944" cy="954107"/>
          </a:xfrm>
          <a:prstGeom prst="rect">
            <a:avLst/>
          </a:prstGeom>
        </p:spPr>
        <p:txBody>
          <a:bodyPr wrap="square">
            <a:spAutoFit/>
          </a:bodyPr>
          <a:lstStyle/>
          <a:p>
            <a:r>
              <a:rPr lang="en-US" altLang="zh-CN" sz="2800" dirty="0"/>
              <a:t> </a:t>
            </a:r>
            <a:r>
              <a:rPr lang="en-US" altLang="zh-CN" sz="2800" b="1" dirty="0">
                <a:solidFill>
                  <a:srgbClr val="FF0000"/>
                </a:solidFill>
                <a:latin typeface="Times New Roman" panose="02020603050405020304" pitchFamily="18" charset="0"/>
                <a:cs typeface="Times New Roman" panose="02020603050405020304" pitchFamily="18" charset="0"/>
              </a:rPr>
              <a:t>Torn apart, she sank her head into her hands and burst out crying/burst into tears.</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334928" y="5373216"/>
            <a:ext cx="8485544" cy="954107"/>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You can </a:t>
            </a:r>
            <a:r>
              <a:rPr lang="en-US" altLang="zh-CN" sz="2800" b="1" dirty="0" smtClean="0">
                <a:solidFill>
                  <a:srgbClr val="FF0000"/>
                </a:solidFill>
                <a:latin typeface="Times New Roman" panose="02020603050405020304" pitchFamily="18" charset="0"/>
                <a:cs typeface="Times New Roman" panose="02020603050405020304" pitchFamily="18" charset="0"/>
              </a:rPr>
              <a:t>forgive </a:t>
            </a:r>
            <a:r>
              <a:rPr lang="en-US" altLang="zh-CN" sz="2800" b="1" dirty="0">
                <a:solidFill>
                  <a:srgbClr val="FF0000"/>
                </a:solidFill>
                <a:latin typeface="Times New Roman" panose="02020603050405020304" pitchFamily="18" charset="0"/>
                <a:cs typeface="Times New Roman" panose="02020603050405020304" pitchFamily="18" charset="0"/>
              </a:rPr>
              <a:t>those who have hurt you for what they have done, if they ask for your forgiveness.</a:t>
            </a:r>
            <a:endParaRPr lang="zh-CN" altLang="en-US"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84312" y="476672"/>
            <a:ext cx="8568952" cy="3108543"/>
          </a:xfrm>
          <a:prstGeom prst="rect">
            <a:avLst/>
          </a:prstGeom>
        </p:spPr>
        <p:txBody>
          <a:bodyPr wrap="square">
            <a:spAutoFit/>
          </a:bodyPr>
          <a:lstStyle/>
          <a:p>
            <a:pPr lvl="0"/>
            <a:r>
              <a:rPr lang="en-US" altLang="zh-CN" sz="2800" dirty="0" smtClean="0"/>
              <a:t>4. </a:t>
            </a:r>
            <a:r>
              <a:rPr lang="zh-CN" altLang="zh-CN" sz="2800" dirty="0" smtClean="0"/>
              <a:t>令</a:t>
            </a:r>
            <a:r>
              <a:rPr lang="zh-CN" altLang="zh-CN" sz="2800" dirty="0"/>
              <a:t>我尴尬的</a:t>
            </a:r>
            <a:r>
              <a:rPr lang="zh-CN" altLang="zh-CN" sz="2800" dirty="0" smtClean="0"/>
              <a:t>是我</a:t>
            </a:r>
            <a:r>
              <a:rPr lang="zh-CN" altLang="zh-CN" sz="2800" dirty="0"/>
              <a:t>想不</a:t>
            </a:r>
            <a:r>
              <a:rPr lang="zh-CN" altLang="zh-CN" sz="2800" dirty="0" smtClean="0"/>
              <a:t>起来他</a:t>
            </a:r>
            <a:r>
              <a:rPr lang="zh-CN" altLang="zh-CN" sz="2800" dirty="0"/>
              <a:t>的名字了。</a:t>
            </a:r>
          </a:p>
          <a:p>
            <a:r>
              <a:rPr lang="en-US" altLang="zh-CN" sz="2800" u="sng" dirty="0"/>
              <a:t>                                                                              </a:t>
            </a:r>
            <a:endParaRPr lang="zh-CN" altLang="zh-CN" sz="2800" dirty="0"/>
          </a:p>
          <a:p>
            <a:pPr lvl="0"/>
            <a:endParaRPr lang="en-US" altLang="zh-CN" sz="2800" dirty="0" smtClean="0"/>
          </a:p>
          <a:p>
            <a:pPr lvl="0"/>
            <a:r>
              <a:rPr lang="en-US" altLang="zh-CN" sz="2800" dirty="0" smtClean="0"/>
              <a:t>5. </a:t>
            </a:r>
            <a:r>
              <a:rPr lang="zh-CN" altLang="zh-CN" sz="2800" dirty="0" smtClean="0"/>
              <a:t>在</a:t>
            </a:r>
            <a:r>
              <a:rPr lang="zh-CN" altLang="zh-CN" sz="2800" dirty="0"/>
              <a:t>别人面前批评某个人犯了错误是不明智的，这可能会使他或她感到尴尬。</a:t>
            </a:r>
            <a:r>
              <a:rPr lang="en-US" altLang="zh-CN" sz="2800" dirty="0"/>
              <a:t>(</a:t>
            </a:r>
            <a:r>
              <a:rPr lang="en-US" altLang="zh-CN" sz="2800" dirty="0" err="1" smtClean="0"/>
              <a:t>criticis</a:t>
            </a:r>
            <a:r>
              <a:rPr lang="en-US" altLang="zh-CN" sz="2800" dirty="0" err="1"/>
              <a:t>e</a:t>
            </a:r>
            <a:r>
              <a:rPr lang="en-US" altLang="zh-CN" sz="2800" dirty="0" smtClean="0"/>
              <a:t>)</a:t>
            </a:r>
            <a:endParaRPr lang="zh-CN" altLang="zh-CN" sz="2800" dirty="0"/>
          </a:p>
          <a:p>
            <a:r>
              <a:rPr lang="en-US" altLang="zh-CN" sz="2800" u="sng" dirty="0"/>
              <a:t>                                                                              </a:t>
            </a:r>
            <a:endParaRPr lang="zh-CN" altLang="zh-CN" sz="2800" dirty="0"/>
          </a:p>
          <a:p>
            <a:r>
              <a:rPr lang="en-US" altLang="zh-CN" sz="2800" u="sng" dirty="0"/>
              <a:t>                                                                              </a:t>
            </a:r>
            <a:endParaRPr lang="zh-CN" altLang="zh-CN" sz="2800" dirty="0"/>
          </a:p>
        </p:txBody>
      </p:sp>
      <p:sp>
        <p:nvSpPr>
          <p:cNvPr id="5" name="矩形 4"/>
          <p:cNvSpPr/>
          <p:nvPr/>
        </p:nvSpPr>
        <p:spPr>
          <a:xfrm>
            <a:off x="483940" y="997568"/>
            <a:ext cx="8496944" cy="523220"/>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To my embarrassment, </a:t>
            </a:r>
            <a:r>
              <a:rPr lang="en-US" altLang="zh-CN" sz="2800" b="1" dirty="0" smtClean="0">
                <a:solidFill>
                  <a:srgbClr val="FF0000"/>
                </a:solidFill>
                <a:latin typeface="Times New Roman" panose="02020603050405020304" pitchFamily="18" charset="0"/>
                <a:cs typeface="Times New Roman" panose="02020603050405020304" pitchFamily="18" charset="0"/>
              </a:rPr>
              <a:t>his </a:t>
            </a:r>
            <a:r>
              <a:rPr lang="en-US" altLang="zh-CN" sz="2800" b="1" dirty="0">
                <a:solidFill>
                  <a:srgbClr val="FF0000"/>
                </a:solidFill>
                <a:latin typeface="Times New Roman" panose="02020603050405020304" pitchFamily="18" charset="0"/>
                <a:cs typeface="Times New Roman" panose="02020603050405020304" pitchFamily="18" charset="0"/>
              </a:rPr>
              <a:t>name escaped me.</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449092" y="2721116"/>
            <a:ext cx="8404172" cy="1384995"/>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It is not wise to </a:t>
            </a:r>
            <a:r>
              <a:rPr lang="en-US" altLang="zh-CN" sz="2800" b="1" dirty="0" err="1" smtClean="0">
                <a:solidFill>
                  <a:srgbClr val="FF0000"/>
                </a:solidFill>
                <a:latin typeface="Times New Roman" panose="02020603050405020304" pitchFamily="18" charset="0"/>
                <a:cs typeface="Times New Roman" panose="02020603050405020304" pitchFamily="18" charset="0"/>
              </a:rPr>
              <a:t>criticise</a:t>
            </a:r>
            <a:r>
              <a:rPr lang="en-US" altLang="zh-CN" sz="2800" b="1" dirty="0" smtClean="0">
                <a:solidFill>
                  <a:srgbClr val="FF0000"/>
                </a:solidFill>
                <a:latin typeface="Times New Roman" panose="02020603050405020304" pitchFamily="18" charset="0"/>
                <a:cs typeface="Times New Roman" panose="02020603050405020304" pitchFamily="18" charset="0"/>
              </a:rPr>
              <a:t> </a:t>
            </a:r>
            <a:r>
              <a:rPr lang="en-US" altLang="zh-CN" sz="2800" b="1" dirty="0">
                <a:solidFill>
                  <a:srgbClr val="FF0000"/>
                </a:solidFill>
                <a:latin typeface="Times New Roman" panose="02020603050405020304" pitchFamily="18" charset="0"/>
                <a:cs typeface="Times New Roman" panose="02020603050405020304" pitchFamily="18" charset="0"/>
              </a:rPr>
              <a:t>someone for making mistakes in front of others, which may make him or her feel embarrassed.</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620688"/>
            <a:ext cx="7632848" cy="5015865"/>
          </a:xfrm>
          <a:prstGeom prst="rect">
            <a:avLst/>
          </a:prstGeom>
        </p:spPr>
        <p:txBody>
          <a:bodyPr wrap="square">
            <a:spAutoFit/>
          </a:bodyPr>
          <a:lstStyle/>
          <a:p>
            <a:r>
              <a:rPr lang="en-US" altLang="zh-CN" sz="3200" b="1" dirty="0">
                <a:solidFill>
                  <a:srgbClr val="FF0000"/>
                </a:solidFill>
                <a:latin typeface="Times New Roman" panose="02020603050405020304" pitchFamily="18" charset="0"/>
                <a:cs typeface="Times New Roman" panose="02020603050405020304" pitchFamily="18" charset="0"/>
              </a:rPr>
              <a:t>Teachers’ words</a:t>
            </a:r>
            <a:r>
              <a:rPr lang="en-US" altLang="zh-CN" sz="3200" b="1" dirty="0" smtClean="0">
                <a:solidFill>
                  <a:srgbClr val="FF0000"/>
                </a:solidFill>
                <a:latin typeface="Times New Roman" panose="02020603050405020304" pitchFamily="18" charset="0"/>
                <a:cs typeface="Times New Roman" panose="02020603050405020304" pitchFamily="18" charset="0"/>
              </a:rPr>
              <a:t>:</a:t>
            </a:r>
          </a:p>
          <a:p>
            <a:endParaRPr lang="zh-CN" altLang="zh-CN" sz="3200" dirty="0">
              <a:solidFill>
                <a:srgbClr val="FF0000"/>
              </a:solidFill>
              <a:latin typeface="Times New Roman" panose="02020603050405020304" pitchFamily="18" charset="0"/>
              <a:cs typeface="Times New Roman" panose="02020603050405020304" pitchFamily="18" charset="0"/>
            </a:endParaRPr>
          </a:p>
          <a:p>
            <a:pPr lvl="0"/>
            <a:r>
              <a:rPr lang="en-US" altLang="zh-CN" sz="3200" dirty="0">
                <a:latin typeface="Times New Roman" panose="02020603050405020304" pitchFamily="18" charset="0"/>
                <a:cs typeface="Times New Roman" panose="02020603050405020304" pitchFamily="18" charset="0"/>
              </a:rPr>
              <a:t>1. A friend in need is a friend indeed.  </a:t>
            </a:r>
            <a:endParaRPr lang="en-US" altLang="zh-CN" sz="3200" dirty="0" smtClean="0">
              <a:latin typeface="Times New Roman" panose="02020603050405020304" pitchFamily="18" charset="0"/>
              <a:cs typeface="Times New Roman" panose="02020603050405020304" pitchFamily="18" charset="0"/>
            </a:endParaRPr>
          </a:p>
          <a:p>
            <a:pPr lvl="0"/>
            <a:r>
              <a:rPr lang="zh-CN" altLang="zh-CN" sz="3200" dirty="0" smtClean="0">
                <a:latin typeface="Times New Roman" panose="02020603050405020304" pitchFamily="18" charset="0"/>
                <a:cs typeface="Times New Roman" panose="02020603050405020304" pitchFamily="18" charset="0"/>
              </a:rPr>
              <a:t>   患难</a:t>
            </a:r>
            <a:r>
              <a:rPr lang="zh-CN" altLang="zh-CN" sz="3200" dirty="0">
                <a:latin typeface="Times New Roman" panose="02020603050405020304" pitchFamily="18" charset="0"/>
                <a:cs typeface="Times New Roman" panose="02020603050405020304" pitchFamily="18" charset="0"/>
              </a:rPr>
              <a:t>见真情</a:t>
            </a:r>
            <a:r>
              <a:rPr lang="zh-CN" altLang="zh-CN"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pPr lvl="0"/>
            <a:endParaRPr lang="zh-CN" altLang="zh-CN" sz="3200" dirty="0">
              <a:latin typeface="Times New Roman" panose="02020603050405020304" pitchFamily="18" charset="0"/>
              <a:cs typeface="Times New Roman" panose="02020603050405020304" pitchFamily="18" charset="0"/>
            </a:endParaRPr>
          </a:p>
          <a:p>
            <a:pPr lvl="0"/>
            <a:r>
              <a:rPr lang="en-US" altLang="zh-CN" sz="3200" dirty="0">
                <a:latin typeface="Times New Roman" panose="02020603050405020304" pitchFamily="18" charset="0"/>
                <a:cs typeface="Times New Roman" panose="02020603050405020304" pitchFamily="18" charset="0"/>
              </a:rPr>
              <a:t>2. True friendship is like sound health, of  </a:t>
            </a:r>
          </a:p>
          <a:p>
            <a:pPr lvl="0"/>
            <a:r>
              <a:rPr lang="en-US" altLang="zh-CN" sz="3200" dirty="0">
                <a:latin typeface="Times New Roman" panose="02020603050405020304" pitchFamily="18" charset="0"/>
                <a:cs typeface="Times New Roman" panose="02020603050405020304" pitchFamily="18" charset="0"/>
              </a:rPr>
              <a:t>    which the value is seldom known until it is </a:t>
            </a:r>
          </a:p>
          <a:p>
            <a:pPr lvl="0"/>
            <a:r>
              <a:rPr lang="en-US" altLang="zh-CN" sz="3200" dirty="0">
                <a:latin typeface="Times New Roman" panose="02020603050405020304" pitchFamily="18" charset="0"/>
                <a:cs typeface="Times New Roman" panose="02020603050405020304" pitchFamily="18" charset="0"/>
              </a:rPr>
              <a:t>    lost.</a:t>
            </a:r>
            <a:endParaRPr lang="zh-CN" altLang="zh-CN" sz="3200" dirty="0">
              <a:latin typeface="Times New Roman" panose="02020603050405020304" pitchFamily="18" charset="0"/>
              <a:cs typeface="Times New Roman" panose="02020603050405020304" pitchFamily="18" charset="0"/>
            </a:endParaRPr>
          </a:p>
          <a:p>
            <a:r>
              <a:rPr lang="zh-CN" altLang="zh-CN" sz="3200" dirty="0">
                <a:latin typeface="Times New Roman" panose="02020603050405020304" pitchFamily="18" charset="0"/>
                <a:cs typeface="Times New Roman" panose="02020603050405020304" pitchFamily="18" charset="0"/>
              </a:rPr>
              <a:t>   真正的友谊就像健康一样，直到失去后     </a:t>
            </a:r>
          </a:p>
          <a:p>
            <a:r>
              <a:rPr lang="zh-CN" altLang="zh-CN" sz="3200" dirty="0">
                <a:latin typeface="Times New Roman" panose="02020603050405020304" pitchFamily="18" charset="0"/>
                <a:cs typeface="Times New Roman" panose="02020603050405020304" pitchFamily="18" charset="0"/>
              </a:rPr>
              <a:t>   才会知道它的价值。</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332656"/>
            <a:ext cx="8496944" cy="5262979"/>
          </a:xfrm>
          <a:prstGeom prst="rect">
            <a:avLst/>
          </a:prstGeom>
        </p:spPr>
        <p:txBody>
          <a:bodyPr wrap="square">
            <a:spAutoFit/>
          </a:bodyPr>
          <a:lstStyle/>
          <a:p>
            <a:pPr lvl="0"/>
            <a:r>
              <a:rPr lang="en-US" altLang="zh-CN" sz="2800" dirty="0"/>
              <a:t>6</a:t>
            </a:r>
            <a:r>
              <a:rPr lang="en-US" altLang="zh-CN" sz="2800" dirty="0" smtClean="0"/>
              <a:t>. </a:t>
            </a:r>
            <a:r>
              <a:rPr lang="zh-CN" altLang="zh-CN" sz="2800" dirty="0" smtClean="0"/>
              <a:t>警察</a:t>
            </a:r>
            <a:r>
              <a:rPr lang="zh-CN" altLang="zh-CN" sz="2800" dirty="0"/>
              <a:t>示意车辆缓慢前行。</a:t>
            </a:r>
            <a:r>
              <a:rPr lang="en-US" altLang="zh-CN" sz="2800" dirty="0"/>
              <a:t>(signal)</a:t>
            </a:r>
            <a:endParaRPr lang="zh-CN" altLang="zh-CN" sz="2800" dirty="0"/>
          </a:p>
          <a:p>
            <a:r>
              <a:rPr lang="en-US" altLang="zh-CN" sz="2800" u="sng" dirty="0"/>
              <a:t>                                                            </a:t>
            </a:r>
            <a:endParaRPr lang="en-US" altLang="zh-CN" sz="2800" u="sng" dirty="0" smtClean="0"/>
          </a:p>
          <a:p>
            <a:r>
              <a:rPr lang="en-US" altLang="zh-CN" sz="2800" u="sng" dirty="0" smtClean="0"/>
              <a:t>                  </a:t>
            </a:r>
            <a:endParaRPr lang="zh-CN" altLang="zh-CN" sz="2800" dirty="0"/>
          </a:p>
          <a:p>
            <a:pPr lvl="0"/>
            <a:endParaRPr lang="en-US" altLang="zh-CN" sz="2800" dirty="0" smtClean="0"/>
          </a:p>
          <a:p>
            <a:pPr lvl="0"/>
            <a:r>
              <a:rPr lang="en-US" altLang="zh-CN" sz="2800" dirty="0" smtClean="0"/>
              <a:t>7. </a:t>
            </a:r>
            <a:r>
              <a:rPr lang="zh-CN" altLang="zh-CN" sz="2800" dirty="0" smtClean="0"/>
              <a:t>玛丽</a:t>
            </a:r>
            <a:r>
              <a:rPr lang="zh-CN" altLang="zh-CN" sz="2800" dirty="0"/>
              <a:t>焦急地请求我帮助她，泪水顺着她的脸颊流下来。</a:t>
            </a:r>
            <a:r>
              <a:rPr lang="en-US" altLang="zh-CN" sz="2800" dirty="0"/>
              <a:t>(with</a:t>
            </a:r>
            <a:r>
              <a:rPr lang="zh-CN" altLang="zh-CN" sz="2800" dirty="0"/>
              <a:t>复合结构</a:t>
            </a:r>
            <a:r>
              <a:rPr lang="en-US" altLang="zh-CN" sz="2800" dirty="0"/>
              <a:t>)</a:t>
            </a:r>
            <a:endParaRPr lang="zh-CN" altLang="zh-CN" sz="2800" dirty="0"/>
          </a:p>
          <a:p>
            <a:r>
              <a:rPr lang="en-US" altLang="zh-CN" sz="2800" u="sng" dirty="0"/>
              <a:t>                                             </a:t>
            </a:r>
            <a:endParaRPr lang="en-US" altLang="zh-CN" sz="2800" u="sng" dirty="0" smtClean="0"/>
          </a:p>
          <a:p>
            <a:r>
              <a:rPr lang="en-US" altLang="zh-CN" sz="2800" u="sng" dirty="0" smtClean="0"/>
              <a:t>                                 </a:t>
            </a:r>
            <a:endParaRPr lang="zh-CN" altLang="zh-CN" sz="2800" dirty="0"/>
          </a:p>
          <a:p>
            <a:endParaRPr lang="en-US" altLang="zh-CN" sz="2800" dirty="0" smtClean="0"/>
          </a:p>
          <a:p>
            <a:r>
              <a:rPr lang="en-US" altLang="zh-CN" sz="2800" dirty="0" smtClean="0"/>
              <a:t>8.</a:t>
            </a:r>
            <a:r>
              <a:rPr lang="zh-CN" altLang="zh-CN" sz="2800" dirty="0"/>
              <a:t>你要相信你能独立解决这些困难。</a:t>
            </a:r>
            <a:r>
              <a:rPr lang="en-US" altLang="zh-CN" sz="2800" dirty="0"/>
              <a:t>(depend)</a:t>
            </a:r>
            <a:endParaRPr lang="zh-CN" altLang="zh-CN" sz="2800" dirty="0"/>
          </a:p>
          <a:p>
            <a:r>
              <a:rPr lang="en-US" altLang="zh-CN" sz="2800" u="sng" dirty="0" smtClean="0"/>
              <a:t>                                                      </a:t>
            </a:r>
            <a:endParaRPr lang="zh-CN" altLang="zh-CN" sz="2800" dirty="0"/>
          </a:p>
          <a:p>
            <a:r>
              <a:rPr lang="en-US" altLang="zh-CN" sz="2800" u="sng" dirty="0"/>
              <a:t>                                                                              </a:t>
            </a:r>
            <a:endParaRPr lang="zh-CN" altLang="zh-CN" sz="2800" dirty="0"/>
          </a:p>
        </p:txBody>
      </p:sp>
      <p:sp>
        <p:nvSpPr>
          <p:cNvPr id="3" name="矩形 2"/>
          <p:cNvSpPr/>
          <p:nvPr/>
        </p:nvSpPr>
        <p:spPr>
          <a:xfrm>
            <a:off x="286584" y="764704"/>
            <a:ext cx="8208912" cy="954107"/>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The policeman signal(l)</a:t>
            </a:r>
            <a:r>
              <a:rPr lang="en-US" altLang="zh-CN" sz="2800" b="1" dirty="0" err="1">
                <a:solidFill>
                  <a:srgbClr val="FF0000"/>
                </a:solidFill>
                <a:latin typeface="Times New Roman" panose="02020603050405020304" pitchFamily="18" charset="0"/>
                <a:cs typeface="Times New Roman" panose="02020603050405020304" pitchFamily="18" charset="0"/>
              </a:rPr>
              <a:t>ed</a:t>
            </a:r>
            <a:r>
              <a:rPr lang="en-US" altLang="zh-CN" sz="2800" b="1" dirty="0">
                <a:solidFill>
                  <a:srgbClr val="FF0000"/>
                </a:solidFill>
                <a:latin typeface="Times New Roman" panose="02020603050405020304" pitchFamily="18" charset="0"/>
                <a:cs typeface="Times New Roman" panose="02020603050405020304" pitchFamily="18" charset="0"/>
              </a:rPr>
              <a:t> (to) the cars to move forward slowly.</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286584" y="2852936"/>
            <a:ext cx="8208912" cy="954107"/>
          </a:xfrm>
          <a:prstGeom prst="rect">
            <a:avLst/>
          </a:prstGeom>
        </p:spPr>
        <p:txBody>
          <a:bodyPr wrap="square">
            <a:spAutoFit/>
          </a:bodyPr>
          <a:lstStyle/>
          <a:p>
            <a:r>
              <a:rPr lang="en-US" altLang="zh-CN" sz="2800" b="1" dirty="0">
                <a:latin typeface="Times New Roman" panose="02020603050405020304" pitchFamily="18" charset="0"/>
                <a:cs typeface="Times New Roman" panose="02020603050405020304" pitchFamily="18" charset="0"/>
              </a:rPr>
              <a:t>Mary asked me for help anxiously, </a:t>
            </a:r>
            <a:r>
              <a:rPr lang="en-US" altLang="zh-CN" sz="2800" b="1" dirty="0">
                <a:solidFill>
                  <a:srgbClr val="FF0000"/>
                </a:solidFill>
                <a:latin typeface="Times New Roman" panose="02020603050405020304" pitchFamily="18" charset="0"/>
                <a:cs typeface="Times New Roman" panose="02020603050405020304" pitchFamily="18" charset="0"/>
              </a:rPr>
              <a:t>(with) tears rolling/streaming down her </a:t>
            </a:r>
            <a:r>
              <a:rPr lang="en-US" altLang="zh-CN" sz="2800" b="1" dirty="0" smtClean="0">
                <a:solidFill>
                  <a:srgbClr val="FF0000"/>
                </a:solidFill>
                <a:latin typeface="Times New Roman" panose="02020603050405020304" pitchFamily="18" charset="0"/>
                <a:cs typeface="Times New Roman" panose="02020603050405020304" pitchFamily="18" charset="0"/>
              </a:rPr>
              <a:t>cheeks.</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539552" y="4641528"/>
            <a:ext cx="8099960" cy="954107"/>
          </a:xfrm>
          <a:prstGeom prst="rect">
            <a:avLst/>
          </a:prstGeom>
        </p:spPr>
        <p:txBody>
          <a:bodyPr wrap="square">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You can depend on it that you can resolve the difficulties independently.</a:t>
            </a:r>
            <a:endParaRPr lang="zh-CN" altLang="zh-CN" sz="28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ChangeArrowheads="1"/>
          </p:cNvSpPr>
          <p:nvPr/>
        </p:nvSpPr>
        <p:spPr bwMode="auto">
          <a:xfrm>
            <a:off x="107504" y="970062"/>
            <a:ext cx="3960440" cy="5483274"/>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marL="342900" lvl="0" indent="-342900" algn="just">
              <a:spcAft>
                <a:spcPts val="0"/>
              </a:spcAft>
              <a:buFont typeface="+mj-lt"/>
              <a:buAutoNum type="arabicPeriod"/>
            </a:pPr>
            <a:r>
              <a:rPr lang="en-US" sz="2000" b="1" kern="100" dirty="0" err="1">
                <a:effectLst/>
                <a:latin typeface="Times New Roman" panose="02020603050405020304"/>
                <a:ea typeface="宋体" panose="02010600030101010101" pitchFamily="2" charset="-122"/>
                <a:cs typeface="Times New Roman" panose="02020603050405020304"/>
              </a:rPr>
              <a:t>apologiz</a:t>
            </a:r>
            <a:r>
              <a:rPr lang="en-US" sz="2000" b="1" kern="100" dirty="0">
                <a:effectLst/>
                <a:latin typeface="Times New Roman" panose="02020603050405020304"/>
                <a:ea typeface="宋体" panose="02010600030101010101" pitchFamily="2" charset="-122"/>
                <a:cs typeface="Times New Roman" panose="02020603050405020304"/>
              </a:rPr>
              <a:t>/se v. </a:t>
            </a:r>
            <a:r>
              <a:rPr lang="zh-CN" sz="2000" b="1" kern="100" dirty="0">
                <a:effectLst/>
                <a:latin typeface="Times New Roman" panose="02020603050405020304"/>
                <a:ea typeface="宋体" panose="02010600030101010101" pitchFamily="2" charset="-122"/>
                <a:cs typeface="Times New Roman" panose="02020603050405020304"/>
              </a:rPr>
              <a:t>道歉</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appreciate v. </a:t>
            </a:r>
            <a:r>
              <a:rPr lang="zh-CN" sz="2000" b="1" kern="100" dirty="0">
                <a:effectLst/>
                <a:latin typeface="Times New Roman" panose="02020603050405020304"/>
                <a:ea typeface="宋体" panose="02010600030101010101" pitchFamily="2" charset="-122"/>
                <a:cs typeface="Times New Roman" panose="02020603050405020304"/>
              </a:rPr>
              <a:t>欣赏；感激</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argue v. </a:t>
            </a:r>
            <a:r>
              <a:rPr lang="zh-CN" sz="2000" b="1" kern="100" dirty="0">
                <a:effectLst/>
                <a:latin typeface="Times New Roman" panose="02020603050405020304"/>
                <a:ea typeface="宋体" panose="02010600030101010101" pitchFamily="2" charset="-122"/>
                <a:cs typeface="Times New Roman" panose="02020603050405020304"/>
              </a:rPr>
              <a:t>争辩，争论</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communicate v. </a:t>
            </a:r>
            <a:r>
              <a:rPr lang="zh-CN" sz="2000" b="1" kern="100" dirty="0">
                <a:effectLst/>
                <a:latin typeface="Times New Roman" panose="02020603050405020304"/>
                <a:ea typeface="宋体" panose="02010600030101010101" pitchFamily="2" charset="-122"/>
                <a:cs typeface="Times New Roman" panose="02020603050405020304"/>
              </a:rPr>
              <a:t>交流；传达</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complain v. </a:t>
            </a:r>
            <a:r>
              <a:rPr lang="zh-CN" sz="2000" b="1" kern="100" dirty="0">
                <a:effectLst/>
                <a:latin typeface="Times New Roman" panose="02020603050405020304"/>
                <a:ea typeface="宋体" panose="02010600030101010101" pitchFamily="2" charset="-122"/>
                <a:cs typeface="Times New Roman" panose="02020603050405020304"/>
              </a:rPr>
              <a:t>抱怨；投诉</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congratulate v. </a:t>
            </a:r>
            <a:r>
              <a:rPr lang="zh-CN" sz="2000" b="1" kern="100" dirty="0">
                <a:effectLst/>
                <a:latin typeface="Times New Roman" panose="02020603050405020304"/>
                <a:ea typeface="宋体" panose="02010600030101010101" pitchFamily="2" charset="-122"/>
                <a:cs typeface="Times New Roman" panose="02020603050405020304"/>
              </a:rPr>
              <a:t>祝贺</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consult v. </a:t>
            </a:r>
            <a:r>
              <a:rPr lang="zh-CN" sz="2000" b="1" kern="100" dirty="0">
                <a:effectLst/>
                <a:latin typeface="Times New Roman" panose="02020603050405020304"/>
                <a:ea typeface="宋体" panose="02010600030101010101" pitchFamily="2" charset="-122"/>
                <a:cs typeface="Times New Roman" panose="02020603050405020304"/>
              </a:rPr>
              <a:t>请教；商量</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cooperate v. </a:t>
            </a:r>
            <a:r>
              <a:rPr lang="zh-CN" sz="2000" b="1" kern="100" dirty="0">
                <a:effectLst/>
                <a:latin typeface="Times New Roman" panose="02020603050405020304"/>
                <a:ea typeface="宋体" panose="02010600030101010101" pitchFamily="2" charset="-122"/>
                <a:cs typeface="Times New Roman" panose="02020603050405020304"/>
              </a:rPr>
              <a:t>合作</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exchange v. </a:t>
            </a:r>
            <a:r>
              <a:rPr lang="zh-CN" sz="2000" b="1" kern="100" dirty="0">
                <a:effectLst/>
                <a:latin typeface="Times New Roman" panose="02020603050405020304"/>
                <a:ea typeface="宋体" panose="02010600030101010101" pitchFamily="2" charset="-122"/>
                <a:cs typeface="Times New Roman" panose="02020603050405020304"/>
              </a:rPr>
              <a:t>交换；交流</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forgive v. </a:t>
            </a:r>
            <a:r>
              <a:rPr lang="zh-CN" sz="2000" b="1" kern="100" dirty="0">
                <a:effectLst/>
                <a:latin typeface="Times New Roman" panose="02020603050405020304"/>
                <a:ea typeface="宋体" panose="02010600030101010101" pitchFamily="2" charset="-122"/>
                <a:cs typeface="Times New Roman" panose="02020603050405020304"/>
              </a:rPr>
              <a:t>原谅，宽恕</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ignore v. </a:t>
            </a:r>
            <a:r>
              <a:rPr lang="zh-CN" sz="2000" b="1" kern="100" dirty="0">
                <a:effectLst/>
                <a:latin typeface="Times New Roman" panose="02020603050405020304"/>
                <a:ea typeface="宋体" panose="02010600030101010101" pitchFamily="2" charset="-122"/>
                <a:cs typeface="Times New Roman" panose="02020603050405020304"/>
              </a:rPr>
              <a:t>忽略；不理睬</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misunderstand v. </a:t>
            </a:r>
            <a:r>
              <a:rPr lang="zh-CN" sz="2000" b="1" kern="100" dirty="0">
                <a:effectLst/>
                <a:latin typeface="Times New Roman" panose="02020603050405020304"/>
                <a:ea typeface="宋体" panose="02010600030101010101" pitchFamily="2" charset="-122"/>
                <a:cs typeface="Times New Roman" panose="02020603050405020304"/>
              </a:rPr>
              <a:t>误会，误解</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persuade v. </a:t>
            </a:r>
            <a:r>
              <a:rPr lang="zh-CN" sz="2000" b="1" kern="100" dirty="0">
                <a:effectLst/>
                <a:latin typeface="Times New Roman" panose="02020603050405020304"/>
                <a:ea typeface="宋体" panose="02010600030101010101" pitchFamily="2" charset="-122"/>
                <a:cs typeface="Times New Roman" panose="02020603050405020304"/>
              </a:rPr>
              <a:t>劝服，说服</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promise </a:t>
            </a:r>
            <a:r>
              <a:rPr lang="en-US" sz="2000" b="1" kern="100" dirty="0" err="1">
                <a:effectLst/>
                <a:latin typeface="Times New Roman" panose="02020603050405020304"/>
                <a:ea typeface="宋体" panose="02010600030101010101" pitchFamily="2" charset="-122"/>
                <a:cs typeface="Times New Roman" panose="02020603050405020304"/>
              </a:rPr>
              <a:t>v.&amp;n</a:t>
            </a:r>
            <a:r>
              <a:rPr lang="en-US" sz="2000" b="1" kern="100" dirty="0">
                <a:effectLst/>
                <a:latin typeface="Times New Roman" panose="02020603050405020304"/>
                <a:ea typeface="宋体" panose="02010600030101010101" pitchFamily="2" charset="-122"/>
                <a:cs typeface="Times New Roman" panose="02020603050405020304"/>
              </a:rPr>
              <a:t>. </a:t>
            </a:r>
            <a:r>
              <a:rPr lang="zh-CN" sz="2000" b="1" kern="100" dirty="0">
                <a:effectLst/>
                <a:latin typeface="Times New Roman" panose="02020603050405020304"/>
                <a:ea typeface="宋体" panose="02010600030101010101" pitchFamily="2" charset="-122"/>
                <a:cs typeface="Times New Roman" panose="02020603050405020304"/>
              </a:rPr>
              <a:t>答应，允诺</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quarrel v. </a:t>
            </a:r>
            <a:r>
              <a:rPr lang="zh-CN" sz="2000" b="1" kern="100" dirty="0">
                <a:effectLst/>
                <a:latin typeface="Times New Roman" panose="02020603050405020304"/>
                <a:ea typeface="宋体" panose="02010600030101010101" pitchFamily="2" charset="-122"/>
                <a:cs typeface="Times New Roman" panose="02020603050405020304"/>
              </a:rPr>
              <a:t>争吵</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trust v. </a:t>
            </a:r>
            <a:r>
              <a:rPr lang="zh-CN" sz="2000" b="1" kern="100" dirty="0">
                <a:effectLst/>
                <a:latin typeface="Times New Roman" panose="02020603050405020304"/>
                <a:ea typeface="宋体" panose="02010600030101010101" pitchFamily="2" charset="-122"/>
                <a:cs typeface="Times New Roman" panose="02020603050405020304"/>
              </a:rPr>
              <a:t>信任，信赖</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 </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 </a:t>
            </a:r>
            <a:endParaRPr lang="zh-CN" sz="2000" b="1" kern="100" dirty="0">
              <a:effectLst/>
              <a:latin typeface="Calibri" panose="020F0502020204030204"/>
              <a:ea typeface="宋体" panose="02010600030101010101" pitchFamily="2" charset="-122"/>
              <a:cs typeface="Times New Roman" panose="02020603050405020304"/>
            </a:endParaRPr>
          </a:p>
        </p:txBody>
      </p:sp>
      <p:sp>
        <p:nvSpPr>
          <p:cNvPr id="10" name="Rectangle 2"/>
          <p:cNvSpPr>
            <a:spLocks noChangeArrowheads="1"/>
          </p:cNvSpPr>
          <p:nvPr/>
        </p:nvSpPr>
        <p:spPr bwMode="auto">
          <a:xfrm>
            <a:off x="4355976" y="620688"/>
            <a:ext cx="4680520" cy="6120680"/>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care for...  </a:t>
            </a:r>
            <a:r>
              <a:rPr lang="zh-CN" sz="2000" b="1" kern="100" dirty="0">
                <a:effectLst/>
                <a:latin typeface="Times New Roman" panose="02020603050405020304"/>
                <a:ea typeface="宋体" panose="02010600030101010101" pitchFamily="2" charset="-122"/>
                <a:cs typeface="Times New Roman" panose="02020603050405020304"/>
              </a:rPr>
              <a:t>喜欢</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；照顾</a:t>
            </a:r>
            <a:r>
              <a:rPr lang="en-US" sz="2000" b="1" kern="100" dirty="0">
                <a:effectLst/>
                <a:latin typeface="Times New Roman" panose="02020603050405020304"/>
                <a:ea typeface="宋体" panose="02010600030101010101" pitchFamily="2" charset="-122"/>
                <a:cs typeface="Times New Roman" panose="02020603050405020304"/>
              </a:rPr>
              <a:t>...</a:t>
            </a:r>
            <a:endParaRPr lang="zh-CN" sz="2000" b="1" kern="100" dirty="0">
              <a:effectLst/>
              <a:latin typeface="Calibri" panose="020F0502020204030204"/>
              <a:ea typeface="宋体" panose="02010600030101010101" pitchFamily="2" charset="-122"/>
              <a:cs typeface="Times New Roman" panose="02020603050405020304"/>
            </a:endParaRPr>
          </a:p>
          <a:p>
            <a:pPr marL="342900" lvl="0" indent="-342900" algn="just">
              <a:spcAft>
                <a:spcPts val="0"/>
              </a:spcAft>
              <a:buFont typeface="+mj-lt"/>
              <a:buAutoNum type="arabicPeriod"/>
            </a:pPr>
            <a:r>
              <a:rPr lang="en-US" sz="2000" b="1" kern="100" dirty="0">
                <a:effectLst/>
                <a:latin typeface="Times New Roman" panose="02020603050405020304"/>
                <a:ea typeface="宋体" panose="02010600030101010101" pitchFamily="2" charset="-122"/>
                <a:cs typeface="Times New Roman" panose="02020603050405020304"/>
              </a:rPr>
              <a:t>get along/ on well with...</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  be in harmony with...</a:t>
            </a:r>
            <a:endParaRPr lang="zh-CN" sz="2000" b="1" kern="100" dirty="0">
              <a:effectLst/>
              <a:latin typeface="Calibri" panose="020F0502020204030204"/>
              <a:ea typeface="宋体" panose="02010600030101010101" pitchFamily="2" charset="-122"/>
              <a:cs typeface="Times New Roman" panose="02020603050405020304"/>
            </a:endParaRPr>
          </a:p>
          <a:p>
            <a:pPr indent="152400"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be on good terms with... </a:t>
            </a:r>
            <a:endParaRPr lang="zh-CN" sz="2000" b="1" kern="100" dirty="0">
              <a:effectLst/>
              <a:latin typeface="Calibri" panose="020F0502020204030204"/>
              <a:ea typeface="宋体" panose="02010600030101010101" pitchFamily="2" charset="-122"/>
              <a:cs typeface="Times New Roman" panose="02020603050405020304"/>
            </a:endParaRPr>
          </a:p>
          <a:p>
            <a:pPr indent="152400"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fit in with...    </a:t>
            </a:r>
            <a:r>
              <a:rPr lang="zh-CN" sz="2000" b="1" kern="100" dirty="0">
                <a:effectLst/>
                <a:latin typeface="Times New Roman" panose="02020603050405020304"/>
                <a:ea typeface="宋体" panose="02010600030101010101" pitchFamily="2" charset="-122"/>
                <a:cs typeface="Times New Roman" panose="02020603050405020304"/>
              </a:rPr>
              <a:t>与</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相处融洽</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3. share feelings and ideas with...</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  </a:t>
            </a:r>
            <a:r>
              <a:rPr lang="zh-CN" sz="2000" b="1" kern="100" dirty="0">
                <a:effectLst/>
                <a:latin typeface="Times New Roman" panose="02020603050405020304"/>
                <a:ea typeface="宋体" panose="02010600030101010101" pitchFamily="2" charset="-122"/>
                <a:cs typeface="Times New Roman" panose="02020603050405020304"/>
              </a:rPr>
              <a:t>与</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分享情感和想法</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4. make friends with... </a:t>
            </a:r>
            <a:r>
              <a:rPr lang="zh-CN" sz="2000" b="1" kern="100" dirty="0">
                <a:effectLst/>
                <a:latin typeface="Times New Roman" panose="02020603050405020304"/>
                <a:ea typeface="宋体" panose="02010600030101010101" pitchFamily="2" charset="-122"/>
                <a:cs typeface="Times New Roman" panose="02020603050405020304"/>
              </a:rPr>
              <a:t>和</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交朋友</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5. look down on/ upon... </a:t>
            </a:r>
            <a:r>
              <a:rPr lang="zh-CN" sz="2000" b="1" kern="100" dirty="0">
                <a:effectLst/>
                <a:latin typeface="Times New Roman" panose="02020603050405020304"/>
                <a:ea typeface="宋体" panose="02010600030101010101" pitchFamily="2" charset="-122"/>
                <a:cs typeface="Times New Roman" panose="02020603050405020304"/>
              </a:rPr>
              <a:t>轻视</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看不起</a:t>
            </a:r>
            <a:r>
              <a:rPr lang="en-US" sz="2000" b="1" kern="100" dirty="0">
                <a:effectLst/>
                <a:latin typeface="Times New Roman" panose="02020603050405020304"/>
                <a:ea typeface="宋体" panose="02010600030101010101" pitchFamily="2" charset="-122"/>
                <a:cs typeface="Times New Roman" panose="02020603050405020304"/>
              </a:rPr>
              <a:t>...</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6. show respect for/ to...   </a:t>
            </a:r>
            <a:r>
              <a:rPr lang="zh-CN" sz="2000" b="1" kern="100" dirty="0">
                <a:effectLst/>
                <a:latin typeface="Times New Roman" panose="02020603050405020304"/>
                <a:ea typeface="宋体" panose="02010600030101010101" pitchFamily="2" charset="-122"/>
                <a:cs typeface="Times New Roman" panose="02020603050405020304"/>
              </a:rPr>
              <a:t>尊重</a:t>
            </a:r>
            <a:r>
              <a:rPr lang="en-US" sz="2000" b="1" kern="100" dirty="0">
                <a:effectLst/>
                <a:latin typeface="Times New Roman" panose="02020603050405020304"/>
                <a:ea typeface="宋体" panose="02010600030101010101" pitchFamily="2" charset="-122"/>
                <a:cs typeface="Times New Roman" panose="02020603050405020304"/>
              </a:rPr>
              <a:t>...</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7. be tolerant of/ towards... </a:t>
            </a:r>
            <a:r>
              <a:rPr lang="zh-CN" sz="2000" b="1" kern="100" dirty="0">
                <a:effectLst/>
                <a:latin typeface="Times New Roman" panose="02020603050405020304"/>
                <a:ea typeface="宋体" panose="02010600030101010101" pitchFamily="2" charset="-122"/>
                <a:cs typeface="Times New Roman" panose="02020603050405020304"/>
              </a:rPr>
              <a:t>宽容</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包容</a:t>
            </a:r>
            <a:r>
              <a:rPr lang="en-US" sz="2000" b="1" kern="100" dirty="0">
                <a:effectLst/>
                <a:latin typeface="Times New Roman" panose="02020603050405020304"/>
                <a:ea typeface="宋体" panose="02010600030101010101" pitchFamily="2" charset="-122"/>
                <a:cs typeface="Times New Roman" panose="02020603050405020304"/>
              </a:rPr>
              <a:t>...</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8. be to blame (for </a:t>
            </a:r>
            <a:r>
              <a:rPr lang="en-US" sz="2000" b="1" kern="100" dirty="0" err="1">
                <a:effectLst/>
                <a:latin typeface="Times New Roman" panose="02020603050405020304"/>
                <a:ea typeface="宋体" panose="02010600030101010101" pitchFamily="2" charset="-122"/>
                <a:cs typeface="Times New Roman" panose="02020603050405020304"/>
              </a:rPr>
              <a:t>sth</a:t>
            </a:r>
            <a:r>
              <a:rPr lang="en-US" sz="2000" b="1" kern="100" dirty="0">
                <a:effectLst/>
                <a:latin typeface="Times New Roman" panose="02020603050405020304"/>
                <a:ea typeface="宋体" panose="02010600030101010101" pitchFamily="2" charset="-122"/>
                <a:cs typeface="Times New Roman" panose="02020603050405020304"/>
              </a:rPr>
              <a:t>.) </a:t>
            </a:r>
            <a:r>
              <a:rPr lang="zh-CN" sz="2000" b="1" kern="100" dirty="0">
                <a:effectLst/>
                <a:latin typeface="Times New Roman" panose="02020603050405020304"/>
                <a:ea typeface="宋体" panose="02010600030101010101" pitchFamily="2" charset="-122"/>
                <a:cs typeface="Times New Roman" panose="02020603050405020304"/>
              </a:rPr>
              <a:t>（对某事）负</a:t>
            </a:r>
            <a:endParaRPr lang="zh-CN" sz="2000" b="1" kern="100" dirty="0">
              <a:effectLst/>
              <a:latin typeface="Calibri" panose="020F0502020204030204"/>
              <a:ea typeface="宋体" panose="02010600030101010101" pitchFamily="2" charset="-122"/>
              <a:cs typeface="Times New Roman" panose="02020603050405020304"/>
            </a:endParaRPr>
          </a:p>
          <a:p>
            <a:pPr indent="152400" algn="just">
              <a:spcAft>
                <a:spcPts val="0"/>
              </a:spcAft>
            </a:pPr>
            <a:r>
              <a:rPr lang="zh-CN" sz="2000" b="1" kern="100" dirty="0">
                <a:effectLst/>
                <a:latin typeface="Times New Roman" panose="02020603050405020304"/>
                <a:ea typeface="宋体" panose="02010600030101010101" pitchFamily="2" charset="-122"/>
                <a:cs typeface="Times New Roman" panose="02020603050405020304"/>
              </a:rPr>
              <a:t>有责任；（因为某事）应受责备</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9. be concerned for/ about...</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  </a:t>
            </a:r>
            <a:r>
              <a:rPr lang="zh-CN" sz="2000" b="1" kern="100" dirty="0">
                <a:effectLst/>
                <a:latin typeface="Times New Roman" panose="02020603050405020304"/>
                <a:ea typeface="宋体" panose="02010600030101010101" pitchFamily="2" charset="-122"/>
                <a:cs typeface="Times New Roman" panose="02020603050405020304"/>
              </a:rPr>
              <a:t>对</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担心</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关心</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10. have something in common with...    </a:t>
            </a:r>
            <a:endParaRPr lang="zh-CN" sz="2000" b="1" kern="100" dirty="0">
              <a:effectLst/>
              <a:latin typeface="Calibri" panose="020F0502020204030204"/>
              <a:ea typeface="宋体" panose="02010600030101010101" pitchFamily="2" charset="-122"/>
              <a:cs typeface="Times New Roman" panose="02020603050405020304"/>
            </a:endParaRPr>
          </a:p>
          <a:p>
            <a:pPr indent="304800" algn="just">
              <a:spcAft>
                <a:spcPts val="0"/>
              </a:spcAft>
            </a:pPr>
            <a:r>
              <a:rPr lang="zh-CN" sz="2000" b="1" kern="100" dirty="0">
                <a:effectLst/>
                <a:latin typeface="Times New Roman" panose="02020603050405020304"/>
                <a:ea typeface="宋体" panose="02010600030101010101" pitchFamily="2" charset="-122"/>
                <a:cs typeface="Times New Roman" panose="02020603050405020304"/>
              </a:rPr>
              <a:t>与</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有共同之处</a:t>
            </a:r>
            <a:endParaRPr lang="zh-CN" sz="2000" b="1" kern="100" dirty="0">
              <a:effectLst/>
              <a:latin typeface="Calibri" panose="020F0502020204030204"/>
              <a:ea typeface="宋体" panose="02010600030101010101" pitchFamily="2" charset="-122"/>
              <a:cs typeface="Times New Roman" panose="02020603050405020304"/>
            </a:endParaRPr>
          </a:p>
          <a:p>
            <a:pPr lvl="0" indent="0" algn="just">
              <a:spcAft>
                <a:spcPts val="0"/>
              </a:spcAft>
              <a:buFont typeface="+mj-lt"/>
              <a:buNone/>
            </a:pPr>
            <a:r>
              <a:rPr lang="en-US" sz="2000" b="1" kern="100" dirty="0">
                <a:effectLst/>
                <a:latin typeface="Times New Roman" panose="02020603050405020304"/>
                <a:ea typeface="宋体" panose="02010600030101010101" pitchFamily="2" charset="-122"/>
                <a:cs typeface="Times New Roman" panose="02020603050405020304"/>
              </a:rPr>
              <a:t>11. have words with... </a:t>
            </a:r>
            <a:r>
              <a:rPr lang="zh-CN" sz="2000" b="1" kern="100" dirty="0">
                <a:effectLst/>
                <a:latin typeface="Times New Roman" panose="02020603050405020304"/>
                <a:ea typeface="宋体" panose="02010600030101010101" pitchFamily="2" charset="-122"/>
                <a:cs typeface="Times New Roman" panose="02020603050405020304"/>
              </a:rPr>
              <a:t>与</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发生口角</a:t>
            </a:r>
            <a:endParaRPr lang="zh-CN" sz="2000" b="1"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en-US" sz="2000" b="1" kern="100" dirty="0">
                <a:effectLst/>
                <a:latin typeface="Times New Roman" panose="02020603050405020304"/>
                <a:ea typeface="宋体" panose="02010600030101010101" pitchFamily="2" charset="-122"/>
                <a:cs typeface="Times New Roman" panose="02020603050405020304"/>
              </a:rPr>
              <a:t>12. keep in touch with... </a:t>
            </a:r>
            <a:r>
              <a:rPr lang="zh-CN" sz="2000" b="1" kern="100" dirty="0">
                <a:effectLst/>
                <a:latin typeface="Times New Roman" panose="02020603050405020304"/>
                <a:ea typeface="宋体" panose="02010600030101010101" pitchFamily="2" charset="-122"/>
                <a:cs typeface="Times New Roman" panose="02020603050405020304"/>
              </a:rPr>
              <a:t>与</a:t>
            </a:r>
            <a:r>
              <a:rPr lang="en-US" sz="2000" b="1" kern="100" dirty="0">
                <a:effectLst/>
                <a:latin typeface="Times New Roman" panose="02020603050405020304"/>
                <a:ea typeface="宋体" panose="02010600030101010101" pitchFamily="2" charset="-122"/>
                <a:cs typeface="Times New Roman" panose="02020603050405020304"/>
              </a:rPr>
              <a:t>...</a:t>
            </a:r>
            <a:r>
              <a:rPr lang="zh-CN" sz="2000" b="1" kern="100" dirty="0">
                <a:effectLst/>
                <a:latin typeface="Times New Roman" panose="02020603050405020304"/>
                <a:ea typeface="宋体" panose="02010600030101010101" pitchFamily="2" charset="-122"/>
                <a:cs typeface="Times New Roman" panose="02020603050405020304"/>
              </a:rPr>
              <a:t>保持联系</a:t>
            </a:r>
            <a:endParaRPr lang="zh-CN" sz="2000" b="1" kern="100" dirty="0">
              <a:effectLst/>
              <a:latin typeface="Calibri" panose="020F0502020204030204"/>
              <a:ea typeface="宋体" panose="02010600030101010101" pitchFamily="2" charset="-122"/>
              <a:cs typeface="Times New Roman" panose="02020603050405020304"/>
            </a:endParaRPr>
          </a:p>
        </p:txBody>
      </p:sp>
      <p:sp>
        <p:nvSpPr>
          <p:cNvPr id="11"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2" name="Rectangle 13"/>
          <p:cNvSpPr>
            <a:spLocks noChangeArrowheads="1"/>
          </p:cNvSpPr>
          <p:nvPr/>
        </p:nvSpPr>
        <p:spPr bwMode="auto">
          <a:xfrm>
            <a:off x="264091" y="-367100"/>
            <a:ext cx="553204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2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III. Vocabulary</a:t>
            </a:r>
            <a:r>
              <a:rPr kumimoji="0" lang="zh-CN" altLang="en-US" sz="2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（话题词汇）</a:t>
            </a:r>
            <a:endParaRPr kumimoji="0" lang="zh-CN" altLang="en-US" sz="2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altLang="en-US" sz="2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3" name="Rectangle 16"/>
          <p:cNvSpPr>
            <a:spLocks noChangeArrowheads="1"/>
          </p:cNvSpPr>
          <p:nvPr/>
        </p:nvSpPr>
        <p:spPr bwMode="auto">
          <a:xfrm>
            <a:off x="-20398" y="942945"/>
            <a:ext cx="2051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20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extLst>
      <p:ext uri="{BB962C8B-B14F-4D97-AF65-F5344CB8AC3E}">
        <p14:creationId xmlns:p14="http://schemas.microsoft.com/office/powerpoint/2010/main" val="167581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102766" y="2767281"/>
            <a:ext cx="4938468" cy="1323439"/>
          </a:xfrm>
          <a:prstGeom prst="rect">
            <a:avLst/>
          </a:prstGeom>
        </p:spPr>
        <p:txBody>
          <a:bodyPr wrap="none">
            <a:spAutoFit/>
          </a:bodyPr>
          <a:lstStyle/>
          <a:p>
            <a:pPr algn="ctr"/>
            <a:r>
              <a:rPr lang="en-US" altLang="zh-CN" sz="4000" b="1" dirty="0">
                <a:solidFill>
                  <a:srgbClr val="FF0000"/>
                </a:solidFill>
                <a:latin typeface="Times New Roman" panose="02020603050405020304" pitchFamily="18" charset="0"/>
                <a:cs typeface="Times New Roman" panose="02020603050405020304" pitchFamily="18" charset="0"/>
              </a:rPr>
              <a:t>Period </a:t>
            </a:r>
            <a:r>
              <a:rPr lang="en-US" altLang="zh-CN" sz="4000" b="1" dirty="0" smtClean="0">
                <a:solidFill>
                  <a:srgbClr val="FF0000"/>
                </a:solidFill>
                <a:latin typeface="Times New Roman" panose="02020603050405020304" pitchFamily="18" charset="0"/>
                <a:cs typeface="Times New Roman" panose="02020603050405020304" pitchFamily="18" charset="0"/>
              </a:rPr>
              <a:t>1:</a:t>
            </a:r>
          </a:p>
          <a:p>
            <a:pPr algn="ctr"/>
            <a:r>
              <a:rPr lang="en-US" altLang="zh-CN" sz="4000" b="1" dirty="0" smtClean="0">
                <a:solidFill>
                  <a:srgbClr val="FF0000"/>
                </a:solidFill>
                <a:latin typeface="Times New Roman" panose="02020603050405020304" pitchFamily="18" charset="0"/>
                <a:cs typeface="Times New Roman" panose="02020603050405020304" pitchFamily="18" charset="0"/>
              </a:rPr>
              <a:t>Words </a:t>
            </a:r>
            <a:r>
              <a:rPr lang="en-US" altLang="zh-CN" sz="4000" b="1" dirty="0">
                <a:solidFill>
                  <a:srgbClr val="FF0000"/>
                </a:solidFill>
                <a:latin typeface="Times New Roman" panose="02020603050405020304" pitchFamily="18" charset="0"/>
                <a:cs typeface="Times New Roman" panose="02020603050405020304" pitchFamily="18" charset="0"/>
              </a:rPr>
              <a:t>&amp; Expressions</a:t>
            </a:r>
            <a:endParaRPr lang="zh-CN" altLang="zh-CN" sz="4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6104" y="209016"/>
            <a:ext cx="8712968" cy="5016758"/>
          </a:xfrm>
          <a:prstGeom prst="rect">
            <a:avLst/>
          </a:prstGeom>
        </p:spPr>
        <p:txBody>
          <a:bodyPr wrap="square">
            <a:spAutoFit/>
          </a:bodyPr>
          <a:lstStyle/>
          <a:p>
            <a:pPr marL="342900" lvl="0" indent="-342900">
              <a:buFont typeface="+mj-lt"/>
              <a:buAutoNum type="romanUcPeriod"/>
            </a:pPr>
            <a:r>
              <a:rPr lang="en-US" altLang="zh-CN" sz="3200" b="1" kern="100" dirty="0">
                <a:latin typeface="Times New Roman" panose="02020603050405020304" pitchFamily="18" charset="0"/>
                <a:cs typeface="Times New Roman" panose="02020603050405020304" pitchFamily="18" charset="0"/>
              </a:rPr>
              <a:t>Word Formation</a:t>
            </a:r>
            <a:endParaRPr lang="zh-CN" altLang="zh-CN" sz="3200" b="1" kern="100" dirty="0">
              <a:latin typeface="Calibri" panose="020F0502020204030204" pitchFamily="34" charset="0"/>
              <a:cs typeface="Times New Roman" panose="02020603050405020304" pitchFamily="18" charset="0"/>
            </a:endParaRPr>
          </a:p>
          <a:p>
            <a:r>
              <a:rPr lang="en-US" altLang="zh-CN" sz="3200" b="1" kern="100" dirty="0">
                <a:latin typeface="Times New Roman" panose="02020603050405020304" pitchFamily="18" charset="0"/>
                <a:cs typeface="Times New Roman" panose="02020603050405020304" pitchFamily="18" charset="0"/>
              </a:rPr>
              <a:t>A</a:t>
            </a:r>
            <a:r>
              <a:rPr lang="zh-CN" altLang="zh-CN" sz="3200" b="1" kern="100" dirty="0">
                <a:latin typeface="Times New Roman" panose="02020603050405020304" pitchFamily="18" charset="0"/>
                <a:cs typeface="Times New Roman" panose="02020603050405020304" pitchFamily="18" charset="0"/>
              </a:rPr>
              <a:t>：派生</a:t>
            </a:r>
            <a:endParaRPr lang="zh-CN" altLang="zh-CN" sz="3200" b="1"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en-US" altLang="zh-CN" sz="3200" b="1" kern="100" dirty="0">
                <a:latin typeface="Times New Roman" panose="02020603050405020304" pitchFamily="18" charset="0"/>
                <a:cs typeface="Times New Roman" panose="02020603050405020304" pitchFamily="18" charset="0"/>
              </a:rPr>
              <a:t>loose adj. </a:t>
            </a:r>
            <a:r>
              <a:rPr lang="zh-CN" altLang="zh-CN" sz="3200" b="1" kern="100" dirty="0">
                <a:latin typeface="Times New Roman" panose="02020603050405020304" pitchFamily="18" charset="0"/>
                <a:cs typeface="Times New Roman" panose="02020603050405020304" pitchFamily="18" charset="0"/>
              </a:rPr>
              <a:t>控制不严的；宽松的；松散的</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_____</a:t>
            </a:r>
            <a:r>
              <a:rPr lang="en-US" altLang="zh-CN" sz="3200" b="1" kern="100" dirty="0" smtClean="0">
                <a:latin typeface="Times New Roman" panose="02020603050405020304" pitchFamily="18" charset="0"/>
                <a:cs typeface="Times New Roman" panose="02020603050405020304" pitchFamily="18" charset="0"/>
              </a:rPr>
              <a:t>    adv</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宽松地；松散地；粗略地</a:t>
            </a:r>
            <a:r>
              <a:rPr lang="en-US" altLang="zh-CN" sz="3200" b="1" kern="100" dirty="0" smtClean="0">
                <a:latin typeface="Times New Roman" panose="02020603050405020304" pitchFamily="18" charset="0"/>
                <a:cs typeface="Times New Roman" panose="02020603050405020304" pitchFamily="18" charset="0"/>
              </a:rPr>
              <a:t>---</a:t>
            </a:r>
          </a:p>
          <a:p>
            <a:pPr lvl="0" algn="just">
              <a:spcAft>
                <a:spcPts val="0"/>
              </a:spcAft>
            </a:pP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_____</a:t>
            </a:r>
            <a:r>
              <a:rPr lang="en-US" altLang="zh-CN" sz="3200" b="1" kern="100" dirty="0" smtClean="0">
                <a:latin typeface="Times New Roman" panose="02020603050405020304" pitchFamily="18" charset="0"/>
                <a:cs typeface="Times New Roman" panose="02020603050405020304" pitchFamily="18" charset="0"/>
              </a:rPr>
              <a:t>   v</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（使）放松，变松；松开</a:t>
            </a:r>
            <a:r>
              <a:rPr lang="zh-CN" altLang="zh-CN" sz="3200" b="1"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a:latin typeface="Calibri" panose="020F0502020204030204" pitchFamily="34" charset="0"/>
                <a:ea typeface="Times New Roman" panose="02020603050405020304" pitchFamily="18" charset="0"/>
                <a:cs typeface="Times New Roman" panose="02020603050405020304" pitchFamily="18" charset="0"/>
              </a:rPr>
              <a:t>(</a:t>
            </a:r>
            <a:r>
              <a:rPr lang="en-US" altLang="zh-CN" sz="3200" b="1" u="sng"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变松；</a:t>
            </a:r>
            <a:r>
              <a:rPr lang="en-US" altLang="zh-CN" sz="3200" b="1" kern="100" dirty="0">
                <a:latin typeface="Times New Roman" panose="02020603050405020304" pitchFamily="18" charset="0"/>
                <a:cs typeface="Times New Roman" panose="02020603050405020304" pitchFamily="18" charset="0"/>
              </a:rPr>
              <a:t>loose change</a:t>
            </a:r>
            <a:r>
              <a:rPr lang="en-US" altLang="zh-CN" sz="3200" b="1" u="sng" kern="100" dirty="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2.resolve </a:t>
            </a:r>
            <a:r>
              <a:rPr lang="en-US" altLang="zh-CN" sz="3200" b="1" kern="100" dirty="0">
                <a:latin typeface="Times New Roman" panose="02020603050405020304" pitchFamily="18" charset="0"/>
                <a:cs typeface="Times New Roman" panose="02020603050405020304" pitchFamily="18" charset="0"/>
              </a:rPr>
              <a:t>v. </a:t>
            </a:r>
            <a:r>
              <a:rPr lang="zh-CN" altLang="zh-CN" sz="3200" b="1" kern="100" dirty="0">
                <a:latin typeface="Times New Roman" panose="02020603050405020304" pitchFamily="18" charset="0"/>
                <a:cs typeface="Times New Roman" panose="02020603050405020304" pitchFamily="18" charset="0"/>
              </a:rPr>
              <a:t>解决（问题、困难）；决心；决定</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p>
          <a:p>
            <a:pPr lvl="0" algn="just">
              <a:spcAft>
                <a:spcPts val="0"/>
              </a:spcAft>
            </a:pP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n</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解决；决心；决定</a:t>
            </a:r>
            <a:r>
              <a:rPr lang="en-US" altLang="zh-CN" sz="3200" b="1" kern="100" dirty="0">
                <a:latin typeface="Times New Roman" panose="02020603050405020304" pitchFamily="18" charset="0"/>
                <a:cs typeface="Times New Roman" panose="02020603050405020304" pitchFamily="18" charset="0"/>
              </a:rPr>
              <a:t> (resolve an </a:t>
            </a:r>
            <a:endParaRPr lang="zh-CN" altLang="zh-CN" sz="3200" b="1" kern="100" dirty="0">
              <a:latin typeface="Calibri" panose="020F0502020204030204" pitchFamily="34" charset="0"/>
              <a:cs typeface="Times New Roman" panose="02020603050405020304" pitchFamily="18" charset="0"/>
            </a:endParaRPr>
          </a:p>
          <a:p>
            <a:pPr indent="152400" algn="just">
              <a:spcAft>
                <a:spcPts val="0"/>
              </a:spcAft>
            </a:pPr>
            <a:r>
              <a:rPr lang="en-US" altLang="zh-CN" sz="3200" b="1" kern="100" dirty="0">
                <a:latin typeface="Times New Roman" panose="02020603050405020304" pitchFamily="18" charset="0"/>
                <a:cs typeface="Times New Roman" panose="02020603050405020304" pitchFamily="18" charset="0"/>
              </a:rPr>
              <a:t>issue/difficulties/ conflicts </a:t>
            </a:r>
            <a:r>
              <a:rPr lang="en-US" altLang="zh-CN" sz="3200" b="1" u="sng" kern="100" dirty="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p>
          <a:p>
            <a:pPr indent="152400" algn="just">
              <a:spcAft>
                <a:spcPts val="0"/>
              </a:spcAft>
            </a:pPr>
            <a:r>
              <a:rPr lang="en-US" altLang="zh-CN" sz="3200" b="1" kern="100" dirty="0" smtClean="0">
                <a:latin typeface="Times New Roman" panose="02020603050405020304" pitchFamily="18" charset="0"/>
                <a:cs typeface="Times New Roman" panose="02020603050405020304" pitchFamily="18" charset="0"/>
              </a:rPr>
              <a:t>    ___________          </a:t>
            </a:r>
            <a:r>
              <a:rPr lang="zh-CN" altLang="zh-CN" sz="3200" b="1" kern="100" dirty="0">
                <a:latin typeface="Times New Roman" panose="02020603050405020304" pitchFamily="18" charset="0"/>
                <a:cs typeface="Times New Roman" panose="02020603050405020304" pitchFamily="18" charset="0"/>
              </a:rPr>
              <a:t>新年计划</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愿景</a:t>
            </a:r>
            <a:r>
              <a:rPr lang="en-US" altLang="zh-CN" sz="3200" b="1" kern="100" dirty="0" smtClean="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p:txBody>
      </p:sp>
      <p:sp>
        <p:nvSpPr>
          <p:cNvPr id="3" name="矩形 2"/>
          <p:cNvSpPr/>
          <p:nvPr/>
        </p:nvSpPr>
        <p:spPr>
          <a:xfrm>
            <a:off x="467544" y="1556792"/>
            <a:ext cx="1370888"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loosely</a:t>
            </a:r>
            <a:endParaRPr lang="zh-CN" altLang="en-US" sz="3200" b="1" dirty="0">
              <a:solidFill>
                <a:srgbClr val="FF0000"/>
              </a:solidFill>
            </a:endParaRPr>
          </a:p>
        </p:txBody>
      </p:sp>
      <p:sp>
        <p:nvSpPr>
          <p:cNvPr id="4" name="矩形 3"/>
          <p:cNvSpPr/>
          <p:nvPr/>
        </p:nvSpPr>
        <p:spPr>
          <a:xfrm>
            <a:off x="562995" y="2132620"/>
            <a:ext cx="1279517"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loosen</a:t>
            </a:r>
            <a:endParaRPr lang="zh-CN" altLang="en-US" sz="3200" b="1" dirty="0">
              <a:solidFill>
                <a:srgbClr val="FF0000"/>
              </a:solidFill>
            </a:endParaRPr>
          </a:p>
        </p:txBody>
      </p:sp>
      <p:sp>
        <p:nvSpPr>
          <p:cNvPr id="5" name="矩形 4"/>
          <p:cNvSpPr/>
          <p:nvPr/>
        </p:nvSpPr>
        <p:spPr>
          <a:xfrm>
            <a:off x="323528" y="2564904"/>
            <a:ext cx="2066591"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come loose</a:t>
            </a:r>
            <a:endParaRPr lang="zh-CN" altLang="en-US" sz="3200" b="1" dirty="0">
              <a:solidFill>
                <a:srgbClr val="FF0000"/>
              </a:solidFill>
            </a:endParaRPr>
          </a:p>
        </p:txBody>
      </p:sp>
      <p:sp>
        <p:nvSpPr>
          <p:cNvPr id="6" name="矩形 5"/>
          <p:cNvSpPr/>
          <p:nvPr/>
        </p:nvSpPr>
        <p:spPr>
          <a:xfrm>
            <a:off x="6012160" y="2564903"/>
            <a:ext cx="1008609"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零钱</a:t>
            </a:r>
            <a:endParaRPr lang="zh-CN" altLang="en-US" sz="3200" b="1" dirty="0">
              <a:solidFill>
                <a:srgbClr val="FF0000"/>
              </a:solidFill>
            </a:endParaRPr>
          </a:p>
        </p:txBody>
      </p:sp>
      <p:sp>
        <p:nvSpPr>
          <p:cNvPr id="7" name="矩形 6"/>
          <p:cNvSpPr/>
          <p:nvPr/>
        </p:nvSpPr>
        <p:spPr>
          <a:xfrm>
            <a:off x="457602" y="3546586"/>
            <a:ext cx="1932517"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resolution</a:t>
            </a:r>
            <a:endParaRPr lang="zh-CN" altLang="en-US" sz="3200" b="1" dirty="0">
              <a:solidFill>
                <a:srgbClr val="FF0000"/>
              </a:solidFill>
            </a:endParaRPr>
          </a:p>
        </p:txBody>
      </p:sp>
      <p:sp>
        <p:nvSpPr>
          <p:cNvPr id="8" name="矩形 7"/>
          <p:cNvSpPr/>
          <p:nvPr/>
        </p:nvSpPr>
        <p:spPr>
          <a:xfrm>
            <a:off x="5112406" y="4005064"/>
            <a:ext cx="3708066"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解决问题</a:t>
            </a:r>
            <a:r>
              <a:rPr lang="en-US" altLang="zh-CN" sz="3200" b="1" kern="100" dirty="0">
                <a:solidFill>
                  <a:srgbClr val="FF0000"/>
                </a:solidFill>
                <a:latin typeface="Times New Roman" panose="02020603050405020304" pitchFamily="18" charset="0"/>
              </a:rPr>
              <a:t>/</a:t>
            </a:r>
            <a:r>
              <a:rPr lang="zh-CN" altLang="zh-CN" sz="3200" b="1" kern="100" dirty="0">
                <a:solidFill>
                  <a:srgbClr val="FF0000"/>
                </a:solidFill>
                <a:latin typeface="Times New Roman" panose="02020603050405020304" pitchFamily="18" charset="0"/>
                <a:cs typeface="Times New Roman" panose="02020603050405020304" pitchFamily="18" charset="0"/>
              </a:rPr>
              <a:t>难题</a:t>
            </a:r>
            <a:r>
              <a:rPr lang="en-US" altLang="zh-CN" sz="3200" b="1" kern="100" dirty="0">
                <a:solidFill>
                  <a:srgbClr val="FF0000"/>
                </a:solidFill>
                <a:latin typeface="Times New Roman" panose="02020603050405020304" pitchFamily="18" charset="0"/>
              </a:rPr>
              <a:t>/</a:t>
            </a:r>
            <a:r>
              <a:rPr lang="zh-CN" altLang="zh-CN" sz="3200" b="1" kern="100" dirty="0">
                <a:solidFill>
                  <a:srgbClr val="FF0000"/>
                </a:solidFill>
                <a:latin typeface="Times New Roman" panose="02020603050405020304" pitchFamily="18" charset="0"/>
                <a:cs typeface="Times New Roman" panose="02020603050405020304" pitchFamily="18" charset="0"/>
              </a:rPr>
              <a:t>冲突</a:t>
            </a:r>
            <a:endParaRPr lang="zh-CN" altLang="en-US" sz="3200" b="1" dirty="0">
              <a:solidFill>
                <a:srgbClr val="FF0000"/>
              </a:solidFill>
            </a:endParaRPr>
          </a:p>
        </p:txBody>
      </p:sp>
      <p:sp>
        <p:nvSpPr>
          <p:cNvPr id="9" name="矩形 8"/>
          <p:cNvSpPr/>
          <p:nvPr/>
        </p:nvSpPr>
        <p:spPr>
          <a:xfrm>
            <a:off x="24056" y="4589839"/>
            <a:ext cx="4169090"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New Year’s resolutions</a:t>
            </a:r>
            <a:endParaRPr lang="zh-CN" altLang="en-US" sz="3200" b="1" dirty="0">
              <a:solidFill>
                <a:srgbClr val="FF0000"/>
              </a:solidFill>
            </a:endParaRPr>
          </a:p>
        </p:txBody>
      </p:sp>
    </p:spTree>
    <p:extLst>
      <p:ext uri="{BB962C8B-B14F-4D97-AF65-F5344CB8AC3E}">
        <p14:creationId xmlns:p14="http://schemas.microsoft.com/office/powerpoint/2010/main" val="334454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50"/>
                                        <p:tgtEl>
                                          <p:spTgt spid="4"/>
                                        </p:tgtEl>
                                      </p:cBhvr>
                                    </p:animEffect>
                                    <p:anim calcmode="lin" valueType="num">
                                      <p:cBhvr>
                                        <p:cTn id="15" dur="250" fill="hold"/>
                                        <p:tgtEl>
                                          <p:spTgt spid="4"/>
                                        </p:tgtEl>
                                        <p:attrNameLst>
                                          <p:attrName>ppt_x</p:attrName>
                                        </p:attrNameLst>
                                      </p:cBhvr>
                                      <p:tavLst>
                                        <p:tav tm="0">
                                          <p:val>
                                            <p:strVal val="#ppt_x"/>
                                          </p:val>
                                        </p:tav>
                                        <p:tav tm="100000">
                                          <p:val>
                                            <p:strVal val="#ppt_x"/>
                                          </p:val>
                                        </p:tav>
                                      </p:tavLst>
                                    </p:anim>
                                    <p:anim calcmode="lin" valueType="num">
                                      <p:cBhvr>
                                        <p:cTn id="16" dur="2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50"/>
                                        <p:tgtEl>
                                          <p:spTgt spid="5"/>
                                        </p:tgtEl>
                                      </p:cBhvr>
                                    </p:animEffect>
                                    <p:anim calcmode="lin" valueType="num">
                                      <p:cBhvr>
                                        <p:cTn id="22" dur="250" fill="hold"/>
                                        <p:tgtEl>
                                          <p:spTgt spid="5"/>
                                        </p:tgtEl>
                                        <p:attrNameLst>
                                          <p:attrName>ppt_x</p:attrName>
                                        </p:attrNameLst>
                                      </p:cBhvr>
                                      <p:tavLst>
                                        <p:tav tm="0">
                                          <p:val>
                                            <p:strVal val="#ppt_x"/>
                                          </p:val>
                                        </p:tav>
                                        <p:tav tm="100000">
                                          <p:val>
                                            <p:strVal val="#ppt_x"/>
                                          </p:val>
                                        </p:tav>
                                      </p:tavLst>
                                    </p:anim>
                                    <p:anim calcmode="lin" valueType="num">
                                      <p:cBhvr>
                                        <p:cTn id="23"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50"/>
                                        <p:tgtEl>
                                          <p:spTgt spid="6"/>
                                        </p:tgtEl>
                                      </p:cBhvr>
                                    </p:animEffect>
                                    <p:anim calcmode="lin" valueType="num">
                                      <p:cBhvr>
                                        <p:cTn id="29" dur="250" fill="hold"/>
                                        <p:tgtEl>
                                          <p:spTgt spid="6"/>
                                        </p:tgtEl>
                                        <p:attrNameLst>
                                          <p:attrName>ppt_x</p:attrName>
                                        </p:attrNameLst>
                                      </p:cBhvr>
                                      <p:tavLst>
                                        <p:tav tm="0">
                                          <p:val>
                                            <p:strVal val="#ppt_x"/>
                                          </p:val>
                                        </p:tav>
                                        <p:tav tm="100000">
                                          <p:val>
                                            <p:strVal val="#ppt_x"/>
                                          </p:val>
                                        </p:tav>
                                      </p:tavLst>
                                    </p:anim>
                                    <p:anim calcmode="lin" valueType="num">
                                      <p:cBhvr>
                                        <p:cTn id="30"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50"/>
                                        <p:tgtEl>
                                          <p:spTgt spid="7"/>
                                        </p:tgtEl>
                                      </p:cBhvr>
                                    </p:animEffect>
                                    <p:anim calcmode="lin" valueType="num">
                                      <p:cBhvr>
                                        <p:cTn id="36" dur="250" fill="hold"/>
                                        <p:tgtEl>
                                          <p:spTgt spid="7"/>
                                        </p:tgtEl>
                                        <p:attrNameLst>
                                          <p:attrName>ppt_x</p:attrName>
                                        </p:attrNameLst>
                                      </p:cBhvr>
                                      <p:tavLst>
                                        <p:tav tm="0">
                                          <p:val>
                                            <p:strVal val="#ppt_x"/>
                                          </p:val>
                                        </p:tav>
                                        <p:tav tm="100000">
                                          <p:val>
                                            <p:strVal val="#ppt_x"/>
                                          </p:val>
                                        </p:tav>
                                      </p:tavLst>
                                    </p:anim>
                                    <p:anim calcmode="lin" valueType="num">
                                      <p:cBhvr>
                                        <p:cTn id="37"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50"/>
                                        <p:tgtEl>
                                          <p:spTgt spid="8"/>
                                        </p:tgtEl>
                                      </p:cBhvr>
                                    </p:animEffect>
                                    <p:anim calcmode="lin" valueType="num">
                                      <p:cBhvr>
                                        <p:cTn id="43" dur="250" fill="hold"/>
                                        <p:tgtEl>
                                          <p:spTgt spid="8"/>
                                        </p:tgtEl>
                                        <p:attrNameLst>
                                          <p:attrName>ppt_x</p:attrName>
                                        </p:attrNameLst>
                                      </p:cBhvr>
                                      <p:tavLst>
                                        <p:tav tm="0">
                                          <p:val>
                                            <p:strVal val="#ppt_x"/>
                                          </p:val>
                                        </p:tav>
                                        <p:tav tm="100000">
                                          <p:val>
                                            <p:strVal val="#ppt_x"/>
                                          </p:val>
                                        </p:tav>
                                      </p:tavLst>
                                    </p:anim>
                                    <p:anim calcmode="lin" valueType="num">
                                      <p:cBhvr>
                                        <p:cTn id="44"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50"/>
                                        <p:tgtEl>
                                          <p:spTgt spid="9"/>
                                        </p:tgtEl>
                                      </p:cBhvr>
                                    </p:animEffect>
                                    <p:anim calcmode="lin" valueType="num">
                                      <p:cBhvr>
                                        <p:cTn id="50" dur="250" fill="hold"/>
                                        <p:tgtEl>
                                          <p:spTgt spid="9"/>
                                        </p:tgtEl>
                                        <p:attrNameLst>
                                          <p:attrName>ppt_x</p:attrName>
                                        </p:attrNameLst>
                                      </p:cBhvr>
                                      <p:tavLst>
                                        <p:tav tm="0">
                                          <p:val>
                                            <p:strVal val="#ppt_x"/>
                                          </p:val>
                                        </p:tav>
                                        <p:tav tm="100000">
                                          <p:val>
                                            <p:strVal val="#ppt_x"/>
                                          </p:val>
                                        </p:tav>
                                      </p:tavLst>
                                    </p:anim>
                                    <p:anim calcmode="lin" valueType="num">
                                      <p:cBhvr>
                                        <p:cTn id="51" dur="25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188640"/>
            <a:ext cx="8964488" cy="6494085"/>
          </a:xfrm>
          <a:prstGeom prst="rect">
            <a:avLst/>
          </a:prstGeom>
        </p:spPr>
        <p:txBody>
          <a:bodyPr wrap="square">
            <a:spAutoFit/>
          </a:bodyPr>
          <a:lstStyle/>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3. breath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呼出的气；呼吸</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v. </a:t>
            </a:r>
            <a:r>
              <a:rPr lang="zh-CN" altLang="zh-CN" sz="3200" b="1" kern="100" dirty="0">
                <a:latin typeface="Times New Roman" panose="02020603050405020304" pitchFamily="18" charset="0"/>
                <a:cs typeface="Times New Roman" panose="02020603050405020304" pitchFamily="18" charset="0"/>
              </a:rPr>
              <a:t>呼吸</a:t>
            </a:r>
            <a:r>
              <a:rPr lang="en-US" altLang="zh-CN" sz="3200" b="1" kern="100" dirty="0" smtClean="0">
                <a:latin typeface="Times New Roman" panose="02020603050405020304" pitchFamily="18" charset="0"/>
                <a:cs typeface="Times New Roman" panose="02020603050405020304" pitchFamily="18" charset="0"/>
              </a:rPr>
              <a:t>---  _________adj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气喘吁吁的，上气不接下气的</a:t>
            </a:r>
            <a:endParaRPr lang="zh-CN" altLang="zh-CN" sz="3200" b="1" kern="100" dirty="0">
              <a:latin typeface="Calibri" panose="020F0502020204030204" pitchFamily="34" charset="0"/>
              <a:cs typeface="Times New Roman" panose="02020603050405020304" pitchFamily="18" charset="0"/>
            </a:endParaRPr>
          </a:p>
          <a:p>
            <a:pPr marL="151765" algn="just">
              <a:spcAft>
                <a:spcPts val="0"/>
              </a:spcAft>
            </a:pPr>
            <a:r>
              <a:rPr lang="en-US" altLang="zh-CN" sz="3200" b="1" kern="100" dirty="0">
                <a:latin typeface="Times New Roman" panose="02020603050405020304" pitchFamily="18" charset="0"/>
                <a:cs typeface="Times New Roman" panose="02020603050405020304" pitchFamily="18" charset="0"/>
              </a:rPr>
              <a:t>---_____________ adv. </a:t>
            </a:r>
            <a:r>
              <a:rPr lang="zh-CN" altLang="zh-CN" sz="3200" b="1" kern="100" dirty="0">
                <a:latin typeface="Times New Roman" panose="02020603050405020304" pitchFamily="18" charset="0"/>
                <a:cs typeface="Times New Roman" panose="02020603050405020304" pitchFamily="18" charset="0"/>
              </a:rPr>
              <a:t>气喘吁吁地，上气不接下气地</a:t>
            </a:r>
            <a:r>
              <a:rPr lang="en-US" altLang="zh-CN" sz="3200" b="1" kern="100" dirty="0">
                <a:latin typeface="Times New Roman" panose="02020603050405020304" pitchFamily="18" charset="0"/>
                <a:cs typeface="Times New Roman" panose="02020603050405020304" pitchFamily="18" charset="0"/>
              </a:rPr>
              <a:t> (_______________ </a:t>
            </a:r>
            <a:r>
              <a:rPr lang="zh-CN" altLang="zh-CN" sz="3200" b="1" kern="100" dirty="0">
                <a:latin typeface="Times New Roman" panose="02020603050405020304" pitchFamily="18" charset="0"/>
                <a:cs typeface="Times New Roman" panose="02020603050405020304" pitchFamily="18" charset="0"/>
              </a:rPr>
              <a:t>深吸一口气</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深呼吸</a:t>
            </a:r>
            <a:r>
              <a:rPr lang="en-US" altLang="zh-CN" sz="3200" b="1" kern="100" dirty="0">
                <a:latin typeface="Times New Roman" panose="02020603050405020304" pitchFamily="18" charset="0"/>
                <a:cs typeface="Times New Roman" panose="02020603050405020304" pitchFamily="18" charset="0"/>
              </a:rPr>
              <a:t>; ________________ </a:t>
            </a:r>
            <a:r>
              <a:rPr lang="zh-CN" altLang="zh-CN" sz="3200" b="1" kern="100" dirty="0">
                <a:latin typeface="Times New Roman" panose="02020603050405020304" pitchFamily="18" charset="0"/>
                <a:cs typeface="Times New Roman" panose="02020603050405020304" pitchFamily="18" charset="0"/>
              </a:rPr>
              <a:t>屏住呼吸</a:t>
            </a:r>
            <a:r>
              <a:rPr lang="en-US" altLang="zh-CN" sz="3200" b="1" kern="100" dirty="0">
                <a:latin typeface="Times New Roman" panose="02020603050405020304" pitchFamily="18" charset="0"/>
                <a:cs typeface="Times New Roman" panose="02020603050405020304" pitchFamily="18" charset="0"/>
              </a:rPr>
              <a:t>; </a:t>
            </a:r>
            <a:endParaRPr lang="en-US" altLang="zh-CN" sz="3200" b="1" kern="100" dirty="0" smtClean="0">
              <a:latin typeface="Times New Roman" panose="02020603050405020304" pitchFamily="18" charset="0"/>
              <a:cs typeface="Times New Roman" panose="02020603050405020304" pitchFamily="18" charset="0"/>
            </a:endParaRPr>
          </a:p>
          <a:p>
            <a:pPr marL="151765" algn="just">
              <a:spcAft>
                <a:spcPts val="0"/>
              </a:spcAft>
            </a:pP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喘不过气来，上气不接下气</a:t>
            </a:r>
            <a:r>
              <a:rPr lang="en-US" altLang="zh-CN" sz="3200" b="1" kern="100" dirty="0">
                <a:latin typeface="Times New Roman" panose="02020603050405020304" pitchFamily="18" charset="0"/>
                <a:cs typeface="Times New Roman" panose="02020603050405020304" pitchFamily="18" charset="0"/>
              </a:rPr>
              <a:t>; breathe in/ out (the air)</a:t>
            </a:r>
            <a:r>
              <a:rPr lang="zh-CN" altLang="zh-CN" sz="3200" b="1" kern="100" dirty="0">
                <a:latin typeface="Times New Roman" panose="02020603050405020304" pitchFamily="18" charset="0"/>
                <a:cs typeface="Times New Roman" panose="02020603050405020304" pitchFamily="18" charset="0"/>
              </a:rPr>
              <a:t>吸气</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呼气</a:t>
            </a:r>
            <a:r>
              <a:rPr lang="en-US" altLang="zh-CN" sz="3200" b="1" kern="100" dirty="0" smtClean="0">
                <a:latin typeface="Times New Roman" panose="02020603050405020304" pitchFamily="18" charset="0"/>
                <a:cs typeface="Times New Roman" panose="02020603050405020304" pitchFamily="18" charset="0"/>
              </a:rPr>
              <a:t>)</a:t>
            </a:r>
            <a:endParaRPr lang="en-US" altLang="zh-CN" sz="3200" b="1" kern="100" dirty="0">
              <a:latin typeface="Times New Roman" panose="02020603050405020304" pitchFamily="18" charset="0"/>
              <a:cs typeface="Times New Roman" panose="02020603050405020304" pitchFamily="18" charset="0"/>
            </a:endParaRPr>
          </a:p>
          <a:p>
            <a:pPr lvl="0"/>
            <a:r>
              <a:rPr lang="en-US" altLang="zh-CN" sz="3200" b="1" kern="100" dirty="0">
                <a:latin typeface="Times New Roman" panose="02020603050405020304" pitchFamily="18" charset="0"/>
                <a:cs typeface="Times New Roman" panose="02020603050405020304" pitchFamily="18" charset="0"/>
              </a:rPr>
              <a:t>4. annoyed adj. </a:t>
            </a:r>
            <a:r>
              <a:rPr lang="zh-CN" altLang="zh-CN" sz="3200" b="1" kern="100" dirty="0">
                <a:latin typeface="Times New Roman" panose="02020603050405020304" pitchFamily="18" charset="0"/>
                <a:cs typeface="Times New Roman" panose="02020603050405020304" pitchFamily="18" charset="0"/>
              </a:rPr>
              <a:t>恼怒的；烦恼的</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err="1" smtClean="0">
                <a:latin typeface="Times New Roman" panose="02020603050405020304" pitchFamily="18" charset="0"/>
                <a:cs typeface="Times New Roman" panose="02020603050405020304" pitchFamily="18" charset="0"/>
              </a:rPr>
              <a:t>vt</a:t>
            </a:r>
            <a:r>
              <a:rPr lang="en-US" altLang="zh-CN" sz="3200" b="1" kern="100" dirty="0" err="1">
                <a:latin typeface="Times New Roman" panose="02020603050405020304" pitchFamily="18" charset="0"/>
                <a:cs typeface="Times New Roman" panose="02020603050405020304" pitchFamily="18" charset="0"/>
              </a:rPr>
              <a:t>.</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使恼怒；使烦恼</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n</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恼怒，生气；使人</a:t>
            </a:r>
            <a:r>
              <a:rPr lang="en-US" altLang="zh-CN" sz="3200" b="1" kern="100" dirty="0">
                <a:latin typeface="Times New Roman" panose="02020603050405020304" pitchFamily="18" charset="0"/>
                <a:cs typeface="Times New Roman" panose="02020603050405020304" pitchFamily="18" charset="0"/>
              </a:rPr>
              <a:t>  </a:t>
            </a:r>
            <a:endParaRPr lang="zh-CN" altLang="zh-CN" sz="3200" b="1" kern="100" dirty="0">
              <a:latin typeface="Times New Roman" panose="02020603050405020304" pitchFamily="18" charset="0"/>
              <a:cs typeface="Times New Roman" panose="02020603050405020304" pitchFamily="18" charset="0"/>
            </a:endParaRPr>
          </a:p>
          <a:p>
            <a:r>
              <a:rPr lang="zh-CN" altLang="zh-CN" sz="3200" b="1" kern="100" dirty="0">
                <a:latin typeface="Times New Roman" panose="02020603050405020304" pitchFamily="18" charset="0"/>
                <a:cs typeface="Times New Roman" panose="02020603050405020304" pitchFamily="18" charset="0"/>
              </a:rPr>
              <a:t>烦恼之事</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使人烦恼的；令人讨厌的</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因为某</a:t>
            </a:r>
            <a:r>
              <a:rPr lang="zh-CN" altLang="zh-CN" sz="3200" b="1" kern="100" dirty="0">
                <a:latin typeface="Times New Roman" panose="02020603050405020304" pitchFamily="18" charset="0"/>
                <a:cs typeface="Times New Roman" panose="02020603050405020304" pitchFamily="18" charset="0"/>
              </a:rPr>
              <a:t>事对某人恼怒</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Times New Roman" panose="02020603050405020304" pitchFamily="18" charset="0"/>
              <a:cs typeface="Times New Roman" panose="02020603050405020304" pitchFamily="18" charset="0"/>
            </a:endParaRPr>
          </a:p>
          <a:p>
            <a:pPr marL="151765" algn="just">
              <a:spcAft>
                <a:spcPts val="0"/>
              </a:spcAft>
            </a:pPr>
            <a:endParaRPr lang="zh-CN" altLang="zh-CN" sz="3200" b="1" kern="100" dirty="0">
              <a:latin typeface="Calibri" panose="020F0502020204030204" pitchFamily="34" charset="0"/>
              <a:cs typeface="Times New Roman" panose="02020603050405020304" pitchFamily="18" charset="0"/>
            </a:endParaRPr>
          </a:p>
        </p:txBody>
      </p:sp>
      <p:sp>
        <p:nvSpPr>
          <p:cNvPr id="3" name="矩形 2"/>
          <p:cNvSpPr/>
          <p:nvPr/>
        </p:nvSpPr>
        <p:spPr>
          <a:xfrm>
            <a:off x="5652120" y="213288"/>
            <a:ext cx="1522148"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breathe</a:t>
            </a:r>
            <a:endParaRPr lang="zh-CN" altLang="en-US" sz="3200" b="1" dirty="0">
              <a:solidFill>
                <a:srgbClr val="FF0000"/>
              </a:solidFill>
            </a:endParaRPr>
          </a:p>
        </p:txBody>
      </p:sp>
      <p:sp>
        <p:nvSpPr>
          <p:cNvPr id="4" name="矩形 3"/>
          <p:cNvSpPr/>
          <p:nvPr/>
        </p:nvSpPr>
        <p:spPr>
          <a:xfrm>
            <a:off x="179512" y="663469"/>
            <a:ext cx="1956561"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breathless</a:t>
            </a:r>
            <a:endParaRPr lang="zh-CN" altLang="en-US" sz="3200" b="1" dirty="0">
              <a:solidFill>
                <a:srgbClr val="FF0000"/>
              </a:solidFill>
            </a:endParaRPr>
          </a:p>
        </p:txBody>
      </p:sp>
      <p:sp>
        <p:nvSpPr>
          <p:cNvPr id="5" name="矩形 4"/>
          <p:cNvSpPr/>
          <p:nvPr/>
        </p:nvSpPr>
        <p:spPr>
          <a:xfrm>
            <a:off x="1115616" y="1196752"/>
            <a:ext cx="227555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breathlessly</a:t>
            </a:r>
            <a:endParaRPr lang="zh-CN" altLang="en-US" sz="3200" b="1" dirty="0">
              <a:solidFill>
                <a:srgbClr val="FF0000"/>
              </a:solidFill>
            </a:endParaRPr>
          </a:p>
        </p:txBody>
      </p:sp>
      <p:sp>
        <p:nvSpPr>
          <p:cNvPr id="6" name="矩形 5"/>
          <p:cNvSpPr/>
          <p:nvPr/>
        </p:nvSpPr>
        <p:spPr>
          <a:xfrm>
            <a:off x="1600654" y="1694398"/>
            <a:ext cx="342491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take a deep breath</a:t>
            </a:r>
            <a:endParaRPr lang="zh-CN" altLang="en-US" sz="3200" b="1" dirty="0">
              <a:solidFill>
                <a:srgbClr val="FF0000"/>
              </a:solidFill>
            </a:endParaRPr>
          </a:p>
        </p:txBody>
      </p:sp>
      <p:sp>
        <p:nvSpPr>
          <p:cNvPr id="7" name="矩形 6"/>
          <p:cNvSpPr/>
          <p:nvPr/>
        </p:nvSpPr>
        <p:spPr>
          <a:xfrm>
            <a:off x="395536" y="2197386"/>
            <a:ext cx="321568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hold one’s breath</a:t>
            </a:r>
            <a:endParaRPr lang="zh-CN" altLang="en-US" sz="3200" b="1" dirty="0">
              <a:solidFill>
                <a:srgbClr val="FF0000"/>
              </a:solidFill>
            </a:endParaRPr>
          </a:p>
        </p:txBody>
      </p:sp>
      <p:sp>
        <p:nvSpPr>
          <p:cNvPr id="8" name="矩形 7"/>
          <p:cNvSpPr/>
          <p:nvPr/>
        </p:nvSpPr>
        <p:spPr>
          <a:xfrm>
            <a:off x="395536" y="2686474"/>
            <a:ext cx="2455096"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out of breath</a:t>
            </a:r>
            <a:endParaRPr lang="zh-CN" altLang="en-US" sz="3200" b="1" dirty="0">
              <a:solidFill>
                <a:srgbClr val="FF0000"/>
              </a:solidFill>
            </a:endParaRPr>
          </a:p>
        </p:txBody>
      </p:sp>
      <p:sp>
        <p:nvSpPr>
          <p:cNvPr id="9" name="矩形 8"/>
          <p:cNvSpPr/>
          <p:nvPr/>
        </p:nvSpPr>
        <p:spPr>
          <a:xfrm>
            <a:off x="6156176" y="3573016"/>
            <a:ext cx="125547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annoy</a:t>
            </a:r>
            <a:endParaRPr lang="zh-CN" altLang="en-US" sz="3200" b="1" dirty="0">
              <a:solidFill>
                <a:srgbClr val="FF0000"/>
              </a:solidFill>
            </a:endParaRPr>
          </a:p>
        </p:txBody>
      </p:sp>
      <p:sp>
        <p:nvSpPr>
          <p:cNvPr id="10" name="矩形 9"/>
          <p:cNvSpPr/>
          <p:nvPr/>
        </p:nvSpPr>
        <p:spPr>
          <a:xfrm>
            <a:off x="2850632" y="4138769"/>
            <a:ext cx="2053767"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annoyance</a:t>
            </a:r>
            <a:endParaRPr lang="zh-CN" altLang="en-US" sz="3200" b="1" dirty="0">
              <a:solidFill>
                <a:srgbClr val="FF0000"/>
              </a:solidFill>
            </a:endParaRPr>
          </a:p>
        </p:txBody>
      </p:sp>
      <p:sp>
        <p:nvSpPr>
          <p:cNvPr id="11" name="矩形 10"/>
          <p:cNvSpPr/>
          <p:nvPr/>
        </p:nvSpPr>
        <p:spPr>
          <a:xfrm>
            <a:off x="2003380" y="4546070"/>
            <a:ext cx="1802096"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annoying</a:t>
            </a:r>
            <a:endParaRPr lang="zh-CN" altLang="en-US" sz="3200" b="1" dirty="0">
              <a:solidFill>
                <a:srgbClr val="FF0000"/>
              </a:solidFill>
            </a:endParaRPr>
          </a:p>
        </p:txBody>
      </p:sp>
      <p:sp>
        <p:nvSpPr>
          <p:cNvPr id="12" name="矩形 11"/>
          <p:cNvSpPr/>
          <p:nvPr/>
        </p:nvSpPr>
        <p:spPr>
          <a:xfrm>
            <a:off x="395536" y="5130845"/>
            <a:ext cx="6040436"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be annoyed with sb. at /about </a:t>
            </a:r>
            <a:r>
              <a:rPr lang="en-US" altLang="zh-CN" sz="3200" b="1" kern="100" dirty="0" err="1">
                <a:solidFill>
                  <a:srgbClr val="FF0000"/>
                </a:solidFill>
                <a:latin typeface="Times New Roman" panose="02020603050405020304" pitchFamily="18" charset="0"/>
              </a:rPr>
              <a:t>sth</a:t>
            </a:r>
            <a:r>
              <a:rPr lang="en-US" altLang="zh-CN" sz="3200" b="1" kern="100" dirty="0">
                <a:solidFill>
                  <a:srgbClr val="FF0000"/>
                </a:solidFill>
                <a:latin typeface="Times New Roman" panose="02020603050405020304" pitchFamily="18" charset="0"/>
              </a:rPr>
              <a:t>.</a:t>
            </a:r>
            <a:endParaRPr lang="zh-CN" altLang="en-US" sz="3200" b="1" dirty="0">
              <a:solidFill>
                <a:srgbClr val="FF0000"/>
              </a:solidFill>
            </a:endParaRPr>
          </a:p>
        </p:txBody>
      </p:sp>
    </p:spTree>
    <p:extLst>
      <p:ext uri="{BB962C8B-B14F-4D97-AF65-F5344CB8AC3E}">
        <p14:creationId xmlns:p14="http://schemas.microsoft.com/office/powerpoint/2010/main" val="354232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50"/>
                                        <p:tgtEl>
                                          <p:spTgt spid="4"/>
                                        </p:tgtEl>
                                      </p:cBhvr>
                                    </p:animEffect>
                                    <p:anim calcmode="lin" valueType="num">
                                      <p:cBhvr>
                                        <p:cTn id="15" dur="250" fill="hold"/>
                                        <p:tgtEl>
                                          <p:spTgt spid="4"/>
                                        </p:tgtEl>
                                        <p:attrNameLst>
                                          <p:attrName>ppt_x</p:attrName>
                                        </p:attrNameLst>
                                      </p:cBhvr>
                                      <p:tavLst>
                                        <p:tav tm="0">
                                          <p:val>
                                            <p:strVal val="#ppt_x"/>
                                          </p:val>
                                        </p:tav>
                                        <p:tav tm="100000">
                                          <p:val>
                                            <p:strVal val="#ppt_x"/>
                                          </p:val>
                                        </p:tav>
                                      </p:tavLst>
                                    </p:anim>
                                    <p:anim calcmode="lin" valueType="num">
                                      <p:cBhvr>
                                        <p:cTn id="16" dur="2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50"/>
                                        <p:tgtEl>
                                          <p:spTgt spid="5"/>
                                        </p:tgtEl>
                                      </p:cBhvr>
                                    </p:animEffect>
                                    <p:anim calcmode="lin" valueType="num">
                                      <p:cBhvr>
                                        <p:cTn id="22" dur="250" fill="hold"/>
                                        <p:tgtEl>
                                          <p:spTgt spid="5"/>
                                        </p:tgtEl>
                                        <p:attrNameLst>
                                          <p:attrName>ppt_x</p:attrName>
                                        </p:attrNameLst>
                                      </p:cBhvr>
                                      <p:tavLst>
                                        <p:tav tm="0">
                                          <p:val>
                                            <p:strVal val="#ppt_x"/>
                                          </p:val>
                                        </p:tav>
                                        <p:tav tm="100000">
                                          <p:val>
                                            <p:strVal val="#ppt_x"/>
                                          </p:val>
                                        </p:tav>
                                      </p:tavLst>
                                    </p:anim>
                                    <p:anim calcmode="lin" valueType="num">
                                      <p:cBhvr>
                                        <p:cTn id="23"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50"/>
                                        <p:tgtEl>
                                          <p:spTgt spid="6"/>
                                        </p:tgtEl>
                                      </p:cBhvr>
                                    </p:animEffect>
                                    <p:anim calcmode="lin" valueType="num">
                                      <p:cBhvr>
                                        <p:cTn id="29" dur="250" fill="hold"/>
                                        <p:tgtEl>
                                          <p:spTgt spid="6"/>
                                        </p:tgtEl>
                                        <p:attrNameLst>
                                          <p:attrName>ppt_x</p:attrName>
                                        </p:attrNameLst>
                                      </p:cBhvr>
                                      <p:tavLst>
                                        <p:tav tm="0">
                                          <p:val>
                                            <p:strVal val="#ppt_x"/>
                                          </p:val>
                                        </p:tav>
                                        <p:tav tm="100000">
                                          <p:val>
                                            <p:strVal val="#ppt_x"/>
                                          </p:val>
                                        </p:tav>
                                      </p:tavLst>
                                    </p:anim>
                                    <p:anim calcmode="lin" valueType="num">
                                      <p:cBhvr>
                                        <p:cTn id="30"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50"/>
                                        <p:tgtEl>
                                          <p:spTgt spid="7"/>
                                        </p:tgtEl>
                                      </p:cBhvr>
                                    </p:animEffect>
                                    <p:anim calcmode="lin" valueType="num">
                                      <p:cBhvr>
                                        <p:cTn id="36" dur="250" fill="hold"/>
                                        <p:tgtEl>
                                          <p:spTgt spid="7"/>
                                        </p:tgtEl>
                                        <p:attrNameLst>
                                          <p:attrName>ppt_x</p:attrName>
                                        </p:attrNameLst>
                                      </p:cBhvr>
                                      <p:tavLst>
                                        <p:tav tm="0">
                                          <p:val>
                                            <p:strVal val="#ppt_x"/>
                                          </p:val>
                                        </p:tav>
                                        <p:tav tm="100000">
                                          <p:val>
                                            <p:strVal val="#ppt_x"/>
                                          </p:val>
                                        </p:tav>
                                      </p:tavLst>
                                    </p:anim>
                                    <p:anim calcmode="lin" valueType="num">
                                      <p:cBhvr>
                                        <p:cTn id="37"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50"/>
                                        <p:tgtEl>
                                          <p:spTgt spid="8"/>
                                        </p:tgtEl>
                                      </p:cBhvr>
                                    </p:animEffect>
                                    <p:anim calcmode="lin" valueType="num">
                                      <p:cBhvr>
                                        <p:cTn id="43" dur="250" fill="hold"/>
                                        <p:tgtEl>
                                          <p:spTgt spid="8"/>
                                        </p:tgtEl>
                                        <p:attrNameLst>
                                          <p:attrName>ppt_x</p:attrName>
                                        </p:attrNameLst>
                                      </p:cBhvr>
                                      <p:tavLst>
                                        <p:tav tm="0">
                                          <p:val>
                                            <p:strVal val="#ppt_x"/>
                                          </p:val>
                                        </p:tav>
                                        <p:tav tm="100000">
                                          <p:val>
                                            <p:strVal val="#ppt_x"/>
                                          </p:val>
                                        </p:tav>
                                      </p:tavLst>
                                    </p:anim>
                                    <p:anim calcmode="lin" valueType="num">
                                      <p:cBhvr>
                                        <p:cTn id="44"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50"/>
                                        <p:tgtEl>
                                          <p:spTgt spid="9"/>
                                        </p:tgtEl>
                                      </p:cBhvr>
                                    </p:animEffect>
                                    <p:anim calcmode="lin" valueType="num">
                                      <p:cBhvr>
                                        <p:cTn id="50" dur="250" fill="hold"/>
                                        <p:tgtEl>
                                          <p:spTgt spid="9"/>
                                        </p:tgtEl>
                                        <p:attrNameLst>
                                          <p:attrName>ppt_x</p:attrName>
                                        </p:attrNameLst>
                                      </p:cBhvr>
                                      <p:tavLst>
                                        <p:tav tm="0">
                                          <p:val>
                                            <p:strVal val="#ppt_x"/>
                                          </p:val>
                                        </p:tav>
                                        <p:tav tm="100000">
                                          <p:val>
                                            <p:strVal val="#ppt_x"/>
                                          </p:val>
                                        </p:tav>
                                      </p:tavLst>
                                    </p:anim>
                                    <p:anim calcmode="lin" valueType="num">
                                      <p:cBhvr>
                                        <p:cTn id="51"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250"/>
                                        <p:tgtEl>
                                          <p:spTgt spid="10"/>
                                        </p:tgtEl>
                                      </p:cBhvr>
                                    </p:animEffect>
                                    <p:anim calcmode="lin" valueType="num">
                                      <p:cBhvr>
                                        <p:cTn id="57" dur="250" fill="hold"/>
                                        <p:tgtEl>
                                          <p:spTgt spid="10"/>
                                        </p:tgtEl>
                                        <p:attrNameLst>
                                          <p:attrName>ppt_x</p:attrName>
                                        </p:attrNameLst>
                                      </p:cBhvr>
                                      <p:tavLst>
                                        <p:tav tm="0">
                                          <p:val>
                                            <p:strVal val="#ppt_x"/>
                                          </p:val>
                                        </p:tav>
                                        <p:tav tm="100000">
                                          <p:val>
                                            <p:strVal val="#ppt_x"/>
                                          </p:val>
                                        </p:tav>
                                      </p:tavLst>
                                    </p:anim>
                                    <p:anim calcmode="lin" valueType="num">
                                      <p:cBhvr>
                                        <p:cTn id="58" dur="2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250"/>
                                        <p:tgtEl>
                                          <p:spTgt spid="11"/>
                                        </p:tgtEl>
                                      </p:cBhvr>
                                    </p:animEffect>
                                    <p:anim calcmode="lin" valueType="num">
                                      <p:cBhvr>
                                        <p:cTn id="64" dur="250" fill="hold"/>
                                        <p:tgtEl>
                                          <p:spTgt spid="11"/>
                                        </p:tgtEl>
                                        <p:attrNameLst>
                                          <p:attrName>ppt_x</p:attrName>
                                        </p:attrNameLst>
                                      </p:cBhvr>
                                      <p:tavLst>
                                        <p:tav tm="0">
                                          <p:val>
                                            <p:strVal val="#ppt_x"/>
                                          </p:val>
                                        </p:tav>
                                        <p:tav tm="100000">
                                          <p:val>
                                            <p:strVal val="#ppt_x"/>
                                          </p:val>
                                        </p:tav>
                                      </p:tavLst>
                                    </p:anim>
                                    <p:anim calcmode="lin" valueType="num">
                                      <p:cBhvr>
                                        <p:cTn id="65" dur="2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250"/>
                                        <p:tgtEl>
                                          <p:spTgt spid="12"/>
                                        </p:tgtEl>
                                      </p:cBhvr>
                                    </p:animEffect>
                                    <p:anim calcmode="lin" valueType="num">
                                      <p:cBhvr>
                                        <p:cTn id="71" dur="250" fill="hold"/>
                                        <p:tgtEl>
                                          <p:spTgt spid="12"/>
                                        </p:tgtEl>
                                        <p:attrNameLst>
                                          <p:attrName>ppt_x</p:attrName>
                                        </p:attrNameLst>
                                      </p:cBhvr>
                                      <p:tavLst>
                                        <p:tav tm="0">
                                          <p:val>
                                            <p:strVal val="#ppt_x"/>
                                          </p:val>
                                        </p:tav>
                                        <p:tav tm="100000">
                                          <p:val>
                                            <p:strVal val="#ppt_x"/>
                                          </p:val>
                                        </p:tav>
                                      </p:tavLst>
                                    </p:anim>
                                    <p:anim calcmode="lin" valueType="num">
                                      <p:cBhvr>
                                        <p:cTn id="72"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188640"/>
            <a:ext cx="8784976" cy="5509200"/>
          </a:xfrm>
          <a:prstGeom prst="rect">
            <a:avLst/>
          </a:prstGeom>
        </p:spPr>
        <p:txBody>
          <a:bodyPr wrap="square">
            <a:spAutoFit/>
          </a:bodyPr>
          <a:lstStyle/>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5. accident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意外事件；偶然因素；事故</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 </a:t>
            </a:r>
            <a:endParaRPr lang="en-US" altLang="zh-CN" sz="3200" b="1" kern="100" dirty="0" smtClean="0">
              <a:latin typeface="Times New Roman" panose="02020603050405020304" pitchFamily="18" charset="0"/>
              <a:cs typeface="Times New Roman" panose="02020603050405020304" pitchFamily="18" charset="0"/>
            </a:endParaRPr>
          </a:p>
          <a:p>
            <a:pPr lvl="0" algn="just">
              <a:spcAft>
                <a:spcPts val="0"/>
              </a:spcAft>
            </a:pP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意外的；偶然的</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p>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adv</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意外地</a:t>
            </a:r>
            <a:r>
              <a:rPr lang="zh-CN" altLang="zh-CN" sz="3200" b="1" kern="100" dirty="0">
                <a:latin typeface="Times New Roman" panose="02020603050405020304" pitchFamily="18" charset="0"/>
                <a:cs typeface="Times New Roman" panose="02020603050405020304" pitchFamily="18" charset="0"/>
              </a:rPr>
              <a:t>；偶然地</a:t>
            </a:r>
            <a:r>
              <a:rPr lang="en-US" altLang="zh-CN" sz="3200" b="1" kern="100" dirty="0">
                <a:latin typeface="Times New Roman" panose="02020603050405020304" pitchFamily="18" charset="0"/>
                <a:cs typeface="Times New Roman" panose="02020603050405020304" pitchFamily="18" charset="0"/>
              </a:rPr>
              <a:t> </a:t>
            </a:r>
            <a:endParaRPr lang="en-US" altLang="zh-CN" sz="3200" b="1" kern="100" dirty="0" smtClean="0">
              <a:latin typeface="Times New Roman" panose="02020603050405020304" pitchFamily="18" charset="0"/>
              <a:cs typeface="Times New Roman" panose="02020603050405020304" pitchFamily="18" charset="0"/>
            </a:endParaRPr>
          </a:p>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 by chance </a:t>
            </a:r>
            <a:r>
              <a:rPr lang="zh-CN" altLang="zh-CN" sz="3200" b="1" kern="100" dirty="0">
                <a:latin typeface="Times New Roman" panose="02020603050405020304" pitchFamily="18" charset="0"/>
                <a:cs typeface="Times New Roman" panose="02020603050405020304" pitchFamily="18" charset="0"/>
              </a:rPr>
              <a:t>意外地、偶然地；</a:t>
            </a:r>
            <a:r>
              <a:rPr lang="en-US" altLang="zh-CN" sz="3200" b="1" kern="100" dirty="0">
                <a:latin typeface="Times New Roman" panose="02020603050405020304" pitchFamily="18" charset="0"/>
                <a:cs typeface="Times New Roman" panose="02020603050405020304" pitchFamily="18" charset="0"/>
              </a:rPr>
              <a:t>a traffic accident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6. complexity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复杂性；错综复杂（的事物）</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endParaRPr lang="en-US" altLang="zh-CN" sz="3200" b="1" u="sng" kern="100" dirty="0" smtClean="0">
              <a:latin typeface="Times New Roman" panose="02020603050405020304" pitchFamily="18" charset="0"/>
              <a:cs typeface="Times New Roman" panose="02020603050405020304" pitchFamily="18" charset="0"/>
            </a:endParaRPr>
          </a:p>
          <a:p>
            <a:pPr lvl="0" algn="just">
              <a:spcAft>
                <a:spcPts val="0"/>
              </a:spcAft>
            </a:pP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复杂的；复合的</a:t>
            </a:r>
            <a:r>
              <a:rPr lang="en-US" altLang="zh-CN" sz="3200" b="1" kern="100" dirty="0">
                <a:latin typeface="Times New Roman" panose="02020603050405020304" pitchFamily="18" charset="0"/>
                <a:cs typeface="Times New Roman" panose="02020603050405020304" pitchFamily="18" charset="0"/>
              </a:rPr>
              <a:t> n. </a:t>
            </a:r>
            <a:r>
              <a:rPr lang="zh-CN" altLang="zh-CN" sz="3200" b="1" kern="100" dirty="0">
                <a:latin typeface="Times New Roman" panose="02020603050405020304" pitchFamily="18" charset="0"/>
                <a:cs typeface="Times New Roman" panose="02020603050405020304" pitchFamily="18" charset="0"/>
              </a:rPr>
              <a:t>综合楼群</a:t>
            </a:r>
            <a:endParaRPr lang="zh-CN" altLang="zh-CN" sz="3200" b="1" kern="100" dirty="0">
              <a:latin typeface="Calibri" panose="020F0502020204030204" pitchFamily="34" charset="0"/>
              <a:cs typeface="Times New Roman" panose="02020603050405020304" pitchFamily="18" charset="0"/>
            </a:endParaRPr>
          </a:p>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7. forgive </a:t>
            </a:r>
            <a:r>
              <a:rPr lang="en-US" altLang="zh-CN" sz="3200" b="1" kern="100" dirty="0">
                <a:latin typeface="Times New Roman" panose="02020603050405020304" pitchFamily="18" charset="0"/>
                <a:cs typeface="Times New Roman" panose="02020603050405020304" pitchFamily="18" charset="0"/>
              </a:rPr>
              <a:t>v. </a:t>
            </a:r>
            <a:r>
              <a:rPr lang="zh-CN" altLang="zh-CN" sz="3200" b="1" kern="100" dirty="0">
                <a:latin typeface="Times New Roman" panose="02020603050405020304" pitchFamily="18" charset="0"/>
                <a:cs typeface="Times New Roman" panose="02020603050405020304" pitchFamily="18" charset="0"/>
              </a:rPr>
              <a:t>原谅；宽恕</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过去式</a:t>
            </a:r>
            <a:r>
              <a:rPr lang="zh-CN" altLang="zh-CN" sz="3200" b="1"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过去分词</a:t>
            </a:r>
            <a:r>
              <a:rPr lang="zh-CN" altLang="zh-CN" sz="3200" b="1"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a:latin typeface="Calibri" panose="020F0502020204030204" pitchFamily="34" charset="0"/>
                <a:ea typeface="Times New Roman" panose="02020603050405020304" pitchFamily="18" charset="0"/>
                <a:cs typeface="Times New Roman" panose="02020603050405020304" pitchFamily="18" charset="0"/>
              </a:rPr>
              <a:t>)---</a:t>
            </a:r>
            <a:r>
              <a:rPr lang="en-US" altLang="zh-CN" sz="3200" b="1" u="sng"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u="sng" kern="1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a:latin typeface="Calibri" panose="020F0502020204030204" pitchFamily="34" charset="0"/>
                <a:ea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原谅；宽恕</a:t>
            </a:r>
            <a:r>
              <a:rPr lang="zh-CN" altLang="zh-CN" sz="3200" b="1" kern="100" dirty="0">
                <a:latin typeface="Calibri" panose="020F0502020204030204" pitchFamily="34" charset="0"/>
                <a:ea typeface="Times New Roman" panose="02020603050405020304" pitchFamily="18" charset="0"/>
                <a:cs typeface="Times New Roman" panose="02020603050405020304" pitchFamily="18" charset="0"/>
              </a:rPr>
              <a:t> </a:t>
            </a:r>
            <a:endParaRPr lang="zh-CN" altLang="zh-CN" sz="3200" b="1" kern="100" dirty="0">
              <a:latin typeface="Calibri" panose="020F0502020204030204" pitchFamily="34" charset="0"/>
              <a:cs typeface="Times New Roman" panose="02020603050405020304" pitchFamily="18" charset="0"/>
            </a:endParaRPr>
          </a:p>
          <a:p>
            <a:pPr algn="just">
              <a:spcAft>
                <a:spcPts val="0"/>
              </a:spcAft>
            </a:pP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原谅某人（做）某事</a:t>
            </a:r>
            <a:r>
              <a:rPr lang="zh-CN" altLang="zh-CN" sz="3200" b="1" kern="100" dirty="0" smtClean="0">
                <a:latin typeface="Times New Roman" panose="02020603050405020304" pitchFamily="18" charset="0"/>
                <a:cs typeface="Times New Roman" panose="02020603050405020304" pitchFamily="18" charset="0"/>
              </a:rPr>
              <a:t>；</a:t>
            </a:r>
            <a:endParaRPr lang="en-US" altLang="zh-CN" sz="3200" b="1" kern="100" dirty="0" smtClean="0">
              <a:latin typeface="Times New Roman" panose="02020603050405020304" pitchFamily="18" charset="0"/>
              <a:cs typeface="Times New Roman" panose="02020603050405020304" pitchFamily="18" charset="0"/>
            </a:endParaRPr>
          </a:p>
          <a:p>
            <a:pPr algn="just">
              <a:spcAft>
                <a:spcPts val="0"/>
              </a:spcAft>
            </a:pPr>
            <a:r>
              <a:rPr lang="en-US" altLang="zh-CN" sz="3200" b="1" kern="100" dirty="0" smtClean="0">
                <a:latin typeface="Times New Roman" panose="02020603050405020304" pitchFamily="18" charset="0"/>
                <a:cs typeface="Times New Roman" panose="02020603050405020304" pitchFamily="18" charset="0"/>
              </a:rPr>
              <a:t>forgive </a:t>
            </a:r>
            <a:r>
              <a:rPr lang="en-US" altLang="zh-CN" sz="3200" b="1" kern="100" dirty="0">
                <a:latin typeface="Times New Roman" panose="02020603050405020304" pitchFamily="18" charset="0"/>
                <a:cs typeface="Times New Roman" panose="02020603050405020304" pitchFamily="18" charset="0"/>
              </a:rPr>
              <a:t>and forget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p:txBody>
      </p:sp>
      <p:sp>
        <p:nvSpPr>
          <p:cNvPr id="2" name="矩形 1"/>
          <p:cNvSpPr/>
          <p:nvPr/>
        </p:nvSpPr>
        <p:spPr>
          <a:xfrm>
            <a:off x="611560" y="692696"/>
            <a:ext cx="1962397"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accidental</a:t>
            </a:r>
            <a:endParaRPr lang="zh-CN" altLang="en-US" sz="3200" b="1" dirty="0">
              <a:solidFill>
                <a:srgbClr val="FF0000"/>
              </a:solidFill>
            </a:endParaRPr>
          </a:p>
        </p:txBody>
      </p:sp>
      <p:sp>
        <p:nvSpPr>
          <p:cNvPr id="5" name="矩形 4"/>
          <p:cNvSpPr/>
          <p:nvPr/>
        </p:nvSpPr>
        <p:spPr>
          <a:xfrm>
            <a:off x="683568" y="1196752"/>
            <a:ext cx="2281394" cy="584775"/>
          </a:xfrm>
          <a:prstGeom prst="rect">
            <a:avLst/>
          </a:prstGeom>
        </p:spPr>
        <p:txBody>
          <a:bodyPr wrap="none">
            <a:spAutoFit/>
          </a:bodyPr>
          <a:lstStyle/>
          <a:p>
            <a:r>
              <a:rPr lang="en-US" altLang="zh-CN" sz="3200" b="1" kern="100" dirty="0" smtClean="0">
                <a:solidFill>
                  <a:srgbClr val="FF0000"/>
                </a:solidFill>
                <a:latin typeface="Times New Roman" panose="02020603050405020304" pitchFamily="18" charset="0"/>
              </a:rPr>
              <a:t>accidentally</a:t>
            </a:r>
            <a:endParaRPr lang="zh-CN" altLang="en-US" sz="3200" b="1" dirty="0">
              <a:solidFill>
                <a:srgbClr val="FF0000"/>
              </a:solidFill>
            </a:endParaRPr>
          </a:p>
        </p:txBody>
      </p:sp>
      <p:sp>
        <p:nvSpPr>
          <p:cNvPr id="3" name="矩形 2"/>
          <p:cNvSpPr/>
          <p:nvPr/>
        </p:nvSpPr>
        <p:spPr>
          <a:xfrm>
            <a:off x="858168" y="1700808"/>
            <a:ext cx="217880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by accident</a:t>
            </a:r>
            <a:endParaRPr lang="zh-CN" altLang="en-US" sz="3200" b="1" dirty="0">
              <a:solidFill>
                <a:srgbClr val="FF0000"/>
              </a:solidFill>
            </a:endParaRPr>
          </a:p>
        </p:txBody>
      </p:sp>
      <p:sp>
        <p:nvSpPr>
          <p:cNvPr id="6" name="矩形 5"/>
          <p:cNvSpPr/>
          <p:nvPr/>
        </p:nvSpPr>
        <p:spPr>
          <a:xfrm>
            <a:off x="3491880" y="2132856"/>
            <a:ext cx="1832553"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交通事故</a:t>
            </a:r>
            <a:endParaRPr lang="zh-CN" altLang="en-US" sz="3200" b="1" dirty="0">
              <a:solidFill>
                <a:srgbClr val="FF0000"/>
              </a:solidFill>
            </a:endParaRPr>
          </a:p>
        </p:txBody>
      </p:sp>
      <p:sp>
        <p:nvSpPr>
          <p:cNvPr id="7" name="矩形 6"/>
          <p:cNvSpPr/>
          <p:nvPr/>
        </p:nvSpPr>
        <p:spPr>
          <a:xfrm>
            <a:off x="683568" y="3116404"/>
            <a:ext cx="164339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complex</a:t>
            </a:r>
            <a:endParaRPr lang="zh-CN" altLang="en-US" sz="3200" b="1" dirty="0">
              <a:solidFill>
                <a:srgbClr val="FF0000"/>
              </a:solidFill>
            </a:endParaRPr>
          </a:p>
        </p:txBody>
      </p:sp>
      <p:sp>
        <p:nvSpPr>
          <p:cNvPr id="8" name="矩形 7"/>
          <p:cNvSpPr/>
          <p:nvPr/>
        </p:nvSpPr>
        <p:spPr>
          <a:xfrm>
            <a:off x="6300192" y="3565881"/>
            <a:ext cx="1507144"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forgave</a:t>
            </a:r>
            <a:endParaRPr lang="zh-CN" altLang="en-US" sz="3200" b="1" dirty="0">
              <a:solidFill>
                <a:srgbClr val="FF0000"/>
              </a:solidFill>
            </a:endParaRPr>
          </a:p>
        </p:txBody>
      </p:sp>
      <p:sp>
        <p:nvSpPr>
          <p:cNvPr id="9" name="矩形 8"/>
          <p:cNvSpPr/>
          <p:nvPr/>
        </p:nvSpPr>
        <p:spPr>
          <a:xfrm>
            <a:off x="858168" y="4134719"/>
            <a:ext cx="164339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forgiven</a:t>
            </a:r>
            <a:endParaRPr lang="zh-CN" altLang="en-US" sz="3200" b="1" dirty="0">
              <a:solidFill>
                <a:srgbClr val="FF0000"/>
              </a:solidFill>
            </a:endParaRPr>
          </a:p>
        </p:txBody>
      </p:sp>
      <p:sp>
        <p:nvSpPr>
          <p:cNvPr id="10" name="矩形 9"/>
          <p:cNvSpPr/>
          <p:nvPr/>
        </p:nvSpPr>
        <p:spPr>
          <a:xfrm>
            <a:off x="3491880" y="4150656"/>
            <a:ext cx="214674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forgiveness</a:t>
            </a:r>
            <a:endParaRPr lang="zh-CN" altLang="en-US" sz="3200" b="1" dirty="0">
              <a:solidFill>
                <a:srgbClr val="FF0000"/>
              </a:solidFill>
            </a:endParaRPr>
          </a:p>
        </p:txBody>
      </p:sp>
      <p:sp>
        <p:nvSpPr>
          <p:cNvPr id="11" name="矩形 10"/>
          <p:cNvSpPr/>
          <p:nvPr/>
        </p:nvSpPr>
        <p:spPr>
          <a:xfrm>
            <a:off x="615512" y="4615923"/>
            <a:ext cx="4712124"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forgive sb. for (doing) </a:t>
            </a:r>
            <a:r>
              <a:rPr lang="en-US" altLang="zh-CN" sz="3200" b="1" kern="100" dirty="0" err="1">
                <a:solidFill>
                  <a:srgbClr val="FF0000"/>
                </a:solidFill>
                <a:latin typeface="Times New Roman" panose="02020603050405020304" pitchFamily="18" charset="0"/>
              </a:rPr>
              <a:t>sth</a:t>
            </a:r>
            <a:r>
              <a:rPr lang="en-US" altLang="zh-CN" sz="3200" b="1" kern="100" dirty="0">
                <a:solidFill>
                  <a:srgbClr val="FF0000"/>
                </a:solidFill>
                <a:latin typeface="Times New Roman" panose="02020603050405020304" pitchFamily="18" charset="0"/>
              </a:rPr>
              <a:t>.</a:t>
            </a:r>
            <a:endParaRPr lang="zh-CN" altLang="en-US" sz="3200" b="1" dirty="0">
              <a:solidFill>
                <a:srgbClr val="FF0000"/>
              </a:solidFill>
            </a:endParaRPr>
          </a:p>
        </p:txBody>
      </p:sp>
      <p:sp>
        <p:nvSpPr>
          <p:cNvPr id="12" name="矩形 11"/>
          <p:cNvSpPr/>
          <p:nvPr/>
        </p:nvSpPr>
        <p:spPr>
          <a:xfrm>
            <a:off x="3487014" y="5060652"/>
            <a:ext cx="3892412"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不计前嫌、不念旧恶</a:t>
            </a:r>
            <a:endParaRPr lang="zh-CN" altLang="en-US" sz="3200" b="1" dirty="0">
              <a:solidFill>
                <a:srgbClr val="FF0000"/>
              </a:solidFill>
            </a:endParaRPr>
          </a:p>
        </p:txBody>
      </p:sp>
    </p:spTree>
    <p:extLst>
      <p:ext uri="{BB962C8B-B14F-4D97-AF65-F5344CB8AC3E}">
        <p14:creationId xmlns:p14="http://schemas.microsoft.com/office/powerpoint/2010/main" val="259386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50"/>
                                        <p:tgtEl>
                                          <p:spTgt spid="5"/>
                                        </p:tgtEl>
                                      </p:cBhvr>
                                    </p:animEffect>
                                    <p:anim calcmode="lin" valueType="num">
                                      <p:cBhvr>
                                        <p:cTn id="15" dur="250" fill="hold"/>
                                        <p:tgtEl>
                                          <p:spTgt spid="5"/>
                                        </p:tgtEl>
                                        <p:attrNameLst>
                                          <p:attrName>ppt_x</p:attrName>
                                        </p:attrNameLst>
                                      </p:cBhvr>
                                      <p:tavLst>
                                        <p:tav tm="0">
                                          <p:val>
                                            <p:strVal val="#ppt_x"/>
                                          </p:val>
                                        </p:tav>
                                        <p:tav tm="100000">
                                          <p:val>
                                            <p:strVal val="#ppt_x"/>
                                          </p:val>
                                        </p:tav>
                                      </p:tavLst>
                                    </p:anim>
                                    <p:anim calcmode="lin" valueType="num">
                                      <p:cBhvr>
                                        <p:cTn id="16"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50"/>
                                        <p:tgtEl>
                                          <p:spTgt spid="3"/>
                                        </p:tgtEl>
                                      </p:cBhvr>
                                    </p:animEffect>
                                    <p:anim calcmode="lin" valueType="num">
                                      <p:cBhvr>
                                        <p:cTn id="22" dur="250" fill="hold"/>
                                        <p:tgtEl>
                                          <p:spTgt spid="3"/>
                                        </p:tgtEl>
                                        <p:attrNameLst>
                                          <p:attrName>ppt_x</p:attrName>
                                        </p:attrNameLst>
                                      </p:cBhvr>
                                      <p:tavLst>
                                        <p:tav tm="0">
                                          <p:val>
                                            <p:strVal val="#ppt_x"/>
                                          </p:val>
                                        </p:tav>
                                        <p:tav tm="100000">
                                          <p:val>
                                            <p:strVal val="#ppt_x"/>
                                          </p:val>
                                        </p:tav>
                                      </p:tavLst>
                                    </p:anim>
                                    <p:anim calcmode="lin" valueType="num">
                                      <p:cBhvr>
                                        <p:cTn id="23"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50"/>
                                        <p:tgtEl>
                                          <p:spTgt spid="6"/>
                                        </p:tgtEl>
                                      </p:cBhvr>
                                    </p:animEffect>
                                    <p:anim calcmode="lin" valueType="num">
                                      <p:cBhvr>
                                        <p:cTn id="29" dur="250" fill="hold"/>
                                        <p:tgtEl>
                                          <p:spTgt spid="6"/>
                                        </p:tgtEl>
                                        <p:attrNameLst>
                                          <p:attrName>ppt_x</p:attrName>
                                        </p:attrNameLst>
                                      </p:cBhvr>
                                      <p:tavLst>
                                        <p:tav tm="0">
                                          <p:val>
                                            <p:strVal val="#ppt_x"/>
                                          </p:val>
                                        </p:tav>
                                        <p:tav tm="100000">
                                          <p:val>
                                            <p:strVal val="#ppt_x"/>
                                          </p:val>
                                        </p:tav>
                                      </p:tavLst>
                                    </p:anim>
                                    <p:anim calcmode="lin" valueType="num">
                                      <p:cBhvr>
                                        <p:cTn id="30"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50"/>
                                        <p:tgtEl>
                                          <p:spTgt spid="7"/>
                                        </p:tgtEl>
                                      </p:cBhvr>
                                    </p:animEffect>
                                    <p:anim calcmode="lin" valueType="num">
                                      <p:cBhvr>
                                        <p:cTn id="36" dur="250" fill="hold"/>
                                        <p:tgtEl>
                                          <p:spTgt spid="7"/>
                                        </p:tgtEl>
                                        <p:attrNameLst>
                                          <p:attrName>ppt_x</p:attrName>
                                        </p:attrNameLst>
                                      </p:cBhvr>
                                      <p:tavLst>
                                        <p:tav tm="0">
                                          <p:val>
                                            <p:strVal val="#ppt_x"/>
                                          </p:val>
                                        </p:tav>
                                        <p:tav tm="100000">
                                          <p:val>
                                            <p:strVal val="#ppt_x"/>
                                          </p:val>
                                        </p:tav>
                                      </p:tavLst>
                                    </p:anim>
                                    <p:anim calcmode="lin" valueType="num">
                                      <p:cBhvr>
                                        <p:cTn id="37"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50"/>
                                        <p:tgtEl>
                                          <p:spTgt spid="8"/>
                                        </p:tgtEl>
                                      </p:cBhvr>
                                    </p:animEffect>
                                    <p:anim calcmode="lin" valueType="num">
                                      <p:cBhvr>
                                        <p:cTn id="43" dur="250" fill="hold"/>
                                        <p:tgtEl>
                                          <p:spTgt spid="8"/>
                                        </p:tgtEl>
                                        <p:attrNameLst>
                                          <p:attrName>ppt_x</p:attrName>
                                        </p:attrNameLst>
                                      </p:cBhvr>
                                      <p:tavLst>
                                        <p:tav tm="0">
                                          <p:val>
                                            <p:strVal val="#ppt_x"/>
                                          </p:val>
                                        </p:tav>
                                        <p:tav tm="100000">
                                          <p:val>
                                            <p:strVal val="#ppt_x"/>
                                          </p:val>
                                        </p:tav>
                                      </p:tavLst>
                                    </p:anim>
                                    <p:anim calcmode="lin" valueType="num">
                                      <p:cBhvr>
                                        <p:cTn id="44"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50"/>
                                        <p:tgtEl>
                                          <p:spTgt spid="9"/>
                                        </p:tgtEl>
                                      </p:cBhvr>
                                    </p:animEffect>
                                    <p:anim calcmode="lin" valueType="num">
                                      <p:cBhvr>
                                        <p:cTn id="50" dur="250" fill="hold"/>
                                        <p:tgtEl>
                                          <p:spTgt spid="9"/>
                                        </p:tgtEl>
                                        <p:attrNameLst>
                                          <p:attrName>ppt_x</p:attrName>
                                        </p:attrNameLst>
                                      </p:cBhvr>
                                      <p:tavLst>
                                        <p:tav tm="0">
                                          <p:val>
                                            <p:strVal val="#ppt_x"/>
                                          </p:val>
                                        </p:tav>
                                        <p:tav tm="100000">
                                          <p:val>
                                            <p:strVal val="#ppt_x"/>
                                          </p:val>
                                        </p:tav>
                                      </p:tavLst>
                                    </p:anim>
                                    <p:anim calcmode="lin" valueType="num">
                                      <p:cBhvr>
                                        <p:cTn id="51"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250"/>
                                        <p:tgtEl>
                                          <p:spTgt spid="10"/>
                                        </p:tgtEl>
                                      </p:cBhvr>
                                    </p:animEffect>
                                    <p:anim calcmode="lin" valueType="num">
                                      <p:cBhvr>
                                        <p:cTn id="57" dur="250" fill="hold"/>
                                        <p:tgtEl>
                                          <p:spTgt spid="10"/>
                                        </p:tgtEl>
                                        <p:attrNameLst>
                                          <p:attrName>ppt_x</p:attrName>
                                        </p:attrNameLst>
                                      </p:cBhvr>
                                      <p:tavLst>
                                        <p:tav tm="0">
                                          <p:val>
                                            <p:strVal val="#ppt_x"/>
                                          </p:val>
                                        </p:tav>
                                        <p:tav tm="100000">
                                          <p:val>
                                            <p:strVal val="#ppt_x"/>
                                          </p:val>
                                        </p:tav>
                                      </p:tavLst>
                                    </p:anim>
                                    <p:anim calcmode="lin" valueType="num">
                                      <p:cBhvr>
                                        <p:cTn id="58" dur="2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250"/>
                                        <p:tgtEl>
                                          <p:spTgt spid="11"/>
                                        </p:tgtEl>
                                      </p:cBhvr>
                                    </p:animEffect>
                                    <p:anim calcmode="lin" valueType="num">
                                      <p:cBhvr>
                                        <p:cTn id="64" dur="250" fill="hold"/>
                                        <p:tgtEl>
                                          <p:spTgt spid="11"/>
                                        </p:tgtEl>
                                        <p:attrNameLst>
                                          <p:attrName>ppt_x</p:attrName>
                                        </p:attrNameLst>
                                      </p:cBhvr>
                                      <p:tavLst>
                                        <p:tav tm="0">
                                          <p:val>
                                            <p:strVal val="#ppt_x"/>
                                          </p:val>
                                        </p:tav>
                                        <p:tav tm="100000">
                                          <p:val>
                                            <p:strVal val="#ppt_x"/>
                                          </p:val>
                                        </p:tav>
                                      </p:tavLst>
                                    </p:anim>
                                    <p:anim calcmode="lin" valueType="num">
                                      <p:cBhvr>
                                        <p:cTn id="65" dur="2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250"/>
                                        <p:tgtEl>
                                          <p:spTgt spid="12"/>
                                        </p:tgtEl>
                                      </p:cBhvr>
                                    </p:animEffect>
                                    <p:anim calcmode="lin" valueType="num">
                                      <p:cBhvr>
                                        <p:cTn id="71" dur="250" fill="hold"/>
                                        <p:tgtEl>
                                          <p:spTgt spid="12"/>
                                        </p:tgtEl>
                                        <p:attrNameLst>
                                          <p:attrName>ppt_x</p:attrName>
                                        </p:attrNameLst>
                                      </p:cBhvr>
                                      <p:tavLst>
                                        <p:tav tm="0">
                                          <p:val>
                                            <p:strVal val="#ppt_x"/>
                                          </p:val>
                                        </p:tav>
                                        <p:tav tm="100000">
                                          <p:val>
                                            <p:strVal val="#ppt_x"/>
                                          </p:val>
                                        </p:tav>
                                      </p:tavLst>
                                    </p:anim>
                                    <p:anim calcmode="lin" valueType="num">
                                      <p:cBhvr>
                                        <p:cTn id="72"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3" grpId="0"/>
      <p:bldP spid="6" grpId="0"/>
      <p:bldP spid="7" grpId="0"/>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9512" y="188640"/>
            <a:ext cx="8856984" cy="6494085"/>
          </a:xfrm>
          <a:prstGeom prst="rect">
            <a:avLst/>
          </a:prstGeom>
        </p:spPr>
        <p:txBody>
          <a:bodyPr wrap="square">
            <a:spAutoFit/>
          </a:bodyPr>
          <a:lstStyle/>
          <a:p>
            <a:pPr lvl="0" algn="just">
              <a:spcAft>
                <a:spcPts val="0"/>
              </a:spcAft>
            </a:pPr>
            <a:r>
              <a:rPr lang="en-US" altLang="zh-CN" sz="3200" b="1" kern="100" dirty="0" smtClean="0">
                <a:latin typeface="Times New Roman" panose="02020603050405020304" pitchFamily="18" charset="0"/>
                <a:cs typeface="Times New Roman" panose="02020603050405020304" pitchFamily="18" charset="0"/>
              </a:rPr>
              <a:t>8. </a:t>
            </a:r>
            <a:r>
              <a:rPr lang="en-US" altLang="zh-CN" sz="3200" b="1" kern="100" dirty="0" err="1" smtClean="0">
                <a:latin typeface="Times New Roman" panose="02020603050405020304" pitchFamily="18" charset="0"/>
                <a:cs typeface="Times New Roman" panose="02020603050405020304" pitchFamily="18" charset="0"/>
              </a:rPr>
              <a:t>criticise</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v. </a:t>
            </a:r>
            <a:r>
              <a:rPr lang="zh-CN" altLang="zh-CN" sz="3200" b="1" kern="100" dirty="0">
                <a:latin typeface="Times New Roman" panose="02020603050405020304" pitchFamily="18" charset="0"/>
                <a:cs typeface="Times New Roman" panose="02020603050405020304" pitchFamily="18" charset="0"/>
              </a:rPr>
              <a:t>批评，指责；评论</a:t>
            </a:r>
            <a:r>
              <a:rPr lang="en-US" altLang="zh-CN" sz="3200" b="1" kern="100" dirty="0">
                <a:latin typeface="Times New Roman" panose="02020603050405020304" pitchFamily="18" charset="0"/>
                <a:cs typeface="Times New Roman" panose="02020603050405020304" pitchFamily="18" charset="0"/>
              </a:rPr>
              <a:t>---critic n. </a:t>
            </a:r>
            <a:r>
              <a:rPr lang="zh-CN" altLang="zh-CN" sz="3200" b="1" kern="100" dirty="0">
                <a:latin typeface="Times New Roman" panose="02020603050405020304" pitchFamily="18" charset="0"/>
                <a:cs typeface="Times New Roman" panose="02020603050405020304" pitchFamily="18" charset="0"/>
              </a:rPr>
              <a:t>批评家；评论家</a:t>
            </a:r>
            <a:r>
              <a:rPr lang="en-US" altLang="zh-CN" sz="3200" b="1" kern="100" dirty="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adj. </a:t>
            </a:r>
            <a:r>
              <a:rPr lang="zh-CN" altLang="zh-CN" sz="3200" b="1" kern="100" dirty="0">
                <a:latin typeface="Times New Roman" panose="02020603050405020304" pitchFamily="18" charset="0"/>
                <a:cs typeface="Times New Roman" panose="02020603050405020304" pitchFamily="18" charset="0"/>
              </a:rPr>
              <a:t>批判的，挑剔的；</a:t>
            </a:r>
            <a:endParaRPr lang="zh-CN" altLang="zh-CN" sz="3200" b="1" kern="100" dirty="0">
              <a:latin typeface="Calibri" panose="020F0502020204030204" pitchFamily="34" charset="0"/>
              <a:cs typeface="Times New Roman" panose="02020603050405020304" pitchFamily="18" charset="0"/>
            </a:endParaRPr>
          </a:p>
          <a:p>
            <a:pPr algn="just">
              <a:spcAft>
                <a:spcPts val="0"/>
              </a:spcAft>
            </a:pPr>
            <a:r>
              <a:rPr lang="zh-CN" altLang="zh-CN" sz="3200" b="1" kern="100" dirty="0">
                <a:latin typeface="Times New Roman" panose="02020603050405020304" pitchFamily="18" charset="0"/>
                <a:cs typeface="Times New Roman" panose="02020603050405020304" pitchFamily="18" charset="0"/>
              </a:rPr>
              <a:t>至关重要的；危急的、严重的</a:t>
            </a:r>
            <a:r>
              <a:rPr lang="en-US" altLang="zh-CN" sz="3200" b="1" kern="100" dirty="0">
                <a:latin typeface="Times New Roman" panose="02020603050405020304" pitchFamily="18" charset="0"/>
                <a:cs typeface="Times New Roman" panose="02020603050405020304" pitchFamily="18" charset="0"/>
              </a:rPr>
              <a:t>---criticism n. </a:t>
            </a:r>
            <a:r>
              <a:rPr lang="zh-CN" altLang="zh-CN" sz="3200" b="1" kern="100" dirty="0">
                <a:latin typeface="Times New Roman" panose="02020603050405020304" pitchFamily="18" charset="0"/>
                <a:cs typeface="Times New Roman" panose="02020603050405020304" pitchFamily="18" charset="0"/>
              </a:rPr>
              <a:t>批评；评论</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批评</a:t>
            </a:r>
            <a:r>
              <a:rPr lang="zh-CN" altLang="zh-CN" sz="3200" b="1" kern="100" dirty="0" smtClean="0">
                <a:latin typeface="Times New Roman" panose="02020603050405020304" pitchFamily="18" charset="0"/>
                <a:cs typeface="Times New Roman" panose="02020603050405020304" pitchFamily="18" charset="0"/>
              </a:rPr>
              <a:t>某人</a:t>
            </a:r>
            <a:r>
              <a:rPr lang="zh-CN" altLang="zh-CN" sz="3200" b="1" kern="100" dirty="0">
                <a:latin typeface="Times New Roman" panose="02020603050405020304" pitchFamily="18" charset="0"/>
                <a:cs typeface="Times New Roman" panose="02020603050405020304" pitchFamily="18" charset="0"/>
              </a:rPr>
              <a:t>（做）某事</a:t>
            </a:r>
            <a:r>
              <a:rPr lang="zh-CN" altLang="zh-CN" sz="3200" b="1" kern="100" dirty="0" smtClean="0">
                <a:latin typeface="Times New Roman" panose="02020603050405020304" pitchFamily="18" charset="0"/>
                <a:cs typeface="Times New Roman" panose="02020603050405020304" pitchFamily="18" charset="0"/>
              </a:rPr>
              <a:t>；</a:t>
            </a:r>
            <a:r>
              <a:rPr lang="en-US" altLang="zh-CN" sz="3200" b="1" kern="100" dirty="0" smtClean="0">
                <a:latin typeface="Times New Roman" panose="02020603050405020304" pitchFamily="18" charset="0"/>
                <a:cs typeface="Times New Roman" panose="02020603050405020304" pitchFamily="18" charset="0"/>
              </a:rPr>
              <a:t>critical </a:t>
            </a:r>
            <a:r>
              <a:rPr lang="en-US" altLang="zh-CN" sz="3200" b="1" kern="100" dirty="0">
                <a:latin typeface="Times New Roman" panose="02020603050405020304" pitchFamily="18" charset="0"/>
                <a:cs typeface="Times New Roman" panose="02020603050405020304" pitchFamily="18" charset="0"/>
              </a:rPr>
              <a:t>thinking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a:t>
            </a:r>
            <a:endParaRPr lang="en-US" altLang="zh-CN" sz="3200" b="1" kern="100" dirty="0" smtClean="0">
              <a:latin typeface="Times New Roman" panose="02020603050405020304" pitchFamily="18" charset="0"/>
              <a:cs typeface="Times New Roman" panose="02020603050405020304" pitchFamily="18" charset="0"/>
            </a:endParaRPr>
          </a:p>
          <a:p>
            <a:pPr algn="just">
              <a:spcAft>
                <a:spcPts val="0"/>
              </a:spcAft>
            </a:pPr>
            <a:r>
              <a:rPr lang="en-US" altLang="zh-CN" sz="3200" b="1" kern="100" dirty="0" smtClean="0">
                <a:latin typeface="Times New Roman" panose="02020603050405020304" pitchFamily="18" charset="0"/>
                <a:cs typeface="Times New Roman" panose="02020603050405020304" pitchFamily="18" charset="0"/>
              </a:rPr>
              <a:t>be </a:t>
            </a:r>
            <a:r>
              <a:rPr lang="en-US" altLang="zh-CN" sz="3200" b="1" kern="100" dirty="0">
                <a:latin typeface="Times New Roman" panose="02020603050405020304" pitchFamily="18" charset="0"/>
                <a:cs typeface="Times New Roman" panose="02020603050405020304" pitchFamily="18" charset="0"/>
              </a:rPr>
              <a:t>critical to sb./ </a:t>
            </a:r>
            <a:r>
              <a:rPr lang="en-US" altLang="zh-CN" sz="3200" b="1" kern="100" dirty="0" err="1">
                <a:latin typeface="Times New Roman" panose="02020603050405020304" pitchFamily="18" charset="0"/>
                <a:cs typeface="Times New Roman" panose="02020603050405020304" pitchFamily="18" charset="0"/>
              </a:rPr>
              <a:t>sth</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a:p>
            <a:pPr algn="just">
              <a:spcAft>
                <a:spcPts val="0"/>
              </a:spcAft>
            </a:pP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危急关头</a:t>
            </a:r>
            <a:r>
              <a:rPr lang="zh-CN" altLang="zh-CN" sz="3200" b="1"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a:t>
            </a:r>
          </a:p>
          <a:p>
            <a:pPr lvl="0"/>
            <a:r>
              <a:rPr lang="en-US" altLang="zh-CN" sz="3200" b="1" kern="100" dirty="0" smtClean="0">
                <a:latin typeface="Times New Roman" panose="02020603050405020304" pitchFamily="18" charset="0"/>
                <a:cs typeface="Times New Roman" panose="02020603050405020304" pitchFamily="18" charset="0"/>
              </a:rPr>
              <a:t>9. embarrassment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尴尬，难为情；困窘</a:t>
            </a:r>
            <a:r>
              <a:rPr lang="en-US" altLang="zh-CN" sz="3200" b="1" kern="100" dirty="0">
                <a:latin typeface="Times New Roman" panose="02020603050405020304" pitchFamily="18" charset="0"/>
                <a:cs typeface="Times New Roman" panose="02020603050405020304" pitchFamily="18" charset="0"/>
              </a:rPr>
              <a:t>---         </a:t>
            </a:r>
            <a:endParaRPr lang="en-US" altLang="zh-CN" sz="3200" b="1" kern="100" dirty="0" smtClean="0">
              <a:latin typeface="Times New Roman" panose="02020603050405020304" pitchFamily="18" charset="0"/>
              <a:cs typeface="Times New Roman" panose="02020603050405020304" pitchFamily="18" charset="0"/>
            </a:endParaRPr>
          </a:p>
          <a:p>
            <a:pPr lvl="0"/>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err="1" smtClean="0">
                <a:latin typeface="Times New Roman" panose="02020603050405020304" pitchFamily="18" charset="0"/>
                <a:cs typeface="Times New Roman" panose="02020603050405020304" pitchFamily="18" charset="0"/>
              </a:rPr>
              <a:t>vt</a:t>
            </a:r>
            <a:r>
              <a:rPr lang="en-US" altLang="zh-CN" sz="3200" b="1" kern="100" dirty="0" err="1">
                <a:latin typeface="Times New Roman" panose="02020603050405020304" pitchFamily="18" charset="0"/>
                <a:cs typeface="Times New Roman" panose="02020603050405020304" pitchFamily="18" charset="0"/>
              </a:rPr>
              <a:t>.</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使尴尬；使困窘</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p>
          <a:p>
            <a:pPr lvl="0"/>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令人</a:t>
            </a:r>
            <a:r>
              <a:rPr lang="zh-CN" altLang="zh-CN" sz="3200" b="1" kern="100" dirty="0">
                <a:latin typeface="Times New Roman" panose="02020603050405020304" pitchFamily="18" charset="0"/>
                <a:cs typeface="Times New Roman" panose="02020603050405020304" pitchFamily="18" charset="0"/>
              </a:rPr>
              <a:t>尴尬的；使人困窘的</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p>
          <a:p>
            <a:pPr lvl="0"/>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adj</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感到尴尬的；感到困窘的</a:t>
            </a:r>
            <a:r>
              <a:rPr lang="en-US" altLang="zh-CN" sz="3200" b="1" kern="100" dirty="0">
                <a:latin typeface="Times New Roman" panose="02020603050405020304" pitchFamily="18" charset="0"/>
                <a:cs typeface="Times New Roman" panose="02020603050405020304" pitchFamily="18" charset="0"/>
              </a:rPr>
              <a:t> (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令</a:t>
            </a:r>
            <a:r>
              <a:rPr lang="zh-CN" altLang="zh-CN" sz="3200" b="1" kern="100" dirty="0">
                <a:latin typeface="Times New Roman" panose="02020603050405020304" pitchFamily="18" charset="0"/>
                <a:cs typeface="Times New Roman" panose="02020603050405020304" pitchFamily="18" charset="0"/>
              </a:rPr>
              <a:t>某人尴尬的是；</a:t>
            </a:r>
            <a:r>
              <a:rPr lang="en-US" altLang="zh-CN" sz="3200" b="1" kern="100" dirty="0">
                <a:latin typeface="Times New Roman" panose="02020603050405020304" pitchFamily="18" charset="0"/>
                <a:cs typeface="Times New Roman" panose="02020603050405020304" pitchFamily="18" charset="0"/>
              </a:rPr>
              <a:t>an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smile </a:t>
            </a:r>
            <a:r>
              <a:rPr lang="zh-CN" altLang="zh-CN" sz="3200" b="1" kern="100" dirty="0">
                <a:latin typeface="Times New Roman" panose="02020603050405020304" pitchFamily="18" charset="0"/>
                <a:cs typeface="Times New Roman" panose="02020603050405020304" pitchFamily="18" charset="0"/>
              </a:rPr>
              <a:t>尴尬的微笑</a:t>
            </a:r>
            <a:r>
              <a:rPr lang="en-US" altLang="zh-CN" sz="3200" b="1" kern="100" dirty="0" smtClean="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p:txBody>
      </p:sp>
      <p:sp>
        <p:nvSpPr>
          <p:cNvPr id="5" name="矩形 4"/>
          <p:cNvSpPr/>
          <p:nvPr/>
        </p:nvSpPr>
        <p:spPr>
          <a:xfrm>
            <a:off x="1877741" y="680770"/>
            <a:ext cx="141577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critical</a:t>
            </a:r>
            <a:endParaRPr lang="zh-CN" altLang="en-US" sz="3200" b="1" dirty="0">
              <a:solidFill>
                <a:srgbClr val="FF0000"/>
              </a:solidFill>
            </a:endParaRPr>
          </a:p>
        </p:txBody>
      </p:sp>
      <p:sp>
        <p:nvSpPr>
          <p:cNvPr id="6" name="矩形 5"/>
          <p:cNvSpPr/>
          <p:nvPr/>
        </p:nvSpPr>
        <p:spPr>
          <a:xfrm>
            <a:off x="1072930" y="1616874"/>
            <a:ext cx="4849982" cy="584775"/>
          </a:xfrm>
          <a:prstGeom prst="rect">
            <a:avLst/>
          </a:prstGeom>
        </p:spPr>
        <p:txBody>
          <a:bodyPr wrap="none">
            <a:spAutoFit/>
          </a:bodyPr>
          <a:lstStyle/>
          <a:p>
            <a:r>
              <a:rPr lang="en-US" altLang="zh-CN" sz="3200" b="1" kern="100" dirty="0" err="1">
                <a:solidFill>
                  <a:srgbClr val="FF0000"/>
                </a:solidFill>
                <a:latin typeface="Times New Roman" panose="02020603050405020304" pitchFamily="18" charset="0"/>
              </a:rPr>
              <a:t>criticise</a:t>
            </a:r>
            <a:r>
              <a:rPr lang="en-US" altLang="zh-CN" sz="3200" b="1" kern="100" dirty="0">
                <a:solidFill>
                  <a:srgbClr val="FF0000"/>
                </a:solidFill>
                <a:latin typeface="Times New Roman" panose="02020603050405020304" pitchFamily="18" charset="0"/>
              </a:rPr>
              <a:t> sb. for (doing) </a:t>
            </a:r>
            <a:r>
              <a:rPr lang="en-US" altLang="zh-CN" sz="3200" b="1" kern="100" dirty="0" err="1">
                <a:solidFill>
                  <a:srgbClr val="FF0000"/>
                </a:solidFill>
                <a:latin typeface="Times New Roman" panose="02020603050405020304" pitchFamily="18" charset="0"/>
              </a:rPr>
              <a:t>sth</a:t>
            </a:r>
            <a:r>
              <a:rPr lang="en-US" altLang="zh-CN" sz="3200" b="1" kern="100" dirty="0">
                <a:solidFill>
                  <a:srgbClr val="FF0000"/>
                </a:solidFill>
                <a:latin typeface="Times New Roman" panose="02020603050405020304" pitchFamily="18" charset="0"/>
              </a:rPr>
              <a:t>.</a:t>
            </a:r>
            <a:endParaRPr lang="zh-CN" altLang="en-US" sz="3200" b="1" dirty="0">
              <a:solidFill>
                <a:srgbClr val="FF0000"/>
              </a:solidFill>
            </a:endParaRPr>
          </a:p>
        </p:txBody>
      </p:sp>
      <p:sp>
        <p:nvSpPr>
          <p:cNvPr id="7" name="矩形 6"/>
          <p:cNvSpPr/>
          <p:nvPr/>
        </p:nvSpPr>
        <p:spPr>
          <a:xfrm>
            <a:off x="4644133" y="2197334"/>
            <a:ext cx="2244525"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批判性思维</a:t>
            </a:r>
            <a:endParaRPr lang="zh-CN" altLang="en-US" sz="3200" b="1" dirty="0">
              <a:solidFill>
                <a:srgbClr val="FF0000"/>
              </a:solidFill>
            </a:endParaRPr>
          </a:p>
        </p:txBody>
      </p:sp>
      <p:sp>
        <p:nvSpPr>
          <p:cNvPr id="8" name="矩形 7"/>
          <p:cNvSpPr/>
          <p:nvPr/>
        </p:nvSpPr>
        <p:spPr>
          <a:xfrm>
            <a:off x="4072697" y="2683519"/>
            <a:ext cx="4006225"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对某人</a:t>
            </a:r>
            <a:r>
              <a:rPr lang="en-US" altLang="zh-CN" sz="3200" b="1" kern="100" dirty="0">
                <a:solidFill>
                  <a:srgbClr val="FF0000"/>
                </a:solidFill>
                <a:latin typeface="Times New Roman" panose="02020603050405020304" pitchFamily="18" charset="0"/>
              </a:rPr>
              <a:t>/</a:t>
            </a:r>
            <a:r>
              <a:rPr lang="zh-CN" altLang="zh-CN" sz="3200" b="1" kern="100" dirty="0">
                <a:solidFill>
                  <a:srgbClr val="FF0000"/>
                </a:solidFill>
                <a:latin typeface="Times New Roman" panose="02020603050405020304" pitchFamily="18" charset="0"/>
                <a:cs typeface="Times New Roman" panose="02020603050405020304" pitchFamily="18" charset="0"/>
              </a:rPr>
              <a:t>某事至关紧要</a:t>
            </a:r>
            <a:endParaRPr lang="zh-CN" altLang="en-US" sz="3200" b="1" dirty="0">
              <a:solidFill>
                <a:srgbClr val="FF0000"/>
              </a:solidFill>
            </a:endParaRPr>
          </a:p>
        </p:txBody>
      </p:sp>
      <p:sp>
        <p:nvSpPr>
          <p:cNvPr id="9" name="矩形 8"/>
          <p:cNvSpPr/>
          <p:nvPr/>
        </p:nvSpPr>
        <p:spPr>
          <a:xfrm>
            <a:off x="624606" y="3140968"/>
            <a:ext cx="326082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 critical moment</a:t>
            </a:r>
            <a:endParaRPr lang="zh-CN" altLang="en-US" sz="3200" b="1" dirty="0">
              <a:solidFill>
                <a:srgbClr val="FF0000"/>
              </a:solidFill>
            </a:endParaRPr>
          </a:p>
        </p:txBody>
      </p:sp>
      <p:sp>
        <p:nvSpPr>
          <p:cNvPr id="10" name="矩形 9"/>
          <p:cNvSpPr/>
          <p:nvPr/>
        </p:nvSpPr>
        <p:spPr>
          <a:xfrm>
            <a:off x="624606" y="4152461"/>
            <a:ext cx="2032929"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embarrass</a:t>
            </a:r>
            <a:endParaRPr lang="zh-CN" altLang="en-US" sz="3200" b="1" dirty="0">
              <a:solidFill>
                <a:srgbClr val="FF0000"/>
              </a:solidFill>
            </a:endParaRPr>
          </a:p>
        </p:txBody>
      </p:sp>
      <p:sp>
        <p:nvSpPr>
          <p:cNvPr id="11" name="矩形 10"/>
          <p:cNvSpPr/>
          <p:nvPr/>
        </p:nvSpPr>
        <p:spPr>
          <a:xfrm>
            <a:off x="467544" y="4569202"/>
            <a:ext cx="2579552"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embarrassing</a:t>
            </a:r>
            <a:endParaRPr lang="zh-CN" altLang="en-US" sz="3200" b="1" dirty="0">
              <a:solidFill>
                <a:srgbClr val="FF0000"/>
              </a:solidFill>
            </a:endParaRPr>
          </a:p>
        </p:txBody>
      </p:sp>
      <p:sp>
        <p:nvSpPr>
          <p:cNvPr id="12" name="矩形 11"/>
          <p:cNvSpPr/>
          <p:nvPr/>
        </p:nvSpPr>
        <p:spPr>
          <a:xfrm>
            <a:off x="433799" y="5006560"/>
            <a:ext cx="2443298"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embarrassed</a:t>
            </a:r>
            <a:endParaRPr lang="zh-CN" altLang="en-US" sz="3200" b="1" dirty="0">
              <a:solidFill>
                <a:srgbClr val="FF0000"/>
              </a:solidFill>
            </a:endParaRPr>
          </a:p>
        </p:txBody>
      </p:sp>
      <p:sp>
        <p:nvSpPr>
          <p:cNvPr id="13" name="矩形 12"/>
          <p:cNvSpPr/>
          <p:nvPr/>
        </p:nvSpPr>
        <p:spPr>
          <a:xfrm>
            <a:off x="1031515" y="5562211"/>
            <a:ext cx="436446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to one’s embarrassment</a:t>
            </a:r>
            <a:endParaRPr lang="zh-CN" altLang="en-US" sz="3200" b="1" dirty="0">
              <a:solidFill>
                <a:srgbClr val="FF0000"/>
              </a:solidFill>
            </a:endParaRPr>
          </a:p>
        </p:txBody>
      </p:sp>
      <p:sp>
        <p:nvSpPr>
          <p:cNvPr id="14" name="矩形 13"/>
          <p:cNvSpPr/>
          <p:nvPr/>
        </p:nvSpPr>
        <p:spPr>
          <a:xfrm>
            <a:off x="1056486" y="6038451"/>
            <a:ext cx="2545890"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embarrassed </a:t>
            </a:r>
            <a:endParaRPr lang="zh-CN" altLang="en-US" sz="3200" b="1" dirty="0">
              <a:solidFill>
                <a:srgbClr val="FF0000"/>
              </a:solidFill>
            </a:endParaRPr>
          </a:p>
        </p:txBody>
      </p:sp>
    </p:spTree>
    <p:extLst>
      <p:ext uri="{BB962C8B-B14F-4D97-AF65-F5344CB8AC3E}">
        <p14:creationId xmlns:p14="http://schemas.microsoft.com/office/powerpoint/2010/main" val="92506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50"/>
                                        <p:tgtEl>
                                          <p:spTgt spid="5"/>
                                        </p:tgtEl>
                                      </p:cBhvr>
                                    </p:animEffect>
                                    <p:anim calcmode="lin" valueType="num">
                                      <p:cBhvr>
                                        <p:cTn id="8" dur="250" fill="hold"/>
                                        <p:tgtEl>
                                          <p:spTgt spid="5"/>
                                        </p:tgtEl>
                                        <p:attrNameLst>
                                          <p:attrName>ppt_x</p:attrName>
                                        </p:attrNameLst>
                                      </p:cBhvr>
                                      <p:tavLst>
                                        <p:tav tm="0">
                                          <p:val>
                                            <p:strVal val="#ppt_x"/>
                                          </p:val>
                                        </p:tav>
                                        <p:tav tm="100000">
                                          <p:val>
                                            <p:strVal val="#ppt_x"/>
                                          </p:val>
                                        </p:tav>
                                      </p:tavLst>
                                    </p:anim>
                                    <p:anim calcmode="lin" valueType="num">
                                      <p:cBhvr>
                                        <p:cTn id="9"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50"/>
                                        <p:tgtEl>
                                          <p:spTgt spid="6"/>
                                        </p:tgtEl>
                                      </p:cBhvr>
                                    </p:animEffect>
                                    <p:anim calcmode="lin" valueType="num">
                                      <p:cBhvr>
                                        <p:cTn id="15" dur="250" fill="hold"/>
                                        <p:tgtEl>
                                          <p:spTgt spid="6"/>
                                        </p:tgtEl>
                                        <p:attrNameLst>
                                          <p:attrName>ppt_x</p:attrName>
                                        </p:attrNameLst>
                                      </p:cBhvr>
                                      <p:tavLst>
                                        <p:tav tm="0">
                                          <p:val>
                                            <p:strVal val="#ppt_x"/>
                                          </p:val>
                                        </p:tav>
                                        <p:tav tm="100000">
                                          <p:val>
                                            <p:strVal val="#ppt_x"/>
                                          </p:val>
                                        </p:tav>
                                      </p:tavLst>
                                    </p:anim>
                                    <p:anim calcmode="lin" valueType="num">
                                      <p:cBhvr>
                                        <p:cTn id="16"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50"/>
                                        <p:tgtEl>
                                          <p:spTgt spid="7"/>
                                        </p:tgtEl>
                                      </p:cBhvr>
                                    </p:animEffect>
                                    <p:anim calcmode="lin" valueType="num">
                                      <p:cBhvr>
                                        <p:cTn id="22" dur="250" fill="hold"/>
                                        <p:tgtEl>
                                          <p:spTgt spid="7"/>
                                        </p:tgtEl>
                                        <p:attrNameLst>
                                          <p:attrName>ppt_x</p:attrName>
                                        </p:attrNameLst>
                                      </p:cBhvr>
                                      <p:tavLst>
                                        <p:tav tm="0">
                                          <p:val>
                                            <p:strVal val="#ppt_x"/>
                                          </p:val>
                                        </p:tav>
                                        <p:tav tm="100000">
                                          <p:val>
                                            <p:strVal val="#ppt_x"/>
                                          </p:val>
                                        </p:tav>
                                      </p:tavLst>
                                    </p:anim>
                                    <p:anim calcmode="lin" valueType="num">
                                      <p:cBhvr>
                                        <p:cTn id="23"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250"/>
                                        <p:tgtEl>
                                          <p:spTgt spid="8"/>
                                        </p:tgtEl>
                                      </p:cBhvr>
                                    </p:animEffect>
                                    <p:anim calcmode="lin" valueType="num">
                                      <p:cBhvr>
                                        <p:cTn id="29" dur="250" fill="hold"/>
                                        <p:tgtEl>
                                          <p:spTgt spid="8"/>
                                        </p:tgtEl>
                                        <p:attrNameLst>
                                          <p:attrName>ppt_x</p:attrName>
                                        </p:attrNameLst>
                                      </p:cBhvr>
                                      <p:tavLst>
                                        <p:tav tm="0">
                                          <p:val>
                                            <p:strVal val="#ppt_x"/>
                                          </p:val>
                                        </p:tav>
                                        <p:tav tm="100000">
                                          <p:val>
                                            <p:strVal val="#ppt_x"/>
                                          </p:val>
                                        </p:tav>
                                      </p:tavLst>
                                    </p:anim>
                                    <p:anim calcmode="lin" valueType="num">
                                      <p:cBhvr>
                                        <p:cTn id="30"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250"/>
                                        <p:tgtEl>
                                          <p:spTgt spid="9"/>
                                        </p:tgtEl>
                                      </p:cBhvr>
                                    </p:animEffect>
                                    <p:anim calcmode="lin" valueType="num">
                                      <p:cBhvr>
                                        <p:cTn id="36" dur="250" fill="hold"/>
                                        <p:tgtEl>
                                          <p:spTgt spid="9"/>
                                        </p:tgtEl>
                                        <p:attrNameLst>
                                          <p:attrName>ppt_x</p:attrName>
                                        </p:attrNameLst>
                                      </p:cBhvr>
                                      <p:tavLst>
                                        <p:tav tm="0">
                                          <p:val>
                                            <p:strVal val="#ppt_x"/>
                                          </p:val>
                                        </p:tav>
                                        <p:tav tm="100000">
                                          <p:val>
                                            <p:strVal val="#ppt_x"/>
                                          </p:val>
                                        </p:tav>
                                      </p:tavLst>
                                    </p:anim>
                                    <p:anim calcmode="lin" valueType="num">
                                      <p:cBhvr>
                                        <p:cTn id="37"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50"/>
                                        <p:tgtEl>
                                          <p:spTgt spid="10"/>
                                        </p:tgtEl>
                                      </p:cBhvr>
                                    </p:animEffect>
                                    <p:anim calcmode="lin" valueType="num">
                                      <p:cBhvr>
                                        <p:cTn id="43" dur="250" fill="hold"/>
                                        <p:tgtEl>
                                          <p:spTgt spid="10"/>
                                        </p:tgtEl>
                                        <p:attrNameLst>
                                          <p:attrName>ppt_x</p:attrName>
                                        </p:attrNameLst>
                                      </p:cBhvr>
                                      <p:tavLst>
                                        <p:tav tm="0">
                                          <p:val>
                                            <p:strVal val="#ppt_x"/>
                                          </p:val>
                                        </p:tav>
                                        <p:tav tm="100000">
                                          <p:val>
                                            <p:strVal val="#ppt_x"/>
                                          </p:val>
                                        </p:tav>
                                      </p:tavLst>
                                    </p:anim>
                                    <p:anim calcmode="lin" valueType="num">
                                      <p:cBhvr>
                                        <p:cTn id="44" dur="2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250"/>
                                        <p:tgtEl>
                                          <p:spTgt spid="11"/>
                                        </p:tgtEl>
                                      </p:cBhvr>
                                    </p:animEffect>
                                    <p:anim calcmode="lin" valueType="num">
                                      <p:cBhvr>
                                        <p:cTn id="50" dur="250" fill="hold"/>
                                        <p:tgtEl>
                                          <p:spTgt spid="11"/>
                                        </p:tgtEl>
                                        <p:attrNameLst>
                                          <p:attrName>ppt_x</p:attrName>
                                        </p:attrNameLst>
                                      </p:cBhvr>
                                      <p:tavLst>
                                        <p:tav tm="0">
                                          <p:val>
                                            <p:strVal val="#ppt_x"/>
                                          </p:val>
                                        </p:tav>
                                        <p:tav tm="100000">
                                          <p:val>
                                            <p:strVal val="#ppt_x"/>
                                          </p:val>
                                        </p:tav>
                                      </p:tavLst>
                                    </p:anim>
                                    <p:anim calcmode="lin" valueType="num">
                                      <p:cBhvr>
                                        <p:cTn id="51" dur="2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250"/>
                                        <p:tgtEl>
                                          <p:spTgt spid="12"/>
                                        </p:tgtEl>
                                      </p:cBhvr>
                                    </p:animEffect>
                                    <p:anim calcmode="lin" valueType="num">
                                      <p:cBhvr>
                                        <p:cTn id="57" dur="250" fill="hold"/>
                                        <p:tgtEl>
                                          <p:spTgt spid="12"/>
                                        </p:tgtEl>
                                        <p:attrNameLst>
                                          <p:attrName>ppt_x</p:attrName>
                                        </p:attrNameLst>
                                      </p:cBhvr>
                                      <p:tavLst>
                                        <p:tav tm="0">
                                          <p:val>
                                            <p:strVal val="#ppt_x"/>
                                          </p:val>
                                        </p:tav>
                                        <p:tav tm="100000">
                                          <p:val>
                                            <p:strVal val="#ppt_x"/>
                                          </p:val>
                                        </p:tav>
                                      </p:tavLst>
                                    </p:anim>
                                    <p:anim calcmode="lin" valueType="num">
                                      <p:cBhvr>
                                        <p:cTn id="58" dur="25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250"/>
                                        <p:tgtEl>
                                          <p:spTgt spid="13"/>
                                        </p:tgtEl>
                                      </p:cBhvr>
                                    </p:animEffect>
                                    <p:anim calcmode="lin" valueType="num">
                                      <p:cBhvr>
                                        <p:cTn id="64" dur="250" fill="hold"/>
                                        <p:tgtEl>
                                          <p:spTgt spid="13"/>
                                        </p:tgtEl>
                                        <p:attrNameLst>
                                          <p:attrName>ppt_x</p:attrName>
                                        </p:attrNameLst>
                                      </p:cBhvr>
                                      <p:tavLst>
                                        <p:tav tm="0">
                                          <p:val>
                                            <p:strVal val="#ppt_x"/>
                                          </p:val>
                                        </p:tav>
                                        <p:tav tm="100000">
                                          <p:val>
                                            <p:strVal val="#ppt_x"/>
                                          </p:val>
                                        </p:tav>
                                      </p:tavLst>
                                    </p:anim>
                                    <p:anim calcmode="lin" valueType="num">
                                      <p:cBhvr>
                                        <p:cTn id="65" dur="25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250"/>
                                        <p:tgtEl>
                                          <p:spTgt spid="14"/>
                                        </p:tgtEl>
                                      </p:cBhvr>
                                    </p:animEffect>
                                    <p:anim calcmode="lin" valueType="num">
                                      <p:cBhvr>
                                        <p:cTn id="71" dur="250" fill="hold"/>
                                        <p:tgtEl>
                                          <p:spTgt spid="14"/>
                                        </p:tgtEl>
                                        <p:attrNameLst>
                                          <p:attrName>ppt_x</p:attrName>
                                        </p:attrNameLst>
                                      </p:cBhvr>
                                      <p:tavLst>
                                        <p:tav tm="0">
                                          <p:val>
                                            <p:strVal val="#ppt_x"/>
                                          </p:val>
                                        </p:tav>
                                        <p:tav tm="100000">
                                          <p:val>
                                            <p:strVal val="#ppt_x"/>
                                          </p:val>
                                        </p:tav>
                                      </p:tavLst>
                                    </p:anim>
                                    <p:anim calcmode="lin" valueType="num">
                                      <p:cBhvr>
                                        <p:cTn id="72" dur="2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504" y="116632"/>
            <a:ext cx="8928992" cy="7478970"/>
          </a:xfrm>
          <a:prstGeom prst="rect">
            <a:avLst/>
          </a:prstGeom>
        </p:spPr>
        <p:txBody>
          <a:bodyPr wrap="square">
            <a:spAutoFit/>
          </a:bodyPr>
          <a:lstStyle/>
          <a:p>
            <a:pPr lvl="0"/>
            <a:r>
              <a:rPr lang="en-US" altLang="zh-CN" sz="3200" b="1" kern="100" dirty="0" smtClean="0">
                <a:latin typeface="Times New Roman" panose="02020603050405020304" pitchFamily="18" charset="0"/>
                <a:cs typeface="Times New Roman" panose="02020603050405020304" pitchFamily="18" charset="0"/>
              </a:rPr>
              <a:t>10</a:t>
            </a:r>
            <a:r>
              <a:rPr lang="en-US" altLang="zh-CN" sz="3200" b="1" kern="100" dirty="0">
                <a:latin typeface="Times New Roman" panose="02020603050405020304" pitchFamily="18" charset="0"/>
                <a:cs typeface="Times New Roman" panose="02020603050405020304" pitchFamily="18" charset="0"/>
              </a:rPr>
              <a:t>. frank adj. </a:t>
            </a:r>
            <a:r>
              <a:rPr lang="zh-CN" altLang="zh-CN" sz="3200" b="1" kern="100" dirty="0">
                <a:latin typeface="Times New Roman" panose="02020603050405020304" pitchFamily="18" charset="0"/>
                <a:cs typeface="Times New Roman" panose="02020603050405020304" pitchFamily="18" charset="0"/>
              </a:rPr>
              <a:t>坦率的，坦诚的，直言不讳的</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p>
          <a:p>
            <a:pPr lvl="0"/>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adv</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坦率地（说）</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Times New Roman" panose="02020603050405020304" pitchFamily="18" charset="0"/>
              <a:cs typeface="Times New Roman" panose="02020603050405020304" pitchFamily="18" charset="0"/>
            </a:endParaRPr>
          </a:p>
          <a:p>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坦率</a:t>
            </a:r>
            <a:r>
              <a:rPr lang="zh-CN" altLang="zh-CN" sz="3200" b="1" kern="100" dirty="0">
                <a:latin typeface="Times New Roman" panose="02020603050405020304" pitchFamily="18" charset="0"/>
                <a:cs typeface="Times New Roman" panose="02020603050405020304" pitchFamily="18" charset="0"/>
              </a:rPr>
              <a:t>地说</a:t>
            </a:r>
            <a:r>
              <a:rPr lang="en-US" altLang="zh-CN" sz="3200" b="1" kern="100" dirty="0" smtClean="0">
                <a:latin typeface="Times New Roman" panose="02020603050405020304" pitchFamily="18" charset="0"/>
                <a:cs typeface="Times New Roman" panose="02020603050405020304" pitchFamily="18" charset="0"/>
              </a:rPr>
              <a:t>)</a:t>
            </a:r>
          </a:p>
          <a:p>
            <a:r>
              <a:rPr lang="en-US" altLang="zh-CN" sz="3200" b="1" dirty="0"/>
              <a:t>B</a:t>
            </a:r>
            <a:r>
              <a:rPr lang="zh-CN" altLang="zh-CN" sz="3200" b="1" dirty="0"/>
              <a:t>：转化</a:t>
            </a:r>
            <a:endParaRPr lang="zh-CN" altLang="zh-CN" sz="3200" b="1" kern="100" dirty="0">
              <a:latin typeface="Times New Roman" panose="02020603050405020304" pitchFamily="18" charset="0"/>
              <a:cs typeface="Times New Roman" panose="02020603050405020304" pitchFamily="18" charset="0"/>
            </a:endParaRPr>
          </a:p>
          <a:p>
            <a:pPr lvl="0"/>
            <a:r>
              <a:rPr lang="en-US" altLang="zh-CN" sz="3200" b="1" kern="100" dirty="0" smtClean="0">
                <a:latin typeface="Times New Roman" panose="02020603050405020304" pitchFamily="18" charset="0"/>
                <a:cs typeface="Times New Roman" panose="02020603050405020304" pitchFamily="18" charset="0"/>
              </a:rPr>
              <a:t>11. sink </a:t>
            </a:r>
            <a:r>
              <a:rPr lang="en-US" altLang="zh-CN" sz="3200" b="1" kern="100" dirty="0">
                <a:latin typeface="Times New Roman" panose="02020603050405020304" pitchFamily="18" charset="0"/>
                <a:cs typeface="Times New Roman" panose="02020603050405020304" pitchFamily="18" charset="0"/>
              </a:rPr>
              <a:t>v. </a:t>
            </a:r>
            <a:r>
              <a:rPr lang="zh-CN" altLang="zh-CN" sz="3200" b="1" kern="100" dirty="0">
                <a:latin typeface="Times New Roman" panose="02020603050405020304" pitchFamily="18" charset="0"/>
                <a:cs typeface="Times New Roman" panose="02020603050405020304" pitchFamily="18" charset="0"/>
              </a:rPr>
              <a:t>（使）下沉；（使）沉没；坐下；倒下（过去</a:t>
            </a:r>
            <a:r>
              <a:rPr lang="zh-CN" altLang="zh-CN" sz="3200" b="1" kern="100" dirty="0" smtClean="0">
                <a:latin typeface="Times New Roman" panose="02020603050405020304" pitchFamily="18" charset="0"/>
                <a:cs typeface="Times New Roman" panose="02020603050405020304" pitchFamily="18" charset="0"/>
              </a:rPr>
              <a:t>式</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；过去分词</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水池；</a:t>
            </a:r>
          </a:p>
          <a:p>
            <a:r>
              <a:rPr lang="zh-CN" altLang="zh-CN" sz="3200" b="1" kern="100" dirty="0">
                <a:latin typeface="Times New Roman" panose="02020603050405020304" pitchFamily="18" charset="0"/>
                <a:cs typeface="Times New Roman" panose="02020603050405020304" pitchFamily="18" charset="0"/>
              </a:rPr>
              <a:t>水槽（</a:t>
            </a:r>
            <a:r>
              <a:rPr lang="en-US" altLang="zh-CN" sz="3200" b="1" kern="100" dirty="0">
                <a:latin typeface="Times New Roman" panose="02020603050405020304" pitchFamily="18" charset="0"/>
                <a:cs typeface="Times New Roman" panose="02020603050405020304" pitchFamily="18" charset="0"/>
              </a:rPr>
              <a:t>sink into a chair </a:t>
            </a:r>
            <a:r>
              <a:rPr lang="zh-CN" altLang="zh-CN" sz="3200" b="1" kern="100" dirty="0">
                <a:latin typeface="Times New Roman" panose="02020603050405020304" pitchFamily="18" charset="0"/>
                <a:cs typeface="Times New Roman" panose="02020603050405020304" pitchFamily="18" charset="0"/>
              </a:rPr>
              <a:t>坐到椅子上；</a:t>
            </a:r>
            <a:r>
              <a:rPr lang="en-US" altLang="zh-CN" sz="3200" b="1" kern="100" dirty="0">
                <a:latin typeface="Times New Roman" panose="02020603050405020304" pitchFamily="18" charset="0"/>
                <a:cs typeface="Times New Roman" panose="02020603050405020304" pitchFamily="18" charset="0"/>
              </a:rPr>
              <a:t>sink one’s head in one’s hands </a:t>
            </a:r>
            <a:r>
              <a:rPr lang="zh-CN" altLang="zh-CN" sz="3200" b="1" kern="100" dirty="0">
                <a:latin typeface="Times New Roman" panose="02020603050405020304" pitchFamily="18" charset="0"/>
                <a:cs typeface="Times New Roman" panose="02020603050405020304" pitchFamily="18" charset="0"/>
              </a:rPr>
              <a:t>双手捂头 ）</a:t>
            </a:r>
          </a:p>
          <a:p>
            <a:pPr lvl="0"/>
            <a:r>
              <a:rPr lang="en-US" altLang="zh-CN" sz="3200" b="1" kern="100" dirty="0" smtClean="0">
                <a:latin typeface="Times New Roman" panose="02020603050405020304" pitchFamily="18" charset="0"/>
                <a:cs typeface="Times New Roman" panose="02020603050405020304" pitchFamily="18" charset="0"/>
              </a:rPr>
              <a:t>12. fault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责任，过错</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err="1">
                <a:latin typeface="Times New Roman" panose="02020603050405020304" pitchFamily="18" charset="0"/>
                <a:cs typeface="Times New Roman" panose="02020603050405020304" pitchFamily="18" charset="0"/>
              </a:rPr>
              <a:t>vt.</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找</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的缺点；</a:t>
            </a:r>
            <a:r>
              <a:rPr lang="zh-CN" altLang="zh-CN" sz="3200" b="1" kern="100" dirty="0" smtClean="0">
                <a:latin typeface="Times New Roman" panose="02020603050405020304" pitchFamily="18" charset="0"/>
                <a:cs typeface="Times New Roman" panose="02020603050405020304" pitchFamily="18" charset="0"/>
              </a:rPr>
              <a:t>指责</a:t>
            </a:r>
            <a:endParaRPr lang="en-US" altLang="zh-CN" sz="3200" b="1" kern="100" dirty="0" smtClean="0">
              <a:latin typeface="Times New Roman" panose="02020603050405020304" pitchFamily="18" charset="0"/>
              <a:cs typeface="Times New Roman" panose="02020603050405020304" pitchFamily="18" charset="0"/>
            </a:endParaRPr>
          </a:p>
          <a:p>
            <a:pPr lvl="0"/>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(find fault with</a:t>
            </a:r>
            <a:r>
              <a:rPr lang="en-US" altLang="zh-CN" sz="3200" b="1" kern="100" dirty="0" smtClean="0">
                <a:latin typeface="Times New Roman" panose="02020603050405020304" pitchFamily="18" charset="0"/>
                <a:cs typeface="Times New Roman" panose="02020603050405020304" pitchFamily="18" charset="0"/>
              </a:rPr>
              <a:t>...</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Times New Roman" panose="02020603050405020304" pitchFamily="18" charset="0"/>
              <a:cs typeface="Times New Roman" panose="02020603050405020304" pitchFamily="18" charset="0"/>
            </a:endParaRPr>
          </a:p>
          <a:p>
            <a:pPr lvl="0"/>
            <a:r>
              <a:rPr lang="en-US" altLang="zh-CN" sz="3200" b="1" kern="100" dirty="0" smtClean="0">
                <a:latin typeface="Times New Roman" panose="02020603050405020304" pitchFamily="18" charset="0"/>
                <a:cs typeface="Times New Roman" panose="02020603050405020304" pitchFamily="18" charset="0"/>
              </a:rPr>
              <a:t>13. signal </a:t>
            </a:r>
            <a:r>
              <a:rPr lang="en-US" altLang="zh-CN" sz="3200" b="1" kern="100" dirty="0">
                <a:latin typeface="Times New Roman" panose="02020603050405020304" pitchFamily="18" charset="0"/>
                <a:cs typeface="Times New Roman" panose="02020603050405020304" pitchFamily="18" charset="0"/>
              </a:rPr>
              <a:t>n. </a:t>
            </a:r>
            <a:r>
              <a:rPr lang="zh-CN" altLang="zh-CN" sz="3200" b="1" kern="100" dirty="0">
                <a:latin typeface="Times New Roman" panose="02020603050405020304" pitchFamily="18" charset="0"/>
                <a:cs typeface="Times New Roman" panose="02020603050405020304" pitchFamily="18" charset="0"/>
              </a:rPr>
              <a:t>信号；暗号</a:t>
            </a:r>
            <a:r>
              <a:rPr lang="en-US" altLang="zh-CN" sz="3200" b="1" kern="100" dirty="0">
                <a:latin typeface="Times New Roman" panose="02020603050405020304" pitchFamily="18" charset="0"/>
                <a:cs typeface="Times New Roman" panose="02020603050405020304" pitchFamily="18" charset="0"/>
              </a:rPr>
              <a:t> v. </a:t>
            </a:r>
            <a:r>
              <a:rPr lang="zh-CN" altLang="zh-CN" sz="3200" b="1" kern="100" dirty="0">
                <a:latin typeface="Times New Roman" panose="02020603050405020304" pitchFamily="18" charset="0"/>
                <a:cs typeface="Times New Roman" panose="02020603050405020304" pitchFamily="18" charset="0"/>
              </a:rPr>
              <a:t>发信号；示意；表明</a:t>
            </a:r>
            <a:r>
              <a:rPr lang="en-US" altLang="zh-CN" sz="3200" b="1" kern="100" dirty="0">
                <a:latin typeface="Times New Roman" panose="02020603050405020304" pitchFamily="18" charset="0"/>
                <a:cs typeface="Times New Roman" panose="02020603050405020304" pitchFamily="18" charset="0"/>
              </a:rPr>
              <a:t> ( </a:t>
            </a:r>
            <a:r>
              <a:rPr lang="en-US" altLang="zh-CN" sz="3200" b="1" u="sng" kern="100" dirty="0" smtClean="0">
                <a:latin typeface="Times New Roman" panose="02020603050405020304" pitchFamily="18" charset="0"/>
                <a:cs typeface="Times New Roman" panose="02020603050405020304" pitchFamily="18" charset="0"/>
              </a:rPr>
              <a:t>                              </a:t>
            </a:r>
            <a:r>
              <a:rPr lang="zh-CN" altLang="zh-CN" sz="3200" b="1" kern="100" dirty="0" smtClean="0">
                <a:latin typeface="Times New Roman" panose="02020603050405020304" pitchFamily="18" charset="0"/>
                <a:cs typeface="Times New Roman" panose="02020603050405020304" pitchFamily="18" charset="0"/>
              </a:rPr>
              <a:t>交通信号</a:t>
            </a:r>
            <a:r>
              <a:rPr lang="en-US" altLang="zh-CN" sz="3200" b="1" kern="100" dirty="0" smtClean="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p>
          <a:p>
            <a:pPr lvl="0"/>
            <a:r>
              <a:rPr lang="en-US" altLang="zh-CN" sz="3200" b="1" kern="100" dirty="0" smtClean="0">
                <a:latin typeface="Times New Roman" panose="02020603050405020304" pitchFamily="18" charset="0"/>
                <a:cs typeface="Times New Roman" panose="02020603050405020304" pitchFamily="18" charset="0"/>
              </a:rPr>
              <a:t> </a:t>
            </a:r>
            <a:r>
              <a:rPr lang="en-US" altLang="zh-CN" sz="3200" b="1" kern="100" dirty="0">
                <a:latin typeface="Times New Roman" panose="02020603050405020304" pitchFamily="18" charset="0"/>
                <a:cs typeface="Times New Roman" panose="02020603050405020304" pitchFamily="18" charset="0"/>
              </a:rPr>
              <a:t>=sign to sb. to do </a:t>
            </a:r>
            <a:r>
              <a:rPr lang="en-US" altLang="zh-CN" sz="3200" b="1" kern="100" dirty="0" err="1">
                <a:latin typeface="Times New Roman" panose="02020603050405020304" pitchFamily="18" charset="0"/>
                <a:cs typeface="Times New Roman" panose="02020603050405020304" pitchFamily="18" charset="0"/>
              </a:rPr>
              <a:t>sth</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示意某人做某事</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Times New Roman" panose="02020603050405020304" pitchFamily="18" charset="0"/>
              <a:cs typeface="Times New Roman" panose="02020603050405020304" pitchFamily="18" charset="0"/>
            </a:endParaRPr>
          </a:p>
          <a:p>
            <a:endParaRPr lang="zh-CN" altLang="zh-CN" sz="3200" b="1" kern="100" dirty="0">
              <a:latin typeface="Times New Roman" panose="02020603050405020304" pitchFamily="18" charset="0"/>
              <a:cs typeface="Times New Roman" panose="02020603050405020304" pitchFamily="18" charset="0"/>
            </a:endParaRPr>
          </a:p>
          <a:p>
            <a:pPr algn="just">
              <a:spcAft>
                <a:spcPts val="0"/>
              </a:spcAft>
            </a:pPr>
            <a:endParaRPr lang="zh-CN" altLang="zh-CN" sz="3200" b="1" kern="100" dirty="0">
              <a:latin typeface="Times New Roman" panose="02020603050405020304" pitchFamily="18" charset="0"/>
              <a:cs typeface="Times New Roman" panose="02020603050405020304" pitchFamily="18" charset="0"/>
            </a:endParaRPr>
          </a:p>
        </p:txBody>
      </p:sp>
      <p:sp>
        <p:nvSpPr>
          <p:cNvPr id="3" name="矩形 2"/>
          <p:cNvSpPr/>
          <p:nvPr/>
        </p:nvSpPr>
        <p:spPr>
          <a:xfrm>
            <a:off x="683568" y="594281"/>
            <a:ext cx="1483098"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frankly</a:t>
            </a:r>
            <a:endParaRPr lang="zh-CN" altLang="en-US" sz="3200" b="1" dirty="0">
              <a:solidFill>
                <a:srgbClr val="FF0000"/>
              </a:solidFill>
            </a:endParaRPr>
          </a:p>
        </p:txBody>
      </p:sp>
      <p:sp>
        <p:nvSpPr>
          <p:cNvPr id="4" name="矩形 3"/>
          <p:cNvSpPr/>
          <p:nvPr/>
        </p:nvSpPr>
        <p:spPr>
          <a:xfrm>
            <a:off x="5508104" y="594280"/>
            <a:ext cx="313579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frankly speaking</a:t>
            </a:r>
            <a:endParaRPr lang="zh-CN" altLang="en-US" sz="3200" b="1" dirty="0">
              <a:solidFill>
                <a:srgbClr val="FF0000"/>
              </a:solidFill>
            </a:endParaRPr>
          </a:p>
        </p:txBody>
      </p:sp>
      <p:sp>
        <p:nvSpPr>
          <p:cNvPr id="5" name="矩形 4"/>
          <p:cNvSpPr/>
          <p:nvPr/>
        </p:nvSpPr>
        <p:spPr>
          <a:xfrm>
            <a:off x="827584" y="1147683"/>
            <a:ext cx="2121093"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to be frank</a:t>
            </a:r>
            <a:endParaRPr lang="zh-CN" altLang="en-US" sz="3200" b="1" dirty="0">
              <a:solidFill>
                <a:srgbClr val="FF0000"/>
              </a:solidFill>
            </a:endParaRPr>
          </a:p>
        </p:txBody>
      </p:sp>
      <p:sp>
        <p:nvSpPr>
          <p:cNvPr id="6" name="矩形 5"/>
          <p:cNvSpPr/>
          <p:nvPr/>
        </p:nvSpPr>
        <p:spPr>
          <a:xfrm>
            <a:off x="1845750" y="2564904"/>
            <a:ext cx="1005403"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sank</a:t>
            </a:r>
            <a:endParaRPr lang="zh-CN" altLang="en-US" sz="3200" b="1" dirty="0">
              <a:solidFill>
                <a:srgbClr val="FF0000"/>
              </a:solidFill>
            </a:endParaRPr>
          </a:p>
        </p:txBody>
      </p:sp>
      <p:sp>
        <p:nvSpPr>
          <p:cNvPr id="7" name="矩形 6"/>
          <p:cNvSpPr/>
          <p:nvPr/>
        </p:nvSpPr>
        <p:spPr>
          <a:xfrm>
            <a:off x="5292080" y="2564904"/>
            <a:ext cx="102784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sunk</a:t>
            </a:r>
            <a:endParaRPr lang="zh-CN" altLang="en-US" sz="3200" b="1" dirty="0">
              <a:solidFill>
                <a:srgbClr val="FF0000"/>
              </a:solidFill>
            </a:endParaRPr>
          </a:p>
        </p:txBody>
      </p:sp>
      <p:sp>
        <p:nvSpPr>
          <p:cNvPr id="8" name="矩形 7"/>
          <p:cNvSpPr/>
          <p:nvPr/>
        </p:nvSpPr>
        <p:spPr>
          <a:xfrm>
            <a:off x="3275856" y="4495478"/>
            <a:ext cx="3684022" cy="584775"/>
          </a:xfrm>
          <a:prstGeom prst="rect">
            <a:avLst/>
          </a:prstGeom>
        </p:spPr>
        <p:txBody>
          <a:bodyPr wrap="none">
            <a:spAutoFit/>
          </a:bodyPr>
          <a:lstStyle/>
          <a:p>
            <a:r>
              <a:rPr lang="zh-CN" altLang="zh-CN" sz="3200" b="1" kern="100" dirty="0">
                <a:solidFill>
                  <a:srgbClr val="FF0000"/>
                </a:solidFill>
                <a:latin typeface="Times New Roman" panose="02020603050405020304" pitchFamily="18" charset="0"/>
                <a:cs typeface="Times New Roman" panose="02020603050405020304" pitchFamily="18" charset="0"/>
              </a:rPr>
              <a:t>挑</a:t>
            </a:r>
            <a:r>
              <a:rPr lang="en-US" altLang="zh-CN" sz="3200" b="1" kern="100" dirty="0">
                <a:solidFill>
                  <a:srgbClr val="FF0000"/>
                </a:solidFill>
                <a:latin typeface="Times New Roman" panose="02020603050405020304" pitchFamily="18" charset="0"/>
              </a:rPr>
              <a:t>...</a:t>
            </a:r>
            <a:r>
              <a:rPr lang="zh-CN" altLang="zh-CN" sz="3200" b="1" kern="100" dirty="0">
                <a:solidFill>
                  <a:srgbClr val="FF0000"/>
                </a:solidFill>
                <a:latin typeface="Times New Roman" panose="02020603050405020304" pitchFamily="18" charset="0"/>
                <a:cs typeface="Times New Roman" panose="02020603050405020304" pitchFamily="18" charset="0"/>
              </a:rPr>
              <a:t>的毛病；挑剔</a:t>
            </a:r>
            <a:r>
              <a:rPr lang="en-US" altLang="zh-CN" sz="3200" b="1" kern="100" dirty="0">
                <a:solidFill>
                  <a:srgbClr val="FF0000"/>
                </a:solidFill>
                <a:latin typeface="Times New Roman" panose="02020603050405020304" pitchFamily="18" charset="0"/>
              </a:rPr>
              <a:t>...</a:t>
            </a:r>
            <a:endParaRPr lang="zh-CN" altLang="en-US" sz="3200" b="1" dirty="0">
              <a:solidFill>
                <a:srgbClr val="FF0000"/>
              </a:solidFill>
            </a:endParaRPr>
          </a:p>
        </p:txBody>
      </p:sp>
      <p:sp>
        <p:nvSpPr>
          <p:cNvPr id="9" name="矩形 8"/>
          <p:cNvSpPr/>
          <p:nvPr/>
        </p:nvSpPr>
        <p:spPr>
          <a:xfrm>
            <a:off x="683568" y="5489389"/>
            <a:ext cx="2714205"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a traffic signal</a:t>
            </a:r>
            <a:endParaRPr lang="zh-CN" altLang="en-US" sz="3200" b="1" dirty="0">
              <a:solidFill>
                <a:srgbClr val="FF0000"/>
              </a:solidFill>
            </a:endParaRPr>
          </a:p>
        </p:txBody>
      </p:sp>
      <p:sp>
        <p:nvSpPr>
          <p:cNvPr id="10" name="矩形 9"/>
          <p:cNvSpPr/>
          <p:nvPr/>
        </p:nvSpPr>
        <p:spPr>
          <a:xfrm>
            <a:off x="5151511" y="5460765"/>
            <a:ext cx="6984776" cy="584775"/>
          </a:xfrm>
          <a:prstGeom prst="rect">
            <a:avLst/>
          </a:prstGeom>
        </p:spPr>
        <p:txBody>
          <a:bodyPr wrap="square">
            <a:spAutoFit/>
          </a:bodyPr>
          <a:lstStyle/>
          <a:p>
            <a:pPr lvl="0" algn="just">
              <a:spcAft>
                <a:spcPts val="0"/>
              </a:spcAft>
            </a:pPr>
            <a:r>
              <a:rPr lang="en-US" altLang="zh-CN" sz="3200" b="1" kern="100" dirty="0">
                <a:solidFill>
                  <a:srgbClr val="FF0000"/>
                </a:solidFill>
                <a:latin typeface="Times New Roman" panose="02020603050405020304" pitchFamily="18" charset="0"/>
                <a:cs typeface="Times New Roman" panose="02020603050405020304" pitchFamily="18" charset="0"/>
              </a:rPr>
              <a:t>signal (to) sb. to do </a:t>
            </a:r>
            <a:r>
              <a:rPr lang="en-US" altLang="zh-CN" sz="3200" b="1" kern="100" dirty="0" err="1" smtClean="0">
                <a:solidFill>
                  <a:srgbClr val="FF0000"/>
                </a:solidFill>
                <a:latin typeface="Times New Roman" panose="02020603050405020304" pitchFamily="18" charset="0"/>
              </a:rPr>
              <a:t>sth</a:t>
            </a:r>
            <a:r>
              <a:rPr lang="en-US" altLang="zh-CN" sz="3200" b="1" kern="100" dirty="0">
                <a:solidFill>
                  <a:srgbClr val="FF0000"/>
                </a:solidFill>
                <a:latin typeface="Times New Roman" panose="02020603050405020304" pitchFamily="18" charset="0"/>
              </a:rPr>
              <a:t>.</a:t>
            </a:r>
            <a:endParaRPr lang="zh-CN" altLang="en-US" sz="3200" b="1" dirty="0">
              <a:solidFill>
                <a:srgbClr val="FF0000"/>
              </a:solidFill>
            </a:endParaRPr>
          </a:p>
        </p:txBody>
      </p:sp>
    </p:spTree>
    <p:extLst>
      <p:ext uri="{BB962C8B-B14F-4D97-AF65-F5344CB8AC3E}">
        <p14:creationId xmlns:p14="http://schemas.microsoft.com/office/powerpoint/2010/main" val="296834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50"/>
                                        <p:tgtEl>
                                          <p:spTgt spid="3"/>
                                        </p:tgtEl>
                                      </p:cBhvr>
                                    </p:animEffect>
                                    <p:anim calcmode="lin" valueType="num">
                                      <p:cBhvr>
                                        <p:cTn id="8" dur="250" fill="hold"/>
                                        <p:tgtEl>
                                          <p:spTgt spid="3"/>
                                        </p:tgtEl>
                                        <p:attrNameLst>
                                          <p:attrName>ppt_x</p:attrName>
                                        </p:attrNameLst>
                                      </p:cBhvr>
                                      <p:tavLst>
                                        <p:tav tm="0">
                                          <p:val>
                                            <p:strVal val="#ppt_x"/>
                                          </p:val>
                                        </p:tav>
                                        <p:tav tm="100000">
                                          <p:val>
                                            <p:strVal val="#ppt_x"/>
                                          </p:val>
                                        </p:tav>
                                      </p:tavLst>
                                    </p:anim>
                                    <p:anim calcmode="lin" valueType="num">
                                      <p:cBhvr>
                                        <p:cTn id="9" dur="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50"/>
                                        <p:tgtEl>
                                          <p:spTgt spid="4"/>
                                        </p:tgtEl>
                                      </p:cBhvr>
                                    </p:animEffect>
                                    <p:anim calcmode="lin" valueType="num">
                                      <p:cBhvr>
                                        <p:cTn id="15" dur="250" fill="hold"/>
                                        <p:tgtEl>
                                          <p:spTgt spid="4"/>
                                        </p:tgtEl>
                                        <p:attrNameLst>
                                          <p:attrName>ppt_x</p:attrName>
                                        </p:attrNameLst>
                                      </p:cBhvr>
                                      <p:tavLst>
                                        <p:tav tm="0">
                                          <p:val>
                                            <p:strVal val="#ppt_x"/>
                                          </p:val>
                                        </p:tav>
                                        <p:tav tm="100000">
                                          <p:val>
                                            <p:strVal val="#ppt_x"/>
                                          </p:val>
                                        </p:tav>
                                      </p:tavLst>
                                    </p:anim>
                                    <p:anim calcmode="lin" valueType="num">
                                      <p:cBhvr>
                                        <p:cTn id="16" dur="2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50"/>
                                        <p:tgtEl>
                                          <p:spTgt spid="5"/>
                                        </p:tgtEl>
                                      </p:cBhvr>
                                    </p:animEffect>
                                    <p:anim calcmode="lin" valueType="num">
                                      <p:cBhvr>
                                        <p:cTn id="22" dur="250" fill="hold"/>
                                        <p:tgtEl>
                                          <p:spTgt spid="5"/>
                                        </p:tgtEl>
                                        <p:attrNameLst>
                                          <p:attrName>ppt_x</p:attrName>
                                        </p:attrNameLst>
                                      </p:cBhvr>
                                      <p:tavLst>
                                        <p:tav tm="0">
                                          <p:val>
                                            <p:strVal val="#ppt_x"/>
                                          </p:val>
                                        </p:tav>
                                        <p:tav tm="100000">
                                          <p:val>
                                            <p:strVal val="#ppt_x"/>
                                          </p:val>
                                        </p:tav>
                                      </p:tavLst>
                                    </p:anim>
                                    <p:anim calcmode="lin" valueType="num">
                                      <p:cBhvr>
                                        <p:cTn id="23" dur="2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50"/>
                                        <p:tgtEl>
                                          <p:spTgt spid="6"/>
                                        </p:tgtEl>
                                      </p:cBhvr>
                                    </p:animEffect>
                                    <p:anim calcmode="lin" valueType="num">
                                      <p:cBhvr>
                                        <p:cTn id="29" dur="250" fill="hold"/>
                                        <p:tgtEl>
                                          <p:spTgt spid="6"/>
                                        </p:tgtEl>
                                        <p:attrNameLst>
                                          <p:attrName>ppt_x</p:attrName>
                                        </p:attrNameLst>
                                      </p:cBhvr>
                                      <p:tavLst>
                                        <p:tav tm="0">
                                          <p:val>
                                            <p:strVal val="#ppt_x"/>
                                          </p:val>
                                        </p:tav>
                                        <p:tav tm="100000">
                                          <p:val>
                                            <p:strVal val="#ppt_x"/>
                                          </p:val>
                                        </p:tav>
                                      </p:tavLst>
                                    </p:anim>
                                    <p:anim calcmode="lin" valueType="num">
                                      <p:cBhvr>
                                        <p:cTn id="30" dur="2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50"/>
                                        <p:tgtEl>
                                          <p:spTgt spid="7"/>
                                        </p:tgtEl>
                                      </p:cBhvr>
                                    </p:animEffect>
                                    <p:anim calcmode="lin" valueType="num">
                                      <p:cBhvr>
                                        <p:cTn id="36" dur="250" fill="hold"/>
                                        <p:tgtEl>
                                          <p:spTgt spid="7"/>
                                        </p:tgtEl>
                                        <p:attrNameLst>
                                          <p:attrName>ppt_x</p:attrName>
                                        </p:attrNameLst>
                                      </p:cBhvr>
                                      <p:tavLst>
                                        <p:tav tm="0">
                                          <p:val>
                                            <p:strVal val="#ppt_x"/>
                                          </p:val>
                                        </p:tav>
                                        <p:tav tm="100000">
                                          <p:val>
                                            <p:strVal val="#ppt_x"/>
                                          </p:val>
                                        </p:tav>
                                      </p:tavLst>
                                    </p:anim>
                                    <p:anim calcmode="lin" valueType="num">
                                      <p:cBhvr>
                                        <p:cTn id="37" dur="2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50"/>
                                        <p:tgtEl>
                                          <p:spTgt spid="8"/>
                                        </p:tgtEl>
                                      </p:cBhvr>
                                    </p:animEffect>
                                    <p:anim calcmode="lin" valueType="num">
                                      <p:cBhvr>
                                        <p:cTn id="43" dur="250" fill="hold"/>
                                        <p:tgtEl>
                                          <p:spTgt spid="8"/>
                                        </p:tgtEl>
                                        <p:attrNameLst>
                                          <p:attrName>ppt_x</p:attrName>
                                        </p:attrNameLst>
                                      </p:cBhvr>
                                      <p:tavLst>
                                        <p:tav tm="0">
                                          <p:val>
                                            <p:strVal val="#ppt_x"/>
                                          </p:val>
                                        </p:tav>
                                        <p:tav tm="100000">
                                          <p:val>
                                            <p:strVal val="#ppt_x"/>
                                          </p:val>
                                        </p:tav>
                                      </p:tavLst>
                                    </p:anim>
                                    <p:anim calcmode="lin" valueType="num">
                                      <p:cBhvr>
                                        <p:cTn id="44"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250"/>
                                        <p:tgtEl>
                                          <p:spTgt spid="9"/>
                                        </p:tgtEl>
                                      </p:cBhvr>
                                    </p:animEffect>
                                    <p:anim calcmode="lin" valueType="num">
                                      <p:cBhvr>
                                        <p:cTn id="50" dur="250" fill="hold"/>
                                        <p:tgtEl>
                                          <p:spTgt spid="9"/>
                                        </p:tgtEl>
                                        <p:attrNameLst>
                                          <p:attrName>ppt_x</p:attrName>
                                        </p:attrNameLst>
                                      </p:cBhvr>
                                      <p:tavLst>
                                        <p:tav tm="0">
                                          <p:val>
                                            <p:strVal val="#ppt_x"/>
                                          </p:val>
                                        </p:tav>
                                        <p:tav tm="100000">
                                          <p:val>
                                            <p:strVal val="#ppt_x"/>
                                          </p:val>
                                        </p:tav>
                                      </p:tavLst>
                                    </p:anim>
                                    <p:anim calcmode="lin" valueType="num">
                                      <p:cBhvr>
                                        <p:cTn id="51" dur="25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250"/>
                                        <p:tgtEl>
                                          <p:spTgt spid="10"/>
                                        </p:tgtEl>
                                      </p:cBhvr>
                                    </p:animEffect>
                                    <p:anim calcmode="lin" valueType="num">
                                      <p:cBhvr>
                                        <p:cTn id="57" dur="250" fill="hold"/>
                                        <p:tgtEl>
                                          <p:spTgt spid="10"/>
                                        </p:tgtEl>
                                        <p:attrNameLst>
                                          <p:attrName>ppt_x</p:attrName>
                                        </p:attrNameLst>
                                      </p:cBhvr>
                                      <p:tavLst>
                                        <p:tav tm="0">
                                          <p:val>
                                            <p:strVal val="#ppt_x"/>
                                          </p:val>
                                        </p:tav>
                                        <p:tav tm="100000">
                                          <p:val>
                                            <p:strVal val="#ppt_x"/>
                                          </p:val>
                                        </p:tav>
                                      </p:tavLst>
                                    </p:anim>
                                    <p:anim calcmode="lin" valueType="num">
                                      <p:cBhvr>
                                        <p:cTn id="58" dur="25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404664"/>
            <a:ext cx="8424936" cy="3046988"/>
          </a:xfrm>
          <a:prstGeom prst="rect">
            <a:avLst/>
          </a:prstGeom>
        </p:spPr>
        <p:txBody>
          <a:bodyPr wrap="square">
            <a:spAutoFit/>
          </a:bodyPr>
          <a:lstStyle/>
          <a:p>
            <a:pPr marL="342900" lvl="0" indent="-342900" algn="just">
              <a:spcAft>
                <a:spcPts val="0"/>
              </a:spcAft>
              <a:buFont typeface="+mj-lt"/>
              <a:buAutoNum type="arabicPeriod" startAt="14"/>
            </a:pPr>
            <a:r>
              <a:rPr lang="en-US" altLang="zh-CN" sz="3200" b="1" kern="100" dirty="0">
                <a:latin typeface="Times New Roman" panose="02020603050405020304" pitchFamily="18" charset="0"/>
                <a:cs typeface="Times New Roman" panose="02020603050405020304" pitchFamily="18" charset="0"/>
              </a:rPr>
              <a:t>core adj. </a:t>
            </a:r>
            <a:r>
              <a:rPr lang="zh-CN" altLang="zh-CN" sz="3200" b="1" kern="100" dirty="0">
                <a:latin typeface="Times New Roman" panose="02020603050405020304" pitchFamily="18" charset="0"/>
                <a:cs typeface="Times New Roman" panose="02020603050405020304" pitchFamily="18" charset="0"/>
              </a:rPr>
              <a:t>核心的（课程、团体等）</a:t>
            </a:r>
            <a:r>
              <a:rPr lang="en-US" altLang="zh-CN" sz="3200" b="1" kern="100" dirty="0">
                <a:latin typeface="Times New Roman" panose="02020603050405020304" pitchFamily="18" charset="0"/>
                <a:cs typeface="Times New Roman" panose="02020603050405020304" pitchFamily="18" charset="0"/>
              </a:rPr>
              <a:t> n. </a:t>
            </a:r>
            <a:r>
              <a:rPr lang="zh-CN" altLang="zh-CN" sz="3200" b="1" kern="100" dirty="0">
                <a:latin typeface="Times New Roman" panose="02020603050405020304" pitchFamily="18" charset="0"/>
                <a:cs typeface="Times New Roman" panose="02020603050405020304" pitchFamily="18" charset="0"/>
              </a:rPr>
              <a:t>果核；核心</a:t>
            </a:r>
            <a:endParaRPr lang="zh-CN" altLang="zh-CN" sz="3200" b="1"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startAt="14"/>
            </a:pPr>
            <a:r>
              <a:rPr lang="en-US" altLang="zh-CN" sz="3200" b="1" kern="100" dirty="0">
                <a:latin typeface="Times New Roman" panose="02020603050405020304" pitchFamily="18" charset="0"/>
                <a:cs typeface="Times New Roman" panose="02020603050405020304" pitchFamily="18" charset="0"/>
              </a:rPr>
              <a:t>latter n. </a:t>
            </a:r>
            <a:r>
              <a:rPr lang="zh-CN" altLang="zh-CN" sz="3200" b="1" kern="100" dirty="0">
                <a:latin typeface="Times New Roman" panose="02020603050405020304" pitchFamily="18" charset="0"/>
                <a:cs typeface="Times New Roman" panose="02020603050405020304" pitchFamily="18" charset="0"/>
              </a:rPr>
              <a:t>后者</a:t>
            </a:r>
            <a:r>
              <a:rPr lang="en-US" altLang="zh-CN" sz="3200" b="1" kern="100" dirty="0">
                <a:latin typeface="Times New Roman" panose="02020603050405020304" pitchFamily="18" charset="0"/>
                <a:cs typeface="Times New Roman" panose="02020603050405020304" pitchFamily="18" charset="0"/>
              </a:rPr>
              <a:t> adj. </a:t>
            </a:r>
            <a:r>
              <a:rPr lang="zh-CN" altLang="zh-CN" sz="3200" b="1" kern="100" dirty="0">
                <a:latin typeface="Times New Roman" panose="02020603050405020304" pitchFamily="18" charset="0"/>
                <a:cs typeface="Times New Roman" panose="02020603050405020304" pitchFamily="18" charset="0"/>
              </a:rPr>
              <a:t>后者的；后面的</a:t>
            </a:r>
            <a:r>
              <a:rPr lang="en-US" altLang="zh-CN" sz="3200" b="1" kern="100" dirty="0">
                <a:latin typeface="Times New Roman" panose="02020603050405020304" pitchFamily="18" charset="0"/>
                <a:cs typeface="Times New Roman" panose="02020603050405020304" pitchFamily="18" charset="0"/>
              </a:rPr>
              <a:t> (</a:t>
            </a:r>
            <a:r>
              <a:rPr lang="en-US" altLang="zh-CN" sz="3200" b="1" u="sng" kern="100" dirty="0">
                <a:latin typeface="Times New Roman" panose="02020603050405020304" pitchFamily="18" charset="0"/>
                <a:cs typeface="Times New Roman" panose="02020603050405020304" pitchFamily="18" charset="0"/>
              </a:rPr>
              <a:t>              </a:t>
            </a:r>
            <a:r>
              <a:rPr lang="en-US" altLang="zh-CN" sz="3200" b="1" u="sng" kern="100" dirty="0" smtClean="0">
                <a:latin typeface="Times New Roman" panose="02020603050405020304" pitchFamily="18" charset="0"/>
                <a:cs typeface="Times New Roman" panose="02020603050405020304" pitchFamily="18" charset="0"/>
              </a:rPr>
              <a:t>                            </a:t>
            </a:r>
            <a:r>
              <a:rPr lang="en-US" altLang="zh-CN" sz="3200" b="1" kern="100" dirty="0" smtClean="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前者</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后者</a:t>
            </a:r>
            <a:r>
              <a:rPr lang="en-US" altLang="zh-CN" sz="3200" b="1" kern="100" dirty="0">
                <a:latin typeface="Times New Roman" panose="02020603050405020304" pitchFamily="18" charset="0"/>
                <a:cs typeface="Times New Roman" panose="02020603050405020304" pitchFamily="18" charset="0"/>
              </a:rPr>
              <a:t>...)</a:t>
            </a:r>
            <a:endParaRPr lang="zh-CN" altLang="zh-CN" sz="3200" b="1"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startAt="14"/>
            </a:pPr>
            <a:r>
              <a:rPr lang="en-US" altLang="zh-CN" sz="3200" b="1" kern="100" dirty="0">
                <a:latin typeface="Times New Roman" panose="02020603050405020304" pitchFamily="18" charset="0"/>
                <a:cs typeface="Times New Roman" panose="02020603050405020304" pitchFamily="18" charset="0"/>
              </a:rPr>
              <a:t>fence n. </a:t>
            </a:r>
            <a:r>
              <a:rPr lang="zh-CN" altLang="zh-CN" sz="3200" b="1" kern="100" dirty="0">
                <a:latin typeface="Times New Roman" panose="02020603050405020304" pitchFamily="18" charset="0"/>
                <a:cs typeface="Times New Roman" panose="02020603050405020304" pitchFamily="18" charset="0"/>
              </a:rPr>
              <a:t>栅栏，围栏，篱笆</a:t>
            </a:r>
            <a:r>
              <a:rPr lang="en-US" altLang="zh-CN" sz="3200" b="1" kern="100" dirty="0">
                <a:latin typeface="Times New Roman" panose="02020603050405020304" pitchFamily="18" charset="0"/>
                <a:cs typeface="Times New Roman" panose="02020603050405020304" pitchFamily="18" charset="0"/>
              </a:rPr>
              <a:t> </a:t>
            </a:r>
            <a:r>
              <a:rPr lang="en-US" altLang="zh-CN" sz="3200" b="1" kern="100" dirty="0" err="1">
                <a:latin typeface="Times New Roman" panose="02020603050405020304" pitchFamily="18" charset="0"/>
                <a:cs typeface="Times New Roman" panose="02020603050405020304" pitchFamily="18" charset="0"/>
              </a:rPr>
              <a:t>vt.</a:t>
            </a:r>
            <a:r>
              <a:rPr lang="en-US" altLang="zh-CN" sz="3200" b="1" kern="100" dirty="0">
                <a:latin typeface="Times New Roman" panose="02020603050405020304" pitchFamily="18" charset="0"/>
                <a:cs typeface="Times New Roman" panose="02020603050405020304" pitchFamily="18" charset="0"/>
              </a:rPr>
              <a:t> </a:t>
            </a:r>
            <a:r>
              <a:rPr lang="zh-CN" altLang="zh-CN" sz="3200" b="1" kern="100" dirty="0">
                <a:latin typeface="Times New Roman" panose="02020603050405020304" pitchFamily="18" charset="0"/>
                <a:cs typeface="Times New Roman" panose="02020603050405020304" pitchFamily="18" charset="0"/>
              </a:rPr>
              <a:t>把</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用栅栏</a:t>
            </a:r>
            <a:r>
              <a:rPr lang="en-US" altLang="zh-CN" sz="3200" b="1" kern="100" dirty="0">
                <a:latin typeface="Times New Roman" panose="02020603050405020304" pitchFamily="18" charset="0"/>
                <a:cs typeface="Times New Roman" panose="02020603050405020304" pitchFamily="18" charset="0"/>
              </a:rPr>
              <a:t>/</a:t>
            </a:r>
            <a:r>
              <a:rPr lang="zh-CN" altLang="zh-CN" sz="3200" b="1" kern="100" dirty="0">
                <a:latin typeface="Times New Roman" panose="02020603050405020304" pitchFamily="18" charset="0"/>
                <a:cs typeface="Times New Roman" panose="02020603050405020304" pitchFamily="18" charset="0"/>
              </a:rPr>
              <a:t>篱笆围住；隔开</a:t>
            </a:r>
            <a:endParaRPr lang="zh-CN" altLang="zh-CN" sz="3200" b="1" kern="100" dirty="0">
              <a:latin typeface="Calibri" panose="020F0502020204030204" pitchFamily="34" charset="0"/>
              <a:cs typeface="Times New Roman" panose="02020603050405020304" pitchFamily="18" charset="0"/>
            </a:endParaRPr>
          </a:p>
        </p:txBody>
      </p:sp>
      <p:sp>
        <p:nvSpPr>
          <p:cNvPr id="5" name="矩形 4"/>
          <p:cNvSpPr/>
          <p:nvPr/>
        </p:nvSpPr>
        <p:spPr>
          <a:xfrm>
            <a:off x="827584" y="1918874"/>
            <a:ext cx="4416530" cy="584775"/>
          </a:xfrm>
          <a:prstGeom prst="rect">
            <a:avLst/>
          </a:prstGeom>
        </p:spPr>
        <p:txBody>
          <a:bodyPr wrap="none">
            <a:spAutoFit/>
          </a:bodyPr>
          <a:lstStyle/>
          <a:p>
            <a:r>
              <a:rPr lang="en-US" altLang="zh-CN" sz="3200" b="1" kern="100" dirty="0">
                <a:solidFill>
                  <a:srgbClr val="FF0000"/>
                </a:solidFill>
                <a:latin typeface="Times New Roman" panose="02020603050405020304" pitchFamily="18" charset="0"/>
              </a:rPr>
              <a:t>the former... the latter... </a:t>
            </a:r>
            <a:endParaRPr lang="zh-CN" altLang="en-US" sz="3200" b="1" dirty="0">
              <a:solidFill>
                <a:srgbClr val="FF0000"/>
              </a:solidFill>
            </a:endParaRPr>
          </a:p>
        </p:txBody>
      </p:sp>
    </p:spTree>
    <p:extLst>
      <p:ext uri="{BB962C8B-B14F-4D97-AF65-F5344CB8AC3E}">
        <p14:creationId xmlns:p14="http://schemas.microsoft.com/office/powerpoint/2010/main" val="255013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2206</TotalTime>
  <Words>2260</Words>
  <Application>Microsoft Office PowerPoint</Application>
  <PresentationFormat>全屏显示(4:3)</PresentationFormat>
  <Paragraphs>293</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ybl</dc:creator>
  <cp:lastModifiedBy>hp</cp:lastModifiedBy>
  <cp:revision>56</cp:revision>
  <dcterms:created xsi:type="dcterms:W3CDTF">2020-04-22T07:29:00Z</dcterms:created>
  <dcterms:modified xsi:type="dcterms:W3CDTF">2021-04-28T00:58:08Z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