
<file path=[Content_Types].xml><?xml version="1.0" encoding="utf-8"?>
<Types xmlns="http://schemas.openxmlformats.org/package/2006/content-types">
  <Default Extension="jpeg" ContentType="image/jpe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2"/>
  </p:notesMasterIdLst>
  <p:sldIdLst>
    <p:sldId id="256" r:id="rId4"/>
    <p:sldId id="257" r:id="rId5"/>
    <p:sldId id="268" r:id="rId6"/>
    <p:sldId id="319" r:id="rId7"/>
    <p:sldId id="267" r:id="rId8"/>
    <p:sldId id="261" r:id="rId9"/>
    <p:sldId id="260" r:id="rId10"/>
    <p:sldId id="259" r:id="rId11"/>
    <p:sldId id="258" r:id="rId12"/>
    <p:sldId id="269" r:id="rId13"/>
    <p:sldId id="273" r:id="rId14"/>
    <p:sldId id="303" r:id="rId15"/>
    <p:sldId id="335" r:id="rId16"/>
    <p:sldId id="336" r:id="rId17"/>
    <p:sldId id="281" r:id="rId18"/>
    <p:sldId id="280" r:id="rId19"/>
    <p:sldId id="332" r:id="rId20"/>
    <p:sldId id="331"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A3F5655-607D-474C-B708-BF787D162920}">
          <p14:sldIdLst>
            <p14:sldId id="256"/>
            <p14:sldId id="257"/>
            <p14:sldId id="268"/>
            <p14:sldId id="319"/>
            <p14:sldId id="267"/>
            <p14:sldId id="261"/>
            <p14:sldId id="260"/>
            <p14:sldId id="259"/>
            <p14:sldId id="258"/>
            <p14:sldId id="269"/>
            <p14:sldId id="273"/>
            <p14:sldId id="303"/>
            <p14:sldId id="335"/>
            <p14:sldId id="336"/>
            <p14:sldId id="281"/>
            <p14:sldId id="280"/>
            <p14:sldId id="332"/>
            <p14:sldId id="331"/>
          </p14:sldIdLst>
        </p14:section>
        <p14:section name="无标题节" id="{565BD082-4B7A-47C3-892D-0A40F23098B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935" y="-92"/>
      </p:cViewPr>
      <p:guideLst>
        <p:guide orient="horz" pos="2200"/>
        <p:guide pos="286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F904E-7C8C-4414-BD07-062A8524437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B589E-04E5-4E6B-87B2-ECDDB39225B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825625"/>
            <a:ext cx="38862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825625"/>
            <a:ext cx="38862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2505075"/>
            <a:ext cx="3868340"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2505075"/>
            <a:ext cx="3887391"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365125"/>
            <a:ext cx="5800725" cy="581183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1.xml"/><Relationship Id="rId2" Type="http://schemas.microsoft.com/office/2007/relationships/media" Target="../media/media1.mp4"/><Relationship Id="rId1" Type="http://schemas.openxmlformats.org/officeDocument/2006/relationships/video" Target="../media/media1.mp4"/></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05585" y="2828836"/>
            <a:ext cx="7532831" cy="1200329"/>
          </a:xfrm>
          <a:prstGeom prst="rect">
            <a:avLst/>
          </a:prstGeom>
        </p:spPr>
        <p:txBody>
          <a:bodyPr wrap="none">
            <a:spAutoFit/>
          </a:bodyPr>
          <a:lstStyle/>
          <a:p>
            <a:pPr algn="ctr"/>
            <a:r>
              <a:rPr lang="en-US" altLang="zh-CN" sz="3600" b="1" dirty="0">
                <a:latin typeface="Times New Roman" panose="02020603050405020304" pitchFamily="18" charset="0"/>
                <a:cs typeface="Times New Roman" panose="02020603050405020304" pitchFamily="18" charset="0"/>
              </a:rPr>
              <a:t>Period </a:t>
            </a:r>
            <a:r>
              <a:rPr lang="en-US" altLang="zh-CN" sz="3600" b="1" dirty="0" smtClean="0">
                <a:latin typeface="Times New Roman" panose="02020603050405020304" pitchFamily="18" charset="0"/>
                <a:cs typeface="Times New Roman" panose="02020603050405020304" pitchFamily="18" charset="0"/>
              </a:rPr>
              <a:t>2</a:t>
            </a:r>
            <a:endParaRPr lang="en-US" altLang="zh-CN" sz="3600" b="1" dirty="0" smtClean="0">
              <a:latin typeface="Times New Roman" panose="02020603050405020304" pitchFamily="18" charset="0"/>
              <a:cs typeface="Times New Roman" panose="02020603050405020304" pitchFamily="18" charset="0"/>
            </a:endParaRPr>
          </a:p>
          <a:p>
            <a:pPr algn="ctr"/>
            <a:r>
              <a:rPr lang="en-US" altLang="zh-CN" sz="3600" b="1" dirty="0" smtClean="0">
                <a:latin typeface="Times New Roman" panose="02020603050405020304" pitchFamily="18" charset="0"/>
                <a:cs typeface="Times New Roman" panose="02020603050405020304" pitchFamily="18" charset="0"/>
              </a:rPr>
              <a:t> </a:t>
            </a:r>
            <a:r>
              <a:rPr lang="en-US" altLang="zh-CN" sz="3600" b="1" dirty="0">
                <a:latin typeface="Times New Roman" panose="02020603050405020304" pitchFamily="18" charset="0"/>
                <a:cs typeface="Times New Roman" panose="02020603050405020304" pitchFamily="18" charset="0"/>
              </a:rPr>
              <a:t>Starting Out &amp; Understanding Ideas</a:t>
            </a:r>
            <a:endParaRPr lang="zh-CN" altLang="zh-CN"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605" t="10213" r="52671" b="4513"/>
          <a:stretch>
            <a:fillRect/>
          </a:stretch>
        </p:blipFill>
        <p:spPr bwMode="auto">
          <a:xfrm>
            <a:off x="1219835" y="980440"/>
            <a:ext cx="6863715" cy="576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0515" y="27305"/>
            <a:ext cx="8833485" cy="953135"/>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Task3: Complete the sentences with expressions</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from the passage.</a:t>
            </a:r>
            <a:endParaRPr lang="zh-CN" alt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013210" y="2722255"/>
            <a:ext cx="2674424" cy="1015663"/>
          </a:xfrm>
          <a:prstGeom prst="rect">
            <a:avLst/>
          </a:prstGeom>
          <a:noFill/>
        </p:spPr>
        <p:txBody>
          <a:bodyPr wrap="square" rtlCol="0">
            <a:spAutoFit/>
          </a:bodyPr>
          <a:lstStyle/>
          <a:p>
            <a:r>
              <a:rPr lang="en-US" altLang="zh-CN" sz="3000" b="1" dirty="0" smtClean="0">
                <a:solidFill>
                  <a:srgbClr val="FF0000"/>
                </a:solidFill>
                <a:latin typeface="Times New Roman" panose="02020603050405020304" pitchFamily="18" charset="0"/>
                <a:cs typeface="Times New Roman" panose="02020603050405020304" pitchFamily="18" charset="0"/>
              </a:rPr>
              <a:t>the team were let down</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652010" y="4161016"/>
            <a:ext cx="5184576" cy="553998"/>
          </a:xfrm>
          <a:prstGeom prst="rect">
            <a:avLst/>
          </a:prstGeom>
          <a:noFill/>
        </p:spPr>
        <p:txBody>
          <a:bodyPr wrap="square" rtlCol="0">
            <a:spAutoFit/>
          </a:bodyPr>
          <a:lstStyle/>
          <a:p>
            <a:r>
              <a:rPr lang="en-US" altLang="zh-CN" sz="3000" b="1" dirty="0">
                <a:solidFill>
                  <a:srgbClr val="FF0000"/>
                </a:solidFill>
                <a:latin typeface="Times New Roman" panose="02020603050405020304" pitchFamily="18" charset="0"/>
                <a:cs typeface="Times New Roman" panose="02020603050405020304" pitchFamily="18" charset="0"/>
              </a:rPr>
              <a:t>t</a:t>
            </a:r>
            <a:r>
              <a:rPr lang="en-US" altLang="zh-CN" sz="3000" b="1" dirty="0" smtClean="0">
                <a:solidFill>
                  <a:srgbClr val="FF0000"/>
                </a:solidFill>
                <a:latin typeface="Times New Roman" panose="02020603050405020304" pitchFamily="18" charset="0"/>
                <a:cs typeface="Times New Roman" panose="02020603050405020304" pitchFamily="18" charset="0"/>
              </a:rPr>
              <a:t>o let off team</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224660" y="4867761"/>
            <a:ext cx="4300224" cy="1015663"/>
          </a:xfrm>
          <a:prstGeom prst="rect">
            <a:avLst/>
          </a:prstGeom>
          <a:noFill/>
        </p:spPr>
        <p:txBody>
          <a:bodyPr wrap="square" rtlCol="0">
            <a:spAutoFit/>
          </a:bodyPr>
          <a:lstStyle/>
          <a:p>
            <a:r>
              <a:rPr lang="en-US" altLang="zh-CN" sz="3000" b="1" dirty="0">
                <a:solidFill>
                  <a:srgbClr val="FF0000"/>
                </a:solidFill>
                <a:latin typeface="Times New Roman" panose="02020603050405020304" pitchFamily="18" charset="0"/>
                <a:cs typeface="Times New Roman" panose="02020603050405020304" pitchFamily="18" charset="0"/>
              </a:rPr>
              <a:t>w</a:t>
            </a:r>
            <a:r>
              <a:rPr lang="en-US" altLang="zh-CN" sz="3000" b="1" dirty="0" smtClean="0">
                <a:solidFill>
                  <a:srgbClr val="FF0000"/>
                </a:solidFill>
                <a:latin typeface="Times New Roman" panose="02020603050405020304" pitchFamily="18" charset="0"/>
                <a:cs typeface="Times New Roman" panose="02020603050405020304" pitchFamily="18" charset="0"/>
              </a:rPr>
              <a:t>ent and told everyone else what I’d said</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0000" t="9436" r="6534" b="5456"/>
          <a:stretch>
            <a:fillRect/>
          </a:stretch>
        </p:blipFill>
        <p:spPr bwMode="auto">
          <a:xfrm>
            <a:off x="683568" y="16376"/>
            <a:ext cx="7653524" cy="684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75856" y="1196752"/>
            <a:ext cx="4176464" cy="1015663"/>
          </a:xfrm>
          <a:prstGeom prst="rect">
            <a:avLst/>
          </a:prstGeom>
          <a:noFill/>
        </p:spPr>
        <p:txBody>
          <a:bodyPr wrap="square" rtlCol="0">
            <a:spAutoFit/>
          </a:bodyPr>
          <a:lstStyle/>
          <a:p>
            <a:r>
              <a:rPr lang="en-US" altLang="zh-CN" sz="3000" b="1" dirty="0">
                <a:solidFill>
                  <a:srgbClr val="FF0000"/>
                </a:solidFill>
                <a:latin typeface="Times New Roman" panose="02020603050405020304" pitchFamily="18" charset="0"/>
                <a:cs typeface="Times New Roman" panose="02020603050405020304" pitchFamily="18" charset="0"/>
              </a:rPr>
              <a:t>a</a:t>
            </a:r>
            <a:r>
              <a:rPr lang="en-US" altLang="zh-CN" sz="3000" b="1" dirty="0" smtClean="0">
                <a:solidFill>
                  <a:srgbClr val="FF0000"/>
                </a:solidFill>
                <a:latin typeface="Times New Roman" panose="02020603050405020304" pitchFamily="18" charset="0"/>
                <a:cs typeface="Times New Roman" panose="02020603050405020304" pitchFamily="18" charset="0"/>
              </a:rPr>
              <a:t>pologize to your teammate</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27584" y="2420888"/>
            <a:ext cx="3816424" cy="1015663"/>
          </a:xfrm>
          <a:prstGeom prst="rect">
            <a:avLst/>
          </a:prstGeom>
          <a:noFill/>
        </p:spPr>
        <p:txBody>
          <a:bodyPr wrap="square" rtlCol="0">
            <a:spAutoFit/>
          </a:bodyPr>
          <a:lstStyle/>
          <a:p>
            <a:r>
              <a:rPr lang="en-US" altLang="zh-CN" sz="3000" b="1" dirty="0">
                <a:solidFill>
                  <a:srgbClr val="FF0000"/>
                </a:solidFill>
                <a:latin typeface="Times New Roman" panose="02020603050405020304" pitchFamily="18" charset="0"/>
                <a:cs typeface="Times New Roman" panose="02020603050405020304" pitchFamily="18" charset="0"/>
              </a:rPr>
              <a:t>c</a:t>
            </a:r>
            <a:r>
              <a:rPr lang="en-US" altLang="zh-CN" sz="3000" b="1" dirty="0" smtClean="0">
                <a:solidFill>
                  <a:srgbClr val="FF0000"/>
                </a:solidFill>
                <a:latin typeface="Times New Roman" panose="02020603050405020304" pitchFamily="18" charset="0"/>
                <a:cs typeface="Times New Roman" panose="02020603050405020304" pitchFamily="18" charset="0"/>
              </a:rPr>
              <a:t>ommunicating with each other clearly</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148064" y="2492896"/>
            <a:ext cx="3635896" cy="553998"/>
          </a:xfrm>
          <a:prstGeom prst="rect">
            <a:avLst/>
          </a:prstGeom>
          <a:noFill/>
        </p:spPr>
        <p:txBody>
          <a:bodyPr wrap="square" rtlCol="0">
            <a:spAutoFit/>
          </a:bodyPr>
          <a:lstStyle/>
          <a:p>
            <a:r>
              <a:rPr lang="en-US" altLang="zh-CN" sz="3000" b="1" dirty="0">
                <a:solidFill>
                  <a:srgbClr val="FF0000"/>
                </a:solidFill>
                <a:latin typeface="Times New Roman" panose="02020603050405020304" pitchFamily="18" charset="0"/>
                <a:cs typeface="Times New Roman" panose="02020603050405020304" pitchFamily="18" charset="0"/>
              </a:rPr>
              <a:t>r</a:t>
            </a:r>
            <a:r>
              <a:rPr lang="en-US" altLang="zh-CN" sz="3000" b="1" dirty="0" smtClean="0">
                <a:solidFill>
                  <a:srgbClr val="FF0000"/>
                </a:solidFill>
                <a:latin typeface="Times New Roman" panose="02020603050405020304" pitchFamily="18" charset="0"/>
                <a:cs typeface="Times New Roman" panose="02020603050405020304" pitchFamily="18" charset="0"/>
              </a:rPr>
              <a:t>esolving conflicts</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23528" y="3861048"/>
            <a:ext cx="4320480" cy="553998"/>
          </a:xfrm>
          <a:prstGeom prst="rect">
            <a:avLst/>
          </a:prstGeom>
          <a:noFill/>
        </p:spPr>
        <p:txBody>
          <a:bodyPr wrap="square" rtlCol="0">
            <a:spAutoFit/>
          </a:bodyPr>
          <a:lstStyle/>
          <a:p>
            <a:r>
              <a:rPr lang="en-US" altLang="zh-CN" sz="3000" b="1" dirty="0">
                <a:solidFill>
                  <a:srgbClr val="FF0000"/>
                </a:solidFill>
                <a:latin typeface="Times New Roman" panose="02020603050405020304" pitchFamily="18" charset="0"/>
                <a:cs typeface="Times New Roman" panose="02020603050405020304" pitchFamily="18" charset="0"/>
              </a:rPr>
              <a:t>r</a:t>
            </a:r>
            <a:r>
              <a:rPr lang="en-US" altLang="zh-CN" sz="3000" b="1" dirty="0" smtClean="0">
                <a:solidFill>
                  <a:srgbClr val="FF0000"/>
                </a:solidFill>
                <a:latin typeface="Times New Roman" panose="02020603050405020304" pitchFamily="18" charset="0"/>
                <a:cs typeface="Times New Roman" panose="02020603050405020304" pitchFamily="18" charset="0"/>
              </a:rPr>
              <a:t>epeating what you said</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508104" y="3789040"/>
            <a:ext cx="3456384" cy="1015663"/>
          </a:xfrm>
          <a:prstGeom prst="rect">
            <a:avLst/>
          </a:prstGeom>
          <a:noFill/>
        </p:spPr>
        <p:txBody>
          <a:bodyPr wrap="square" rtlCol="0">
            <a:spAutoFit/>
          </a:bodyPr>
          <a:lstStyle/>
          <a:p>
            <a:r>
              <a:rPr lang="en-US" altLang="zh-CN" sz="3000" b="1" dirty="0">
                <a:solidFill>
                  <a:srgbClr val="FF0000"/>
                </a:solidFill>
                <a:latin typeface="Times New Roman" panose="02020603050405020304" pitchFamily="18" charset="0"/>
                <a:cs typeface="Times New Roman" panose="02020603050405020304" pitchFamily="18" charset="0"/>
              </a:rPr>
              <a:t>m</a:t>
            </a:r>
            <a:r>
              <a:rPr lang="en-US" altLang="zh-CN" sz="3000" b="1" dirty="0" smtClean="0">
                <a:solidFill>
                  <a:srgbClr val="FF0000"/>
                </a:solidFill>
                <a:latin typeface="Times New Roman" panose="02020603050405020304" pitchFamily="18" charset="0"/>
                <a:cs typeface="Times New Roman" panose="02020603050405020304" pitchFamily="18" charset="0"/>
              </a:rPr>
              <a:t>aking the situation worse</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83768" y="5301208"/>
            <a:ext cx="2772308" cy="553085"/>
          </a:xfrm>
          <a:prstGeom prst="rect">
            <a:avLst/>
          </a:prstGeom>
          <a:noFill/>
        </p:spPr>
        <p:txBody>
          <a:bodyPr wrap="square" rtlCol="0">
            <a:spAutoFit/>
          </a:bodyPr>
          <a:lstStyle/>
          <a:p>
            <a:r>
              <a:rPr lang="en-US" altLang="zh-CN" sz="3000" b="1" dirty="0" smtClean="0">
                <a:solidFill>
                  <a:srgbClr val="FF0000"/>
                </a:solidFill>
                <a:latin typeface="Times New Roman" panose="02020603050405020304" pitchFamily="18" charset="0"/>
                <a:cs typeface="Times New Roman" panose="02020603050405020304" pitchFamily="18" charset="0"/>
              </a:rPr>
              <a:t>say too much</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427984" y="5755322"/>
            <a:ext cx="4104456" cy="553998"/>
          </a:xfrm>
          <a:prstGeom prst="rect">
            <a:avLst/>
          </a:prstGeom>
          <a:noFill/>
        </p:spPr>
        <p:txBody>
          <a:bodyPr wrap="square" rtlCol="0">
            <a:spAutoFit/>
          </a:bodyPr>
          <a:lstStyle/>
          <a:p>
            <a:r>
              <a:rPr lang="en-US" altLang="zh-CN" sz="3000" b="1" dirty="0">
                <a:solidFill>
                  <a:srgbClr val="FF0000"/>
                </a:solidFill>
                <a:latin typeface="Times New Roman" panose="02020603050405020304" pitchFamily="18" charset="0"/>
                <a:cs typeface="Times New Roman" panose="02020603050405020304" pitchFamily="18" charset="0"/>
              </a:rPr>
              <a:t>t</a:t>
            </a:r>
            <a:r>
              <a:rPr lang="en-US" altLang="zh-CN" sz="3000" b="1" dirty="0" smtClean="0">
                <a:solidFill>
                  <a:srgbClr val="FF0000"/>
                </a:solidFill>
                <a:latin typeface="Times New Roman" panose="02020603050405020304" pitchFamily="18" charset="0"/>
                <a:cs typeface="Times New Roman" panose="02020603050405020304" pitchFamily="18" charset="0"/>
              </a:rPr>
              <a:t>hink first, speak later.</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1"/>
          <p:cNvSpPr txBox="1"/>
          <p:nvPr/>
        </p:nvSpPr>
        <p:spPr>
          <a:xfrm>
            <a:off x="323215" y="47625"/>
            <a:ext cx="8739505" cy="3415030"/>
          </a:xfrm>
          <a:prstGeom prst="rect">
            <a:avLst/>
          </a:prstGeom>
          <a:noFill/>
        </p:spPr>
        <p:txBody>
          <a:bodyPr wrap="square" rtlCol="0">
            <a:spAutoFit/>
          </a:bodyPr>
          <a:p>
            <a:r>
              <a:rPr lang="en-US" sz="3600" dirty="0" smtClean="0">
                <a:latin typeface="Times New Roman" panose="02020603050405020304" pitchFamily="18" charset="0"/>
                <a:cs typeface="Times New Roman" panose="02020603050405020304" pitchFamily="18" charset="0"/>
              </a:rPr>
              <a:t>Now match the suggestions to Ben's problems.</a:t>
            </a:r>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Suggestion 1--- Problem 1</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sym typeface="+mn-ea"/>
              </a:rPr>
              <a:t>Suggestion 2--- Problem 3</a:t>
            </a:r>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sym typeface="+mn-ea"/>
              </a:rPr>
              <a:t>Suggestion 3--- Problem 2</a:t>
            </a:r>
            <a:endParaRPr lang="en-US" sz="3600" dirty="0">
              <a:solidFill>
                <a:srgbClr val="FF0000"/>
              </a:solidFill>
              <a:latin typeface="Times New Roman" panose="02020603050405020304" pitchFamily="18" charset="0"/>
              <a:cs typeface="Times New Roman" panose="02020603050405020304" pitchFamily="18" charset="0"/>
            </a:endParaRPr>
          </a:p>
          <a:p>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wipe(down)">
                                      <p:cBhvr>
                                        <p:cTn id="10" dur="500"/>
                                        <p:tgtEl>
                                          <p:spTgt spid="4">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ipe(down)">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21281"/>
            <a:ext cx="9937104" cy="398780"/>
          </a:xfrm>
          <a:prstGeom prst="rect">
            <a:avLst/>
          </a:prstGeom>
          <a:noFill/>
        </p:spPr>
        <p:txBody>
          <a:bodyPr wrap="square" rtlCol="0">
            <a:spAutoFit/>
          </a:bodyPr>
          <a:lstStyle/>
          <a:p>
            <a:r>
              <a:rPr lang="en-US" altLang="zh-CN" sz="2000" dirty="0" smtClean="0">
                <a:solidFill>
                  <a:srgbClr val="FF0000"/>
                </a:solidFill>
                <a:latin typeface="Segoe UI Black" pitchFamily="34" charset="0"/>
                <a:ea typeface="Segoe UI Black" pitchFamily="34" charset="0"/>
              </a:rPr>
              <a:t>Task </a:t>
            </a:r>
            <a:r>
              <a:rPr lang="en-US" altLang="zh-CN" sz="2000" dirty="0">
                <a:solidFill>
                  <a:srgbClr val="FF0000"/>
                </a:solidFill>
                <a:latin typeface="Segoe UI Black" pitchFamily="34" charset="0"/>
                <a:ea typeface="Segoe UI Black" pitchFamily="34" charset="0"/>
              </a:rPr>
              <a:t>1: </a:t>
            </a:r>
            <a:r>
              <a:rPr lang="en-US" altLang="zh-CN" sz="2000" dirty="0" smtClean="0">
                <a:solidFill>
                  <a:srgbClr val="FF0000"/>
                </a:solidFill>
                <a:latin typeface="Segoe UI Black" pitchFamily="34" charset="0"/>
                <a:ea typeface="Segoe UI Black" pitchFamily="34" charset="0"/>
              </a:rPr>
              <a:t>Think about </a:t>
            </a:r>
            <a:r>
              <a:rPr lang="en-US" altLang="zh-CN" sz="2000" dirty="0">
                <a:solidFill>
                  <a:srgbClr val="FF0000"/>
                </a:solidFill>
                <a:latin typeface="Segoe UI Black" pitchFamily="34" charset="0"/>
                <a:ea typeface="Segoe UI Black" pitchFamily="34" charset="0"/>
              </a:rPr>
              <a:t>what other advice they would give to Ben? </a:t>
            </a:r>
            <a:endParaRPr lang="zh-CN" altLang="en-US" sz="2000" dirty="0">
              <a:solidFill>
                <a:srgbClr val="FF0000"/>
              </a:solidFill>
              <a:latin typeface="Segoe UI Black" pitchFamily="34" charset="0"/>
              <a:ea typeface="Segoe UI Black" pitchFamily="34" charset="0"/>
            </a:endParaRPr>
          </a:p>
        </p:txBody>
      </p:sp>
      <p:sp>
        <p:nvSpPr>
          <p:cNvPr id="6" name="标题 1"/>
          <p:cNvSpPr txBox="1"/>
          <p:nvPr/>
        </p:nvSpPr>
        <p:spPr>
          <a:xfrm>
            <a:off x="403920" y="1148807"/>
            <a:ext cx="7886700" cy="856506"/>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smtClean="0">
                <a:latin typeface="Verdana" panose="020B0604030504040204" pitchFamily="34" charset="0"/>
                <a:ea typeface="Verdana" panose="020B0604030504040204" pitchFamily="34" charset="0"/>
                <a:cs typeface="Verdana" panose="020B0604030504040204" pitchFamily="34" charset="0"/>
              </a:rPr>
              <a:t>Think &amp; Share</a:t>
            </a:r>
            <a:endParaRPr lang="zh-CN" altLang="en-US" sz="2400" dirty="0"/>
          </a:p>
        </p:txBody>
      </p:sp>
      <p:sp>
        <p:nvSpPr>
          <p:cNvPr id="9" name="五角星 8"/>
          <p:cNvSpPr/>
          <p:nvPr/>
        </p:nvSpPr>
        <p:spPr>
          <a:xfrm>
            <a:off x="871207" y="2420888"/>
            <a:ext cx="269875" cy="3444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a:p>
        </p:txBody>
      </p:sp>
      <p:sp>
        <p:nvSpPr>
          <p:cNvPr id="10" name="五角星 9"/>
          <p:cNvSpPr/>
          <p:nvPr/>
        </p:nvSpPr>
        <p:spPr>
          <a:xfrm>
            <a:off x="871207" y="3284984"/>
            <a:ext cx="269875" cy="3444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a:p>
        </p:txBody>
      </p:sp>
      <p:sp>
        <p:nvSpPr>
          <p:cNvPr id="11" name="五角星 10"/>
          <p:cNvSpPr/>
          <p:nvPr/>
        </p:nvSpPr>
        <p:spPr>
          <a:xfrm>
            <a:off x="871207" y="4293096"/>
            <a:ext cx="269875" cy="3444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a:p>
        </p:txBody>
      </p:sp>
      <p:sp>
        <p:nvSpPr>
          <p:cNvPr id="13" name="TextBox 12"/>
          <p:cNvSpPr txBox="1"/>
          <p:nvPr/>
        </p:nvSpPr>
        <p:spPr>
          <a:xfrm>
            <a:off x="1691680" y="2276872"/>
            <a:ext cx="5976664" cy="706755"/>
          </a:xfrm>
          <a:prstGeom prst="rect">
            <a:avLst/>
          </a:prstGeom>
          <a:noFill/>
        </p:spPr>
        <p:txBody>
          <a:bodyPr wrap="square" rtlCol="0">
            <a:spAutoFit/>
          </a:bodyPr>
          <a:lstStyle/>
          <a:p>
            <a:r>
              <a:rPr lang="en-US" altLang="zh-CN" sz="2000" dirty="0" smtClean="0">
                <a:solidFill>
                  <a:srgbClr val="7030A0"/>
                </a:solidFill>
                <a:latin typeface="Segoe UI Black" pitchFamily="34" charset="0"/>
                <a:ea typeface="Segoe UI Black" pitchFamily="34" charset="0"/>
              </a:rPr>
              <a:t>If you feel awkward to communicate in person, you can write a letter.</a:t>
            </a:r>
            <a:endParaRPr lang="zh-CN" altLang="en-US" sz="2000" dirty="0">
              <a:solidFill>
                <a:srgbClr val="7030A0"/>
              </a:solidFill>
              <a:latin typeface="Segoe UI Black" pitchFamily="34" charset="0"/>
            </a:endParaRPr>
          </a:p>
        </p:txBody>
      </p:sp>
      <p:sp>
        <p:nvSpPr>
          <p:cNvPr id="15" name="TextBox 14"/>
          <p:cNvSpPr txBox="1"/>
          <p:nvPr/>
        </p:nvSpPr>
        <p:spPr>
          <a:xfrm>
            <a:off x="1691680" y="3140968"/>
            <a:ext cx="6120680" cy="706755"/>
          </a:xfrm>
          <a:prstGeom prst="rect">
            <a:avLst/>
          </a:prstGeom>
          <a:noFill/>
        </p:spPr>
        <p:txBody>
          <a:bodyPr wrap="square" rtlCol="0">
            <a:spAutoFit/>
          </a:bodyPr>
          <a:lstStyle/>
          <a:p>
            <a:r>
              <a:rPr lang="en-US" altLang="zh-CN" sz="2000" dirty="0" smtClean="0">
                <a:solidFill>
                  <a:srgbClr val="7030A0"/>
                </a:solidFill>
                <a:latin typeface="Segoe UI Black" pitchFamily="34" charset="0"/>
                <a:ea typeface="Segoe UI Black" pitchFamily="34" charset="0"/>
              </a:rPr>
              <a:t>Next time do think before you speak though it’s your best friend.</a:t>
            </a:r>
            <a:endParaRPr lang="zh-CN" altLang="en-US" sz="2000" dirty="0">
              <a:solidFill>
                <a:srgbClr val="7030A0"/>
              </a:solidFill>
              <a:latin typeface="Segoe UI Black" pitchFamily="34" charset="0"/>
            </a:endParaRPr>
          </a:p>
        </p:txBody>
      </p:sp>
      <p:sp>
        <p:nvSpPr>
          <p:cNvPr id="16" name="TextBox 15"/>
          <p:cNvSpPr txBox="1"/>
          <p:nvPr/>
        </p:nvSpPr>
        <p:spPr>
          <a:xfrm>
            <a:off x="1691680" y="5301208"/>
            <a:ext cx="5472608" cy="398780"/>
          </a:xfrm>
          <a:prstGeom prst="rect">
            <a:avLst/>
          </a:prstGeom>
          <a:noFill/>
        </p:spPr>
        <p:txBody>
          <a:bodyPr wrap="square" rtlCol="0">
            <a:spAutoFit/>
          </a:bodyPr>
          <a:lstStyle/>
          <a:p>
            <a:r>
              <a:rPr lang="en-US" altLang="zh-CN" sz="2000" dirty="0" smtClean="0">
                <a:solidFill>
                  <a:srgbClr val="7030A0"/>
                </a:solidFill>
                <a:latin typeface="Segoe UI Black" pitchFamily="34" charset="0"/>
                <a:ea typeface="Segoe UI Black" pitchFamily="34" charset="0"/>
              </a:rPr>
              <a:t>...</a:t>
            </a:r>
            <a:endParaRPr lang="zh-CN" altLang="en-US" sz="2000" dirty="0">
              <a:solidFill>
                <a:srgbClr val="7030A0"/>
              </a:solidFill>
              <a:latin typeface="Segoe UI Black" pitchFamily="34" charset="0"/>
            </a:endParaRPr>
          </a:p>
        </p:txBody>
      </p:sp>
      <p:sp>
        <p:nvSpPr>
          <p:cNvPr id="17" name="矩形 16"/>
          <p:cNvSpPr/>
          <p:nvPr/>
        </p:nvSpPr>
        <p:spPr>
          <a:xfrm>
            <a:off x="1653046" y="4070117"/>
            <a:ext cx="6015297" cy="1014730"/>
          </a:xfrm>
          <a:prstGeom prst="rect">
            <a:avLst/>
          </a:prstGeom>
        </p:spPr>
        <p:txBody>
          <a:bodyPr wrap="square">
            <a:spAutoFit/>
          </a:bodyPr>
          <a:lstStyle/>
          <a:p>
            <a:r>
              <a:rPr lang="en-US" altLang="zh-CN" sz="2000" dirty="0" smtClean="0">
                <a:solidFill>
                  <a:srgbClr val="7030A0"/>
                </a:solidFill>
                <a:latin typeface="Segoe UI Black" pitchFamily="34" charset="0"/>
                <a:ea typeface="Segoe UI Black" pitchFamily="34" charset="0"/>
              </a:rPr>
              <a:t>Why not hold </a:t>
            </a:r>
            <a:r>
              <a:rPr lang="en-US" altLang="zh-CN" sz="2000" dirty="0">
                <a:solidFill>
                  <a:srgbClr val="7030A0"/>
                </a:solidFill>
                <a:latin typeface="Segoe UI Black" pitchFamily="34" charset="0"/>
                <a:ea typeface="Segoe UI Black" pitchFamily="34" charset="0"/>
              </a:rPr>
              <a:t>a party for </a:t>
            </a:r>
            <a:r>
              <a:rPr lang="en-US" altLang="zh-CN" sz="2000" dirty="0" smtClean="0">
                <a:solidFill>
                  <a:srgbClr val="7030A0"/>
                </a:solidFill>
                <a:latin typeface="Segoe UI Black" pitchFamily="34" charset="0"/>
                <a:ea typeface="Segoe UI Black" pitchFamily="34" charset="0"/>
              </a:rPr>
              <a:t>his </a:t>
            </a:r>
            <a:r>
              <a:rPr lang="en-US" altLang="zh-CN" sz="2000" dirty="0">
                <a:solidFill>
                  <a:srgbClr val="7030A0"/>
                </a:solidFill>
                <a:latin typeface="Segoe UI Black" pitchFamily="34" charset="0"/>
                <a:ea typeface="Segoe UI Black" pitchFamily="34" charset="0"/>
              </a:rPr>
              <a:t>teammates to create a relaxing atmosphere and express his gratitude </a:t>
            </a:r>
            <a:r>
              <a:rPr lang="en-US" altLang="zh-CN" sz="2000" dirty="0" smtClean="0">
                <a:solidFill>
                  <a:srgbClr val="7030A0"/>
                </a:solidFill>
                <a:latin typeface="Segoe UI Black" pitchFamily="34" charset="0"/>
                <a:ea typeface="Segoe UI Black" pitchFamily="34" charset="0"/>
              </a:rPr>
              <a:t>to </a:t>
            </a:r>
            <a:r>
              <a:rPr lang="en-US" altLang="zh-CN" sz="2000" dirty="0">
                <a:solidFill>
                  <a:srgbClr val="7030A0"/>
                </a:solidFill>
                <a:latin typeface="Segoe UI Black" pitchFamily="34" charset="0"/>
                <a:ea typeface="Segoe UI Black" pitchFamily="34" charset="0"/>
              </a:rPr>
              <a:t>play basketball with them. </a:t>
            </a:r>
            <a:endParaRPr lang="zh-CN" altLang="en-US" sz="2000" dirty="0">
              <a:solidFill>
                <a:srgbClr val="7030A0"/>
              </a:solidFill>
              <a:latin typeface="Segoe UI Black" pitchFamily="34" charset="0"/>
              <a:ea typeface="Segoe UI Black" pitchFamily="34" charset="0"/>
            </a:endParaRPr>
          </a:p>
        </p:txBody>
      </p:sp>
      <p:sp>
        <p:nvSpPr>
          <p:cNvPr id="18" name="五角星 17"/>
          <p:cNvSpPr/>
          <p:nvPr/>
        </p:nvSpPr>
        <p:spPr>
          <a:xfrm>
            <a:off x="888669" y="5301208"/>
            <a:ext cx="269875" cy="3444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948770"/>
            <a:ext cx="8039100" cy="398780"/>
          </a:xfrm>
          <a:prstGeom prst="rect">
            <a:avLst/>
          </a:prstGeom>
          <a:noFill/>
        </p:spPr>
        <p:txBody>
          <a:bodyPr wrap="square" rtlCol="0">
            <a:spAutoFit/>
          </a:bodyPr>
          <a:lstStyle/>
          <a:p>
            <a:r>
              <a:rPr lang="en-US" altLang="zh-CN" sz="2000" dirty="0" smtClean="0">
                <a:solidFill>
                  <a:srgbClr val="FF0000"/>
                </a:solidFill>
                <a:latin typeface="Segoe UI Black" pitchFamily="34" charset="0"/>
                <a:ea typeface="Segoe UI Black" pitchFamily="34" charset="0"/>
              </a:rPr>
              <a:t>  Task 2: </a:t>
            </a:r>
            <a:r>
              <a:rPr lang="en-US" altLang="zh-CN" sz="2000" dirty="0">
                <a:solidFill>
                  <a:srgbClr val="FF0000"/>
                </a:solidFill>
                <a:latin typeface="Segoe UI Black" pitchFamily="34" charset="0"/>
                <a:ea typeface="Segoe UI Black" pitchFamily="34" charset="0"/>
              </a:rPr>
              <a:t>Share your opinions about “Loose lips sink ships</a:t>
            </a:r>
            <a:r>
              <a:rPr lang="en-US" altLang="zh-CN" sz="2000" dirty="0" smtClean="0">
                <a:solidFill>
                  <a:srgbClr val="FF0000"/>
                </a:solidFill>
                <a:latin typeface="Segoe UI Black" pitchFamily="34" charset="0"/>
                <a:ea typeface="Segoe UI Black" pitchFamily="34" charset="0"/>
              </a:rPr>
              <a:t>”.</a:t>
            </a:r>
            <a:endParaRPr lang="zh-CN" altLang="en-US" sz="2000" dirty="0">
              <a:solidFill>
                <a:srgbClr val="FF0000"/>
              </a:solidFill>
              <a:latin typeface="Segoe UI Black" pitchFamily="34" charset="0"/>
              <a:ea typeface="Segoe UI Black" pitchFamily="34" charset="0"/>
            </a:endParaRPr>
          </a:p>
        </p:txBody>
      </p:sp>
      <p:sp>
        <p:nvSpPr>
          <p:cNvPr id="6" name="标题 1"/>
          <p:cNvSpPr txBox="1"/>
          <p:nvPr/>
        </p:nvSpPr>
        <p:spPr>
          <a:xfrm>
            <a:off x="403920" y="1148807"/>
            <a:ext cx="7886700" cy="856506"/>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400" b="1" dirty="0" smtClean="0">
                <a:latin typeface="Verdana" panose="020B0604030504040204" pitchFamily="34" charset="0"/>
                <a:ea typeface="Verdana" panose="020B0604030504040204" pitchFamily="34" charset="0"/>
                <a:cs typeface="Verdana" panose="020B0604030504040204" pitchFamily="34" charset="0"/>
              </a:rPr>
              <a:t>Think &amp; Share</a:t>
            </a:r>
            <a:endParaRPr lang="zh-CN" altLang="en-US" sz="2400" dirty="0"/>
          </a:p>
        </p:txBody>
      </p:sp>
      <p:sp>
        <p:nvSpPr>
          <p:cNvPr id="5" name="五角星 4"/>
          <p:cNvSpPr/>
          <p:nvPr/>
        </p:nvSpPr>
        <p:spPr>
          <a:xfrm>
            <a:off x="866235" y="2582509"/>
            <a:ext cx="269875" cy="3444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a:p>
        </p:txBody>
      </p:sp>
      <p:sp>
        <p:nvSpPr>
          <p:cNvPr id="9" name="五角星 8"/>
          <p:cNvSpPr/>
          <p:nvPr/>
        </p:nvSpPr>
        <p:spPr>
          <a:xfrm>
            <a:off x="899592" y="3228528"/>
            <a:ext cx="269875" cy="3444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a:p>
        </p:txBody>
      </p:sp>
      <p:sp>
        <p:nvSpPr>
          <p:cNvPr id="2" name="TextBox 1"/>
          <p:cNvSpPr txBox="1"/>
          <p:nvPr/>
        </p:nvSpPr>
        <p:spPr>
          <a:xfrm>
            <a:off x="1438894" y="2627620"/>
            <a:ext cx="6851725" cy="368300"/>
          </a:xfrm>
          <a:prstGeom prst="rect">
            <a:avLst/>
          </a:prstGeom>
          <a:noFill/>
        </p:spPr>
        <p:txBody>
          <a:bodyPr wrap="square" rtlCol="0">
            <a:spAutoFit/>
          </a:bodyPr>
          <a:lstStyle/>
          <a:p>
            <a:r>
              <a:rPr lang="en-US" altLang="zh-CN" sz="1800" b="1" dirty="0" smtClean="0">
                <a:solidFill>
                  <a:srgbClr val="7030A0"/>
                </a:solidFill>
                <a:latin typeface="Segoe UI Black" pitchFamily="34" charset="0"/>
                <a:ea typeface="Segoe UI Black" pitchFamily="34" charset="0"/>
              </a:rPr>
              <a:t>You may regret saying things without thinking clearly.</a:t>
            </a:r>
            <a:endParaRPr lang="zh-CN" altLang="en-US" sz="1800" b="1" dirty="0">
              <a:solidFill>
                <a:srgbClr val="7030A0"/>
              </a:solidFill>
              <a:latin typeface="Segoe UI Black" pitchFamily="34" charset="0"/>
            </a:endParaRPr>
          </a:p>
        </p:txBody>
      </p:sp>
      <p:sp>
        <p:nvSpPr>
          <p:cNvPr id="3" name="TextBox 2"/>
          <p:cNvSpPr txBox="1"/>
          <p:nvPr/>
        </p:nvSpPr>
        <p:spPr>
          <a:xfrm>
            <a:off x="1475656" y="3284984"/>
            <a:ext cx="6984776" cy="368300"/>
          </a:xfrm>
          <a:prstGeom prst="rect">
            <a:avLst/>
          </a:prstGeom>
          <a:noFill/>
        </p:spPr>
        <p:txBody>
          <a:bodyPr wrap="square" rtlCol="0">
            <a:spAutoFit/>
          </a:bodyPr>
          <a:lstStyle/>
          <a:p>
            <a:r>
              <a:rPr lang="en-US" altLang="zh-CN" sz="1800" b="1" dirty="0">
                <a:solidFill>
                  <a:srgbClr val="7030A0"/>
                </a:solidFill>
                <a:latin typeface="Segoe UI Black" pitchFamily="34" charset="0"/>
                <a:ea typeface="Segoe UI Black" pitchFamily="34" charset="0"/>
              </a:rPr>
              <a:t>T</a:t>
            </a:r>
            <a:r>
              <a:rPr lang="en-US" altLang="zh-CN" sz="1800" b="1" dirty="0" smtClean="0">
                <a:solidFill>
                  <a:srgbClr val="7030A0"/>
                </a:solidFill>
                <a:latin typeface="Segoe UI Black" pitchFamily="34" charset="0"/>
                <a:ea typeface="Segoe UI Black" pitchFamily="34" charset="0"/>
              </a:rPr>
              <a:t>alking </a:t>
            </a:r>
            <a:r>
              <a:rPr lang="en-US" altLang="zh-CN" sz="1800" b="1" dirty="0">
                <a:solidFill>
                  <a:srgbClr val="7030A0"/>
                </a:solidFill>
                <a:latin typeface="Segoe UI Black" pitchFamily="34" charset="0"/>
                <a:ea typeface="Segoe UI Black" pitchFamily="34" charset="0"/>
              </a:rPr>
              <a:t>too much sometimes may cause a very bad </a:t>
            </a:r>
            <a:r>
              <a:rPr lang="en-US" altLang="zh-CN" sz="1800" b="1" dirty="0" smtClean="0">
                <a:solidFill>
                  <a:srgbClr val="7030A0"/>
                </a:solidFill>
                <a:latin typeface="Segoe UI Black" pitchFamily="34" charset="0"/>
                <a:ea typeface="Segoe UI Black" pitchFamily="34" charset="0"/>
              </a:rPr>
              <a:t>result.</a:t>
            </a:r>
            <a:endParaRPr lang="zh-CN" altLang="en-US" sz="1800" b="1" dirty="0">
              <a:solidFill>
                <a:srgbClr val="7030A0"/>
              </a:solidFill>
              <a:latin typeface="Segoe UI Black" pitchFamily="34" charset="0"/>
            </a:endParaRPr>
          </a:p>
        </p:txBody>
      </p:sp>
      <p:sp>
        <p:nvSpPr>
          <p:cNvPr id="11" name="TextBox 10"/>
          <p:cNvSpPr txBox="1"/>
          <p:nvPr/>
        </p:nvSpPr>
        <p:spPr>
          <a:xfrm>
            <a:off x="1475656" y="3861048"/>
            <a:ext cx="7669609" cy="368300"/>
          </a:xfrm>
          <a:prstGeom prst="rect">
            <a:avLst/>
          </a:prstGeom>
          <a:noFill/>
        </p:spPr>
        <p:txBody>
          <a:bodyPr wrap="square" rtlCol="0">
            <a:spAutoFit/>
          </a:bodyPr>
          <a:lstStyle/>
          <a:p>
            <a:r>
              <a:rPr lang="en-US" altLang="zh-CN" sz="1800" b="1" dirty="0">
                <a:solidFill>
                  <a:srgbClr val="7030A0"/>
                </a:solidFill>
                <a:latin typeface="Segoe UI Black" pitchFamily="34" charset="0"/>
                <a:ea typeface="Segoe UI Black" pitchFamily="34" charset="0"/>
              </a:rPr>
              <a:t>U</a:t>
            </a:r>
            <a:r>
              <a:rPr lang="en-US" altLang="zh-CN" sz="1800" b="1" dirty="0" smtClean="0">
                <a:solidFill>
                  <a:srgbClr val="7030A0"/>
                </a:solidFill>
                <a:latin typeface="Segoe UI Black" pitchFamily="34" charset="0"/>
                <a:ea typeface="Segoe UI Black" pitchFamily="34" charset="0"/>
              </a:rPr>
              <a:t>nguarded </a:t>
            </a:r>
            <a:r>
              <a:rPr lang="en-US" altLang="zh-CN" sz="1800" b="1" dirty="0">
                <a:solidFill>
                  <a:srgbClr val="7030A0"/>
                </a:solidFill>
                <a:latin typeface="Segoe UI Black" pitchFamily="34" charset="0"/>
                <a:ea typeface="Segoe UI Black" pitchFamily="34" charset="0"/>
              </a:rPr>
              <a:t>talk may give useful information to the </a:t>
            </a:r>
            <a:r>
              <a:rPr lang="en-US" altLang="zh-CN" sz="1800" b="1" dirty="0" smtClean="0">
                <a:solidFill>
                  <a:srgbClr val="7030A0"/>
                </a:solidFill>
                <a:latin typeface="Segoe UI Black" pitchFamily="34" charset="0"/>
                <a:ea typeface="Segoe UI Black" pitchFamily="34" charset="0"/>
              </a:rPr>
              <a:t>enemy.</a:t>
            </a:r>
            <a:endParaRPr lang="zh-CN" altLang="en-US" sz="1800" b="1" dirty="0">
              <a:solidFill>
                <a:srgbClr val="7030A0"/>
              </a:solidFill>
              <a:latin typeface="Segoe UI Black" pitchFamily="34" charset="0"/>
            </a:endParaRPr>
          </a:p>
        </p:txBody>
      </p:sp>
      <p:sp>
        <p:nvSpPr>
          <p:cNvPr id="13" name="五角星 12"/>
          <p:cNvSpPr/>
          <p:nvPr/>
        </p:nvSpPr>
        <p:spPr>
          <a:xfrm>
            <a:off x="899592" y="3861048"/>
            <a:ext cx="269875" cy="3444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738570"/>
            <a:ext cx="8640960" cy="3538220"/>
          </a:xfrm>
          <a:prstGeom prst="rect">
            <a:avLst/>
          </a:prstGeom>
        </p:spPr>
        <p:txBody>
          <a:bodyPr wrap="square">
            <a:spAutoFit/>
          </a:bodyPr>
          <a:lstStyle/>
          <a:p>
            <a:r>
              <a:rPr lang="en-US" altLang="zh-CN" sz="2800" kern="100" dirty="0">
                <a:latin typeface="Times New Roman" panose="02020603050405020304" pitchFamily="18" charset="0"/>
                <a:cs typeface="Times New Roman" panose="02020603050405020304" pitchFamily="18" charset="0"/>
              </a:rPr>
              <a:t>Task 2: Fill in the blanks.  (</a:t>
            </a:r>
            <a:r>
              <a:rPr lang="zh-CN" altLang="zh-CN" sz="2800" kern="100" dirty="0">
                <a:latin typeface="Times New Roman" panose="02020603050405020304" pitchFamily="18" charset="0"/>
                <a:cs typeface="Times New Roman" panose="02020603050405020304" pitchFamily="18" charset="0"/>
              </a:rPr>
              <a:t>课文语法填空</a:t>
            </a:r>
            <a:r>
              <a:rPr lang="en-US" altLang="zh-CN" sz="2800" kern="100" dirty="0">
                <a:latin typeface="Times New Roman" panose="02020603050405020304" pitchFamily="18" charset="0"/>
                <a:cs typeface="Times New Roman" panose="02020603050405020304" pitchFamily="18" charset="0"/>
              </a:rPr>
              <a:t>)</a:t>
            </a:r>
            <a:endParaRPr lang="zh-CN" altLang="zh-CN" sz="2800" kern="100" dirty="0">
              <a:latin typeface="Times New Roman" panose="02020603050405020304" pitchFamily="18" charset="0"/>
              <a:cs typeface="Times New Roman" panose="02020603050405020304" pitchFamily="18" charset="0"/>
            </a:endParaRPr>
          </a:p>
          <a:p>
            <a:pPr indent="304800" algn="just">
              <a:spcAft>
                <a:spcPts val="0"/>
              </a:spcAft>
            </a:pPr>
            <a:r>
              <a:rPr lang="en-US" altLang="zh-CN" sz="2800" kern="100" dirty="0">
                <a:latin typeface="Times New Roman" panose="02020603050405020304" pitchFamily="18" charset="0"/>
                <a:cs typeface="Times New Roman" panose="02020603050405020304" pitchFamily="18" charset="0"/>
              </a:rPr>
              <a:t>    Ben is in an awkward situation and he turns 1. ______ Agony Aunt for help. Ben said that he became very mad because his school basketball team lost a match. He thought that their point guard should be responsible for it. Then Ben told that to his best friend, 2. _______, however, told everyone what he had said. He is in a total mess now, 3. _________ (hope) Agony Aunt can help him out.</a:t>
            </a:r>
            <a:endParaRPr lang="zh-CN" altLang="zh-CN" sz="2800" kern="100" dirty="0">
              <a:latin typeface="Times New Roman" panose="02020603050405020304" pitchFamily="18" charset="0"/>
              <a:cs typeface="Times New Roman" panose="02020603050405020304" pitchFamily="18" charset="0"/>
            </a:endParaRPr>
          </a:p>
        </p:txBody>
      </p:sp>
      <p:sp>
        <p:nvSpPr>
          <p:cNvPr id="4" name="矩形 3"/>
          <p:cNvSpPr/>
          <p:nvPr/>
        </p:nvSpPr>
        <p:spPr>
          <a:xfrm>
            <a:off x="7740352" y="1124744"/>
            <a:ext cx="637482" cy="584775"/>
          </a:xfrm>
          <a:prstGeom prst="rect">
            <a:avLst/>
          </a:prstGeom>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to </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矩形 4"/>
          <p:cNvSpPr/>
          <p:nvPr/>
        </p:nvSpPr>
        <p:spPr>
          <a:xfrm>
            <a:off x="5940152" y="2875002"/>
            <a:ext cx="1024639" cy="584775"/>
          </a:xfrm>
          <a:prstGeom prst="rect">
            <a:avLst/>
          </a:prstGeom>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who </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矩形 5"/>
          <p:cNvSpPr/>
          <p:nvPr/>
        </p:nvSpPr>
        <p:spPr>
          <a:xfrm>
            <a:off x="611560" y="3717032"/>
            <a:ext cx="1494320" cy="584775"/>
          </a:xfrm>
          <a:prstGeom prst="rect">
            <a:avLst/>
          </a:prstGeom>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hoping </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0040" y="260648"/>
            <a:ext cx="8652440" cy="6123940"/>
          </a:xfrm>
          <a:prstGeom prst="rect">
            <a:avLst/>
          </a:prstGeom>
        </p:spPr>
        <p:txBody>
          <a:bodyPr wrap="square">
            <a:spAutoFit/>
          </a:bodyPr>
          <a:lstStyle/>
          <a:p>
            <a:pPr indent="304800" algn="just">
              <a:spcAft>
                <a:spcPts val="0"/>
              </a:spcAft>
            </a:pPr>
            <a:r>
              <a:rPr lang="en-US" altLang="zh-CN" sz="2800" kern="100" dirty="0">
                <a:latin typeface="Times New Roman" panose="02020603050405020304"/>
                <a:cs typeface="Times New Roman" panose="02020603050405020304"/>
              </a:rPr>
              <a:t>   So Agony Aunt gives Ben some advice. She says that one of the 4. ________ (strategy) to maintain a relationship is clear communication. First, it is a good idea 5. ___________ (</a:t>
            </a:r>
            <a:r>
              <a:rPr lang="en-US" altLang="zh-CN" sz="2800" kern="100" dirty="0" err="1">
                <a:latin typeface="Times New Roman" panose="02020603050405020304"/>
                <a:cs typeface="Times New Roman" panose="02020603050405020304"/>
              </a:rPr>
              <a:t>apologise</a:t>
            </a:r>
            <a:r>
              <a:rPr lang="en-US" altLang="zh-CN" sz="2800" kern="100" dirty="0">
                <a:latin typeface="Times New Roman" panose="02020603050405020304"/>
                <a:cs typeface="Times New Roman" panose="02020603050405020304"/>
              </a:rPr>
              <a:t>) to his teammate. If he wants to win any more basketball games, they need to work together, which means 6. ____________ (communicate) with each other clearly and resolving conflicts. Then, he should talk to his friend. Tell his friend he is mad with him for repeating what he said and making the situation worse, but 7. _______ he wants to move on. 8. _________ (approach) in that way, his friendship will soon be repaired. Thirdly, and perhaps most importantly, Ben should think about his own 9. __________ (behave) and not say too much when he becomes 10. __________ (anger</a:t>
            </a:r>
            <a:r>
              <a:rPr lang="en-US" altLang="zh-CN" sz="2800" kern="100" dirty="0" smtClean="0">
                <a:latin typeface="Times New Roman" panose="02020603050405020304"/>
                <a:cs typeface="Times New Roman" panose="02020603050405020304"/>
              </a:rPr>
              <a:t>).</a:t>
            </a:r>
            <a:endParaRPr lang="zh-CN" altLang="zh-CN" sz="2800" kern="100" dirty="0">
              <a:cs typeface="Times New Roman" panose="02020603050405020304"/>
            </a:endParaRPr>
          </a:p>
        </p:txBody>
      </p:sp>
      <p:sp>
        <p:nvSpPr>
          <p:cNvPr id="4" name="矩形 3"/>
          <p:cNvSpPr/>
          <p:nvPr/>
        </p:nvSpPr>
        <p:spPr>
          <a:xfrm>
            <a:off x="2123728" y="692696"/>
            <a:ext cx="1952779" cy="584775"/>
          </a:xfrm>
          <a:prstGeom prst="rect">
            <a:avLst/>
          </a:prstGeom>
        </p:spPr>
        <p:txBody>
          <a:bodyPr wrap="none">
            <a:spAutoFit/>
          </a:bodyPr>
          <a:lstStyle/>
          <a:p>
            <a:r>
              <a:rPr lang="en-US" altLang="zh-CN" sz="3200" b="1" kern="100" dirty="0">
                <a:solidFill>
                  <a:srgbClr val="FF0000"/>
                </a:solidFill>
                <a:latin typeface="Times New Roman" panose="02020603050405020304"/>
                <a:cs typeface="Times New Roman" panose="02020603050405020304"/>
              </a:rPr>
              <a:t>strategies </a:t>
            </a:r>
            <a:endParaRPr lang="zh-CN" altLang="en-US" sz="3200" b="1" dirty="0">
              <a:solidFill>
                <a:srgbClr val="FF0000"/>
              </a:solidFill>
            </a:endParaRPr>
          </a:p>
        </p:txBody>
      </p:sp>
      <p:sp>
        <p:nvSpPr>
          <p:cNvPr id="5" name="矩形 4"/>
          <p:cNvSpPr/>
          <p:nvPr/>
        </p:nvSpPr>
        <p:spPr>
          <a:xfrm>
            <a:off x="234712" y="1556792"/>
            <a:ext cx="2350323" cy="584775"/>
          </a:xfrm>
          <a:prstGeom prst="rect">
            <a:avLst/>
          </a:prstGeom>
        </p:spPr>
        <p:txBody>
          <a:bodyPr wrap="none">
            <a:spAutoFit/>
          </a:bodyPr>
          <a:lstStyle/>
          <a:p>
            <a:r>
              <a:rPr lang="en-US" altLang="zh-CN" sz="3200" b="1" kern="100" dirty="0">
                <a:solidFill>
                  <a:srgbClr val="FF0000"/>
                </a:solidFill>
                <a:latin typeface="Times New Roman" panose="02020603050405020304"/>
                <a:cs typeface="Times New Roman" panose="02020603050405020304"/>
              </a:rPr>
              <a:t>to </a:t>
            </a:r>
            <a:r>
              <a:rPr lang="en-US" altLang="zh-CN" sz="3200" b="1" kern="100" dirty="0" err="1">
                <a:solidFill>
                  <a:srgbClr val="FF0000"/>
                </a:solidFill>
                <a:latin typeface="Times New Roman" panose="02020603050405020304"/>
                <a:cs typeface="Times New Roman" panose="02020603050405020304"/>
              </a:rPr>
              <a:t>apologise</a:t>
            </a:r>
            <a:r>
              <a:rPr lang="en-US" altLang="zh-CN" sz="3200" b="1" kern="100" dirty="0">
                <a:solidFill>
                  <a:srgbClr val="FF0000"/>
                </a:solidFill>
                <a:latin typeface="Times New Roman" panose="02020603050405020304"/>
                <a:cs typeface="Times New Roman" panose="02020603050405020304"/>
              </a:rPr>
              <a:t> </a:t>
            </a:r>
            <a:endParaRPr lang="zh-CN" altLang="en-US" sz="3200" b="1" dirty="0">
              <a:solidFill>
                <a:srgbClr val="FF0000"/>
              </a:solidFill>
            </a:endParaRPr>
          </a:p>
        </p:txBody>
      </p:sp>
      <p:sp>
        <p:nvSpPr>
          <p:cNvPr id="6" name="矩形 5"/>
          <p:cNvSpPr/>
          <p:nvPr/>
        </p:nvSpPr>
        <p:spPr>
          <a:xfrm>
            <a:off x="2555776" y="2412177"/>
            <a:ext cx="2895344" cy="584775"/>
          </a:xfrm>
          <a:prstGeom prst="rect">
            <a:avLst/>
          </a:prstGeom>
        </p:spPr>
        <p:txBody>
          <a:bodyPr wrap="none">
            <a:spAutoFit/>
          </a:bodyPr>
          <a:lstStyle/>
          <a:p>
            <a:r>
              <a:rPr lang="en-US" altLang="zh-CN" sz="3200" b="1" kern="100" dirty="0">
                <a:solidFill>
                  <a:srgbClr val="FF0000"/>
                </a:solidFill>
                <a:latin typeface="Times New Roman" panose="02020603050405020304"/>
                <a:cs typeface="Times New Roman" panose="02020603050405020304"/>
              </a:rPr>
              <a:t>communicating</a:t>
            </a:r>
            <a:endParaRPr lang="zh-CN" altLang="en-US" sz="3200" b="1" dirty="0">
              <a:solidFill>
                <a:srgbClr val="FF0000"/>
              </a:solidFill>
            </a:endParaRPr>
          </a:p>
        </p:txBody>
      </p:sp>
      <p:sp>
        <p:nvSpPr>
          <p:cNvPr id="7" name="矩形 6"/>
          <p:cNvSpPr/>
          <p:nvPr/>
        </p:nvSpPr>
        <p:spPr>
          <a:xfrm>
            <a:off x="771109" y="4077072"/>
            <a:ext cx="992579" cy="584775"/>
          </a:xfrm>
          <a:prstGeom prst="rect">
            <a:avLst/>
          </a:prstGeom>
        </p:spPr>
        <p:txBody>
          <a:bodyPr wrap="none">
            <a:spAutoFit/>
          </a:bodyPr>
          <a:lstStyle/>
          <a:p>
            <a:r>
              <a:rPr lang="en-US" altLang="zh-CN" sz="3200" b="1" kern="100" dirty="0">
                <a:solidFill>
                  <a:srgbClr val="FF0000"/>
                </a:solidFill>
                <a:latin typeface="Times New Roman" panose="02020603050405020304"/>
                <a:cs typeface="Times New Roman" panose="02020603050405020304"/>
              </a:rPr>
              <a:t>that </a:t>
            </a:r>
            <a:endParaRPr lang="zh-CN" altLang="en-US" sz="3200" b="1" dirty="0">
              <a:solidFill>
                <a:srgbClr val="FF0000"/>
              </a:solidFill>
            </a:endParaRPr>
          </a:p>
        </p:txBody>
      </p:sp>
      <p:sp>
        <p:nvSpPr>
          <p:cNvPr id="8" name="矩形 7"/>
          <p:cNvSpPr/>
          <p:nvPr/>
        </p:nvSpPr>
        <p:spPr>
          <a:xfrm>
            <a:off x="5220072" y="4077072"/>
            <a:ext cx="2445478" cy="584775"/>
          </a:xfrm>
          <a:prstGeom prst="rect">
            <a:avLst/>
          </a:prstGeom>
        </p:spPr>
        <p:txBody>
          <a:bodyPr wrap="none">
            <a:spAutoFit/>
          </a:bodyPr>
          <a:lstStyle/>
          <a:p>
            <a:r>
              <a:rPr lang="en-US" altLang="zh-CN" sz="3200" b="1" kern="100" dirty="0">
                <a:solidFill>
                  <a:srgbClr val="FF0000"/>
                </a:solidFill>
                <a:latin typeface="Times New Roman" panose="02020603050405020304"/>
                <a:cs typeface="Times New Roman" panose="02020603050405020304"/>
              </a:rPr>
              <a:t>Approached </a:t>
            </a:r>
            <a:endParaRPr lang="zh-CN" altLang="en-US" sz="3200" b="1" dirty="0">
              <a:solidFill>
                <a:srgbClr val="FF0000"/>
              </a:solidFill>
            </a:endParaRPr>
          </a:p>
        </p:txBody>
      </p:sp>
      <p:sp>
        <p:nvSpPr>
          <p:cNvPr id="9" name="矩形 8"/>
          <p:cNvSpPr/>
          <p:nvPr/>
        </p:nvSpPr>
        <p:spPr>
          <a:xfrm>
            <a:off x="1187624" y="5301208"/>
            <a:ext cx="2330061" cy="584775"/>
          </a:xfrm>
          <a:prstGeom prst="rect">
            <a:avLst/>
          </a:prstGeom>
        </p:spPr>
        <p:txBody>
          <a:bodyPr wrap="none">
            <a:spAutoFit/>
          </a:bodyPr>
          <a:lstStyle/>
          <a:p>
            <a:r>
              <a:rPr lang="en-US" altLang="zh-CN" sz="3200" b="1" kern="100" dirty="0" err="1">
                <a:solidFill>
                  <a:srgbClr val="FF0000"/>
                </a:solidFill>
                <a:latin typeface="Times New Roman" panose="02020603050405020304"/>
                <a:cs typeface="Times New Roman" panose="02020603050405020304"/>
              </a:rPr>
              <a:t>behavio</a:t>
            </a:r>
            <a:r>
              <a:rPr lang="en-US" altLang="zh-CN" sz="3200" b="1" kern="100" dirty="0">
                <a:solidFill>
                  <a:srgbClr val="FF0000"/>
                </a:solidFill>
                <a:latin typeface="Times New Roman" panose="02020603050405020304"/>
                <a:cs typeface="Times New Roman" panose="02020603050405020304"/>
              </a:rPr>
              <a:t>(u)r </a:t>
            </a:r>
            <a:endParaRPr lang="zh-CN" altLang="en-US" sz="3200" b="1" dirty="0">
              <a:solidFill>
                <a:srgbClr val="FF0000"/>
              </a:solidFill>
            </a:endParaRPr>
          </a:p>
        </p:txBody>
      </p:sp>
      <p:sp>
        <p:nvSpPr>
          <p:cNvPr id="10" name="矩形 9"/>
          <p:cNvSpPr/>
          <p:nvPr/>
        </p:nvSpPr>
        <p:spPr>
          <a:xfrm>
            <a:off x="2713340" y="5733256"/>
            <a:ext cx="1210588" cy="584775"/>
          </a:xfrm>
          <a:prstGeom prst="rect">
            <a:avLst/>
          </a:prstGeom>
        </p:spPr>
        <p:txBody>
          <a:bodyPr wrap="none">
            <a:spAutoFit/>
          </a:bodyPr>
          <a:lstStyle/>
          <a:p>
            <a:r>
              <a:rPr lang="en-US" altLang="zh-CN" sz="3200" b="1" kern="100" dirty="0">
                <a:solidFill>
                  <a:srgbClr val="FF0000"/>
                </a:solidFill>
                <a:latin typeface="Times New Roman" panose="02020603050405020304"/>
                <a:cs typeface="Times New Roman" panose="02020603050405020304"/>
              </a:rPr>
              <a:t>angry</a:t>
            </a:r>
            <a:endParaRPr lang="zh-CN"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9860" y="118745"/>
            <a:ext cx="8886825" cy="3969385"/>
          </a:xfrm>
          <a:prstGeom prst="rect">
            <a:avLst/>
          </a:prstGeom>
          <a:noFill/>
        </p:spPr>
        <p:txBody>
          <a:bodyPr wrap="square" rtlCol="0">
            <a:spAutoFit/>
          </a:bodyPr>
          <a:p>
            <a:pPr algn="just"/>
            <a:r>
              <a:rPr lang="zh-CN" altLang="en-US" sz="2800">
                <a:latin typeface="Times New Roman" panose="02020603050405020304" pitchFamily="18" charset="0"/>
                <a:cs typeface="Times New Roman" panose="02020603050405020304" pitchFamily="18" charset="0"/>
              </a:rPr>
              <a:t>Task 3: Learn from the two letters about the basic pattern of asking for help and putting forward suggestions and try to write two letters based on the following sentence patterns.</a:t>
            </a:r>
            <a:endParaRPr lang="zh-CN" altLang="en-US" sz="2800">
              <a:latin typeface="Times New Roman" panose="02020603050405020304" pitchFamily="18" charset="0"/>
              <a:cs typeface="Times New Roman" panose="02020603050405020304" pitchFamily="18" charset="0"/>
            </a:endParaRPr>
          </a:p>
          <a:p>
            <a:pPr algn="just"/>
            <a:r>
              <a:rPr lang="zh-CN" altLang="en-US" sz="2800" b="1">
                <a:latin typeface="Times New Roman" panose="02020603050405020304" pitchFamily="18" charset="0"/>
                <a:cs typeface="Times New Roman" panose="02020603050405020304" pitchFamily="18" charset="0"/>
              </a:rPr>
              <a:t>Sentence patterns to ask for help:</a:t>
            </a:r>
            <a:endParaRPr lang="zh-CN" altLang="en-US" sz="2800" b="1">
              <a:latin typeface="Times New Roman" panose="02020603050405020304" pitchFamily="18" charset="0"/>
              <a:cs typeface="Times New Roman" panose="02020603050405020304" pitchFamily="18" charset="0"/>
            </a:endParaRPr>
          </a:p>
          <a:p>
            <a:pPr algn="just"/>
            <a:r>
              <a:rPr lang="zh-CN" altLang="en-US" sz="2800">
                <a:latin typeface="Times New Roman" panose="02020603050405020304" pitchFamily="18" charset="0"/>
                <a:cs typeface="Times New Roman" panose="02020603050405020304" pitchFamily="18" charset="0"/>
              </a:rPr>
              <a:t>What troubles me most is that...</a:t>
            </a:r>
            <a:endParaRPr lang="zh-CN" altLang="en-US" sz="2800">
              <a:latin typeface="Times New Roman" panose="02020603050405020304" pitchFamily="18" charset="0"/>
              <a:cs typeface="Times New Roman" panose="02020603050405020304" pitchFamily="18" charset="0"/>
            </a:endParaRPr>
          </a:p>
          <a:p>
            <a:pPr algn="just"/>
            <a:r>
              <a:rPr lang="zh-CN" altLang="en-US" sz="2800">
                <a:latin typeface="Times New Roman" panose="02020603050405020304" pitchFamily="18" charset="0"/>
                <a:cs typeface="Times New Roman" panose="02020603050405020304" pitchFamily="18" charset="0"/>
              </a:rPr>
              <a:t>Facing those problems, I have to turn to you for help.</a:t>
            </a:r>
            <a:endParaRPr lang="zh-CN" altLang="en-US" sz="2800">
              <a:latin typeface="Times New Roman" panose="02020603050405020304" pitchFamily="18" charset="0"/>
              <a:cs typeface="Times New Roman" panose="02020603050405020304" pitchFamily="18" charset="0"/>
            </a:endParaRPr>
          </a:p>
          <a:p>
            <a:pPr algn="just"/>
            <a:r>
              <a:rPr lang="zh-CN" altLang="en-US" sz="2800">
                <a:latin typeface="Times New Roman" panose="02020603050405020304" pitchFamily="18" charset="0"/>
                <a:cs typeface="Times New Roman" panose="02020603050405020304" pitchFamily="18" charset="0"/>
              </a:rPr>
              <a:t>I wonder if you could do me a favor?/give me a hand?</a:t>
            </a:r>
            <a:endParaRPr lang="zh-CN" altLang="en-US" sz="2800">
              <a:latin typeface="Times New Roman" panose="02020603050405020304" pitchFamily="18" charset="0"/>
              <a:cs typeface="Times New Roman" panose="02020603050405020304" pitchFamily="18" charset="0"/>
            </a:endParaRPr>
          </a:p>
          <a:p>
            <a:pPr algn="just"/>
            <a:r>
              <a:rPr lang="zh-CN" altLang="en-US" sz="2800">
                <a:latin typeface="Times New Roman" panose="02020603050405020304" pitchFamily="18" charset="0"/>
                <a:cs typeface="Times New Roman" panose="02020603050405020304" pitchFamily="18" charset="0"/>
              </a:rPr>
              <a:t>I would be grateful if you could help me with...</a:t>
            </a:r>
            <a:endParaRPr lang="zh-CN" altLang="en-US" sz="2800">
              <a:latin typeface="Times New Roman" panose="02020603050405020304" pitchFamily="18" charset="0"/>
              <a:cs typeface="Times New Roman" panose="02020603050405020304" pitchFamily="18" charset="0"/>
            </a:endParaRPr>
          </a:p>
          <a:p>
            <a:pPr algn="just"/>
            <a:r>
              <a:rPr lang="zh-CN" altLang="en-US" sz="2800">
                <a:latin typeface="Times New Roman" panose="02020603050405020304" pitchFamily="18" charset="0"/>
                <a:cs typeface="Times New Roman" panose="02020603050405020304" pitchFamily="18" charset="0"/>
              </a:rPr>
              <a:t>Your kind help would be greatly appreciated.</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5895" y="171450"/>
            <a:ext cx="8716645" cy="4831080"/>
          </a:xfrm>
          <a:prstGeom prst="rect">
            <a:avLst/>
          </a:prstGeom>
          <a:noFill/>
        </p:spPr>
        <p:txBody>
          <a:bodyPr wrap="square" rtlCol="0">
            <a:spAutoFit/>
          </a:bodyPr>
          <a:p>
            <a:r>
              <a:rPr lang="zh-CN" altLang="en-US" sz="2800" b="1">
                <a:latin typeface="Times New Roman" panose="02020603050405020304" pitchFamily="18" charset="0"/>
                <a:cs typeface="Times New Roman" panose="02020603050405020304" pitchFamily="18" charset="0"/>
              </a:rPr>
              <a:t>Sentence patterns to give suggestions:</a:t>
            </a:r>
            <a:endParaRPr lang="zh-CN" altLang="en-US" sz="2800" b="1">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You should/are supposed to do...   </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As far as I</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m concerned, it would be wise of you to...</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Do sth.../ Don</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t do sth...</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You had better (not) do...   </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Why not do...   </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How/What about doing...</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It</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s a good idea to...</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Only in this way can you....</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It would be of benefit to do...</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You may/might as well do...</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88640"/>
            <a:ext cx="8964488" cy="1414780"/>
          </a:xfrm>
          <a:prstGeom prst="rect">
            <a:avLst/>
          </a:prstGeom>
        </p:spPr>
        <p:txBody>
          <a:bodyPr wrap="square">
            <a:spAutoFit/>
          </a:bodyPr>
          <a:lstStyle/>
          <a:p>
            <a:pPr algn="just">
              <a:spcAft>
                <a:spcPts val="0"/>
              </a:spcAft>
            </a:pPr>
            <a:r>
              <a:rPr lang="en-US" altLang="zh-CN" sz="3000" b="1" kern="100" dirty="0">
                <a:latin typeface="Times New Roman" panose="02020603050405020304"/>
                <a:cs typeface="Times New Roman" panose="02020603050405020304"/>
              </a:rPr>
              <a:t>Step 1: Starting Out (Page 1)</a:t>
            </a:r>
            <a:endParaRPr lang="zh-CN" altLang="zh-CN" sz="3000" kern="100" dirty="0">
              <a:cs typeface="Times New Roman" panose="02020603050405020304"/>
            </a:endParaRPr>
          </a:p>
          <a:p>
            <a:pPr marL="762000" indent="-762000" algn="just">
              <a:spcAft>
                <a:spcPts val="0"/>
              </a:spcAft>
            </a:pPr>
            <a:r>
              <a:rPr lang="en-US" altLang="zh-CN" sz="2800" kern="100" dirty="0">
                <a:latin typeface="Times New Roman" panose="02020603050405020304"/>
                <a:cs typeface="Times New Roman" panose="02020603050405020304"/>
              </a:rPr>
              <a:t>Activity 1: Look at the picture and describe what each person is doing. Talk about what kind of person they might be. </a:t>
            </a:r>
            <a:endParaRPr lang="zh-CN" altLang="zh-CN" sz="2800" kern="100" dirty="0">
              <a:cs typeface="Times New Roman" panose="02020603050405020304"/>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8635" y="1490345"/>
            <a:ext cx="8204835"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974333"/>
            <a:ext cx="8280920" cy="5631180"/>
          </a:xfrm>
          <a:prstGeom prst="rect">
            <a:avLst/>
          </a:prstGeom>
          <a:noFill/>
        </p:spPr>
        <p:txBody>
          <a:bodyPr wrap="square" rtlCol="0">
            <a:spAutoFit/>
          </a:bodyPr>
          <a:lstStyle/>
          <a:p>
            <a:pPr marL="514350" indent="-514350">
              <a:buAutoNum type="arabicPeriod"/>
            </a:pPr>
            <a:r>
              <a:rPr lang="en-US" altLang="zh-CN" sz="3000" b="1" dirty="0" smtClean="0">
                <a:solidFill>
                  <a:srgbClr val="FF0000"/>
                </a:solidFill>
                <a:latin typeface="Times New Roman" panose="02020603050405020304" pitchFamily="18" charset="0"/>
                <a:cs typeface="Times New Roman" panose="02020603050405020304" pitchFamily="18" charset="0"/>
              </a:rPr>
              <a:t>He is sitting alone. He looks disappointed. He may be a quiet person.</a:t>
            </a:r>
            <a:endParaRPr lang="en-US" altLang="zh-CN" sz="3000" b="1" dirty="0" smtClean="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3000" b="1" dirty="0" smtClean="0">
                <a:solidFill>
                  <a:srgbClr val="FF0000"/>
                </a:solidFill>
                <a:latin typeface="Times New Roman" panose="02020603050405020304" pitchFamily="18" charset="0"/>
                <a:cs typeface="Times New Roman" panose="02020603050405020304" pitchFamily="18" charset="0"/>
              </a:rPr>
              <a:t>He is eager to have/eat food. He may be hungry. It seems that he loves eating.</a:t>
            </a:r>
            <a:endParaRPr lang="en-US" altLang="zh-CN" sz="3000" b="1" dirty="0" smtClean="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3000" b="1" dirty="0" smtClean="0">
                <a:solidFill>
                  <a:srgbClr val="FF0000"/>
                </a:solidFill>
                <a:latin typeface="Times New Roman" panose="02020603050405020304" pitchFamily="18" charset="0"/>
                <a:cs typeface="Times New Roman" panose="02020603050405020304" pitchFamily="18" charset="0"/>
              </a:rPr>
              <a:t>He is quarrelling with another guy. He looks angry. He may be short-tempered. </a:t>
            </a:r>
            <a:endParaRPr lang="en-US" altLang="zh-CN" sz="3000" b="1" dirty="0" smtClean="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3000" b="1" dirty="0" smtClean="0">
                <a:solidFill>
                  <a:srgbClr val="FF0000"/>
                </a:solidFill>
                <a:latin typeface="Times New Roman" panose="02020603050405020304" pitchFamily="18" charset="0"/>
                <a:cs typeface="Times New Roman" panose="02020603050405020304" pitchFamily="18" charset="0"/>
              </a:rPr>
              <a:t>He is talking with some people excitedly. He looks delighted. He may be friendly/outgoing.</a:t>
            </a:r>
            <a:endParaRPr lang="en-US" altLang="zh-CN" sz="3000" b="1" dirty="0" smtClean="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3000" b="1" dirty="0" smtClean="0">
                <a:solidFill>
                  <a:srgbClr val="FF0000"/>
                </a:solidFill>
                <a:latin typeface="Times New Roman" panose="02020603050405020304" pitchFamily="18" charset="0"/>
                <a:cs typeface="Times New Roman" panose="02020603050405020304" pitchFamily="18" charset="0"/>
              </a:rPr>
              <a:t>She is offering cakes to a guy happily. She looks hospitable. She may be a kind girl.</a:t>
            </a:r>
            <a:endParaRPr lang="en-US" altLang="zh-CN" sz="3000" b="1" dirty="0" smtClean="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3000" b="1" dirty="0" smtClean="0">
                <a:solidFill>
                  <a:srgbClr val="FF0000"/>
                </a:solidFill>
                <a:latin typeface="Times New Roman" panose="02020603050405020304" pitchFamily="18" charset="0"/>
                <a:cs typeface="Times New Roman" panose="02020603050405020304" pitchFamily="18" charset="0"/>
              </a:rPr>
              <a:t>She has broken a cup. She looks frightened. She may be a careless girl.</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67544" y="332656"/>
            <a:ext cx="3384376" cy="553998"/>
          </a:xfrm>
          <a:prstGeom prst="rect">
            <a:avLst/>
          </a:prstGeom>
          <a:noFill/>
        </p:spPr>
        <p:txBody>
          <a:bodyPr wrap="square" rtlCol="0">
            <a:spAutoFit/>
          </a:bodyPr>
          <a:lstStyle/>
          <a:p>
            <a:r>
              <a:rPr lang="en-US" altLang="zh-CN" sz="3000" b="1" dirty="0" smtClean="0">
                <a:latin typeface="Times New Roman" panose="02020603050405020304" pitchFamily="18" charset="0"/>
                <a:cs typeface="Times New Roman" panose="02020603050405020304" pitchFamily="18" charset="0"/>
              </a:rPr>
              <a:t>Possible answers:</a:t>
            </a:r>
            <a:endParaRPr lang="zh-CN" altLang="en-US" sz="3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0" y="0"/>
            <a:ext cx="9144000" cy="741680"/>
          </a:xfrm>
        </p:spPr>
        <p:txBody>
          <a:bodyPr>
            <a:normAutofit/>
          </a:bodyPr>
          <a:p>
            <a:pPr algn="l"/>
            <a:r>
              <a:rPr lang="en-US" altLang="zh-CN" sz="3110" b="1" kern="100" dirty="0">
                <a:solidFill>
                  <a:srgbClr val="0070C0"/>
                </a:solidFill>
                <a:latin typeface="Times New Roman" panose="02020603050405020304"/>
                <a:cs typeface="Times New Roman" panose="02020603050405020304"/>
                <a:sym typeface="+mn-ea"/>
              </a:rPr>
              <a:t>Activity 2: Watch the video and answer the </a:t>
            </a:r>
            <a:r>
              <a:rPr lang="en-US" altLang="zh-CN" sz="3110" b="1" kern="100" dirty="0" smtClean="0">
                <a:solidFill>
                  <a:srgbClr val="0070C0"/>
                </a:solidFill>
                <a:latin typeface="Times New Roman" panose="02020603050405020304"/>
                <a:cs typeface="Times New Roman" panose="02020603050405020304"/>
                <a:sym typeface="+mn-ea"/>
              </a:rPr>
              <a:t>questions.</a:t>
            </a:r>
            <a:r>
              <a:rPr lang="en-US" altLang="zh-CN" sz="3110" kern="100" dirty="0" smtClean="0">
                <a:solidFill>
                  <a:prstClr val="black"/>
                </a:solidFill>
                <a:latin typeface="Times New Roman" panose="02020603050405020304"/>
                <a:cs typeface="Times New Roman" panose="02020603050405020304"/>
                <a:sym typeface="+mn-ea"/>
              </a:rPr>
              <a:t>  </a:t>
            </a:r>
            <a:endParaRPr lang="zh-CN" altLang="en-US" sz="3110"/>
          </a:p>
        </p:txBody>
      </p:sp>
      <p:pic>
        <p:nvPicPr>
          <p:cNvPr id="3" name="B3U1 Starting out">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139065" y="692785"/>
            <a:ext cx="8894445" cy="573278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9310" y="793537"/>
            <a:ext cx="8348736" cy="2399665"/>
          </a:xfrm>
          <a:prstGeom prst="rect">
            <a:avLst/>
          </a:prstGeom>
        </p:spPr>
        <p:txBody>
          <a:bodyPr wrap="square">
            <a:spAutoFit/>
          </a:bodyPr>
          <a:lstStyle/>
          <a:p>
            <a:pPr lvl="0" algn="just"/>
            <a:r>
              <a:rPr lang="en-US" altLang="zh-CN" sz="3000" b="1" kern="100" dirty="0">
                <a:solidFill>
                  <a:srgbClr val="0070C0"/>
                </a:solidFill>
                <a:latin typeface="Times New Roman" panose="02020603050405020304"/>
                <a:cs typeface="Times New Roman" panose="02020603050405020304"/>
              </a:rPr>
              <a:t>Answer the </a:t>
            </a:r>
            <a:r>
              <a:rPr lang="en-US" altLang="zh-CN" sz="3000" b="1" kern="100" dirty="0" smtClean="0">
                <a:solidFill>
                  <a:srgbClr val="0070C0"/>
                </a:solidFill>
                <a:latin typeface="Times New Roman" panose="02020603050405020304"/>
                <a:cs typeface="Times New Roman" panose="02020603050405020304"/>
              </a:rPr>
              <a:t>questions</a:t>
            </a:r>
            <a:r>
              <a:rPr lang="zh-CN" altLang="en-US" sz="3000" b="1" kern="100" dirty="0" smtClean="0">
                <a:solidFill>
                  <a:srgbClr val="0070C0"/>
                </a:solidFill>
                <a:latin typeface="Times New Roman" panose="02020603050405020304"/>
                <a:cs typeface="Times New Roman" panose="02020603050405020304"/>
              </a:rPr>
              <a:t>：</a:t>
            </a:r>
            <a:r>
              <a:rPr lang="en-US" altLang="zh-CN" sz="3000" kern="100" dirty="0" smtClean="0">
                <a:solidFill>
                  <a:prstClr val="black"/>
                </a:solidFill>
                <a:latin typeface="Times New Roman" panose="02020603050405020304"/>
                <a:cs typeface="Times New Roman" panose="02020603050405020304"/>
              </a:rPr>
              <a:t>    </a:t>
            </a:r>
            <a:endParaRPr lang="en-US" altLang="zh-CN" sz="3000" kern="100" dirty="0" smtClean="0">
              <a:solidFill>
                <a:prstClr val="black"/>
              </a:solidFill>
              <a:latin typeface="Times New Roman" panose="02020603050405020304"/>
              <a:cs typeface="Times New Roman" panose="02020603050405020304"/>
            </a:endParaRPr>
          </a:p>
          <a:p>
            <a:pPr marL="514350" lvl="0" indent="-514350" algn="just">
              <a:buAutoNum type="arabicPeriod"/>
            </a:pPr>
            <a:r>
              <a:rPr lang="en-US" altLang="zh-CN" sz="3000" kern="100" dirty="0" smtClean="0">
                <a:solidFill>
                  <a:prstClr val="black"/>
                </a:solidFill>
                <a:latin typeface="Times New Roman" panose="02020603050405020304"/>
                <a:cs typeface="Times New Roman" panose="02020603050405020304"/>
              </a:rPr>
              <a:t>What do the three conversations have in common?</a:t>
            </a:r>
            <a:endParaRPr lang="en-US" altLang="zh-CN" sz="3000" kern="100" dirty="0" smtClean="0">
              <a:solidFill>
                <a:prstClr val="black"/>
              </a:solidFill>
              <a:latin typeface="Times New Roman" panose="02020603050405020304"/>
              <a:cs typeface="Times New Roman" panose="02020603050405020304"/>
            </a:endParaRPr>
          </a:p>
          <a:p>
            <a:pPr marL="514350" lvl="0" indent="-514350" algn="just">
              <a:buAutoNum type="arabicPeriod"/>
            </a:pPr>
            <a:endParaRPr lang="en-US" altLang="zh-CN" sz="3000" kern="100" dirty="0">
              <a:solidFill>
                <a:prstClr val="black"/>
              </a:solidFill>
              <a:latin typeface="Times New Roman" panose="02020603050405020304"/>
              <a:cs typeface="Times New Roman" panose="02020603050405020304"/>
            </a:endParaRPr>
          </a:p>
          <a:p>
            <a:pPr marL="514350" lvl="0" indent="-514350" algn="just">
              <a:buAutoNum type="arabicPeriod"/>
            </a:pPr>
            <a:endParaRPr lang="en-US" altLang="zh-CN" sz="3000" kern="100" dirty="0">
              <a:solidFill>
                <a:prstClr val="black"/>
              </a:solidFill>
              <a:cs typeface="Times New Roman" panose="02020603050405020304"/>
            </a:endParaRPr>
          </a:p>
          <a:p>
            <a:pPr marL="514350" lvl="0" indent="-514350" algn="just">
              <a:buAutoNum type="arabicPeriod"/>
            </a:pPr>
            <a:r>
              <a:rPr lang="en-US" altLang="zh-CN" sz="3000" kern="100" dirty="0" smtClean="0">
                <a:solidFill>
                  <a:prstClr val="black"/>
                </a:solidFill>
                <a:latin typeface="Times New Roman" panose="02020603050405020304"/>
                <a:cs typeface="Times New Roman" panose="02020603050405020304"/>
              </a:rPr>
              <a:t>What would you do in similar situations?</a:t>
            </a:r>
            <a:endParaRPr lang="en-US" altLang="zh-CN" sz="3000" kern="100" dirty="0" smtClean="0">
              <a:solidFill>
                <a:prstClr val="black"/>
              </a:solidFill>
              <a:latin typeface="Times New Roman" panose="02020603050405020304"/>
              <a:cs typeface="Times New Roman" panose="02020603050405020304"/>
            </a:endParaRPr>
          </a:p>
        </p:txBody>
      </p:sp>
      <p:sp>
        <p:nvSpPr>
          <p:cNvPr id="3" name="TextBox 2"/>
          <p:cNvSpPr txBox="1"/>
          <p:nvPr/>
        </p:nvSpPr>
        <p:spPr>
          <a:xfrm>
            <a:off x="467544" y="1938898"/>
            <a:ext cx="8496944" cy="553085"/>
          </a:xfrm>
          <a:prstGeom prst="rect">
            <a:avLst/>
          </a:prstGeom>
          <a:noFill/>
        </p:spPr>
        <p:txBody>
          <a:bodyPr wrap="square" rtlCol="0">
            <a:spAutoFit/>
          </a:bodyPr>
          <a:lstStyle/>
          <a:p>
            <a:r>
              <a:rPr lang="en-US" altLang="zh-CN" sz="3000" b="1" dirty="0" smtClean="0">
                <a:solidFill>
                  <a:srgbClr val="FF0000"/>
                </a:solidFill>
                <a:latin typeface="Times New Roman" panose="02020603050405020304" pitchFamily="18" charset="0"/>
                <a:cs typeface="Times New Roman" panose="02020603050405020304" pitchFamily="18" charset="0"/>
              </a:rPr>
              <a:t>They are all about impolite </a:t>
            </a:r>
            <a:r>
              <a:rPr lang="en-US" altLang="zh-CN" sz="3000" b="1" dirty="0" err="1" smtClean="0">
                <a:solidFill>
                  <a:srgbClr val="FF0000"/>
                </a:solidFill>
                <a:latin typeface="Times New Roman" panose="02020603050405020304" pitchFamily="18" charset="0"/>
                <a:cs typeface="Times New Roman" panose="02020603050405020304" pitchFamily="18" charset="0"/>
              </a:rPr>
              <a:t>behaviour</a:t>
            </a:r>
            <a:r>
              <a:rPr lang="en-US" altLang="zh-CN" sz="3000" b="1" dirty="0" smtClean="0">
                <a:solidFill>
                  <a:srgbClr val="FF0000"/>
                </a:solidFill>
                <a:latin typeface="Times New Roman" panose="02020603050405020304" pitchFamily="18" charset="0"/>
                <a:cs typeface="Times New Roman" panose="02020603050405020304" pitchFamily="18" charset="0"/>
              </a:rPr>
              <a:t> in daily life.</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67544" y="3273365"/>
            <a:ext cx="8388424" cy="3322955"/>
          </a:xfrm>
          <a:prstGeom prst="rect">
            <a:avLst/>
          </a:prstGeom>
          <a:noFill/>
        </p:spPr>
        <p:txBody>
          <a:bodyPr wrap="square" rtlCol="0">
            <a:spAutoFit/>
          </a:bodyPr>
          <a:lstStyle/>
          <a:p>
            <a:r>
              <a:rPr lang="en-US" altLang="zh-CN" sz="3000" b="1" dirty="0" smtClean="0">
                <a:solidFill>
                  <a:srgbClr val="FF0000"/>
                </a:solidFill>
                <a:latin typeface="Times New Roman" panose="02020603050405020304" pitchFamily="18" charset="0"/>
                <a:cs typeface="Times New Roman" panose="02020603050405020304" pitchFamily="18" charset="0"/>
              </a:rPr>
              <a:t>In the first situation, I would thank Person 2 for his help without complaining.</a:t>
            </a:r>
            <a:endParaRPr lang="en-US" altLang="zh-CN" sz="3000" b="1" dirty="0" smtClean="0">
              <a:solidFill>
                <a:srgbClr val="FF0000"/>
              </a:solidFill>
              <a:latin typeface="Times New Roman" panose="02020603050405020304" pitchFamily="18" charset="0"/>
              <a:cs typeface="Times New Roman" panose="02020603050405020304" pitchFamily="18" charset="0"/>
            </a:endParaRPr>
          </a:p>
          <a:p>
            <a:r>
              <a:rPr lang="en-US" altLang="zh-CN" sz="3000" b="1" dirty="0" smtClean="0">
                <a:solidFill>
                  <a:srgbClr val="FF0000"/>
                </a:solidFill>
                <a:latin typeface="Times New Roman" panose="02020603050405020304" pitchFamily="18" charset="0"/>
                <a:cs typeface="Times New Roman" panose="02020603050405020304" pitchFamily="18" charset="0"/>
              </a:rPr>
              <a:t>In the second situation, I would listen to Person 1 patiently without interrupting.</a:t>
            </a:r>
            <a:endParaRPr lang="en-US" altLang="zh-CN" sz="3000" b="1" dirty="0" smtClean="0">
              <a:solidFill>
                <a:srgbClr val="FF0000"/>
              </a:solidFill>
              <a:latin typeface="Times New Roman" panose="02020603050405020304" pitchFamily="18" charset="0"/>
              <a:cs typeface="Times New Roman" panose="02020603050405020304" pitchFamily="18" charset="0"/>
            </a:endParaRPr>
          </a:p>
          <a:p>
            <a:r>
              <a:rPr lang="en-US" altLang="zh-CN" sz="3000" b="1" dirty="0" smtClean="0">
                <a:solidFill>
                  <a:srgbClr val="FF0000"/>
                </a:solidFill>
                <a:latin typeface="Times New Roman" panose="02020603050405020304" pitchFamily="18" charset="0"/>
                <a:cs typeface="Times New Roman" panose="02020603050405020304" pitchFamily="18" charset="0"/>
              </a:rPr>
              <a:t>In the third situation, I would thank Person 2 for the present sincerely without asking how much it is.</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2723441"/>
            <a:ext cx="7344816" cy="24337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矩形 2"/>
          <p:cNvSpPr/>
          <p:nvPr/>
        </p:nvSpPr>
        <p:spPr>
          <a:xfrm>
            <a:off x="375672" y="476672"/>
            <a:ext cx="8496944" cy="2245360"/>
          </a:xfrm>
          <a:prstGeom prst="rect">
            <a:avLst/>
          </a:prstGeom>
        </p:spPr>
        <p:txBody>
          <a:bodyPr wrap="square">
            <a:spAutoFit/>
          </a:bodyPr>
          <a:lstStyle/>
          <a:p>
            <a:pPr marL="457200" indent="-457200" algn="just">
              <a:spcAft>
                <a:spcPts val="0"/>
              </a:spcAft>
            </a:pPr>
            <a:r>
              <a:rPr lang="en-US" altLang="zh-CN" sz="2800" b="1" kern="100" dirty="0">
                <a:latin typeface="Times New Roman" panose="02020603050405020304"/>
                <a:cs typeface="Times New Roman" panose="02020603050405020304"/>
              </a:rPr>
              <a:t>Step 2: Before reading</a:t>
            </a:r>
            <a:endParaRPr lang="zh-CN" altLang="zh-CN" sz="2800" b="1" kern="100" dirty="0">
              <a:cs typeface="Times New Roman" panose="02020603050405020304"/>
            </a:endParaRPr>
          </a:p>
          <a:p>
            <a:pPr marL="762000" indent="-762000" algn="just">
              <a:spcAft>
                <a:spcPts val="0"/>
              </a:spcAft>
            </a:pPr>
            <a:r>
              <a:rPr lang="en-US" altLang="zh-CN" sz="2800" kern="100" dirty="0">
                <a:latin typeface="Times New Roman" panose="02020603050405020304"/>
                <a:cs typeface="Times New Roman" panose="02020603050405020304"/>
              </a:rPr>
              <a:t>Activity 1: Look at the problems you may face at school. Discuss which you think is the most difficult to overcome and why. Think about who you turn to for help when you face a problem.</a:t>
            </a:r>
            <a:endParaRPr lang="zh-CN" altLang="zh-CN" sz="2800" kern="100" dirty="0">
              <a:cs typeface="Times New Roman" panose="02020603050405020304"/>
            </a:endParaRPr>
          </a:p>
        </p:txBody>
      </p:sp>
      <p:sp>
        <p:nvSpPr>
          <p:cNvPr id="4" name="TextBox 3"/>
          <p:cNvSpPr txBox="1"/>
          <p:nvPr/>
        </p:nvSpPr>
        <p:spPr>
          <a:xfrm>
            <a:off x="1259632" y="2924944"/>
            <a:ext cx="6552728" cy="181483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smtClean="0">
                <a:solidFill>
                  <a:srgbClr val="0070C0"/>
                </a:solidFill>
                <a:latin typeface="Times New Roman" panose="02020603050405020304" pitchFamily="18" charset="0"/>
                <a:cs typeface="Times New Roman" panose="02020603050405020304" pitchFamily="18" charset="0"/>
              </a:rPr>
              <a:t>bad performance in a subject</a:t>
            </a:r>
            <a:endParaRPr lang="en-US" altLang="zh-CN" sz="2800" b="1"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800" b="1" dirty="0" smtClean="0">
                <a:solidFill>
                  <a:srgbClr val="0070C0"/>
                </a:solidFill>
                <a:latin typeface="Times New Roman" panose="02020603050405020304" pitchFamily="18" charset="0"/>
                <a:cs typeface="Times New Roman" panose="02020603050405020304" pitchFamily="18" charset="0"/>
              </a:rPr>
              <a:t>pressure to look good</a:t>
            </a:r>
            <a:endParaRPr lang="en-US" altLang="zh-CN" sz="2800" b="1"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800" b="1" dirty="0" smtClean="0">
                <a:solidFill>
                  <a:srgbClr val="0070C0"/>
                </a:solidFill>
                <a:latin typeface="Times New Roman" panose="02020603050405020304" pitchFamily="18" charset="0"/>
                <a:cs typeface="Times New Roman" panose="02020603050405020304" pitchFamily="18" charset="0"/>
              </a:rPr>
              <a:t>conflict with classmates</a:t>
            </a:r>
            <a:endParaRPr lang="en-US" altLang="zh-CN" sz="2800" b="1"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800" b="1" dirty="0" smtClean="0">
                <a:solidFill>
                  <a:srgbClr val="0070C0"/>
                </a:solidFill>
                <a:latin typeface="Times New Roman" panose="02020603050405020304" pitchFamily="18" charset="0"/>
                <a:cs typeface="Times New Roman" panose="02020603050405020304" pitchFamily="18" charset="0"/>
              </a:rPr>
              <a:t>difficulties fitting in with others </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1844824"/>
            <a:ext cx="7848872" cy="39604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矩形 2"/>
          <p:cNvSpPr/>
          <p:nvPr/>
        </p:nvSpPr>
        <p:spPr>
          <a:xfrm>
            <a:off x="683568" y="548680"/>
            <a:ext cx="7992888" cy="1077218"/>
          </a:xfrm>
          <a:prstGeom prst="rect">
            <a:avLst/>
          </a:prstGeom>
        </p:spPr>
        <p:txBody>
          <a:bodyPr wrap="square">
            <a:spAutoFit/>
          </a:bodyPr>
          <a:lstStyle/>
          <a:p>
            <a:pPr marL="762000" indent="-762000" algn="just">
              <a:spcAft>
                <a:spcPts val="0"/>
              </a:spcAft>
            </a:pPr>
            <a:r>
              <a:rPr lang="en-US" altLang="zh-CN" sz="3200" b="1" kern="100" dirty="0" smtClean="0">
                <a:latin typeface="Times New Roman" panose="02020603050405020304"/>
                <a:cs typeface="Times New Roman" panose="02020603050405020304"/>
              </a:rPr>
              <a:t>Now think </a:t>
            </a:r>
            <a:r>
              <a:rPr lang="en-US" altLang="zh-CN" sz="3200" b="1" kern="100" dirty="0">
                <a:latin typeface="Times New Roman" panose="02020603050405020304"/>
                <a:cs typeface="Times New Roman" panose="02020603050405020304"/>
              </a:rPr>
              <a:t>about who you turn to for help </a:t>
            </a:r>
            <a:endParaRPr lang="en-US" altLang="zh-CN" sz="3200" b="1" kern="100" dirty="0" smtClean="0">
              <a:latin typeface="Times New Roman" panose="02020603050405020304"/>
              <a:cs typeface="Times New Roman" panose="02020603050405020304"/>
            </a:endParaRPr>
          </a:p>
          <a:p>
            <a:pPr marL="762000" indent="-762000" algn="just">
              <a:spcAft>
                <a:spcPts val="0"/>
              </a:spcAft>
            </a:pPr>
            <a:r>
              <a:rPr lang="en-US" altLang="zh-CN" sz="3200" b="1" kern="100" dirty="0" smtClean="0">
                <a:latin typeface="Times New Roman" panose="02020603050405020304"/>
                <a:cs typeface="Times New Roman" panose="02020603050405020304"/>
              </a:rPr>
              <a:t>when you face </a:t>
            </a:r>
            <a:r>
              <a:rPr lang="en-US" altLang="zh-CN" sz="3200" b="1" kern="100" dirty="0">
                <a:latin typeface="Times New Roman" panose="02020603050405020304"/>
                <a:cs typeface="Times New Roman" panose="02020603050405020304"/>
              </a:rPr>
              <a:t>a problem.</a:t>
            </a:r>
            <a:endParaRPr lang="zh-CN" altLang="zh-CN" sz="3200" b="1" kern="100" dirty="0">
              <a:cs typeface="Times New Roman" panose="02020603050405020304"/>
            </a:endParaRPr>
          </a:p>
        </p:txBody>
      </p:sp>
      <p:sp>
        <p:nvSpPr>
          <p:cNvPr id="4" name="TextBox 3"/>
          <p:cNvSpPr txBox="1"/>
          <p:nvPr/>
        </p:nvSpPr>
        <p:spPr>
          <a:xfrm>
            <a:off x="1187624" y="1988840"/>
            <a:ext cx="7956376" cy="2676525"/>
          </a:xfrm>
          <a:prstGeom prst="rect">
            <a:avLst/>
          </a:prstGeom>
          <a:noFill/>
        </p:spPr>
        <p:txBody>
          <a:bodyPr wrap="square" rtlCol="0">
            <a:spAutoFit/>
          </a:bodyPr>
          <a:lstStyle/>
          <a:p>
            <a:pPr marL="457200" indent="-457200">
              <a:buFont typeface="Arial" panose="020B0604020202020204" pitchFamily="34" charset="0"/>
              <a:buChar char="•"/>
            </a:pPr>
            <a:r>
              <a:rPr lang="en-US" altLang="zh-CN" sz="2800" b="1" dirty="0" smtClean="0">
                <a:solidFill>
                  <a:srgbClr val="0070C0"/>
                </a:solidFill>
                <a:latin typeface="Times New Roman" panose="02020603050405020304" pitchFamily="18" charset="0"/>
                <a:cs typeface="Times New Roman" panose="02020603050405020304" pitchFamily="18" charset="0"/>
              </a:rPr>
              <a:t>friends </a:t>
            </a:r>
            <a:endParaRPr lang="en-US" altLang="zh-CN" sz="2800" b="1"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b="1" dirty="0" smtClean="0">
                <a:solidFill>
                  <a:srgbClr val="0070C0"/>
                </a:solidFill>
                <a:latin typeface="Times New Roman" panose="02020603050405020304" pitchFamily="18" charset="0"/>
                <a:cs typeface="Times New Roman" panose="02020603050405020304" pitchFamily="18" charset="0"/>
              </a:rPr>
              <a:t>parents </a:t>
            </a:r>
            <a:endParaRPr lang="en-US" altLang="zh-CN" sz="2800" b="1"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b="1" dirty="0" smtClean="0">
                <a:solidFill>
                  <a:srgbClr val="0070C0"/>
                </a:solidFill>
                <a:latin typeface="Times New Roman" panose="02020603050405020304" pitchFamily="18" charset="0"/>
                <a:cs typeface="Times New Roman" panose="02020603050405020304" pitchFamily="18" charset="0"/>
              </a:rPr>
              <a:t>teachers</a:t>
            </a:r>
            <a:endParaRPr lang="en-US" altLang="zh-CN" sz="2800" b="1"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b="1" dirty="0" smtClean="0">
                <a:solidFill>
                  <a:srgbClr val="0070C0"/>
                </a:solidFill>
                <a:latin typeface="Times New Roman" panose="02020603050405020304" pitchFamily="18" charset="0"/>
                <a:cs typeface="Times New Roman" panose="02020603050405020304" pitchFamily="18" charset="0"/>
              </a:rPr>
              <a:t>online forums </a:t>
            </a:r>
            <a:endParaRPr lang="en-US" altLang="zh-CN" sz="2800" b="1"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b="1" dirty="0" smtClean="0">
                <a:solidFill>
                  <a:srgbClr val="0070C0"/>
                </a:solidFill>
                <a:latin typeface="Times New Roman" panose="02020603050405020304" pitchFamily="18" charset="0"/>
                <a:cs typeface="Times New Roman" panose="02020603050405020304" pitchFamily="18" charset="0"/>
              </a:rPr>
              <a:t>no one—you prefer to keep things to yourself</a:t>
            </a:r>
            <a:endParaRPr lang="en-US" altLang="zh-CN" sz="2800" b="1"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CN" sz="2800" b="1" dirty="0" smtClean="0">
                <a:solidFill>
                  <a:srgbClr val="0070C0"/>
                </a:solidFill>
                <a:latin typeface="Times New Roman" panose="02020603050405020304" pitchFamily="18" charset="0"/>
                <a:cs typeface="Times New Roman" panose="02020603050405020304" pitchFamily="18" charset="0"/>
              </a:rPr>
              <a:t>other ________</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922055"/>
            <a:ext cx="7560840" cy="1383665"/>
          </a:xfrm>
          <a:prstGeom prst="rect">
            <a:avLst/>
          </a:prstGeom>
        </p:spPr>
        <p:txBody>
          <a:bodyPr wrap="square">
            <a:spAutoFit/>
          </a:bodyPr>
          <a:lstStyle/>
          <a:p>
            <a:r>
              <a:rPr lang="en-US" altLang="zh-CN" sz="2800" b="1" dirty="0">
                <a:latin typeface="Times New Roman" panose="02020603050405020304" pitchFamily="18" charset="0"/>
                <a:cs typeface="Times New Roman" panose="02020603050405020304" pitchFamily="18" charset="0"/>
              </a:rPr>
              <a:t>Step 3: While reading</a:t>
            </a:r>
            <a:endParaRPr lang="zh-CN" altLang="zh-CN" sz="2800" b="1"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Task1: Read the letters and find out what kind of problems Ben has and who he turns to for help. </a:t>
            </a:r>
            <a:endParaRPr lang="zh-CN" altLang="zh-CN"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71600" y="2708920"/>
            <a:ext cx="7200800" cy="2861310"/>
          </a:xfrm>
          <a:prstGeom prst="rect">
            <a:avLst/>
          </a:prstGeom>
          <a:noFill/>
        </p:spPr>
        <p:txBody>
          <a:bodyPr wrap="square" rtlCol="0">
            <a:spAutoFit/>
          </a:bodyPr>
          <a:lstStyle/>
          <a:p>
            <a:r>
              <a:rPr lang="en-US" altLang="zh-CN" sz="3000" b="1" dirty="0" smtClean="0">
                <a:solidFill>
                  <a:srgbClr val="FF0000"/>
                </a:solidFill>
                <a:latin typeface="Times New Roman" panose="02020603050405020304" pitchFamily="18" charset="0"/>
                <a:cs typeface="Times New Roman" panose="02020603050405020304" pitchFamily="18" charset="0"/>
              </a:rPr>
              <a:t>Ben believed one of his teammates let down the whole team and told it to his best friend. But then his friend told everyone else what Ben had said. Now Ben is at a loss for what to do, and he turns to Agony Aunt for help.</a:t>
            </a:r>
            <a:endParaRPr lang="zh-CN" altLang="en-US" sz="3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440" y="188640"/>
            <a:ext cx="7776864" cy="521970"/>
          </a:xfrm>
          <a:prstGeom prst="rect">
            <a:avLst/>
          </a:prstGeom>
        </p:spPr>
        <p:txBody>
          <a:bodyPr wrap="square">
            <a:spAutoFit/>
          </a:bodyPr>
          <a:lstStyle/>
          <a:p>
            <a:pPr marL="762000" indent="-762000" algn="just">
              <a:spcAft>
                <a:spcPts val="0"/>
              </a:spcAft>
            </a:pPr>
            <a:r>
              <a:rPr lang="en-US" altLang="zh-CN" sz="2800" b="1" kern="100" dirty="0" smtClean="0">
                <a:solidFill>
                  <a:srgbClr val="FF0000"/>
                </a:solidFill>
                <a:latin typeface="Times New Roman" panose="02020603050405020304"/>
                <a:cs typeface="Times New Roman" panose="02020603050405020304"/>
              </a:rPr>
              <a:t>Task2: Choose the best summary of the letters. </a:t>
            </a:r>
            <a:endParaRPr lang="zh-CN" altLang="zh-CN" sz="2800" b="1" kern="100" dirty="0">
              <a:solidFill>
                <a:srgbClr val="FF0000"/>
              </a:solidFill>
              <a:cs typeface="Times New Roman" panose="02020603050405020304"/>
            </a:endParaRPr>
          </a:p>
        </p:txBody>
      </p:sp>
      <p:sp>
        <p:nvSpPr>
          <p:cNvPr id="3" name="TextBox 2"/>
          <p:cNvSpPr txBox="1"/>
          <p:nvPr/>
        </p:nvSpPr>
        <p:spPr>
          <a:xfrm>
            <a:off x="695633" y="1003965"/>
            <a:ext cx="8136904" cy="5262245"/>
          </a:xfrm>
          <a:prstGeom prst="rect">
            <a:avLst/>
          </a:prstGeom>
          <a:noFill/>
        </p:spPr>
        <p:txBody>
          <a:bodyPr wrap="square" rtlCol="0">
            <a:spAutoFit/>
          </a:bodyPr>
          <a:lstStyle/>
          <a:p>
            <a:pPr marL="514350" indent="-514350">
              <a:buAutoNum type="arabicPeriod"/>
            </a:pPr>
            <a:r>
              <a:rPr lang="en-US" altLang="zh-CN" sz="2800" dirty="0" smtClean="0">
                <a:latin typeface="Times New Roman" panose="02020603050405020304" pitchFamily="18" charset="0"/>
                <a:cs typeface="Times New Roman" panose="02020603050405020304" pitchFamily="18" charset="0"/>
              </a:rPr>
              <a:t>Ben said something bad about his best friend, and Agony Aunt told him to apologize to his friend.</a:t>
            </a:r>
            <a:endParaRPr lang="en-US" altLang="zh-CN" sz="2800" dirty="0" smtClean="0">
              <a:latin typeface="Times New Roman" panose="02020603050405020304" pitchFamily="18" charset="0"/>
              <a:cs typeface="Times New Roman" panose="02020603050405020304" pitchFamily="18" charset="0"/>
            </a:endParaRPr>
          </a:p>
          <a:p>
            <a:pPr marL="514350" indent="-514350">
              <a:buAutoNum type="arabicPeriod"/>
            </a:pP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2.   Ben was angry that his team was let down by some</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members, and </a:t>
            </a:r>
            <a:r>
              <a:rPr lang="en-US" altLang="zh-CN" sz="2800" dirty="0">
                <a:latin typeface="Times New Roman" panose="02020603050405020304" pitchFamily="18" charset="0"/>
                <a:cs typeface="Times New Roman" panose="02020603050405020304" pitchFamily="18" charset="0"/>
              </a:rPr>
              <a:t>Agony </a:t>
            </a:r>
            <a:r>
              <a:rPr lang="en-US" altLang="zh-CN" sz="2800" dirty="0" smtClean="0">
                <a:latin typeface="Times New Roman" panose="02020603050405020304" pitchFamily="18" charset="0"/>
                <a:cs typeface="Times New Roman" panose="02020603050405020304" pitchFamily="18" charset="0"/>
              </a:rPr>
              <a:t>Aunt</a:t>
            </a:r>
            <a:r>
              <a:rPr lang="zh-CN" altLang="en-US" sz="2800"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told him to take it easy.</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3.   Ben didn’t play well in the match, and </a:t>
            </a:r>
            <a:r>
              <a:rPr lang="en-US" altLang="zh-CN" sz="2800" dirty="0">
                <a:latin typeface="Times New Roman" panose="02020603050405020304" pitchFamily="18" charset="0"/>
                <a:cs typeface="Times New Roman" panose="02020603050405020304" pitchFamily="18" charset="0"/>
              </a:rPr>
              <a:t>Agony </a:t>
            </a:r>
            <a:r>
              <a:rPr lang="en-US" altLang="zh-CN" sz="2800" dirty="0" smtClean="0">
                <a:latin typeface="Times New Roman" panose="02020603050405020304" pitchFamily="18" charset="0"/>
                <a:cs typeface="Times New Roman" panose="02020603050405020304" pitchFamily="18" charset="0"/>
              </a:rPr>
              <a:t>Aunt</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zh-CN" altLang="en-US" sz="2800"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advised him to </a:t>
            </a:r>
            <a:r>
              <a:rPr lang="en-US" altLang="zh-CN" sz="2800" dirty="0" err="1" smtClean="0">
                <a:latin typeface="Times New Roman" panose="02020603050405020304" pitchFamily="18" charset="0"/>
                <a:cs typeface="Times New Roman" panose="02020603050405020304" pitchFamily="18" charset="0"/>
              </a:rPr>
              <a:t>apologize</a:t>
            </a:r>
            <a:r>
              <a:rPr lang="en-US" altLang="zh-CN" sz="2800" dirty="0" smtClean="0">
                <a:latin typeface="Times New Roman" panose="02020603050405020304" pitchFamily="18" charset="0"/>
                <a:cs typeface="Times New Roman" panose="02020603050405020304" pitchFamily="18" charset="0"/>
              </a:rPr>
              <a:t> to his teammates.</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pPr marL="514350" indent="-514350">
              <a:buAutoNum type="arabicPeriod" startAt="4"/>
            </a:pPr>
            <a:r>
              <a:rPr lang="en-US" altLang="zh-CN" sz="2800" dirty="0" smtClean="0">
                <a:latin typeface="Times New Roman" panose="02020603050405020304" pitchFamily="18" charset="0"/>
                <a:cs typeface="Times New Roman" panose="02020603050405020304" pitchFamily="18" charset="0"/>
              </a:rPr>
              <a:t>Ben was in an awkward situation, and </a:t>
            </a:r>
            <a:r>
              <a:rPr lang="en-US" altLang="zh-CN" sz="2800" dirty="0">
                <a:latin typeface="Times New Roman" panose="02020603050405020304" pitchFamily="18" charset="0"/>
                <a:cs typeface="Times New Roman" panose="02020603050405020304" pitchFamily="18" charset="0"/>
              </a:rPr>
              <a:t>Agony </a:t>
            </a:r>
            <a:r>
              <a:rPr lang="en-US" altLang="zh-CN" sz="2800" dirty="0" smtClean="0">
                <a:latin typeface="Times New Roman" panose="02020603050405020304" pitchFamily="18" charset="0"/>
                <a:cs typeface="Times New Roman" panose="02020603050405020304" pitchFamily="18" charset="0"/>
              </a:rPr>
              <a:t>Aunt</a:t>
            </a:r>
            <a:r>
              <a:rPr lang="zh-CN" altLang="en-US"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gave him suggestions as to how to deal with his   </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problems.</a:t>
            </a:r>
            <a:endParaRPr lang="zh-CN" altLang="en-US" sz="2800" dirty="0">
              <a:latin typeface="Times New Roman" panose="02020603050405020304" pitchFamily="18" charset="0"/>
              <a:cs typeface="Times New Roman" panose="02020603050405020304" pitchFamily="18" charset="0"/>
            </a:endParaRPr>
          </a:p>
        </p:txBody>
      </p:sp>
      <p:sp>
        <p:nvSpPr>
          <p:cNvPr id="5" name="太阳形 4"/>
          <p:cNvSpPr/>
          <p:nvPr/>
        </p:nvSpPr>
        <p:spPr>
          <a:xfrm>
            <a:off x="520249" y="4798072"/>
            <a:ext cx="864096" cy="792088"/>
          </a:xfrm>
          <a:prstGeom prst="su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tags/tag1.xml><?xml version="1.0" encoding="utf-8"?>
<p:tagLst xmlns:p="http://schemas.openxmlformats.org/presentationml/2006/main">
  <p:tag name="KSO_WM_MEDIACOVER_FLAG" val="1"/>
  <p:tag name="KSO_WM_UNIT_MEDIACOVER_BTN_STATE" val="1"/>
  <p:tag name="KSO_WM_UNIT_MEDIACOVER_BTNRECT" val="7003*4514*0*0"/>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5522</Words>
  <Application>WPS 演示</Application>
  <PresentationFormat>全屏显示(4:3)</PresentationFormat>
  <Paragraphs>163</Paragraphs>
  <Slides>18</Slides>
  <Notes>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18</vt:i4>
      </vt:variant>
    </vt:vector>
  </HeadingPairs>
  <TitlesOfParts>
    <vt:vector size="33" baseType="lpstr">
      <vt:lpstr>Arial</vt:lpstr>
      <vt:lpstr>宋体</vt:lpstr>
      <vt:lpstr>Wingdings</vt:lpstr>
      <vt:lpstr>Times New Roman</vt:lpstr>
      <vt:lpstr>Times New Roman</vt:lpstr>
      <vt:lpstr>微软雅黑</vt:lpstr>
      <vt:lpstr>Arial Unicode MS</vt:lpstr>
      <vt:lpstr>Calibri</vt:lpstr>
      <vt:lpstr>Segoe UI Black</vt:lpstr>
      <vt:lpstr>Verdana</vt:lpstr>
      <vt:lpstr>Segoe UI</vt:lpstr>
      <vt:lpstr>等线 Light</vt:lpstr>
      <vt:lpstr>等线</vt:lpstr>
      <vt:lpstr>Office 主题</vt:lpstr>
      <vt:lpstr>Office 主题​​</vt:lpstr>
      <vt:lpstr>PowerPoint 演示文稿</vt:lpstr>
      <vt:lpstr>PowerPoint 演示文稿</vt:lpstr>
      <vt:lpstr>PowerPoint 演示文稿</vt:lpstr>
      <vt:lpstr>Activity 2: Watch the video and answer the questions.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ybl</dc:creator>
  <cp:lastModifiedBy>孙新峰</cp:lastModifiedBy>
  <cp:revision>36</cp:revision>
  <dcterms:created xsi:type="dcterms:W3CDTF">2020-04-23T06:54:00Z</dcterms:created>
  <dcterms:modified xsi:type="dcterms:W3CDTF">2021-04-11T23:52:37Z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