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2" r:id="rId4"/>
    <p:sldId id="262" r:id="rId5"/>
    <p:sldId id="261" r:id="rId6"/>
    <p:sldId id="260" r:id="rId7"/>
    <p:sldId id="259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7" r:id="rId17"/>
    <p:sldId id="270" r:id="rId18"/>
    <p:sldId id="271" r:id="rId19"/>
    <p:sldId id="293" r:id="rId20"/>
    <p:sldId id="294" r:id="rId21"/>
    <p:sldId id="295" r:id="rId22"/>
    <p:sldId id="272" r:id="rId23"/>
    <p:sldId id="273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35" y="-92"/>
      </p:cViewPr>
      <p:guideLst>
        <p:guide orient="horz" pos="2091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08201" y="2492896"/>
            <a:ext cx="4927600" cy="175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4</a:t>
            </a:r>
            <a:endParaRPr lang="en-US" altLang="zh-CN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endParaRPr lang="zh-CN" altLang="zh-C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548680"/>
            <a:ext cx="8568952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16)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These 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problems, if not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_________(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solve) properly, </a:t>
            </a:r>
            <a:endParaRPr lang="en-US" altLang="zh-CN" sz="2800" kern="100" dirty="0">
              <a:solidFill>
                <a:prstClr val="black"/>
              </a:solidFill>
              <a:latin typeface="Times New Roman" panose="02020603050405020304"/>
              <a:cs typeface="Courier New" panose="02070309020205020404"/>
            </a:endParaRPr>
          </a:p>
          <a:p>
            <a:pPr lvl="0" algn="just"/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     will seriously affect the growth of teenagers and even </a:t>
            </a:r>
            <a:endParaRPr lang="en-US" altLang="zh-CN" sz="2800" kern="100" dirty="0">
              <a:solidFill>
                <a:prstClr val="black"/>
              </a:solidFill>
              <a:latin typeface="Times New Roman" panose="02020603050405020304"/>
              <a:cs typeface="Courier New" panose="02070309020205020404"/>
            </a:endParaRPr>
          </a:p>
          <a:p>
            <a:pPr lvl="0" algn="just"/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     the nation’s future.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514350" lvl="0" indent="-514350" algn="just">
              <a:buAutoNum type="arabicParenR" startAt="17"/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__________(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separate) from his best friends for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altLang="zh-CN" sz="2800" kern="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long time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little boy will feel lonely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kern="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FontTx/>
              <a:buNone/>
              <a:tabLst>
                <a:tab pos="2700655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18) Unless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___________(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repair), the machine is of no use.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buNone/>
              <a:tabLst>
                <a:tab pos="2700655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19) Though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__________(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beat) by the opposite team,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2700655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players were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discouraged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20)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 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locked herself in her study for the whole   </a:t>
            </a: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weekend,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_________(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prepare) for the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coming 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examination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0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21) Greatly ____________(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inspire) by what he said, we </a:t>
            </a: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are determined to study hard.</a:t>
            </a:r>
            <a:endParaRPr lang="zh-CN" altLang="zh-CN" sz="20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AutoNum type="arabicParenR" startAt="17"/>
              <a:tabLst>
                <a:tab pos="2700655" algn="l"/>
              </a:tabLst>
            </a:pP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71541" y="497245"/>
            <a:ext cx="138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solved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1772816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46552" y="2636912"/>
            <a:ext cx="1777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00440" y="3059668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beaten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32395" y="4352404"/>
            <a:ext cx="2035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32215" y="5170815"/>
            <a:ext cx="1716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99392"/>
            <a:ext cx="9144000" cy="7170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22) ________(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drive) by a greater demand for vegetables,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    farmers have built more greenhouses.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23) __________(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look) back on all those difficult times in the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     past, Ivy could not help but let out a sigh.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24) He 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stood there silently, </a:t>
            </a: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__________(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move) to tears.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25) ____________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in white/___________herself</a:t>
            </a: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  <a:sym typeface="+mn-ea"/>
              </a:rPr>
              <a:t>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  <a:sym typeface="+mn-ea"/>
              </a:rPr>
              <a:t>dress)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, she looks more beautiful.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26) ___________(expose) to the sunlight, your skin will get burnt.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27) __________(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compare) to other problems she was faced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      with, this one was not important.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28) _________(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face) with /___________a choice between arts and science, the little girl didn’t know which to choose.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29) ___________(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offer) an important role in the movie, Andy has got a chance to become famous.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30) _________________________________(catch) in the rain, my daughter....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-55458"/>
            <a:ext cx="1495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Driven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4512" y="764704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Looking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5936" y="1628800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moved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4512" y="2057306"/>
            <a:ext cx="1672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Dressed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9503" y="2780452"/>
            <a:ext cx="16510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Exposed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1298" y="3699113"/>
            <a:ext cx="2148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Compared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4383" y="4533255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Faced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8795" y="5980777"/>
            <a:ext cx="50380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Caught/Having been caught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45467" y="2057306"/>
            <a:ext cx="168783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Dressing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5758" y="4533255"/>
            <a:ext cx="135699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Facing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5353" y="5397490"/>
            <a:ext cx="15290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Offered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6632"/>
            <a:ext cx="9036496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>
              <a:spcAft>
                <a:spcPts val="0"/>
              </a:spcAft>
              <a:buFont typeface="+mj-lt"/>
              <a:buNone/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3. 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用分词作状语的方式翻译下列句子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我和父亲正坐在桌旁讨论着我的工作问题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en-US" altLang="zh-CN" sz="2800" kern="100" dirty="0" smtClean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2) </a:t>
            </a:r>
            <a:r>
              <a:rPr lang="zh-CN" altLang="en-US" sz="2800" kern="100" dirty="0" smtClean="0">
                <a:latin typeface="Times New Roman" panose="02020603050405020304"/>
                <a:cs typeface="Times New Roman" panose="02020603050405020304"/>
              </a:rPr>
              <a:t>面对困难，我们必须设法克服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en-US" altLang="zh-CN" sz="2800" kern="100" dirty="0" smtClean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endParaRPr lang="en-US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endParaRPr lang="en-US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cs typeface="Courier New" panose="02070309020205020404"/>
              </a:rPr>
              <a:t>3) </a:t>
            </a:r>
            <a:r>
              <a:rPr lang="zh-CN" altLang="zh-CN" sz="2800" kern="100" dirty="0" smtClean="0">
                <a:latin typeface="宋体" panose="02010600030101010101" pitchFamily="2" charset="-122"/>
                <a:cs typeface="Courier New" panose="02070309020205020404"/>
              </a:rPr>
              <a:t>由于对他所做的事情很满意，老师在课堂上表扬了他。</a:t>
            </a:r>
            <a:endParaRPr lang="en-US" altLang="zh-CN" sz="2800" kern="100" dirty="0" smtClean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endParaRPr lang="zh-CN" altLang="zh-CN" sz="2800" kern="1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496" y="962725"/>
            <a:ext cx="8784976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spcAft>
                <a:spcPts val="0"/>
              </a:spcAft>
            </a:pPr>
            <a:r>
              <a:rPr lang="en-US" altLang="zh-CN" sz="2800" b="1" u="sng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Seating themselves /Seated at the table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my father and I were talking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my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job.</a:t>
            </a:r>
            <a:endParaRPr lang="zh-CN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2191529"/>
            <a:ext cx="864096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spcAft>
                <a:spcPts val="0"/>
              </a:spcAft>
            </a:pPr>
            <a:r>
              <a:rPr lang="en-US" altLang="zh-CN" sz="2800" b="1" u="sng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Faced with/Facing difficulties,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must try to overcome them</a:t>
            </a:r>
            <a:endParaRPr lang="zh-CN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372" y="3670136"/>
            <a:ext cx="925252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u="sng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Satisfied with what he did,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teacher praised him </a:t>
            </a:r>
            <a:endParaRPr lang="en-US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class.</a:t>
            </a:r>
            <a:endParaRPr lang="zh-CN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96" y="-27384"/>
            <a:ext cx="9001000" cy="698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4)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在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大学舍友的陪同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(accompany)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下，他参观了西安的许多名胜古迹。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endParaRPr lang="en-US" altLang="zh-CN" sz="2800" kern="100" dirty="0" smtClean="0">
              <a:latin typeface="Times New Roman" panose="02020603050405020304"/>
              <a:cs typeface="Times New Roman" panose="020206030504050203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endParaRPr lang="en-US" altLang="zh-CN" sz="2800" kern="100" dirty="0">
              <a:latin typeface="Times New Roman" panose="02020603050405020304"/>
              <a:cs typeface="Times New Roman" panose="020206030504050203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5)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受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他的影响，越来越多的人喜欢上了户外活动。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152400" algn="just">
              <a:spcAft>
                <a:spcPts val="0"/>
              </a:spcAft>
              <a:tabLst>
                <a:tab pos="2700655" algn="l"/>
              </a:tabLst>
            </a:pPr>
            <a:endParaRPr lang="en-US" altLang="zh-CN" sz="2800" u="sng" kern="100" dirty="0" smtClean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endParaRPr lang="en-US" altLang="zh-CN" sz="2800" u="sng" kern="100" dirty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8)</a:t>
            </a:r>
            <a:r>
              <a:rPr lang="zh-CN" altLang="en-US" sz="2800" kern="100" dirty="0" smtClean="0">
                <a:latin typeface="Times New Roman" panose="02020603050405020304"/>
                <a:cs typeface="Times New Roman" panose="02020603050405020304"/>
              </a:rPr>
              <a:t>泰山位于山东省，一直是旅行景点，有许多传奇故事与之相关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/>
              <a:cs typeface="Times New Roman" panose="02020603050405020304"/>
            </a:endParaRPr>
          </a:p>
          <a:p>
            <a:pPr lvl="0" algn="just">
              <a:spcAft>
                <a:spcPts val="0"/>
              </a:spcAft>
            </a:pPr>
            <a:endParaRPr lang="en-US" altLang="zh-CN" sz="2800" kern="100" dirty="0">
              <a:latin typeface="Times New Roman" panose="02020603050405020304"/>
              <a:cs typeface="Times New Roman" panose="020206030504050203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9)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如果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多给这个男孩一些鼓励，他本能够表现得更好。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152400" algn="just">
              <a:spcAft>
                <a:spcPts val="0"/>
              </a:spcAft>
            </a:pPr>
            <a:endParaRPr lang="en-US" altLang="zh-CN" sz="2800" u="sng" kern="100" dirty="0" smtClean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10)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如果经常进行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适量的运动的话，就能改善我们的健康状况。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152400" algn="just">
              <a:spcAft>
                <a:spcPts val="0"/>
              </a:spcAft>
            </a:pPr>
            <a:endParaRPr lang="en-US" altLang="zh-CN" sz="2800" u="sng" kern="100" dirty="0">
              <a:latin typeface="Times New Roman" panose="02020603050405020304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496" y="764704"/>
            <a:ext cx="910850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Accompanied by his university roommates,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he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visited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 panose="02020603050405020304"/>
              <a:cs typeface="Courier New" panose="02070309020205020404"/>
            </a:endParaRPr>
          </a:p>
          <a:p>
            <a:pPr indent="15240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many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places of interest in Xi’an.</a:t>
            </a:r>
            <a:endParaRPr lang="zh-CN" altLang="zh-CN" sz="2800" b="1" kern="10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80" y="2060848"/>
            <a:ext cx="8996416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Influenced by him, more and more people fell in </a:t>
            </a:r>
            <a:r>
              <a:rPr lang="en-US" altLang="zh-CN" sz="2800" b="1" u="sng" kern="100" dirty="0" smtClean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love</a:t>
            </a:r>
            <a:endParaRPr lang="en-US" altLang="zh-CN" sz="2800" b="1" u="sng" kern="100" dirty="0" smtClean="0">
              <a:solidFill>
                <a:srgbClr val="FF0000"/>
              </a:solidFill>
              <a:latin typeface="Times New Roman" panose="02020603050405020304"/>
              <a:cs typeface="Courier New" panose="02070309020205020404"/>
            </a:endParaRPr>
          </a:p>
          <a:p>
            <a:pPr indent="15240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u="sng" kern="100" dirty="0" smtClean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with </a:t>
            </a:r>
            <a:r>
              <a:rPr lang="en-US" altLang="zh-CN" sz="2800" b="1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outdoor activities.</a:t>
            </a:r>
            <a:endParaRPr lang="zh-CN" altLang="zh-CN" sz="2800" b="1" u="sng" kern="10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479" y="3513202"/>
            <a:ext cx="885698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Located in Shandong province, Mount Tai has been a tourist attraction, with many Chinese lengendary stories attached to it .</a:t>
            </a:r>
            <a:endParaRPr lang="zh-CN" altLang="zh-CN" sz="2800" b="1" u="sng" kern="10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" y="5019531"/>
            <a:ext cx="10369152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spcAft>
                <a:spcPts val="0"/>
              </a:spcAft>
            </a:pPr>
            <a:r>
              <a:rPr lang="en-US" altLang="zh-CN" sz="2600" b="1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Given more encouragement, the boy could have behaved better.</a:t>
            </a:r>
            <a:endParaRPr lang="zh-CN" altLang="zh-CN" sz="2600" b="1" u="sng" kern="10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9785" y="5904577"/>
            <a:ext cx="8924408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Proper amounts of exercise,</a:t>
            </a:r>
            <a:r>
              <a:rPr lang="en-US" altLang="zh-CN" sz="2800" b="1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(if) carried out regularly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can improve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our health.</a:t>
            </a:r>
            <a:endParaRPr lang="zh-CN" altLang="zh-CN" sz="2800" b="1" kern="10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18974" r="6161"/>
          <a:stretch>
            <a:fillRect/>
          </a:stretch>
        </p:blipFill>
        <p:spPr bwMode="auto">
          <a:xfrm>
            <a:off x="-36512" y="1196752"/>
            <a:ext cx="9204960" cy="684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15148" y="-27384"/>
            <a:ext cx="5104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Vocabulary &amp; Listening 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92" y="365755"/>
            <a:ext cx="90494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Activity4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Read the tips and underline the words that describe behavior towards others.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580112" y="1700808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884368" y="1700808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876256" y="2708920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316416" y="3933056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300192" y="4797152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444208" y="5805264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809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5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situations with the words you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underlined in Activity 4.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7056784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really sorry. I didn’t mean it.</a:t>
            </a:r>
            <a:endParaRPr lang="en-US" altLang="zh-CN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 so selfish!</a:t>
            </a:r>
            <a:endParaRPr lang="en-US" altLang="zh-CN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know you’re sorry. It’s OK. Don’t worry about it.</a:t>
            </a:r>
            <a:endParaRPr lang="en-US" altLang="zh-CN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tell he is not easy to get along with.</a:t>
            </a:r>
            <a:endParaRPr lang="en-US" altLang="zh-CN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want to wait for him all the time.</a:t>
            </a:r>
            <a:endParaRPr lang="en-US" altLang="zh-CN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pet parrot flew away with my homework. 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16096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apologise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18570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criticise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29057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forgive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403148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472514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complain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53923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943272" cy="62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9370" y="0"/>
            <a:ext cx="910463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100" dirty="0" smtClean="0">
                <a:latin typeface="Times New Roman" panose="02020603050405020304"/>
              </a:rPr>
              <a:t>Activity 7:</a:t>
            </a:r>
            <a:r>
              <a:rPr lang="en-US" sz="2800" kern="100" dirty="0" smtClean="0">
                <a:latin typeface="Times New Roman" panose="02020603050405020304"/>
              </a:rPr>
              <a:t> Listen to three conversations and match them to the pictures.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385610"/>
            <a:ext cx="320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3374997"/>
            <a:ext cx="320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5426060"/>
            <a:ext cx="320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3U1 Listen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125" y="952500"/>
            <a:ext cx="682625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307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92" y="44624"/>
            <a:ext cx="6027936" cy="671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095343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n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ext week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3456" y="90574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one month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3456" y="2077033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few days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661209"/>
            <a:ext cx="332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ome to the party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552" y="4075219"/>
            <a:ext cx="166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Saturday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59816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repare for the trip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560542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project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594746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o her project by herself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370" y="0"/>
            <a:ext cx="1796415" cy="22453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800" b="1" kern="100" dirty="0" smtClean="0">
                <a:latin typeface="Times New Roman" panose="02020603050405020304"/>
              </a:rPr>
              <a:t>Activity 8:</a:t>
            </a:r>
            <a:r>
              <a:rPr lang="en-US" sz="2800" kern="100" dirty="0" smtClean="0">
                <a:latin typeface="Times New Roman" panose="02020603050405020304"/>
              </a:rPr>
              <a:t> Listen again and complete the table.</a:t>
            </a:r>
            <a:endParaRPr lang="en-US" sz="2800" dirty="0"/>
          </a:p>
        </p:txBody>
      </p:sp>
      <p:pic>
        <p:nvPicPr>
          <p:cNvPr id="7" name="B3U1 Listen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1305" y="556895"/>
            <a:ext cx="862330" cy="79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5" dur="3073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63195" y="171450"/>
            <a:ext cx="876173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 1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Tina: Hi Kerry, have you got a minute?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Kerry: Yeah, sure, Tina. What’s up?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Tina: Well, the thing is, I've got to leave my flat next week, but my new place won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 be ready 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until next month. Could I stay at your place for a while?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Kerry: You mean for a couple of days?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Tina: Er... not exactly. For a month.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Kerry: A month? I’m afraid one month is just too long.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Tina: Oh, come on, please...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Kerry: I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 sorry, but my room is just too small for two people. You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 welcome to stay for a few days, though.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3360" y="211455"/>
            <a:ext cx="87045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 2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Mike: Hello Ryan! Just the person I wanted to see!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Ryan: Hi Mike. How’s it going?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Mike: I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 having a party at my house on Saturday. You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ll 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come, won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 you?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Ryan: On Saturday? I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 love to, but I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 visiting my cousin 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 New York on Monday, and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 have to spend the weekend preparing for the trip.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Mike: That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 too bad. I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 sorry you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ll miss it.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Ryan: Yes, I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 sorry, too. Next time, OK?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97790" y="158750"/>
            <a:ext cx="9006840" cy="181483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Step 1: Lead-in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cs typeface="Times New Roman" panose="02020603050405020304"/>
              </a:rPr>
              <a:t>1.Do Activity 3 on Page 5.</a:t>
            </a:r>
            <a:endParaRPr lang="en-US" altLang="zh-CN" sz="2800" b="1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Times New Roman" panose="02020603050405020304"/>
              </a:rPr>
              <a:t>Activity 3:</a:t>
            </a:r>
            <a:endParaRPr lang="en-US" altLang="zh-CN" sz="2800" b="1" kern="1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Influenced   Believing     Prevented    separated    realising</a:t>
            </a:r>
            <a:endParaRPr lang="en-US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3195" y="145415"/>
            <a:ext cx="872934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 3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Jane: Becky, have you done your project yet?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Becky: Hi Jane. You mean the one that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 due tomorrow?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Jane: Yes, that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 the one.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Becky: Of course I have. Haven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 you finished yours yet?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Jane: No, I haven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t. The thing is, I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ve been really busy 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and... Well, I was just wondering if  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you could let me see your project, just to give me some 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ideas, you know...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Becky: I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 not sure... It would be better to do your project by yourself.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Jane: I promise I won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 copy it or anything like that.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Becky: I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 sorry, Jane, it just doesn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 feel right. I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 be 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happy to talk about your project with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you, though, if you need my help.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Important phrases in using </a:t>
            </a:r>
            <a:r>
              <a:rPr lang="en-US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endParaRPr lang="en-US" altLang="zh-CN" sz="2800" b="1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94488" y="1412776"/>
            <a:ext cx="2840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instead of sb./ </a:t>
            </a:r>
            <a:r>
              <a:rPr lang="en-US" altLang="zh-CN" sz="28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sth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94488" y="2520132"/>
            <a:ext cx="4007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be satisfied with sb./ </a:t>
            </a:r>
            <a:r>
              <a:rPr lang="en-US" altLang="zh-CN" sz="28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sth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94488" y="3121804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keep silent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94488" y="3770556"/>
            <a:ext cx="2230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take the lead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94488" y="4365104"/>
            <a:ext cx="4297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prevent sb./ </a:t>
            </a:r>
            <a:r>
              <a:rPr lang="en-US" altLang="zh-CN" sz="28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sth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from doing </a:t>
            </a:r>
            <a:r>
              <a:rPr lang="en-US" altLang="zh-CN" sz="28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sth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4488" y="549922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have a hard time adjusting to the new surroundings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672" y="1425094"/>
            <a:ext cx="414332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800"/>
              </a:spcBef>
              <a:buFont typeface="+mj-lt"/>
              <a:buAutoNum type="arabicPeriod"/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代替某人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某物；而不是某人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某物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(P5) </a:t>
            </a:r>
            <a:endParaRPr lang="zh-CN" altLang="zh-CN" sz="2800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800"/>
              </a:spcBef>
              <a:buFont typeface="+mj-lt"/>
              <a:buAutoNum type="arabicPeriod"/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对某人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某物满意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(P5) </a:t>
            </a:r>
            <a:endParaRPr lang="zh-CN" altLang="zh-CN" sz="2800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800"/>
              </a:spcBef>
              <a:buFont typeface="+mj-lt"/>
              <a:buAutoNum type="arabicPeriod"/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保持沉默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(P5) </a:t>
            </a:r>
            <a:endParaRPr lang="zh-CN" altLang="zh-CN" sz="2800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800"/>
              </a:spcBef>
              <a:buFont typeface="+mj-lt"/>
              <a:buAutoNum type="arabicPeriod"/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取得领先地位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(P5) </a:t>
            </a:r>
            <a:endParaRPr lang="zh-CN" altLang="zh-CN" sz="2800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800"/>
              </a:spcBef>
              <a:buFont typeface="+mj-lt"/>
              <a:buAutoNum type="arabicPeriod"/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阻止某人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某物做某事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(P5) </a:t>
            </a:r>
            <a:endParaRPr lang="zh-CN" altLang="zh-CN" sz="2800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800"/>
              </a:spcBef>
              <a:buFont typeface="+mj-lt"/>
              <a:buAutoNum type="arabicPeriod"/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适应新环境有困难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(P5) </a:t>
            </a:r>
            <a:endParaRPr lang="zh-CN" altLang="zh-CN" sz="2800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6584" y="580132"/>
            <a:ext cx="4565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800"/>
              </a:spcBef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7. 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某人分离</a:t>
            </a:r>
            <a:r>
              <a:rPr lang="zh-CN" altLang="zh-CN" sz="2800" kern="100" dirty="0"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800" kern="100" dirty="0" smtClean="0">
                <a:ea typeface="Times New Roman" panose="02020603050405020304"/>
                <a:cs typeface="Times New Roman" panose="02020603050405020304"/>
              </a:rPr>
              <a:t>(</a:t>
            </a:r>
            <a:r>
              <a:rPr lang="en-US" altLang="zh-CN" sz="2800" kern="100" dirty="0">
                <a:ea typeface="Times New Roman" panose="02020603050405020304"/>
                <a:cs typeface="Times New Roman" panose="02020603050405020304"/>
              </a:rPr>
              <a:t>P5) </a:t>
            </a:r>
            <a:endParaRPr lang="zh-CN" altLang="zh-CN" sz="2800" kern="100" dirty="0">
              <a:cs typeface="Times New Roman" panose="02020603050405020304"/>
            </a:endParaRPr>
          </a:p>
          <a:p>
            <a:pPr lvl="0" algn="just">
              <a:spcBef>
                <a:spcPts val="1800"/>
              </a:spcBef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8. 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从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...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逃跑；逃避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... 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P5) </a:t>
            </a:r>
            <a:endParaRPr lang="zh-CN" altLang="zh-CN" sz="2800" kern="100" dirty="0">
              <a:cs typeface="Times New Roman" panose="02020603050405020304"/>
            </a:endParaRPr>
          </a:p>
          <a:p>
            <a:pPr lvl="0" algn="just">
              <a:spcBef>
                <a:spcPts val="1800"/>
              </a:spcBef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9. 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处理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成长中复杂的情感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问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    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题</a:t>
            </a:r>
            <a:r>
              <a:rPr lang="zh-CN" altLang="zh-CN" sz="2800" kern="100" dirty="0" smtClean="0"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800" kern="100" dirty="0" smtClean="0">
                <a:ea typeface="Times New Roman" panose="02020603050405020304"/>
                <a:cs typeface="Times New Roman" panose="02020603050405020304"/>
              </a:rPr>
              <a:t>(</a:t>
            </a:r>
            <a:r>
              <a:rPr lang="en-US" altLang="zh-CN" sz="2800" kern="100" dirty="0">
                <a:ea typeface="Times New Roman" panose="02020603050405020304"/>
                <a:cs typeface="Times New Roman" panose="02020603050405020304"/>
              </a:rPr>
              <a:t>P5) </a:t>
            </a:r>
            <a:endParaRPr lang="zh-CN" altLang="zh-CN" sz="2800" kern="100" dirty="0">
              <a:cs typeface="Times New Roman" panose="02020603050405020304"/>
            </a:endParaRPr>
          </a:p>
          <a:p>
            <a:pPr lvl="0" algn="just">
              <a:spcBef>
                <a:spcPts val="1800"/>
              </a:spcBef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10. 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安定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下来；安静下来</a:t>
            </a:r>
            <a:r>
              <a:rPr lang="zh-CN" altLang="zh-CN" sz="2800" kern="100" dirty="0"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800" kern="100" dirty="0" smtClean="0">
                <a:ea typeface="Times New Roman" panose="02020603050405020304"/>
                <a:cs typeface="Times New Roman" panose="02020603050405020304"/>
              </a:rPr>
              <a:t>(</a:t>
            </a:r>
            <a:r>
              <a:rPr lang="en-US" altLang="zh-CN" sz="2800" kern="100" dirty="0">
                <a:ea typeface="Times New Roman" panose="02020603050405020304"/>
                <a:cs typeface="Times New Roman" panose="02020603050405020304"/>
              </a:rPr>
              <a:t>P5) </a:t>
            </a:r>
            <a:endParaRPr lang="zh-CN" altLang="zh-CN" sz="2800" kern="100" dirty="0">
              <a:cs typeface="Times New Roman" panose="02020603050405020304"/>
            </a:endParaRPr>
          </a:p>
          <a:p>
            <a:pPr lvl="0" algn="just">
              <a:spcBef>
                <a:spcPts val="1800"/>
              </a:spcBef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11. (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向某人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抱怨某人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/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某 </a:t>
            </a:r>
            <a:r>
              <a:rPr lang="en-US" altLang="zh-CN" sz="2800" kern="100" dirty="0" smtClean="0">
                <a:ea typeface="Times New Roman" panose="02020603050405020304"/>
                <a:cs typeface="Times New Roman" panose="02020603050405020304"/>
              </a:rPr>
              <a:t>(</a:t>
            </a:r>
            <a:r>
              <a:rPr lang="en-US" altLang="zh-CN" sz="2800" kern="100" dirty="0">
                <a:ea typeface="Times New Roman" panose="02020603050405020304"/>
                <a:cs typeface="Times New Roman" panose="02020603050405020304"/>
              </a:rPr>
              <a:t>P6) </a:t>
            </a:r>
            <a:endParaRPr lang="zh-CN" altLang="zh-CN" sz="2800" kern="100" dirty="0">
              <a:cs typeface="Times New Roman" panose="02020603050405020304"/>
            </a:endParaRPr>
          </a:p>
          <a:p>
            <a:pPr lvl="0" algn="just">
              <a:spcBef>
                <a:spcPts val="1800"/>
              </a:spcBef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12. 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事物抱乐观态度；往好处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想</a:t>
            </a:r>
            <a:r>
              <a:rPr lang="en-US" altLang="zh-CN" sz="2800" kern="100" dirty="0" smtClean="0">
                <a:cs typeface="Times New Roman" panose="02020603050405020304"/>
              </a:rPr>
              <a:t> </a:t>
            </a:r>
            <a:r>
              <a:rPr lang="en-US" altLang="zh-CN" sz="2800" kern="100" dirty="0" smtClean="0">
                <a:ea typeface="Times New Roman" panose="02020603050405020304"/>
                <a:cs typeface="Times New Roman" panose="02020603050405020304"/>
              </a:rPr>
              <a:t>(</a:t>
            </a:r>
            <a:r>
              <a:rPr lang="en-US" altLang="zh-CN" sz="2800" kern="100" dirty="0">
                <a:ea typeface="Times New Roman" panose="02020603050405020304"/>
                <a:cs typeface="Times New Roman" panose="02020603050405020304"/>
              </a:rPr>
              <a:t>P6) </a:t>
            </a:r>
            <a:endParaRPr lang="zh-CN" altLang="zh-CN" sz="2800" kern="100" dirty="0">
              <a:cs typeface="Times New Roman" panose="02020603050405020304"/>
            </a:endParaRPr>
          </a:p>
          <a:p>
            <a:pPr lvl="0" algn="just">
              <a:spcBef>
                <a:spcPts val="1800"/>
              </a:spcBef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13. 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一直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，始终</a:t>
            </a:r>
            <a:r>
              <a:rPr lang="zh-CN" altLang="zh-CN" sz="2800" kern="100" dirty="0"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800" kern="100" dirty="0" smtClean="0">
                <a:ea typeface="Times New Roman" panose="02020603050405020304"/>
                <a:cs typeface="Times New Roman" panose="02020603050405020304"/>
              </a:rPr>
              <a:t>(</a:t>
            </a:r>
            <a:r>
              <a:rPr lang="en-US" altLang="zh-CN" sz="2800" kern="100" dirty="0">
                <a:ea typeface="Times New Roman" panose="02020603050405020304"/>
                <a:cs typeface="Times New Roman" panose="02020603050405020304"/>
              </a:rPr>
              <a:t>P6) </a:t>
            </a:r>
            <a:endParaRPr lang="zh-CN" altLang="zh-CN" sz="2800" kern="100" dirty="0"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76056" y="529516"/>
            <a:ext cx="3579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be separated from sb.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76056" y="1196752"/>
            <a:ext cx="27133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run away from...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76056" y="1916832"/>
            <a:ext cx="403733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deal with the emotional </a:t>
            </a:r>
            <a:endParaRPr lang="en-US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complexity of growing up</a:t>
            </a:r>
            <a:endParaRPr lang="en-US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76056" y="2950002"/>
            <a:ext cx="2000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settle down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6056" y="3429000"/>
            <a:ext cx="37208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complain (to sb.)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about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/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of sb./ </a:t>
            </a:r>
            <a:r>
              <a:rPr lang="en-US" altLang="zh-CN" sz="28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sth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6056" y="4417948"/>
            <a:ext cx="3618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look on the bright side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76056" y="5341858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all the time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116632"/>
            <a:ext cx="828092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Step 2: 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透析单元语法（过去分词作状语）</a:t>
            </a:r>
            <a:endParaRPr lang="zh-CN" altLang="zh-CN" sz="28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 1.过去分词作状语的意义</a:t>
            </a:r>
            <a:endParaRPr lang="zh-CN" altLang="zh-CN" sz="2800" kern="100" dirty="0">
              <a:latin typeface="Times New Roman" panose="02020603050405020304"/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过去分词作状语，可以表示时间、原因、条件、让步、方式或伴随情况等。过去分词所表示的动作与主语之间构成被动关系；表示被动或完成的动作；分词可位于句首、句中或句末，相当于状语从句。</a:t>
            </a:r>
            <a:endParaRPr lang="zh-CN" altLang="zh-CN" sz="2800" kern="100" dirty="0">
              <a:latin typeface="Times New Roman" panose="02020603050405020304"/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作时间状语时，相当于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when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while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等引导的从句。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/>
                <a:cs typeface="Courier New" panose="02070309020205020404"/>
              </a:rPr>
              <a:t>Eg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. 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Seen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from the top of the hill (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When it is seen 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from the top of the hill), the school looks like a big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garden.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304800" algn="just">
              <a:spcAft>
                <a:spcPts val="0"/>
              </a:spcAft>
            </a:pP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496" y="113719"/>
            <a:ext cx="9036496" cy="655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2)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作原因状语时，可转换为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because, as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since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等引导的从句。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/>
                <a:cs typeface="Courier New" panose="02070309020205020404"/>
              </a:rPr>
              <a:t>Eg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. 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Encouraged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(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As she was encouraged) by the teacher, the girl was very happy.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girl, amazed (＝Because she was amazed) at the sight, didn</a:t>
            </a: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know what to say.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区别：Being ill, he was absent from the meeting.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作条件状语时，可转换为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once, if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unless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等引导的从句。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304800" indent="-304800"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/>
                <a:cs typeface="Courier New" panose="02070309020205020404"/>
              </a:rPr>
              <a:t>Eg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. 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Taken 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according to the directions (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If it is taken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marL="304800" indent="-304800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according to the directions), the drug has no side effect.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作让步状语时，可转换为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though, although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even if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等引导的从句。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/>
                <a:cs typeface="Courier New" panose="02070309020205020404"/>
              </a:rPr>
              <a:t>Eg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. 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Left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(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Although she was left) alone at home, Jenny didn’t feel afraid at all.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spcAft>
                <a:spcPts val="0"/>
              </a:spcAft>
            </a:pP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410" y="372110"/>
            <a:ext cx="8931910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  <a:sym typeface="+mn-ea"/>
              </a:rPr>
              <a:t>(5)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  <a:sym typeface="+mn-ea"/>
              </a:rPr>
              <a:t>作方式或伴随状语时，常可转换为并列分句。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304800" indent="-304800"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/>
                <a:cs typeface="Courier New" panose="02070309020205020404"/>
                <a:sym typeface="+mn-ea"/>
              </a:rPr>
              <a:t>Eg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  <a:sym typeface="+mn-ea"/>
              </a:rPr>
              <a:t>. 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  <a:sym typeface="+mn-ea"/>
              </a:rPr>
              <a:t>Surrounded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  <a:sym typeface="+mn-ea"/>
              </a:rPr>
              <a:t> by his students, the teacher went into the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marL="304800" indent="-304800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  <a:sym typeface="+mn-ea"/>
              </a:rPr>
              <a:t>lab.(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  <a:sym typeface="+mn-ea"/>
              </a:rPr>
              <a:t>＝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  <a:sym typeface="+mn-ea"/>
              </a:rPr>
              <a:t> The teacher was surrounded by his students and he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marL="304800" indent="-304800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  <a:sym typeface="+mn-ea"/>
              </a:rPr>
              <a:t>went into the lab.)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marL="304800" indent="-304800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2. 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 过去分词作状语时，前面可以带有相应的连词（短语）使表达的意思更明确，如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when, until, though, although, as if, as though, even if, if, unless,once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等，构成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“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连词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+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过去分词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结构，相当于状语从句的省略。除了before和after。</a:t>
            </a:r>
            <a:endParaRPr lang="zh-CN" altLang="zh-CN" sz="2800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/>
                <a:cs typeface="Courier New" panose="02070309020205020404"/>
              </a:rPr>
              <a:t>Eg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. 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Even if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(I am)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 invited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, I won’t take part in the party. 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     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When 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(they are) 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exposed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to light, potatoes will turn  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     green.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304800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Some medicines, 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if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(they are) wrongly 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taken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, can kill a  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indent="304800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person.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332656"/>
            <a:ext cx="828092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After </a:t>
            </a:r>
            <a:r>
              <a:rPr lang="en-US" altLang="zh-CN" sz="2800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being heated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(heat), water boils.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Before </a:t>
            </a:r>
            <a:r>
              <a:rPr lang="en-US" altLang="zh-CN" sz="2800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being interviewed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(interview) for the job, you have to take a language test.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>
              <a:spcAft>
                <a:spcPts val="0"/>
              </a:spcAft>
            </a:pP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404664"/>
            <a:ext cx="853244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4.  </a:t>
            </a:r>
            <a:r>
              <a:rPr lang="zh-CN" altLang="zh-CN" sz="2800" kern="100" dirty="0" smtClean="0">
                <a:latin typeface="Times New Roman" panose="02020603050405020304"/>
                <a:cs typeface="Times New Roman" panose="02020603050405020304"/>
              </a:rPr>
              <a:t>形容词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化的过去分词作状语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-152400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      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有些动词的过去分词已经形容词化了，在句中作状语时常说明主语存在的状态，如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amused, amazed, annoyed, addicted, bored, confused, delighted, disappointed, embarrassed, excited, frightened, interested, impressed, moved, pleased, puzzled, relaxed, satisfied, surprised, shocked, tired, terrified, worried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等。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/>
                <a:cs typeface="Courier New" panose="02070309020205020404"/>
              </a:rPr>
              <a:t>Eg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. Grandpa Lin, deeply 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moved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, thanked him again and again.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59105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Frightened</a:t>
            </a:r>
            <a:r>
              <a:rPr lang="en-US" altLang="zh-CN" sz="2800" kern="100" dirty="0">
                <a:latin typeface="Times New Roman" panose="02020603050405020304"/>
                <a:ea typeface="楷体_GB2312"/>
                <a:cs typeface="Courier New" panose="02070309020205020404"/>
              </a:rPr>
              <a:t>, the girl didn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800" kern="100" dirty="0">
                <a:latin typeface="Times New Roman" panose="02020603050405020304"/>
                <a:ea typeface="楷体_GB2312"/>
                <a:cs typeface="Courier New" panose="02070309020205020404"/>
              </a:rPr>
              <a:t>t dare to sleep alone in her room.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304800">
              <a:spcAft>
                <a:spcPts val="0"/>
              </a:spcAft>
            </a:pPr>
            <a:endParaRPr lang="zh-CN" altLang="zh-CN" sz="2800" kern="100" dirty="0"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3" y="281186"/>
            <a:ext cx="8820472" cy="655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>
              <a:spcAft>
                <a:spcPts val="0"/>
              </a:spcAft>
              <a:buFont typeface="+mj-lt"/>
              <a:buNone/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2. 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__________(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catch) in a heavy rain, he was all wet.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____________(determine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) to be admitted into Peking University, he spared no efforts to study hard.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The hunter walked slowly in the forest, </a:t>
            </a: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________(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follow) by his wolf dog/________ (follow) his wolf dog.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___________(behave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) yourself, you will get a nice award.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Einstein walked along the street, </a:t>
            </a: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lose) in thought/________ himself in thought.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equip) with good knowledge, he has a bright future.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___________(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remind) not to miss the flight at 15</a:t>
            </a:r>
            <a:r>
              <a:rPr lang="zh-CN" altLang="zh-CN" sz="28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20, the manager set out for the airport in a hurry.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Not </a:t>
            </a: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_____________(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know) how to operate the machine, they turned to the expert for help</a:t>
            </a: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8504" y="659324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Caught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8122" y="1149336"/>
            <a:ext cx="223647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Determined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51453" y="1916098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followed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122" y="2734955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Behaving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122" y="4034840"/>
            <a:ext cx="18776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Equipped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8447" y="4835342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Reminded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29863" y="5662811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knowing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65023" y="2308528"/>
            <a:ext cx="178625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following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54983" y="3137838"/>
            <a:ext cx="7924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lost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28068" y="3587418"/>
            <a:ext cx="119951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losing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2" grpId="0"/>
      <p:bldP spid="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88640"/>
            <a:ext cx="8712968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9)  ________ 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(see) from the windows of the classroom, our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    school is beautiful.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10)  ________(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see) from the top of the tower, we can see a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    sea of flowers at the south foot of the </a:t>
            </a: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mountain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11)  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devote) to her work/_________ herself to her work, she has no time to </a:t>
            </a: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travel.</a:t>
            </a:r>
            <a:endParaRPr lang="zh-CN" altLang="zh-CN" sz="2800" kern="100" dirty="0" smtClean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12)  _______(lie) still in the grass, he heard the sound of </a:t>
            </a:r>
            <a:endParaRPr lang="en-US" altLang="zh-CN" sz="2800" kern="100" dirty="0" smtClean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      the wild.</a:t>
            </a:r>
            <a:endParaRPr lang="zh-CN" altLang="zh-CN" sz="2800" kern="100" dirty="0" smtClean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13)  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attract) by the beauty of nature, the girl from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     London decided to spend another </a:t>
            </a: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two days 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on the farm.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14)  When 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ask) about it, she could hardly hold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       back her tears.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15)  The 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girl met with an accident while </a:t>
            </a: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__________(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cross) </a:t>
            </a:r>
            <a:endParaRPr lang="en-US" altLang="zh-CN" sz="2800" kern="100" dirty="0">
              <a:latin typeface="Times New Roman" panose="02020603050405020304"/>
              <a:cs typeface="Courier New" panose="020703090202050204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       the road, </a:t>
            </a: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_________(</a:t>
            </a:r>
            <a:r>
              <a:rPr lang="en-US" altLang="zh-CN" sz="2800" kern="100" dirty="0">
                <a:latin typeface="Times New Roman" panose="02020603050405020304"/>
                <a:cs typeface="Courier New" panose="02070309020205020404"/>
              </a:rPr>
              <a:t>wound) in the head</a:t>
            </a:r>
            <a:r>
              <a:rPr lang="en-US" altLang="zh-CN" sz="2800" kern="100" dirty="0" smtClean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8864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Seen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3192" y="980728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Seeing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1952" y="1844824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Devoted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8369" y="2742327"/>
            <a:ext cx="1290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Lying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205" y="3570407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Attracted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2708" y="4309229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asked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1468" y="5296262"/>
            <a:ext cx="1717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crossing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99294" y="5640933"/>
            <a:ext cx="1882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wounded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21712" y="1844824"/>
            <a:ext cx="174053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Devoting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8697</Words>
  <Application>WPS 演示</Application>
  <PresentationFormat>全屏显示(4:3)</PresentationFormat>
  <Paragraphs>350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Times New Roman</vt:lpstr>
      <vt:lpstr>Courier New</vt:lpstr>
      <vt:lpstr>楷体_GB2312</vt:lpstr>
      <vt:lpstr>微软雅黑</vt:lpstr>
      <vt:lpstr>Arial Unicode MS</vt:lpstr>
      <vt:lpstr>Calibri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ybl</dc:creator>
  <cp:lastModifiedBy>孙新峰</cp:lastModifiedBy>
  <cp:revision>30</cp:revision>
  <dcterms:created xsi:type="dcterms:W3CDTF">2020-04-24T08:24:00Z</dcterms:created>
  <dcterms:modified xsi:type="dcterms:W3CDTF">2021-04-12T00:02:11Z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