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71" r:id="rId4"/>
    <p:sldId id="272" r:id="rId5"/>
    <p:sldId id="257" r:id="rId6"/>
    <p:sldId id="273" r:id="rId7"/>
    <p:sldId id="274" r:id="rId8"/>
    <p:sldId id="270" r:id="rId9"/>
    <p:sldId id="269" r:id="rId10"/>
    <p:sldId id="268" r:id="rId11"/>
    <p:sldId id="267" r:id="rId12"/>
    <p:sldId id="266" r:id="rId13"/>
    <p:sldId id="289" r:id="rId14"/>
    <p:sldId id="265" r:id="rId15"/>
    <p:sldId id="264" r:id="rId16"/>
    <p:sldId id="263" r:id="rId17"/>
    <p:sldId id="262" r:id="rId18"/>
    <p:sldId id="261" r:id="rId19"/>
    <p:sldId id="260" r:id="rId20"/>
    <p:sldId id="259" r:id="rId21"/>
    <p:sldId id="258" r:id="rId2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935" y="-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92760" y="2636912"/>
            <a:ext cx="8158480" cy="13220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Period 5</a:t>
            </a:r>
            <a:endParaRPr lang="en-US" altLang="zh-CN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</a:t>
            </a:r>
            <a:r>
              <a:rPr lang="en-US" altLang="zh-C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Ideas &amp; Presenting Ideas</a:t>
            </a:r>
            <a:endParaRPr lang="zh-CN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8160" y="1207056"/>
            <a:ext cx="87129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40665" algn="just">
              <a:spcAft>
                <a:spcPts val="0"/>
              </a:spcAft>
            </a:pPr>
            <a:r>
              <a:rPr lang="zh-CN" altLang="zh-CN" sz="2800" kern="100" dirty="0" smtClean="0">
                <a:latin typeface="Times New Roman" panose="02020603050405020304"/>
                <a:cs typeface="Times New Roman" panose="02020603050405020304"/>
              </a:rPr>
              <a:t>【练一练】</a:t>
            </a:r>
            <a:endParaRPr lang="en-US" altLang="zh-CN" sz="2800" kern="100" dirty="0" smtClean="0">
              <a:latin typeface="Times New Roman" panose="02020603050405020304"/>
              <a:cs typeface="Times New Roman" panose="02020603050405020304"/>
            </a:endParaRPr>
          </a:p>
          <a:p>
            <a:pPr indent="240665" algn="just"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1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) </a:t>
            </a: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如果我是你，我会抓住这次出国的机会。</a:t>
            </a:r>
            <a:endParaRPr lang="zh-CN" altLang="zh-CN" sz="2800" kern="100" dirty="0">
              <a:cs typeface="Times New Roman" panose="02020603050405020304"/>
            </a:endParaRPr>
          </a:p>
          <a:p>
            <a:pPr indent="240665" algn="just">
              <a:spcAft>
                <a:spcPts val="0"/>
              </a:spcAft>
            </a:pPr>
            <a:endParaRPr lang="en-US" altLang="zh-CN" sz="2800" kern="100" dirty="0" smtClean="0">
              <a:latin typeface="Times New Roman" panose="02020603050405020304"/>
              <a:cs typeface="Times New Roman" panose="02020603050405020304"/>
            </a:endParaRPr>
          </a:p>
          <a:p>
            <a:pPr indent="240665" algn="just">
              <a:spcAft>
                <a:spcPts val="0"/>
              </a:spcAft>
            </a:pPr>
            <a:endParaRPr lang="en-US" altLang="zh-CN" sz="2800" kern="100" dirty="0">
              <a:latin typeface="Times New Roman" panose="02020603050405020304"/>
              <a:cs typeface="Times New Roman" panose="02020603050405020304"/>
            </a:endParaRPr>
          </a:p>
          <a:p>
            <a:pPr indent="240665" algn="just">
              <a:spcAft>
                <a:spcPts val="0"/>
              </a:spcAft>
            </a:pPr>
            <a:endParaRPr lang="en-US" altLang="zh-CN" sz="2800" kern="100" dirty="0" smtClean="0">
              <a:latin typeface="Times New Roman" panose="02020603050405020304"/>
              <a:cs typeface="Times New Roman" panose="02020603050405020304"/>
            </a:endParaRPr>
          </a:p>
          <a:p>
            <a:pPr indent="240665" algn="just"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2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) </a:t>
            </a: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如果我有更多的时间，我就会帮你学英语了</a:t>
            </a:r>
            <a:r>
              <a:rPr lang="zh-CN" altLang="zh-CN" sz="2800" kern="100" dirty="0" smtClean="0">
                <a:latin typeface="Times New Roman" panose="02020603050405020304"/>
                <a:cs typeface="Times New Roman" panose="02020603050405020304"/>
              </a:rPr>
              <a:t>。</a:t>
            </a:r>
            <a:endParaRPr lang="zh-CN" altLang="zh-CN" sz="2800" kern="100" dirty="0">
              <a:cs typeface="Times New Roman" panose="02020603050405020304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45704" y="2159784"/>
            <a:ext cx="7714728" cy="1076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40665" algn="just">
              <a:spcAft>
                <a:spcPts val="0"/>
              </a:spcAft>
            </a:pPr>
            <a:r>
              <a:rPr lang="en-US" altLang="zh-CN" sz="3200" b="1" u="sng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If I were you, I would take/ seize the </a:t>
            </a:r>
            <a:endParaRPr lang="en-US" altLang="zh-CN" sz="3200" b="1" u="sng" kern="100" dirty="0" smtClean="0">
              <a:solidFill>
                <a:srgbClr val="FF0000"/>
              </a:solidFill>
              <a:latin typeface="Times New Roman" panose="02020603050405020304"/>
              <a:cs typeface="Times New Roman" panose="02020603050405020304"/>
            </a:endParaRPr>
          </a:p>
          <a:p>
            <a:pPr indent="240665" algn="just">
              <a:spcAft>
                <a:spcPts val="0"/>
              </a:spcAft>
            </a:pPr>
            <a:r>
              <a:rPr lang="en-US" altLang="zh-CN" sz="3200" b="1" u="sng" kern="100" dirty="0" smtClean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opportunity </a:t>
            </a:r>
            <a:r>
              <a:rPr lang="en-US" altLang="zh-CN" sz="3200" b="1" u="sng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to go abroad.</a:t>
            </a:r>
            <a:endParaRPr lang="zh-CN" altLang="zh-CN" sz="3200" b="1" u="sng" kern="100" dirty="0">
              <a:solidFill>
                <a:srgbClr val="FF0000"/>
              </a:solidFill>
              <a:cs typeface="Times New Roman" panose="02020603050405020304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27584" y="3861048"/>
            <a:ext cx="7344816" cy="1076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u="sng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If I had more time, I would help you with your English.</a:t>
            </a:r>
            <a:endParaRPr lang="zh-CN" altLang="en-US" sz="3200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95536" y="836712"/>
            <a:ext cx="83529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17. The _____________________(</a:t>
            </a:r>
            <a:r>
              <a:rPr lang="en-US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independent) you are, the better your life will be. (P11)</a:t>
            </a:r>
            <a:endParaRPr lang="zh-CN" altLang="zh-CN" sz="28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zh-CN" altLang="zh-CN" sz="28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【翻译】</a:t>
            </a:r>
            <a:r>
              <a:rPr lang="en-US" altLang="zh-CN" sz="28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</a:t>
            </a:r>
            <a:endParaRPr lang="zh-CN" altLang="zh-CN" sz="28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04800" algn="just"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【分析】本句为</a:t>
            </a:r>
            <a:r>
              <a:rPr lang="en-US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“the + 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比较级，</a:t>
            </a:r>
            <a:r>
              <a:rPr lang="en-US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+ 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比较级</a:t>
            </a:r>
            <a:r>
              <a:rPr lang="en-US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结构，表示</a:t>
            </a:r>
            <a:r>
              <a:rPr lang="en-US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越</a:t>
            </a:r>
            <a:r>
              <a:rPr lang="en-US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..., 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就越</a:t>
            </a:r>
            <a:r>
              <a:rPr lang="en-US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...”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zh-CN" sz="28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40665" algn="just">
              <a:spcAft>
                <a:spcPts val="0"/>
              </a:spcAft>
            </a:pPr>
            <a:r>
              <a:rPr lang="zh-CN" altLang="zh-CN" sz="28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【练一练】</a:t>
            </a:r>
            <a:endParaRPr lang="en-US" altLang="zh-CN" sz="2800" kern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40665" algn="just"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你说英语越多，你的英语就会越好。</a:t>
            </a:r>
            <a:endParaRPr lang="zh-CN" altLang="zh-CN" sz="28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40665" algn="just"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</a:t>
            </a:r>
            <a:endParaRPr lang="en-US" altLang="zh-CN" sz="2800" kern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40665" algn="just"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</a:t>
            </a:r>
            <a:endParaRPr lang="zh-CN" altLang="zh-CN" sz="28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0600" indent="-914400" algn="just"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汽车的动力越大，就越难操纵</a:t>
            </a:r>
            <a:r>
              <a:rPr lang="en-US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(handle)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zh-CN" sz="28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775970" algn="just"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___________________________________________</a:t>
            </a:r>
            <a:endParaRPr lang="en-US" altLang="zh-CN" sz="2800" kern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775970" algn="just"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___________________________________________</a:t>
            </a:r>
            <a:endParaRPr lang="zh-CN" altLang="zh-CN" sz="28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833504" y="764704"/>
            <a:ext cx="34585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independent 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12645" y="1700808"/>
            <a:ext cx="52116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你越独立，你的生活就会越好。</a:t>
            </a:r>
            <a:endParaRPr lang="zh-CN" altLang="zh-CN" sz="2800" b="1" kern="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25272" y="3719934"/>
            <a:ext cx="833921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40665" algn="just">
              <a:spcAft>
                <a:spcPts val="0"/>
              </a:spcAft>
            </a:pPr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more you speak English, the better </a:t>
            </a:r>
            <a:endParaRPr lang="en-US" altLang="zh-CN" sz="3200" b="1" kern="1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40665" algn="just">
              <a:spcAft>
                <a:spcPts val="0"/>
              </a:spcAft>
            </a:pPr>
            <a:r>
              <a:rPr lang="en-US" altLang="zh-CN" sz="32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 </a:t>
            </a:r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English will become.</a:t>
            </a:r>
            <a:endParaRPr lang="zh-CN" altLang="zh-CN" sz="3200" b="1" kern="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25272" y="5085184"/>
            <a:ext cx="81231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more powerful the car is, the </a:t>
            </a:r>
            <a:r>
              <a:rPr lang="en-US" altLang="zh-CN" sz="32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endParaRPr lang="en-US" altLang="zh-CN" sz="3200" b="1" kern="1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difficult it is to handle.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149860" y="211455"/>
            <a:ext cx="8742680" cy="50158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just"/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Step 3: Presenting ideas</a:t>
            </a:r>
            <a:endParaRPr lang="zh-CN" altLang="en-US" sz="3200">
              <a:solidFill>
                <a:schemeClr val="tx1"/>
              </a:solidFill>
              <a:uFillTx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/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Translate the following sentences. (P12)</a:t>
            </a:r>
            <a:endParaRPr lang="zh-CN" altLang="en-US" sz="3200">
              <a:solidFill>
                <a:schemeClr val="tx1"/>
              </a:solidFill>
              <a:uFillTx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/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1. 己所不欲勿施于人。</a:t>
            </a:r>
            <a:endParaRPr lang="zh-CN" altLang="en-US" sz="3200">
              <a:solidFill>
                <a:schemeClr val="tx1"/>
              </a:solidFill>
              <a:uFillTx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/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zh-CN" altLang="en-US" sz="3200" u="sng">
                <a:solidFill>
                  <a:srgbClr val="FF0000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Do not do to others what you do not want others to do to you.</a:t>
            </a:r>
            <a:endParaRPr lang="zh-CN" altLang="en-US" sz="3200" u="sng">
              <a:solidFill>
                <a:srgbClr val="FF0000"/>
              </a:solidFill>
              <a:uFillTx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/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2.有了好篱笆才有好邻居。</a:t>
            </a:r>
            <a:endParaRPr lang="zh-CN" altLang="en-US" sz="3200">
              <a:solidFill>
                <a:schemeClr val="tx1"/>
              </a:solidFill>
              <a:uFillTx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/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zh-CN" altLang="en-US" sz="3200" u="sng">
                <a:solidFill>
                  <a:srgbClr val="FF0000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Good fences make good neighbors.</a:t>
            </a:r>
            <a:endParaRPr lang="zh-CN" altLang="en-US" sz="3200" u="sng">
              <a:solidFill>
                <a:srgbClr val="FF0000"/>
              </a:solidFill>
              <a:uFillTx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/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3. The most basic of all human needs is the need to understand and be understood.</a:t>
            </a:r>
            <a:endParaRPr lang="zh-CN" altLang="en-US" sz="3200">
              <a:solidFill>
                <a:schemeClr val="tx1"/>
              </a:solidFill>
              <a:uFillTx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/>
            <a:r>
              <a:rPr lang="zh-CN" altLang="en-US" sz="320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zh-CN" altLang="en-US" sz="3200" u="sng">
                <a:solidFill>
                  <a:srgbClr val="FF0000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人类最基本的需求就是理解和被理解。</a:t>
            </a:r>
            <a:endParaRPr lang="zh-CN" altLang="en-US" sz="3200" u="sng">
              <a:solidFill>
                <a:srgbClr val="FF0000"/>
              </a:solidFill>
              <a:uFillTx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95536" y="476672"/>
            <a:ext cx="8352928" cy="138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sz="2800" b="1" kern="100" dirty="0">
                <a:latin typeface="Times New Roman" panose="02020603050405020304"/>
                <a:cs typeface="Times New Roman" panose="02020603050405020304"/>
              </a:rPr>
              <a:t>Step 4: Writing</a:t>
            </a:r>
            <a:endParaRPr lang="zh-CN" altLang="zh-CN" sz="2800" kern="100" dirty="0">
              <a:cs typeface="Times New Roman" panose="02020603050405020304"/>
            </a:endParaRPr>
          </a:p>
          <a:p>
            <a:r>
              <a:rPr lang="en-US" altLang="zh-CN" sz="2800" kern="100" dirty="0" smtClean="0">
                <a:latin typeface="Times New Roman" panose="02020603050405020304"/>
              </a:rPr>
              <a:t>Activity5: Read </a:t>
            </a:r>
            <a:r>
              <a:rPr lang="en-US" altLang="zh-CN" sz="2800" kern="100" dirty="0">
                <a:latin typeface="Times New Roman" panose="02020603050405020304"/>
              </a:rPr>
              <a:t>the fable on Page 11 and choose the message you think it conveys. (Page 11, Activity 5)</a:t>
            </a:r>
            <a:endParaRPr lang="zh-CN" altLang="en-US" sz="2800" dirty="0"/>
          </a:p>
        </p:txBody>
      </p:sp>
      <p:sp>
        <p:nvSpPr>
          <p:cNvPr id="3" name="文本框 9"/>
          <p:cNvSpPr txBox="1"/>
          <p:nvPr/>
        </p:nvSpPr>
        <p:spPr>
          <a:xfrm>
            <a:off x="691823" y="2458432"/>
            <a:ext cx="7696661" cy="3107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buFont typeface="Wingdings" panose="05000000000000000000" charset="0"/>
              <a:buNone/>
            </a:pPr>
            <a:r>
              <a:rPr lang="en-US" altLang="zh-CN" sz="2800" dirty="0">
                <a:solidFill>
                  <a:schemeClr val="accent1"/>
                </a:solidFill>
                <a:latin typeface="Arial Black" panose="020B0A04020102020204" charset="0"/>
                <a:cs typeface="Arial Black" panose="020B0A04020102020204" charset="0"/>
              </a:rPr>
              <a:t>1. Porcupines are not social animals.</a:t>
            </a:r>
            <a:endParaRPr lang="en-US" altLang="zh-CN" sz="2800" dirty="0">
              <a:solidFill>
                <a:schemeClr val="accent1"/>
              </a:solidFill>
              <a:latin typeface="Arial Black" panose="020B0A04020102020204" charset="0"/>
              <a:cs typeface="Arial Black" panose="020B0A04020102020204" charset="0"/>
            </a:endParaRPr>
          </a:p>
          <a:p>
            <a:pPr indent="0">
              <a:buFont typeface="Wingdings" panose="05000000000000000000" charset="0"/>
              <a:buNone/>
            </a:pPr>
            <a:endParaRPr lang="en-US" altLang="zh-CN" sz="2800" dirty="0">
              <a:solidFill>
                <a:schemeClr val="accent1"/>
              </a:solidFill>
              <a:latin typeface="Arial Black" panose="020B0A04020102020204" charset="0"/>
              <a:cs typeface="Arial Black" panose="020B0A04020102020204" charset="0"/>
            </a:endParaRPr>
          </a:p>
          <a:p>
            <a:pPr indent="0">
              <a:buFont typeface="Wingdings" panose="05000000000000000000" charset="0"/>
              <a:buNone/>
            </a:pPr>
            <a:r>
              <a:rPr lang="en-US" altLang="zh-CN" sz="2800" dirty="0">
                <a:solidFill>
                  <a:schemeClr val="accent1"/>
                </a:solidFill>
                <a:latin typeface="Arial Black" panose="020B0A04020102020204" charset="0"/>
                <a:cs typeface="Arial Black" panose="020B0A04020102020204" charset="0"/>
              </a:rPr>
              <a:t>2. The more independent you are, the better your life will be.</a:t>
            </a:r>
            <a:endParaRPr lang="en-US" altLang="zh-CN" sz="2800" dirty="0">
              <a:solidFill>
                <a:schemeClr val="accent1"/>
              </a:solidFill>
              <a:latin typeface="Arial Black" panose="020B0A04020102020204" charset="0"/>
              <a:cs typeface="Arial Black" panose="020B0A04020102020204" charset="0"/>
            </a:endParaRPr>
          </a:p>
          <a:p>
            <a:pPr indent="0">
              <a:buFont typeface="Wingdings" panose="05000000000000000000" charset="0"/>
              <a:buNone/>
            </a:pPr>
            <a:endParaRPr lang="en-US" altLang="zh-CN" sz="2800" dirty="0">
              <a:solidFill>
                <a:schemeClr val="accent1"/>
              </a:solidFill>
              <a:latin typeface="Arial Black" panose="020B0A04020102020204" charset="0"/>
              <a:cs typeface="Arial Black" panose="020B0A04020102020204" charset="0"/>
            </a:endParaRPr>
          </a:p>
          <a:p>
            <a:pPr indent="0">
              <a:buFont typeface="Wingdings" panose="05000000000000000000" charset="0"/>
              <a:buNone/>
            </a:pPr>
            <a:r>
              <a:rPr lang="en-US" altLang="zh-CN" sz="2800" dirty="0">
                <a:solidFill>
                  <a:schemeClr val="accent1"/>
                </a:solidFill>
                <a:latin typeface="Arial Black" panose="020B0A04020102020204" charset="0"/>
                <a:cs typeface="Arial Black" panose="020B0A04020102020204" charset="0"/>
              </a:rPr>
              <a:t>3. There should be </a:t>
            </a:r>
            <a:r>
              <a:rPr lang="en-US" altLang="zh-CN" sz="2800" dirty="0" err="1">
                <a:solidFill>
                  <a:schemeClr val="accent1"/>
                </a:solidFill>
                <a:latin typeface="Arial Black" panose="020B0A04020102020204" charset="0"/>
                <a:cs typeface="Arial Black" panose="020B0A04020102020204" charset="0"/>
              </a:rPr>
              <a:t>boundaries</a:t>
            </a:r>
            <a:r>
              <a:rPr lang="en-US" altLang="zh-CN" sz="2800" dirty="0">
                <a:solidFill>
                  <a:schemeClr val="accent1"/>
                </a:solidFill>
                <a:latin typeface="Arial Black" panose="020B0A04020102020204" charset="0"/>
                <a:cs typeface="Arial Black" panose="020B0A04020102020204" charset="0"/>
              </a:rPr>
              <a:t> in interpersonal relationships.</a:t>
            </a:r>
            <a:endParaRPr lang="en-US" altLang="zh-CN" sz="2800" dirty="0">
              <a:solidFill>
                <a:schemeClr val="accent1"/>
              </a:solidFill>
              <a:latin typeface="Arial Black" panose="020B0A04020102020204" charset="0"/>
              <a:cs typeface="Arial Black" panose="020B0A04020102020204" charset="0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730273" y="4581128"/>
            <a:ext cx="385343" cy="504190"/>
          </a:xfrm>
          <a:prstGeom prst="ellipse">
            <a:avLst/>
          </a:prstGeom>
          <a:noFill/>
          <a:ln w="571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811"/>
          <a:stretch>
            <a:fillRect/>
          </a:stretch>
        </p:blipFill>
        <p:spPr bwMode="auto">
          <a:xfrm>
            <a:off x="-36512" y="2492896"/>
            <a:ext cx="4673621" cy="2287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矩形 2"/>
          <p:cNvSpPr/>
          <p:nvPr/>
        </p:nvSpPr>
        <p:spPr>
          <a:xfrm>
            <a:off x="423000" y="188640"/>
            <a:ext cx="826266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  <a:tabLst>
                <a:tab pos="168275" algn="l"/>
              </a:tabLst>
            </a:pPr>
            <a:r>
              <a:rPr lang="en-US" altLang="zh-CN" sz="2800" b="1" kern="100" dirty="0" smtClean="0">
                <a:latin typeface="Times New Roman" panose="02020603050405020304"/>
                <a:cs typeface="Times New Roman" panose="02020603050405020304"/>
              </a:rPr>
              <a:t>Activity6: </a:t>
            </a: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Make 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notes based on the passage “The Porcupine Dilemma” with your own opinions and write </a:t>
            </a: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an 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essay using the expressions in the box on page 11 to help you. </a:t>
            </a:r>
            <a:endParaRPr lang="zh-CN" altLang="zh-CN" sz="2800" kern="100" dirty="0">
              <a:cs typeface="Times New Roman" panose="02020603050405020304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695"/>
          <a:stretch>
            <a:fillRect/>
          </a:stretch>
        </p:blipFill>
        <p:spPr bwMode="auto">
          <a:xfrm>
            <a:off x="4591880" y="1505837"/>
            <a:ext cx="4552184" cy="5443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79512" y="399430"/>
            <a:ext cx="8568952" cy="6123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【</a:t>
            </a:r>
            <a:r>
              <a:rPr lang="zh-CN" altLang="zh-CN" sz="2800" b="1" kern="100" dirty="0">
                <a:latin typeface="Times New Roman" panose="02020603050405020304"/>
                <a:cs typeface="Times New Roman" panose="02020603050405020304"/>
              </a:rPr>
              <a:t>如何写议论文</a:t>
            </a: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】</a:t>
            </a:r>
            <a:endParaRPr lang="zh-CN" altLang="zh-CN" sz="2800" kern="100" dirty="0">
              <a:cs typeface="Times New Roman" panose="02020603050405020304"/>
            </a:endParaRPr>
          </a:p>
          <a:p>
            <a:pPr indent="304800" algn="just"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     议论文是一种剖析事物、论述事理、发表意见、提出主张的文体。议论文要求文章必须逻辑严密，结构清晰，一般分为三部分：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第一部分：引言</a:t>
            </a:r>
            <a:r>
              <a:rPr lang="en-US" altLang="zh-CN" sz="2800" kern="100" dirty="0">
                <a:latin typeface="Times New Roman" panose="02020603050405020304"/>
                <a:cs typeface="Courier New" panose="02070309020205020404"/>
              </a:rPr>
              <a:t>(</a:t>
            </a:r>
            <a:r>
              <a:rPr lang="en-US" altLang="zh-CN" sz="2800" b="1" kern="100" dirty="0">
                <a:latin typeface="Times New Roman" panose="02020603050405020304"/>
                <a:cs typeface="Courier New" panose="02070309020205020404"/>
              </a:rPr>
              <a:t>Introduction</a:t>
            </a:r>
            <a:r>
              <a:rPr lang="en-US" altLang="zh-CN" sz="2800" kern="100" dirty="0">
                <a:latin typeface="Times New Roman" panose="02020603050405020304"/>
                <a:cs typeface="Courier New" panose="02070309020205020404"/>
              </a:rPr>
              <a:t>)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304800" algn="just"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     在引言段中作者须简单解释要讨论的问题。开头可以有一个导语引出要讨论的问题</a:t>
            </a:r>
            <a:r>
              <a:rPr lang="en-US" altLang="zh-CN" sz="2800" kern="100" dirty="0">
                <a:latin typeface="Times New Roman" panose="02020603050405020304"/>
                <a:cs typeface="Courier New" panose="02070309020205020404"/>
              </a:rPr>
              <a:t>——</a:t>
            </a: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可以是名人名言，也可以是一个问题；如果是就一篇文章进行讨论，就要概括文章内容。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第二部分：主体</a:t>
            </a:r>
            <a:r>
              <a:rPr lang="en-US" altLang="zh-CN" sz="2800" kern="100" dirty="0">
                <a:latin typeface="Times New Roman" panose="02020603050405020304"/>
                <a:cs typeface="Courier New" panose="02070309020205020404"/>
              </a:rPr>
              <a:t>(</a:t>
            </a:r>
            <a:r>
              <a:rPr lang="en-US" altLang="zh-CN" sz="2800" b="1" kern="100" dirty="0">
                <a:latin typeface="Times New Roman" panose="02020603050405020304"/>
                <a:cs typeface="Courier New" panose="02070309020205020404"/>
              </a:rPr>
              <a:t>Main body</a:t>
            </a:r>
            <a:r>
              <a:rPr lang="en-US" altLang="zh-CN" sz="2800" kern="100" dirty="0">
                <a:latin typeface="Times New Roman" panose="02020603050405020304"/>
                <a:cs typeface="Courier New" panose="02070309020205020404"/>
              </a:rPr>
              <a:t>)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304800" algn="just"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     提出论点；然后给一个例子或者是引用能支持论点的材料进行阐述。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第三部分：结论</a:t>
            </a:r>
            <a:r>
              <a:rPr lang="en-US" altLang="zh-CN" sz="2800" kern="100" dirty="0">
                <a:latin typeface="Times New Roman" panose="02020603050405020304"/>
                <a:cs typeface="Courier New" panose="02070309020205020404"/>
              </a:rPr>
              <a:t>(</a:t>
            </a:r>
            <a:r>
              <a:rPr lang="en-US" altLang="zh-CN" sz="2800" b="1" kern="100" dirty="0">
                <a:latin typeface="Times New Roman" panose="02020603050405020304"/>
                <a:cs typeface="Courier New" panose="02070309020205020404"/>
              </a:rPr>
              <a:t>Conclusion</a:t>
            </a:r>
            <a:r>
              <a:rPr lang="en-US" altLang="zh-CN" sz="2800" kern="100" dirty="0">
                <a:latin typeface="Times New Roman" panose="02020603050405020304"/>
                <a:cs typeface="Courier New" panose="02070309020205020404"/>
              </a:rPr>
              <a:t>)</a:t>
            </a:r>
            <a:endParaRPr lang="en-US" altLang="zh-CN" sz="2800" kern="100" dirty="0">
              <a:latin typeface="Times New Roman" panose="02020603050405020304"/>
              <a:cs typeface="Courier New" panose="02070309020205020404"/>
            </a:endParaRPr>
          </a:p>
          <a:p>
            <a:pPr algn="just">
              <a:spcAft>
                <a:spcPts val="0"/>
              </a:spcAft>
            </a:pPr>
            <a:r>
              <a:rPr lang="zh-CN" altLang="zh-CN" sz="2800" kern="100" dirty="0">
                <a:latin typeface="宋体" panose="02010600030101010101" pitchFamily="2" charset="-122"/>
                <a:cs typeface="Courier New" panose="02070309020205020404"/>
              </a:rPr>
              <a:t>    结论段可以用一两句话来深化主题、结束文章。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95536" y="764704"/>
            <a:ext cx="84249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【</a:t>
            </a:r>
            <a:r>
              <a:rPr lang="zh-CN" altLang="zh-CN" sz="2800" b="1" kern="100" dirty="0">
                <a:latin typeface="Times New Roman" panose="02020603050405020304"/>
                <a:cs typeface="Times New Roman" panose="02020603050405020304"/>
              </a:rPr>
              <a:t>增分表达</a:t>
            </a: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】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/>
                <a:cs typeface="Courier New" panose="02070309020205020404"/>
              </a:rPr>
              <a:t>1</a:t>
            </a: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．引言常用表达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/>
                <a:cs typeface="Courier New" panose="02070309020205020404"/>
              </a:rPr>
              <a:t>(1) Nowadays more and more people...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/>
                <a:cs typeface="Courier New" panose="02070309020205020404"/>
              </a:rPr>
              <a:t>(2) ...play an important part in...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marL="304800" indent="-304800" algn="just"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/>
                <a:cs typeface="Courier New" panose="02070309020205020404"/>
              </a:rPr>
              <a:t>(3) Like everything else, ...has/have both favorable and unfavorable aspects/ both advantages and disadvantages.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/>
                <a:cs typeface="Courier New" panose="02070309020205020404"/>
              </a:rPr>
              <a:t>(4) Generally speaking, the favorable aspects/ advantages can be listed as follows</a:t>
            </a:r>
            <a:r>
              <a:rPr lang="en-US" altLang="zh-CN" sz="2800" kern="100" dirty="0" smtClean="0">
                <a:latin typeface="Times New Roman" panose="02020603050405020304"/>
                <a:cs typeface="Courier New" panose="02070309020205020404"/>
              </a:rPr>
              <a:t>.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552" y="836712"/>
            <a:ext cx="79208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/>
                <a:cs typeface="Courier New" panose="02070309020205020404"/>
              </a:rPr>
              <a:t>2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/>
                <a:cs typeface="Times New Roman" panose="02020603050405020304"/>
              </a:rPr>
              <a:t>．主体常用表达</a:t>
            </a:r>
            <a:endParaRPr lang="zh-CN" altLang="zh-CN" sz="2800" kern="100" dirty="0">
              <a:solidFill>
                <a:prstClr val="black"/>
              </a:solidFill>
              <a:latin typeface="宋体" panose="02010600030101010101" pitchFamily="2" charset="-122"/>
              <a:cs typeface="Courier New" panose="02070309020205020404"/>
            </a:endParaRPr>
          </a:p>
          <a:p>
            <a:pPr lvl="0" algn="just"/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/>
                <a:cs typeface="Courier New" panose="02070309020205020404"/>
              </a:rPr>
              <a:t>(1) Firstly, ... Secondly, ... In addition/ Furthermore/ Moreover/ What’s more, ...</a:t>
            </a:r>
            <a:endParaRPr lang="zh-CN" altLang="zh-CN" sz="2800" kern="100" dirty="0">
              <a:solidFill>
                <a:prstClr val="black"/>
              </a:solidFill>
              <a:latin typeface="宋体" panose="02010600030101010101" pitchFamily="2" charset="-122"/>
              <a:cs typeface="Courier New" panose="02070309020205020404"/>
            </a:endParaRPr>
          </a:p>
          <a:p>
            <a:pPr lvl="0" algn="just"/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/>
                <a:cs typeface="Courier New" panose="02070309020205020404"/>
              </a:rPr>
              <a:t>(2) Every coin has two sides.</a:t>
            </a:r>
            <a:endParaRPr lang="zh-CN" altLang="zh-CN" sz="2800" kern="100" dirty="0">
              <a:solidFill>
                <a:prstClr val="black"/>
              </a:solidFill>
              <a:latin typeface="宋体" panose="02010600030101010101" pitchFamily="2" charset="-122"/>
              <a:cs typeface="Courier New" panose="02070309020205020404"/>
            </a:endParaRPr>
          </a:p>
          <a:p>
            <a:pPr lvl="0" algn="just"/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/>
                <a:cs typeface="Courier New" panose="02070309020205020404"/>
              </a:rPr>
              <a:t>(3) The negative aspects/ disadvantages are also apparent/ obvious.</a:t>
            </a:r>
            <a:endParaRPr lang="zh-CN" altLang="zh-CN" sz="2800" kern="100" dirty="0">
              <a:solidFill>
                <a:prstClr val="black"/>
              </a:solidFill>
              <a:latin typeface="宋体" panose="02010600030101010101" pitchFamily="2" charset="-122"/>
              <a:cs typeface="Courier New" panose="02070309020205020404"/>
            </a:endParaRPr>
          </a:p>
          <a:p>
            <a:pPr lvl="0" algn="just"/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/>
                <a:cs typeface="Courier New" panose="02070309020205020404"/>
              </a:rPr>
              <a:t>(4) To begin with, ... To make matters worse, ... Worse still, ...</a:t>
            </a:r>
            <a:endParaRPr lang="zh-CN" altLang="zh-CN" sz="2800" kern="100" dirty="0">
              <a:solidFill>
                <a:prstClr val="black"/>
              </a:solidFill>
              <a:latin typeface="宋体" panose="02010600030101010101" pitchFamily="2" charset="-122"/>
              <a:cs typeface="Courier New" panose="02070309020205020404"/>
            </a:endParaRPr>
          </a:p>
          <a:p>
            <a:pPr lvl="0" algn="just"/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/>
                <a:cs typeface="Courier New" panose="02070309020205020404"/>
              </a:rPr>
              <a:t>3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/>
                <a:cs typeface="Times New Roman" panose="02020603050405020304"/>
              </a:rPr>
              <a:t>．结论常用表达</a:t>
            </a:r>
            <a:endParaRPr lang="zh-CN" altLang="zh-CN" sz="2800" kern="100" dirty="0">
              <a:solidFill>
                <a:prstClr val="black"/>
              </a:solidFill>
              <a:latin typeface="宋体" panose="02010600030101010101" pitchFamily="2" charset="-122"/>
              <a:cs typeface="Courier New" panose="02070309020205020404"/>
            </a:endParaRPr>
          </a:p>
          <a:p>
            <a:pPr lvl="0" algn="just"/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/>
                <a:cs typeface="Courier New" panose="02070309020205020404"/>
              </a:rPr>
              <a:t>Through above analysis/ All things considered, we can see that the positive aspects/ advantages outweigh the negative ones/ disadvantages. Therefore, ...</a:t>
            </a:r>
            <a:endParaRPr lang="zh-CN" altLang="zh-CN" sz="2800" kern="100" dirty="0">
              <a:solidFill>
                <a:prstClr val="black"/>
              </a:solidFill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23528" y="980728"/>
            <a:ext cx="8208912" cy="39693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【</a:t>
            </a:r>
            <a:r>
              <a:rPr lang="zh-CN" altLang="zh-CN" sz="2800" b="1" kern="100" dirty="0">
                <a:latin typeface="Times New Roman" panose="02020603050405020304"/>
                <a:cs typeface="Times New Roman" panose="02020603050405020304"/>
              </a:rPr>
              <a:t>相关主题例文赏析</a:t>
            </a: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】</a:t>
            </a:r>
            <a:endParaRPr lang="zh-CN" altLang="zh-CN" sz="2800" kern="100" dirty="0">
              <a:latin typeface="宋体" panose="02010600030101010101" pitchFamily="2" charset="-122"/>
              <a:cs typeface="Courier New" panose="02070309020205020404"/>
            </a:endParaRPr>
          </a:p>
          <a:p>
            <a:pPr indent="381000" algn="just"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    假如你是李华，英语课上，你班就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“A friend in need is a friend indeed.”</a:t>
            </a: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这一主题展开讨论，请你写一篇英语文章，谈谈自己对友情的看法。内容要点包括：</a:t>
            </a:r>
            <a:endParaRPr lang="zh-CN" altLang="zh-CN" sz="2800" kern="100" dirty="0">
              <a:cs typeface="Times New Roman" panose="02020603050405020304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自己对这句话的理解；</a:t>
            </a:r>
            <a:endParaRPr lang="zh-CN" altLang="zh-CN" sz="2800" kern="100" dirty="0">
              <a:cs typeface="Times New Roman" panose="02020603050405020304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介绍自己的一次经历。</a:t>
            </a:r>
            <a:endParaRPr lang="zh-CN" altLang="zh-CN" sz="2800" kern="100" dirty="0">
              <a:cs typeface="Times New Roman" panose="02020603050405020304"/>
            </a:endParaRPr>
          </a:p>
          <a:p>
            <a:pPr indent="381000" algn="just"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    注意：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1. </a:t>
            </a: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词数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100</a:t>
            </a: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左右；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2. </a:t>
            </a: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可以适当增加细节，以使行文连贯。</a:t>
            </a:r>
            <a:endParaRPr lang="zh-CN" altLang="zh-CN" sz="2800" kern="100" dirty="0">
              <a:cs typeface="Times New Roman" panose="020206030504050203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95536" y="1185714"/>
            <a:ext cx="8208912" cy="4831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04800" algn="just">
              <a:spcAft>
                <a:spcPts val="0"/>
              </a:spcAft>
            </a:pPr>
            <a:r>
              <a:rPr lang="en-US" altLang="zh-CN" sz="2800" b="1" kern="100" dirty="0" smtClean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  </a:t>
            </a:r>
            <a:r>
              <a:rPr lang="en-US" altLang="zh-CN" sz="2800" b="1" u="sng" kern="100" dirty="0" smtClean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It’s </a:t>
            </a:r>
            <a:r>
              <a:rPr lang="en-US" altLang="zh-CN" sz="2800" b="1" u="sng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universally acknowledged that</a:t>
            </a:r>
            <a:r>
              <a:rPr lang="en-US" altLang="zh-CN" sz="2800" b="1" kern="100" dirty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</a:rPr>
              <a:t> (</a:t>
            </a:r>
            <a:r>
              <a:rPr lang="zh-CN" altLang="zh-CN" sz="2800" b="1" kern="100" dirty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</a:rPr>
              <a:t>大家普遍认为）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friendship is one of the greatest pleasures that people can enjoy. A good friend can always </a:t>
            </a:r>
            <a:r>
              <a:rPr lang="en-US" altLang="zh-CN" sz="2800" b="1" u="sng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get us through the hard times</a:t>
            </a:r>
            <a:r>
              <a:rPr lang="en-US" altLang="zh-CN" sz="28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zh-CN" altLang="en-US" sz="2800" b="1" kern="100" dirty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</a:rPr>
              <a:t>（使我们渡过难关）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and </a:t>
            </a:r>
            <a:r>
              <a:rPr lang="en-US" altLang="zh-CN" sz="2800" b="1" kern="100" dirty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</a:rPr>
              <a:t>point out our mistakes</a:t>
            </a:r>
            <a:r>
              <a:rPr lang="en-US" altLang="zh-CN" sz="28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without laughing at us.</a:t>
            </a:r>
            <a:r>
              <a:rPr lang="en-US" altLang="zh-CN" sz="2800" b="1" kern="1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800" b="1" u="sng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When getting into trouble</a:t>
            </a:r>
            <a:r>
              <a:rPr lang="zh-CN" altLang="en-US" sz="2800" b="1" kern="100" dirty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</a:rPr>
              <a:t>（当遇到困难）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, we need friends to offer us help, support and encouragement. </a:t>
            </a:r>
            <a:r>
              <a:rPr lang="en-US" altLang="zh-CN" sz="2800" b="1" u="sng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With success achieved, we also need friends to share our joy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 (</a:t>
            </a: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取得成功时，我们也需要朋友来分享我们的快乐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).</a:t>
            </a:r>
            <a:endParaRPr lang="zh-CN" altLang="zh-CN" sz="2800" kern="100" dirty="0">
              <a:cs typeface="Times New Roman" panose="02020603050405020304"/>
            </a:endParaRPr>
          </a:p>
          <a:p>
            <a:pPr indent="304800" algn="just">
              <a:spcAft>
                <a:spcPts val="0"/>
              </a:spcAft>
            </a:pP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273686" y="1556792"/>
            <a:ext cx="8739505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Tx/>
              <a:buSzTx/>
              <a:buFont typeface="Wingdings" panose="05000000000000000000" charset="0"/>
              <a:buChar char="Ø"/>
            </a:pPr>
            <a:r>
              <a:rPr lang="en-US" altLang="zh-CN" sz="28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Look at the pictures. What would you say if you were student B?</a:t>
            </a:r>
            <a:endParaRPr lang="en-US" altLang="zh-CN" sz="2800" b="1" dirty="0" smtClean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indent="0">
              <a:buClrTx/>
              <a:buSzTx/>
              <a:buFont typeface="Wingdings" panose="05000000000000000000" charset="0"/>
              <a:buNone/>
            </a:pPr>
            <a:endParaRPr lang="en-US" altLang="zh-CN" sz="3200" dirty="0" smtClean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725805" y="2927457"/>
            <a:ext cx="7581265" cy="3046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altLang="zh-CN" sz="3200" dirty="0">
                <a:solidFill>
                  <a:srgbClr val="FF0000"/>
                </a:solidFill>
                <a:latin typeface="Arial Black" panose="020B0A04020102020204" charset="0"/>
                <a:cs typeface="Arial Black" panose="020B0A04020102020204" charset="0"/>
                <a:sym typeface="+mn-ea"/>
              </a:rPr>
              <a:t>Possible </a:t>
            </a:r>
            <a:r>
              <a:rPr lang="en-US" altLang="zh-CN" sz="3200" dirty="0" smtClean="0">
                <a:solidFill>
                  <a:srgbClr val="FF0000"/>
                </a:solidFill>
                <a:latin typeface="Arial Black" panose="020B0A04020102020204" charset="0"/>
                <a:cs typeface="Arial Black" panose="020B0A04020102020204" charset="0"/>
                <a:sym typeface="+mn-ea"/>
              </a:rPr>
              <a:t>answers: </a:t>
            </a:r>
            <a:endParaRPr lang="en-US" sz="3200" b="1" dirty="0">
              <a:solidFill>
                <a:schemeClr val="accent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0"/>
            <a:r>
              <a:rPr lang="en-US" sz="3200" b="1" dirty="0">
                <a:solidFill>
                  <a:schemeClr val="accent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B: Oh, sorry to hear that. But I did no better than you. </a:t>
            </a:r>
            <a:endParaRPr lang="en-US" sz="3200" b="1" dirty="0">
              <a:solidFill>
                <a:schemeClr val="accent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0"/>
            <a:r>
              <a:rPr lang="en-US" sz="3200" b="1" dirty="0">
                <a:solidFill>
                  <a:schemeClr val="accent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B: Come on. Actually you did well. I did worse than you. </a:t>
            </a:r>
            <a:endParaRPr lang="en-US" sz="3200" b="1" dirty="0">
              <a:solidFill>
                <a:schemeClr val="accent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0"/>
            <a:r>
              <a:rPr lang="en-US" sz="3200" b="1" dirty="0">
                <a:solidFill>
                  <a:schemeClr val="accent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B: Well, I did just so-so. </a:t>
            </a:r>
            <a:endParaRPr lang="en-US" altLang="en-US" sz="3200" b="1" dirty="0">
              <a:solidFill>
                <a:schemeClr val="accent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07966" y="242645"/>
            <a:ext cx="815246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sz="3200" b="1" kern="100" dirty="0">
                <a:latin typeface="Times New Roman" panose="02020603050405020304"/>
                <a:cs typeface="Times New Roman" panose="02020603050405020304"/>
              </a:rPr>
              <a:t>Step 1: Developing Ideas</a:t>
            </a:r>
            <a:endParaRPr lang="zh-CN" altLang="zh-CN" sz="3200" kern="100" dirty="0">
              <a:cs typeface="Times New Roman" panose="02020603050405020304"/>
            </a:endParaRPr>
          </a:p>
          <a:p>
            <a:pPr algn="just">
              <a:spcAft>
                <a:spcPts val="0"/>
              </a:spcAft>
            </a:pPr>
            <a:r>
              <a:rPr lang="en-US" altLang="zh-CN" sz="3200" kern="100" dirty="0">
                <a:latin typeface="Times New Roman" panose="02020603050405020304"/>
                <a:cs typeface="Times New Roman" panose="02020603050405020304"/>
              </a:rPr>
              <a:t>Task 1: Deal with Activity 1 on Page 8.</a:t>
            </a:r>
            <a:endParaRPr lang="zh-CN" altLang="zh-CN" sz="3200" kern="100" dirty="0">
              <a:cs typeface="Times New Roman" panose="020206030504050203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4940" y="271780"/>
            <a:ext cx="8793480" cy="6554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04800" algn="just"/>
            <a:r>
              <a:rPr lang="en-US" altLang="zh-CN" sz="2800" b="1" kern="100" dirty="0" smtClean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  </a:t>
            </a:r>
            <a:r>
              <a:rPr lang="en-US" altLang="zh-CN" sz="2800" b="1" u="sng" kern="100" dirty="0" smtClean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As </a:t>
            </a:r>
            <a:r>
              <a:rPr lang="en-US" altLang="zh-CN" sz="2800" b="1" u="sng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the saying goes, a friend in need is a friend indeed </a:t>
            </a:r>
            <a:r>
              <a:rPr lang="zh-CN" altLang="en-US" sz="2800" kern="100" dirty="0">
                <a:solidFill>
                  <a:prstClr val="black"/>
                </a:solidFill>
                <a:latin typeface="Times New Roman" panose="02020603050405020304"/>
                <a:cs typeface="Times New Roman" panose="02020603050405020304"/>
              </a:rPr>
              <a:t>（正如谚语所说，患难见真情）</a:t>
            </a: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/>
                <a:cs typeface="Times New Roman" panose="02020603050405020304"/>
              </a:rPr>
              <a:t>. </a:t>
            </a:r>
            <a:r>
              <a:rPr lang="en-US" altLang="zh-CN" sz="2800" u="sng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 </a:t>
            </a:r>
            <a:r>
              <a:rPr lang="en-US" altLang="zh-CN" sz="2800" b="1" u="sng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have a better understanding of </a:t>
            </a:r>
            <a:r>
              <a:rPr lang="en-US" altLang="zh-CN" sz="2800" b="1" kern="100" dirty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</a:rPr>
              <a:t>（我更好地理解）</a:t>
            </a: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/>
                <a:cs typeface="Times New Roman" panose="02020603050405020304"/>
              </a:rPr>
              <a:t>this proverb from my own experience. In the past, </a:t>
            </a:r>
            <a:r>
              <a:rPr lang="en-US" altLang="zh-CN" sz="2800" b="1" u="sng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so poor was my oral English that I was laughed at whenever I spoke English</a:t>
            </a: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/>
                <a:cs typeface="Times New Roman" panose="02020603050405020304"/>
              </a:rPr>
              <a:t>（我的口语如此差劲以至于每当我讲英语的时候都被取笑）. I lost face and felt down, </a:t>
            </a:r>
            <a:r>
              <a:rPr lang="en-US" altLang="zh-CN" sz="2800" b="1" u="sng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losing interest in learning English</a:t>
            </a:r>
            <a:r>
              <a:rPr lang="en-US" altLang="zh-CN" sz="2800" b="1" kern="100" dirty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</a:rPr>
              <a:t>（失去学习英语的兴趣）</a:t>
            </a:r>
            <a:r>
              <a:rPr lang="en-US" altLang="zh-CN" sz="28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/>
                <a:cs typeface="Times New Roman" panose="02020603050405020304"/>
              </a:rPr>
              <a:t>. </a:t>
            </a:r>
            <a:r>
              <a:rPr lang="en-US" altLang="zh-CN" sz="2800" b="1" kern="100" dirty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</a:rPr>
              <a:t>It was</a:t>
            </a:r>
            <a:r>
              <a:rPr lang="en-US" altLang="zh-CN" sz="2800" kern="100" dirty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</a:rPr>
              <a:t> Li Lei </a:t>
            </a:r>
            <a:r>
              <a:rPr lang="en-US" altLang="zh-CN" sz="2800" b="1" kern="100" dirty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</a:rPr>
              <a:t>who</a:t>
            </a: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/>
                <a:cs typeface="Times New Roman" panose="02020603050405020304"/>
              </a:rPr>
              <a:t> encouraged me and helped me practice English. </a:t>
            </a:r>
            <a:r>
              <a:rPr lang="en-US" altLang="zh-CN" sz="2800" b="1" u="sng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Without his help, I couldn’t have cheered up. </a:t>
            </a:r>
            <a:r>
              <a:rPr lang="en-US" altLang="zh-CN" sz="2800" b="1" kern="100" dirty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</a:rPr>
              <a:t>（要不是他的帮助，我不会振作起来）</a:t>
            </a: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/>
                <a:cs typeface="Times New Roman" panose="02020603050405020304"/>
              </a:rPr>
              <a:t>Therefore, </a:t>
            </a:r>
            <a:r>
              <a:rPr lang="en-US" altLang="zh-CN" sz="2800" b="1" u="sng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 hold a firm belief that</a:t>
            </a:r>
            <a:r>
              <a:rPr lang="zh-CN" altLang="en-US" sz="2800" b="1" kern="100" dirty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</a:rPr>
              <a:t>（我坚信</a:t>
            </a:r>
            <a:r>
              <a:rPr lang="en-US" altLang="zh-CN" sz="2800" b="1" kern="100" dirty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</a:rPr>
              <a:t>) </a:t>
            </a: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/>
                <a:cs typeface="Times New Roman" panose="02020603050405020304"/>
              </a:rPr>
              <a:t>our life will become better if we have several true friends.</a:t>
            </a:r>
            <a:endParaRPr lang="zh-CN" altLang="zh-CN" sz="2800" kern="100" dirty="0">
              <a:solidFill>
                <a:prstClr val="black"/>
              </a:solidFill>
              <a:cs typeface="Times New Roman" panose="02020603050405020304"/>
            </a:endParaRPr>
          </a:p>
          <a:p>
            <a:pPr lvl="0"/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/>
              </a:rPr>
              <a:t> </a:t>
            </a:r>
            <a:r>
              <a:rPr lang="en-US" altLang="zh-CN" sz="2800" kern="100" dirty="0" smtClean="0">
                <a:solidFill>
                  <a:prstClr val="black"/>
                </a:solidFill>
                <a:latin typeface="Times New Roman" panose="02020603050405020304"/>
              </a:rPr>
              <a:t>    </a:t>
            </a:r>
            <a:r>
              <a:rPr lang="en-US" altLang="zh-CN" sz="2800" u="sng" kern="100" dirty="0" smtClean="0">
                <a:solidFill>
                  <a:prstClr val="black"/>
                </a:solidFill>
                <a:latin typeface="Times New Roman" panose="02020603050405020304"/>
              </a:rPr>
              <a:t> </a:t>
            </a:r>
            <a:r>
              <a:rPr lang="en-US" altLang="zh-CN" sz="2800" b="1" u="sng" kern="100" dirty="0" smtClean="0">
                <a:solidFill>
                  <a:srgbClr val="FF0000"/>
                </a:solidFill>
                <a:latin typeface="Times New Roman" panose="02020603050405020304"/>
              </a:rPr>
              <a:t>In </a:t>
            </a:r>
            <a:r>
              <a:rPr lang="en-US" altLang="zh-CN" sz="2800" b="1" u="sng" kern="100" dirty="0">
                <a:solidFill>
                  <a:srgbClr val="FF0000"/>
                </a:solidFill>
                <a:latin typeface="Times New Roman" panose="02020603050405020304"/>
              </a:rPr>
              <a:t>conclusion</a:t>
            </a:r>
            <a:r>
              <a:rPr lang="en-US" altLang="zh-CN" sz="2800" b="1" kern="100" dirty="0">
                <a:solidFill>
                  <a:srgbClr val="FF0000"/>
                </a:solidFill>
                <a:latin typeface="Times New Roman" panose="02020603050405020304"/>
              </a:rPr>
              <a:t> </a:t>
            </a:r>
            <a:r>
              <a:rPr lang="en-US" altLang="zh-CN" sz="2800" b="1" kern="100" dirty="0">
                <a:solidFill>
                  <a:schemeClr val="tx1"/>
                </a:solidFill>
                <a:latin typeface="Times New Roman" panose="02020603050405020304"/>
              </a:rPr>
              <a:t>(</a:t>
            </a:r>
            <a:r>
              <a:rPr lang="zh-CN" altLang="zh-CN" sz="2800" b="1" kern="100" dirty="0">
                <a:solidFill>
                  <a:schemeClr val="tx1"/>
                </a:solidFill>
                <a:latin typeface="Times New Roman" panose="02020603050405020304"/>
              </a:rPr>
              <a:t>总之</a:t>
            </a:r>
            <a:r>
              <a:rPr lang="en-US" altLang="zh-CN" sz="2800" b="1" kern="100" dirty="0">
                <a:solidFill>
                  <a:schemeClr val="tx1"/>
                </a:solidFill>
                <a:latin typeface="Times New Roman" panose="02020603050405020304"/>
              </a:rPr>
              <a:t>) </a:t>
            </a: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/>
              </a:rPr>
              <a:t>, friendship is our treasure. I will try my best to value it by helping friends when they are in need.</a:t>
            </a:r>
            <a:r>
              <a:rPr lang="en-US" altLang="zh-CN" sz="2800" b="1" kern="100" dirty="0">
                <a:solidFill>
                  <a:prstClr val="black"/>
                </a:solidFill>
                <a:latin typeface="Times New Roman" panose="02020603050405020304"/>
              </a:rPr>
              <a:t> </a:t>
            </a:r>
            <a:endParaRPr lang="zh-CN" altLang="en-US" sz="28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1520" y="758786"/>
            <a:ext cx="2520280" cy="653990"/>
          </a:xfrm>
        </p:spPr>
        <p:txBody>
          <a:bodyPr>
            <a:normAutofit/>
          </a:bodyPr>
          <a:lstStyle/>
          <a:p>
            <a:r>
              <a:rPr lang="en-US" altLang="zh-CN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Activity 2 </a:t>
            </a:r>
            <a:endParaRPr lang="zh-CN" altLang="en-US" sz="28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11787" y="1303867"/>
            <a:ext cx="84893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Tx/>
              <a:buSzTx/>
              <a:buFontTx/>
            </a:pPr>
            <a:r>
              <a:rPr lang="en-US" altLang="zh-CN" sz="2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Read</a:t>
            </a:r>
            <a:r>
              <a:rPr lang="en-US" altLang="zh-CN" sz="28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the passage and find out the meaning of “white lies”.</a:t>
            </a:r>
            <a:endParaRPr lang="en-US" altLang="zh-CN" sz="2800" b="1" dirty="0" smtClean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563888" y="2132856"/>
            <a:ext cx="5580112" cy="5015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charset="0"/>
              <a:buChar char="Ø"/>
            </a:pPr>
            <a:r>
              <a:rPr lang="en-US" altLang="zh-CN" sz="3200" b="1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little lies that we tell to protect others from bad news</a:t>
            </a:r>
            <a:endParaRPr lang="en-US" altLang="zh-CN" sz="3200" b="1" dirty="0" smtClean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indent="0">
              <a:buFont typeface="Wingdings" panose="05000000000000000000" charset="0"/>
              <a:buNone/>
            </a:pPr>
            <a:endParaRPr lang="en-US" altLang="zh-CN" sz="3200" b="1" dirty="0" smtClean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charset="0"/>
              <a:buChar char="Ø"/>
            </a:pPr>
            <a:r>
              <a:rPr lang="en-US" altLang="zh-CN" sz="3200" b="1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little lies that we tell to make others feel better</a:t>
            </a:r>
            <a:endParaRPr lang="en-US" altLang="zh-CN" sz="3200" b="1" dirty="0" smtClean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indent="0">
              <a:buFont typeface="Wingdings" panose="05000000000000000000" charset="0"/>
              <a:buNone/>
            </a:pPr>
            <a:endParaRPr lang="en-US" altLang="zh-CN" sz="3200" b="1" dirty="0" smtClean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charset="0"/>
              <a:buChar char="Ø"/>
            </a:pPr>
            <a:r>
              <a:rPr lang="en-US" altLang="zh-CN" sz="3200" b="1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little lies that we tell to give encouragement</a:t>
            </a:r>
            <a:endParaRPr lang="en-US" altLang="zh-CN" sz="3200" b="1" dirty="0" smtClean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charset="0"/>
              <a:buChar char="Ø"/>
            </a:pPr>
            <a:endParaRPr lang="en-US" altLang="zh-CN" sz="3200" b="1" dirty="0" smtClean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323528" y="2965335"/>
            <a:ext cx="2715343" cy="255333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indent="0" algn="ctr"/>
            <a:r>
              <a:rPr lang="en-US" altLang="zh-CN" sz="32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White lies are little lies that we tell to protect others from the truth. </a:t>
            </a:r>
            <a:endParaRPr lang="en-US" altLang="zh-CN" sz="3200" b="1" dirty="0" smtClean="0">
              <a:solidFill>
                <a:schemeClr val="accent1"/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左大括号 2"/>
          <p:cNvSpPr/>
          <p:nvPr/>
        </p:nvSpPr>
        <p:spPr>
          <a:xfrm>
            <a:off x="3182887" y="2420888"/>
            <a:ext cx="381002" cy="3625161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67544" y="116632"/>
            <a:ext cx="13892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2: 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 bldLvl="0" animBg="1"/>
      <p:bldP spid="3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16632"/>
            <a:ext cx="8424936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Activity3</a:t>
            </a:r>
            <a:r>
              <a:rPr lang="zh-CN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C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Complete the diagram with the</a:t>
            </a:r>
            <a:endParaRPr lang="en-US" altLang="zh-CN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information from the passage.</a:t>
            </a:r>
            <a:endParaRPr lang="zh-CN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23"/>
          <a:stretch>
            <a:fillRect/>
          </a:stretch>
        </p:blipFill>
        <p:spPr bwMode="auto">
          <a:xfrm>
            <a:off x="-151130" y="1124585"/>
            <a:ext cx="9624060" cy="5682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735771" y="1510526"/>
            <a:ext cx="86607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Tx/>
              <a:buSzTx/>
              <a:buFontTx/>
            </a:pPr>
            <a:r>
              <a:rPr lang="en-US" altLang="zh-CN" sz="28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What </a:t>
            </a:r>
            <a:r>
              <a:rPr lang="en-US" altLang="zh-CN" sz="2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does the “web” in </a:t>
            </a:r>
            <a:r>
              <a:rPr lang="en-US" altLang="zh-CN" sz="28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poem </a:t>
            </a:r>
            <a:r>
              <a:rPr lang="en-US" altLang="zh-CN" sz="2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represent?</a:t>
            </a:r>
            <a:endParaRPr lang="en-US" altLang="zh-CN" sz="2800" b="1" dirty="0" smtClean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721722" y="2636912"/>
            <a:ext cx="8077835" cy="206210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3200" b="1" dirty="0">
                <a:solidFill>
                  <a:schemeClr val="accent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It represents a complicated situation, in </a:t>
            </a:r>
            <a:r>
              <a:rPr lang="en-US" sz="32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which once </a:t>
            </a:r>
            <a:r>
              <a:rPr lang="en-US" sz="3200" b="1" dirty="0">
                <a:solidFill>
                  <a:schemeClr val="accent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we tell a lie, we have to continue to tell </a:t>
            </a:r>
            <a:r>
              <a:rPr lang="en-US" sz="32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more other </a:t>
            </a:r>
            <a:r>
              <a:rPr lang="en-US" sz="3200" b="1" dirty="0">
                <a:solidFill>
                  <a:schemeClr val="accent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lies in order to cover the previous ones.</a:t>
            </a:r>
            <a:endParaRPr lang="en-US" altLang="en-US" sz="3200" b="1" dirty="0">
              <a:solidFill>
                <a:schemeClr val="accent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77280" y="385134"/>
            <a:ext cx="87667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/>
              <a:t>Task 3: Read the passage again and answer the questions</a:t>
            </a:r>
            <a:r>
              <a:rPr lang="en-US" altLang="zh-CN" sz="3200" b="1" dirty="0" smtClean="0"/>
              <a:t>.</a:t>
            </a:r>
            <a:endParaRPr lang="zh-CN" altLang="zh-CN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800160" y="1116197"/>
            <a:ext cx="7954337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 </a:t>
            </a:r>
            <a:r>
              <a:rPr lang="en-US" sz="3200" b="1" dirty="0">
                <a:solidFill>
                  <a:schemeClr val="accent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What do you think is the difference between a </a:t>
            </a:r>
            <a:r>
              <a:rPr lang="en-US" sz="32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lie and </a:t>
            </a:r>
            <a:r>
              <a:rPr lang="en-US" sz="3200" b="1" dirty="0">
                <a:solidFill>
                  <a:schemeClr val="accent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 white lie</a:t>
            </a:r>
            <a:r>
              <a:rPr lang="en-US" sz="32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?</a:t>
            </a:r>
            <a:endParaRPr lang="en-US" sz="3200" b="1" dirty="0">
              <a:solidFill>
                <a:schemeClr val="accent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12344" y="2843552"/>
            <a:ext cx="770485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 smtClean="0">
                <a:solidFill>
                  <a:srgbClr val="FC65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zh-CN" sz="3200" b="1" dirty="0">
                <a:solidFill>
                  <a:srgbClr val="FC65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lie is told to cover the truth in order to </a:t>
            </a:r>
            <a:r>
              <a:rPr lang="en-US" altLang="zh-CN" sz="3200" b="1" dirty="0" smtClean="0">
                <a:solidFill>
                  <a:srgbClr val="FC65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benefit yourself</a:t>
            </a:r>
            <a:r>
              <a:rPr lang="en-US" altLang="zh-CN" sz="3200" b="1" dirty="0">
                <a:solidFill>
                  <a:srgbClr val="FC65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which can be harmful to others. </a:t>
            </a:r>
            <a:r>
              <a:rPr lang="en-US" altLang="zh-CN" sz="3200" b="1" dirty="0" smtClean="0">
                <a:solidFill>
                  <a:srgbClr val="FC65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white </a:t>
            </a:r>
            <a:r>
              <a:rPr lang="en-US" altLang="zh-CN" sz="3200" b="1" dirty="0">
                <a:solidFill>
                  <a:srgbClr val="FC65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lie is told to avoid hurting others, </a:t>
            </a:r>
            <a:r>
              <a:rPr lang="en-US" altLang="zh-CN" sz="3200" b="1" dirty="0" smtClean="0">
                <a:solidFill>
                  <a:srgbClr val="FC65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without bad </a:t>
            </a:r>
            <a:r>
              <a:rPr lang="en-US" altLang="zh-CN" sz="3200" b="1" dirty="0">
                <a:solidFill>
                  <a:srgbClr val="FC65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intention</a:t>
            </a:r>
            <a:r>
              <a:rPr lang="en-US" altLang="zh-CN" sz="3200" b="1" dirty="0" smtClean="0">
                <a:solidFill>
                  <a:srgbClr val="FC65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3200" b="1" dirty="0">
              <a:solidFill>
                <a:srgbClr val="FC654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79512" y="836712"/>
            <a:ext cx="4032448" cy="6062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CN" altLang="zh-CN" sz="2800" kern="100" dirty="0" smtClean="0">
                <a:latin typeface="Times New Roman" panose="02020603050405020304"/>
                <a:cs typeface="Times New Roman" panose="02020603050405020304"/>
              </a:rPr>
              <a:t>保护</a:t>
            </a: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某人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/</a:t>
            </a: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某物免受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...</a:t>
            </a: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伤害</a:t>
            </a:r>
            <a:r>
              <a:rPr lang="zh-CN" altLang="zh-CN" sz="2800" kern="100" dirty="0">
                <a:ea typeface="Times New Roman" panose="02020603050405020304"/>
                <a:cs typeface="Times New Roman" panose="02020603050405020304"/>
              </a:rPr>
              <a:t> </a:t>
            </a:r>
            <a:endParaRPr lang="en-US" altLang="zh-CN" sz="2800" kern="100" dirty="0" smtClean="0">
              <a:ea typeface="Times New Roman" panose="02020603050405020304"/>
              <a:cs typeface="Times New Roman" panose="02020603050405020304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CN" altLang="zh-CN" sz="2800" kern="100" dirty="0" smtClean="0">
                <a:latin typeface="Times New Roman" panose="02020603050405020304"/>
                <a:cs typeface="Times New Roman" panose="02020603050405020304"/>
              </a:rPr>
              <a:t>征求</a:t>
            </a: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某人的建议</a:t>
            </a:r>
            <a:r>
              <a:rPr lang="zh-CN" altLang="zh-CN" sz="2800" kern="100" dirty="0">
                <a:ea typeface="Times New Roman" panose="02020603050405020304"/>
                <a:cs typeface="Times New Roman" panose="02020603050405020304"/>
              </a:rPr>
              <a:t> </a:t>
            </a:r>
            <a:endParaRPr lang="zh-CN" altLang="zh-CN" sz="2800" kern="100" dirty="0">
              <a:ea typeface="Times New Roman" panose="02020603050405020304"/>
              <a:cs typeface="Times New Roman" panose="02020603050405020304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CN" altLang="zh-CN" sz="2800" kern="100" dirty="0" smtClean="0">
                <a:latin typeface="Times New Roman" panose="02020603050405020304"/>
                <a:cs typeface="Times New Roman" panose="02020603050405020304"/>
              </a:rPr>
              <a:t>向某人</a:t>
            </a: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隐瞒真相</a:t>
            </a:r>
            <a:r>
              <a:rPr lang="zh-CN" altLang="zh-CN" sz="2800" kern="100" dirty="0">
                <a:ea typeface="Times New Roman" panose="02020603050405020304"/>
                <a:cs typeface="Times New Roman" panose="02020603050405020304"/>
              </a:rPr>
              <a:t> </a:t>
            </a:r>
            <a:endParaRPr lang="en-US" altLang="zh-CN" sz="2800" kern="100" dirty="0" smtClean="0">
              <a:ea typeface="Times New Roman" panose="02020603050405020304"/>
              <a:cs typeface="Times New Roman" panose="02020603050405020304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CN" altLang="zh-CN" sz="2800" kern="100" dirty="0" smtClean="0">
                <a:latin typeface="Times New Roman" panose="02020603050405020304"/>
                <a:cs typeface="Times New Roman" panose="02020603050405020304"/>
              </a:rPr>
              <a:t>由</a:t>
            </a: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三部分组成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/</a:t>
            </a: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构成</a:t>
            </a:r>
            <a:r>
              <a:rPr lang="zh-CN" altLang="zh-CN" sz="2800" kern="100" dirty="0">
                <a:ea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800" kern="100" dirty="0" smtClean="0">
                <a:ea typeface="Times New Roman" panose="02020603050405020304"/>
                <a:cs typeface="Times New Roman" panose="02020603050405020304"/>
              </a:rPr>
              <a:t>(</a:t>
            </a:r>
            <a:r>
              <a:rPr lang="en-US" altLang="zh-CN" sz="2800" kern="100" dirty="0">
                <a:ea typeface="Times New Roman" panose="02020603050405020304"/>
                <a:cs typeface="Times New Roman" panose="02020603050405020304"/>
              </a:rPr>
              <a:t>P10</a:t>
            </a:r>
            <a:r>
              <a:rPr lang="en-US" altLang="zh-CN" sz="2800" kern="100" dirty="0" smtClean="0">
                <a:ea typeface="Times New Roman" panose="02020603050405020304"/>
                <a:cs typeface="Times New Roman" panose="02020603050405020304"/>
              </a:rPr>
              <a:t>) </a:t>
            </a:r>
            <a:endParaRPr lang="zh-CN" altLang="zh-CN" sz="2800" kern="100" dirty="0">
              <a:cs typeface="Times New Roman" panose="02020603050405020304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一系列的</a:t>
            </a:r>
            <a:r>
              <a:rPr lang="zh-CN" altLang="zh-CN" sz="2800" kern="100" dirty="0">
                <a:ea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800" kern="100" dirty="0" smtClean="0">
                <a:ea typeface="Times New Roman" panose="02020603050405020304"/>
                <a:cs typeface="Times New Roman" panose="02020603050405020304"/>
              </a:rPr>
              <a:t>(</a:t>
            </a:r>
            <a:r>
              <a:rPr lang="en-US" altLang="zh-CN" sz="2800" kern="100" dirty="0">
                <a:ea typeface="Times New Roman" panose="02020603050405020304"/>
                <a:cs typeface="Times New Roman" panose="02020603050405020304"/>
              </a:rPr>
              <a:t>P10) </a:t>
            </a:r>
            <a:endParaRPr lang="zh-CN" altLang="zh-CN" sz="2800" kern="100" dirty="0">
              <a:cs typeface="Times New Roman" panose="02020603050405020304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把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和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B.</a:t>
            </a: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联系起来</a:t>
            </a:r>
            <a:r>
              <a:rPr lang="zh-CN" altLang="zh-CN" sz="2800" kern="100" dirty="0">
                <a:ea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800" kern="100" dirty="0" smtClean="0">
                <a:ea typeface="Times New Roman" panose="02020603050405020304"/>
                <a:cs typeface="Times New Roman" panose="02020603050405020304"/>
              </a:rPr>
              <a:t>(</a:t>
            </a:r>
            <a:r>
              <a:rPr lang="en-US" altLang="zh-CN" sz="2800" kern="100" dirty="0">
                <a:ea typeface="Times New Roman" panose="02020603050405020304"/>
                <a:cs typeface="Times New Roman" panose="02020603050405020304"/>
              </a:rPr>
              <a:t>P10) </a:t>
            </a:r>
            <a:endParaRPr lang="zh-CN" altLang="zh-CN" sz="2800" kern="100" dirty="0">
              <a:cs typeface="Times New Roman" panose="02020603050405020304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根据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...</a:t>
            </a: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改编</a:t>
            </a:r>
            <a:r>
              <a:rPr lang="zh-CN" altLang="zh-CN" sz="2800" kern="100" dirty="0">
                <a:ea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800" kern="100" dirty="0" smtClean="0">
                <a:ea typeface="Times New Roman" panose="02020603050405020304"/>
                <a:cs typeface="Times New Roman" panose="02020603050405020304"/>
              </a:rPr>
              <a:t>(</a:t>
            </a:r>
            <a:r>
              <a:rPr lang="en-US" altLang="zh-CN" sz="2800" kern="100" dirty="0">
                <a:ea typeface="Times New Roman" panose="02020603050405020304"/>
                <a:cs typeface="Times New Roman" panose="02020603050405020304"/>
              </a:rPr>
              <a:t>P11) </a:t>
            </a:r>
            <a:endParaRPr lang="zh-CN" altLang="zh-CN" sz="2800" kern="100" dirty="0">
              <a:cs typeface="Times New Roman" panose="02020603050405020304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分开，移开</a:t>
            </a:r>
            <a:r>
              <a:rPr lang="zh-CN" altLang="zh-CN" sz="2800" kern="100" dirty="0">
                <a:ea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800" kern="100" dirty="0" smtClean="0">
                <a:ea typeface="Times New Roman" panose="02020603050405020304"/>
                <a:cs typeface="Times New Roman" panose="02020603050405020304"/>
              </a:rPr>
              <a:t>(</a:t>
            </a:r>
            <a:r>
              <a:rPr lang="en-US" altLang="zh-CN" sz="2800" kern="100" dirty="0">
                <a:ea typeface="Times New Roman" panose="02020603050405020304"/>
                <a:cs typeface="Times New Roman" panose="02020603050405020304"/>
              </a:rPr>
              <a:t>P11)</a:t>
            </a:r>
            <a:endParaRPr lang="zh-CN" altLang="zh-CN" sz="2800" kern="100" dirty="0">
              <a:cs typeface="Times New Roman" panose="02020603050405020304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CN" altLang="zh-CN" sz="2800" kern="100" dirty="0">
                <a:latin typeface="Times New Roman" panose="02020603050405020304"/>
                <a:cs typeface="Times New Roman" panose="02020603050405020304"/>
              </a:rPr>
              <a:t>总之，最后</a:t>
            </a:r>
            <a:r>
              <a:rPr lang="zh-CN" altLang="zh-CN" sz="2800" kern="100" dirty="0">
                <a:ea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800" kern="100" dirty="0" smtClean="0">
                <a:ea typeface="Times New Roman" panose="02020603050405020304"/>
                <a:cs typeface="Times New Roman" panose="02020603050405020304"/>
              </a:rPr>
              <a:t>(</a:t>
            </a:r>
            <a:r>
              <a:rPr lang="en-US" altLang="zh-CN" sz="2800" kern="100" dirty="0">
                <a:ea typeface="Times New Roman" panose="02020603050405020304"/>
                <a:cs typeface="Times New Roman" panose="02020603050405020304"/>
              </a:rPr>
              <a:t>P11) </a:t>
            </a:r>
            <a:endParaRPr lang="zh-CN" altLang="zh-CN" sz="2800" kern="100" dirty="0">
              <a:cs typeface="Times New Roman" panose="02020603050405020304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760195" y="680517"/>
            <a:ext cx="3790315" cy="1076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protect sb./ </a:t>
            </a:r>
            <a:r>
              <a:rPr lang="en-US" altLang="zh-CN" sz="3200" b="1" kern="1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sth</a:t>
            </a:r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. </a:t>
            </a:r>
            <a:r>
              <a:rPr lang="en-US" altLang="zh-CN" sz="32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from</a:t>
            </a:r>
            <a:endParaRPr lang="en-US" altLang="zh-CN" sz="3200" b="1" kern="1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en-US" altLang="zh-CN" sz="32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(doing) </a:t>
            </a:r>
            <a:r>
              <a:rPr lang="en-US" altLang="zh-CN" sz="3200" b="1" kern="1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sth</a:t>
            </a:r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.</a:t>
            </a:r>
            <a:endParaRPr lang="zh-CN" altLang="zh-CN" sz="3200" b="1" kern="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863482" y="1756941"/>
            <a:ext cx="358013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ask for one’s advice</a:t>
            </a:r>
            <a:endParaRPr lang="en-US" altLang="zh-CN" sz="3200" b="1" kern="1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685794" y="2990860"/>
            <a:ext cx="39394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consist of three parts 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684524" y="4061197"/>
            <a:ext cx="20217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a series of 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684524" y="4646409"/>
            <a:ext cx="21447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link A to B 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626104" y="5231363"/>
            <a:ext cx="34810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be adapted from... 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684524" y="5770196"/>
            <a:ext cx="22813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move apart 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684524" y="6355095"/>
            <a:ext cx="25779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in conclusion 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27340" y="164822"/>
            <a:ext cx="81330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1200"/>
              </a:spcBef>
            </a:pPr>
            <a:r>
              <a:rPr lang="en-US" altLang="zh-CN" sz="2800" b="1" kern="100" dirty="0">
                <a:solidFill>
                  <a:prstClr val="black"/>
                </a:solidFill>
                <a:latin typeface="Times New Roman" panose="02020603050405020304"/>
                <a:cs typeface="Times New Roman" panose="02020603050405020304"/>
              </a:rPr>
              <a:t>Step 2: Useful expressions and sentence patterns</a:t>
            </a:r>
            <a:endParaRPr lang="zh-CN" altLang="zh-CN" sz="2800" kern="100" dirty="0">
              <a:solidFill>
                <a:prstClr val="black"/>
              </a:solidFill>
              <a:cs typeface="Times New Roman" panose="02020603050405020304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095249" y="3575372"/>
            <a:ext cx="51176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= be made up of three parts </a:t>
            </a:r>
            <a:endParaRPr lang="zh-CN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685794" y="2340506"/>
            <a:ext cx="4152675" cy="584775"/>
          </a:xfrm>
          <a:prstGeom prst="rect">
            <a:avLst/>
          </a:prstGeom>
        </p:spPr>
        <p:txBody>
          <a:bodyPr wrap="none">
            <a:spAutoFit/>
          </a:bodyPr>
          <a:p>
            <a:pPr lvl="0" algn="just">
              <a:spcAft>
                <a:spcPts val="0"/>
              </a:spcAft>
            </a:pPr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hide the truth from sb.</a:t>
            </a:r>
            <a:endParaRPr lang="zh-CN" altLang="zh-CN" sz="3200" b="1" kern="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23528" y="188640"/>
            <a:ext cx="8424936" cy="6658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ts val="3200"/>
              </a:lnSpc>
              <a:spcBef>
                <a:spcPts val="2400"/>
              </a:spcBef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10. _________ 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(write) more than two hundred years ago, these lines </a:t>
            </a: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____Walter 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Scott remain one of the </a:t>
            </a: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most 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well-known </a:t>
            </a: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________(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excerpt) of Scottish poetry.</a:t>
            </a:r>
            <a:endParaRPr lang="zh-CN" altLang="zh-CN" sz="2800" kern="100" dirty="0">
              <a:cs typeface="Times New Roman" panose="02020603050405020304"/>
            </a:endParaRPr>
          </a:p>
          <a:p>
            <a:pPr lvl="0" algn="just">
              <a:lnSpc>
                <a:spcPts val="3200"/>
              </a:lnSpc>
              <a:spcBef>
                <a:spcPts val="2400"/>
              </a:spcBef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11. We 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all know that </a:t>
            </a: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________(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honest) is an important value and </a:t>
            </a: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________lying 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is wrong, but who can </a:t>
            </a: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__________(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honest) say that they’ve never told a lie?</a:t>
            </a:r>
            <a:endParaRPr lang="zh-CN" altLang="zh-CN" sz="2800" kern="100" dirty="0">
              <a:cs typeface="Times New Roman" panose="02020603050405020304"/>
            </a:endParaRPr>
          </a:p>
          <a:p>
            <a:pPr lvl="0" algn="just">
              <a:lnSpc>
                <a:spcPts val="3200"/>
              </a:lnSpc>
              <a:spcBef>
                <a:spcPts val="2400"/>
              </a:spcBef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12. Or 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if a friend asks us </a:t>
            </a: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_______we 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think of their new haircut, we say “It’s great!”, even </a:t>
            </a: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__we 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think </a:t>
            </a: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it’s 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awful.</a:t>
            </a:r>
            <a:endParaRPr lang="zh-CN" altLang="zh-CN" sz="2800" kern="100" dirty="0">
              <a:cs typeface="Times New Roman" panose="02020603050405020304"/>
            </a:endParaRPr>
          </a:p>
          <a:p>
            <a:pPr lvl="0" algn="just">
              <a:lnSpc>
                <a:spcPts val="3200"/>
              </a:lnSpc>
              <a:spcBef>
                <a:spcPts val="2400"/>
              </a:spcBef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13. One 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of the main reasons </a:t>
            </a: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_____telling 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a white lie is </a:t>
            </a: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________(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try) to make others feel </a:t>
            </a: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________(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good).</a:t>
            </a:r>
            <a:endParaRPr lang="zh-CN" altLang="zh-CN" sz="2800" kern="100" dirty="0">
              <a:cs typeface="Times New Roman" panose="02020603050405020304"/>
            </a:endParaRPr>
          </a:p>
          <a:p>
            <a:pPr lvl="0" algn="just">
              <a:lnSpc>
                <a:spcPts val="3200"/>
              </a:lnSpc>
              <a:spcBef>
                <a:spcPts val="2400"/>
              </a:spcBef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14. Perhaps 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we are in fact </a:t>
            </a: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_______(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lie) to protect </a:t>
            </a: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__________(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we) from the </a:t>
            </a: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_______________(disappoint) and 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anger of others.</a:t>
            </a:r>
            <a:endParaRPr lang="zh-CN" altLang="zh-CN" sz="2800" kern="100" dirty="0">
              <a:cs typeface="Times New Roman" panose="02020603050405020304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03549" y="172195"/>
            <a:ext cx="15670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Written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110546" y="547026"/>
            <a:ext cx="7200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by 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2002101" y="900664"/>
            <a:ext cx="17475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excerpts 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3659902" y="1628800"/>
            <a:ext cx="16321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honesty 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391229" y="2484185"/>
            <a:ext cx="17459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honestly 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2499301" y="2052137"/>
            <a:ext cx="9925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that 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4086333" y="3204265"/>
            <a:ext cx="11528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what 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152021" y="3636313"/>
            <a:ext cx="5373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if 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750019" y="4254927"/>
            <a:ext cx="8040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for 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27309" y="4653136"/>
            <a:ext cx="12554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to try 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404056" y="4725144"/>
            <a:ext cx="13281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better 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5147312" y="5364505"/>
            <a:ext cx="11528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lying 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63237" y="5843241"/>
            <a:ext cx="19078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ourselves 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143909" y="5868561"/>
            <a:ext cx="30203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disappointment 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23528" y="476672"/>
            <a:ext cx="8352928" cy="6123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15. But </a:t>
            </a:r>
            <a:r>
              <a:rPr lang="en-US" altLang="zh-CN" sz="2800" u="sng" kern="100" dirty="0">
                <a:latin typeface="Times New Roman" panose="02020603050405020304"/>
                <a:cs typeface="Times New Roman" panose="02020603050405020304"/>
              </a:rPr>
              <a:t>___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 what extent can we justify </a:t>
            </a:r>
            <a:r>
              <a:rPr lang="en-US" altLang="zh-CN" sz="2800" u="sng" kern="100" dirty="0">
                <a:latin typeface="Times New Roman" panose="02020603050405020304"/>
                <a:cs typeface="Times New Roman" panose="02020603050405020304"/>
              </a:rPr>
              <a:t>______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 (tell) white lies like these?</a:t>
            </a:r>
            <a:endParaRPr lang="zh-CN" altLang="zh-CN" sz="2800" kern="100" dirty="0">
              <a:cs typeface="Times New Roman" panose="02020603050405020304"/>
            </a:endParaRPr>
          </a:p>
          <a:p>
            <a:pPr indent="457200" algn="just">
              <a:spcAft>
                <a:spcPts val="0"/>
              </a:spcAft>
            </a:pPr>
            <a:r>
              <a:rPr lang="zh-CN" altLang="zh-CN" sz="2800" kern="100" dirty="0" smtClean="0">
                <a:latin typeface="Times New Roman" panose="02020603050405020304"/>
                <a:cs typeface="Times New Roman" panose="02020603050405020304"/>
              </a:rPr>
              <a:t>【翻译】</a:t>
            </a: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___________________________________</a:t>
            </a:r>
            <a:endParaRPr lang="en-US" altLang="zh-CN" sz="2800" kern="100" dirty="0" smtClean="0">
              <a:latin typeface="Times New Roman" panose="02020603050405020304"/>
              <a:cs typeface="Times New Roman" panose="02020603050405020304"/>
            </a:endParaRPr>
          </a:p>
          <a:p>
            <a:pPr indent="457200" algn="just"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___________________________________________</a:t>
            </a:r>
            <a:endParaRPr lang="en-US" altLang="zh-CN" sz="2800" kern="100" dirty="0" smtClean="0">
              <a:latin typeface="Times New Roman" panose="02020603050405020304"/>
              <a:cs typeface="Times New Roman" panose="02020603050405020304"/>
            </a:endParaRPr>
          </a:p>
          <a:p>
            <a:pPr indent="457200" algn="just"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we seldom realize the extent</a:t>
            </a:r>
            <a:r>
              <a:rPr lang="zh-CN" altLang="zh-CN" sz="2800" u="sng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which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English has influenced every corner of our lives.</a:t>
            </a:r>
            <a:endParaRPr lang="zh-CN" altLang="zh-CN" sz="28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zh-CN" altLang="zh-CN" sz="2800" kern="100" dirty="0">
                <a:cs typeface="Times New Roman" panose="02020603050405020304"/>
              </a:rPr>
              <a:t>但是，我们很少意识到的是，英语影响到我们生活的每个角落的程度。</a:t>
            </a:r>
            <a:endParaRPr lang="zh-CN" altLang="zh-CN" sz="2800" kern="100" dirty="0">
              <a:cs typeface="Times New Roman" panose="02020603050405020304"/>
            </a:endParaRPr>
          </a:p>
          <a:p>
            <a:pPr indent="457200" algn="just"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16. Moreover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, how would you feel if you discovered that the people closest </a:t>
            </a: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___ 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you </a:t>
            </a: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__________________(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hide) the truth </a:t>
            </a: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_______you</a:t>
            </a:r>
            <a:r>
              <a:rPr lang="en-US" altLang="zh-CN" sz="2800" kern="100" dirty="0">
                <a:latin typeface="Times New Roman" panose="02020603050405020304"/>
                <a:cs typeface="Times New Roman" panose="02020603050405020304"/>
              </a:rPr>
              <a:t>?</a:t>
            </a:r>
            <a:endParaRPr lang="zh-CN" altLang="zh-CN" sz="2800" kern="100" dirty="0">
              <a:cs typeface="Times New Roman" panose="02020603050405020304"/>
            </a:endParaRPr>
          </a:p>
          <a:p>
            <a:pPr indent="457200" algn="just">
              <a:spcAft>
                <a:spcPts val="0"/>
              </a:spcAft>
            </a:pPr>
            <a:r>
              <a:rPr lang="zh-CN" altLang="zh-CN" sz="2800" kern="100" dirty="0" smtClean="0">
                <a:latin typeface="Times New Roman" panose="02020603050405020304"/>
                <a:cs typeface="Times New Roman" panose="02020603050405020304"/>
              </a:rPr>
              <a:t>【翻译】</a:t>
            </a: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___________________________________</a:t>
            </a:r>
            <a:endParaRPr lang="en-US" altLang="zh-CN" sz="2800" kern="100" dirty="0" smtClean="0">
              <a:latin typeface="Times New Roman" panose="02020603050405020304"/>
              <a:cs typeface="Times New Roman" panose="02020603050405020304"/>
            </a:endParaRPr>
          </a:p>
          <a:p>
            <a:pPr indent="457200" algn="just"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/>
                <a:cs typeface="Times New Roman" panose="02020603050405020304"/>
              </a:rPr>
              <a:t>___________________________________________</a:t>
            </a:r>
            <a:endParaRPr lang="zh-CN" altLang="zh-CN" sz="2800" kern="100" dirty="0">
              <a:cs typeface="Times New Roman" panose="02020603050405020304"/>
            </a:endParaRPr>
          </a:p>
          <a:p>
            <a:pPr marL="911225" indent="-632460" algn="just">
              <a:spcAft>
                <a:spcPts val="0"/>
              </a:spcAft>
            </a:pPr>
            <a:endParaRPr lang="zh-CN" altLang="zh-CN" sz="2800" kern="100" dirty="0">
              <a:cs typeface="Times New Roman" panose="02020603050405020304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204432" y="1340768"/>
            <a:ext cx="64624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8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但是我们能在多大程度上为这些善意的谎言辩解呢？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6872372" y="4246384"/>
            <a:ext cx="5261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to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791262" y="4720526"/>
            <a:ext cx="30893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had been hiding 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5881028" y="4720521"/>
            <a:ext cx="11454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from 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2204631" y="5215890"/>
            <a:ext cx="63304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而且，如果你发现你最亲近的人一直向你隐瞒事实，你会感觉如何？</a:t>
            </a:r>
            <a:endParaRPr lang="zh-CN" altLang="zh-CN" sz="2800" b="1" kern="100" dirty="0">
              <a:solidFill>
                <a:srgbClr val="FF0000"/>
              </a:solidFill>
              <a:cs typeface="Times New Roman" panose="02020603050405020304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678072" y="367169"/>
            <a:ext cx="526106" cy="584775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to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6651392" y="368439"/>
            <a:ext cx="1266825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telling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6580</Words>
  <Application>WPS 演示</Application>
  <PresentationFormat>全屏显示(4:3)</PresentationFormat>
  <Paragraphs>222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3" baseType="lpstr">
      <vt:lpstr>Arial</vt:lpstr>
      <vt:lpstr>宋体</vt:lpstr>
      <vt:lpstr>Wingdings</vt:lpstr>
      <vt:lpstr>Times New Roman</vt:lpstr>
      <vt:lpstr>Wingdings</vt:lpstr>
      <vt:lpstr>Verdana</vt:lpstr>
      <vt:lpstr>Arial Black</vt:lpstr>
      <vt:lpstr>Times New Roman</vt:lpstr>
      <vt:lpstr>微软雅黑</vt:lpstr>
      <vt:lpstr>Arial Unicode MS</vt:lpstr>
      <vt:lpstr>Calibri</vt:lpstr>
      <vt:lpstr>Courier New</vt:lpstr>
      <vt:lpstr>Office 主题</vt:lpstr>
      <vt:lpstr>PowerPoint 演示文稿</vt:lpstr>
      <vt:lpstr>PowerPoint 演示文稿</vt:lpstr>
      <vt:lpstr>Activity 2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ybl</dc:creator>
  <cp:lastModifiedBy>孙新峰</cp:lastModifiedBy>
  <cp:revision>17</cp:revision>
  <dcterms:created xsi:type="dcterms:W3CDTF">2020-04-24T13:24:00Z</dcterms:created>
  <dcterms:modified xsi:type="dcterms:W3CDTF">2021-04-12T00:05:03Z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