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2" r:id="rId11"/>
    <p:sldId id="269" r:id="rId12"/>
    <p:sldId id="268" r:id="rId13"/>
    <p:sldId id="267" r:id="rId14"/>
    <p:sldId id="266" r:id="rId15"/>
    <p:sldId id="273" r:id="rId16"/>
    <p:sldId id="272" r:id="rId17"/>
    <p:sldId id="271" r:id="rId18"/>
    <p:sldId id="270" r:id="rId19"/>
    <p:sldId id="274" r:id="rId20"/>
    <p:sldId id="27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0">
          <p15:clr>
            <a:srgbClr val="A4A3A4"/>
          </p15:clr>
        </p15:guide>
        <p15:guide id="2" pos="28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200"/>
        <p:guide pos="28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3711-742C-4744-B9CC-E3806CBED83F}" type="datetimeFigureOut">
              <a:rPr lang="zh-CN" altLang="en-US" smtClean="0"/>
              <a:t>2021-05-12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66638-E36A-4197-91B1-A47C69EBD1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Period 3: Language Points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1610" y="217170"/>
            <a:ext cx="8813800" cy="5909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2.Disappointed by his behaviour, I said all this to my best friend.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I said all this to my best friend.（转化成状语从句）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Treated this way, you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 sure to feel hurt—we should always be able to trust those closest to us, and it hurts even more when we find we can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you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 sure to feel hurt—we should always be able to trust those closest to us, and it hurts even more when we find we can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t.（转化成状语从句）</a:t>
            </a:r>
          </a:p>
        </p:txBody>
      </p:sp>
      <p:sp>
        <p:nvSpPr>
          <p:cNvPr id="5" name="矩形 4"/>
          <p:cNvSpPr/>
          <p:nvPr/>
        </p:nvSpPr>
        <p:spPr>
          <a:xfrm>
            <a:off x="611944" y="1268844"/>
            <a:ext cx="794321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(I was) disappointed by his behaviour</a:t>
            </a:r>
          </a:p>
        </p:txBody>
      </p:sp>
      <p:sp>
        <p:nvSpPr>
          <p:cNvPr id="4" name="矩形 3"/>
          <p:cNvSpPr/>
          <p:nvPr/>
        </p:nvSpPr>
        <p:spPr>
          <a:xfrm>
            <a:off x="611944" y="3789159"/>
            <a:ext cx="50088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(you are) treated this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82270"/>
            <a:ext cx="8543290" cy="5744210"/>
          </a:xfrm>
        </p:spPr>
        <p:txBody>
          <a:bodyPr/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Approached in this way, your friendship will soon be repaired.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your friendship will soon be repaired.（转化成状语从句）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Filled with anger, you tend to say whatever comes to your mind.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you tend to say whatever comes to your mind. （转化成状语从句）</a:t>
            </a:r>
          </a:p>
        </p:txBody>
      </p:sp>
      <p:sp>
        <p:nvSpPr>
          <p:cNvPr id="4" name="矩形 3"/>
          <p:cNvSpPr/>
          <p:nvPr/>
        </p:nvSpPr>
        <p:spPr>
          <a:xfrm>
            <a:off x="899599" y="1484744"/>
            <a:ext cx="569595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(it is) approached in this way</a:t>
            </a:r>
          </a:p>
        </p:txBody>
      </p:sp>
      <p:sp>
        <p:nvSpPr>
          <p:cNvPr id="5" name="矩形 4"/>
          <p:cNvSpPr/>
          <p:nvPr/>
        </p:nvSpPr>
        <p:spPr>
          <a:xfrm>
            <a:off x="899599" y="4078084"/>
            <a:ext cx="592455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(you are) filled with anger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44500"/>
            <a:ext cx="8686800" cy="568198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3. Embarrassed and ashamed, I can</a:t>
            </a:r>
            <a:r>
              <a:rPr lang="en-US" altLang="zh-CN"/>
              <a:t>’</a:t>
            </a:r>
            <a:r>
              <a:rPr lang="zh-CN" altLang="en-US"/>
              <a:t>t concentrate on anything.</a:t>
            </a:r>
          </a:p>
          <a:p>
            <a:pPr marL="0" indent="0">
              <a:buNone/>
            </a:pPr>
            <a:r>
              <a:rPr lang="zh-CN" altLang="en-US"/>
              <a:t>【解析】在本句中，embarrassed and ashamed为形容词作状语表示主语的状态。形容词作状语通常用于说明主语的情况，表示主语的状态、性质、特征等。此时，形容词可位于句首、句末或句中，通常和句子其它部分用逗号分开。</a:t>
            </a:r>
          </a:p>
          <a:p>
            <a:pPr marL="0" indent="0">
              <a:buNone/>
            </a:pPr>
            <a:r>
              <a:rPr lang="zh-CN" altLang="en-US"/>
              <a:t>1) </a:t>
            </a:r>
            <a:r>
              <a:rPr lang="en-US" altLang="zh-CN"/>
              <a:t>______________________</a:t>
            </a:r>
            <a:r>
              <a:rPr lang="zh-CN" altLang="en-US"/>
              <a:t>, we looked around.</a:t>
            </a:r>
          </a:p>
          <a:p>
            <a:pPr marL="0" indent="0">
              <a:buNone/>
            </a:pPr>
            <a:r>
              <a:rPr lang="zh-CN" altLang="en-US"/>
              <a:t>  因为对一切都好奇，所以我们四处张望。</a:t>
            </a:r>
          </a:p>
        </p:txBody>
      </p:sp>
      <p:sp>
        <p:nvSpPr>
          <p:cNvPr id="5" name="矩形 4"/>
          <p:cNvSpPr/>
          <p:nvPr/>
        </p:nvSpPr>
        <p:spPr>
          <a:xfrm>
            <a:off x="756089" y="4078084"/>
            <a:ext cx="473265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Curious about everything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950" y="981075"/>
            <a:ext cx="10027285" cy="5728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2) We arrived home very late,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我们虽然到家很晚，但安然无恙。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they chose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 take a shortcut.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他们由于害怕困难，选择走捷径。</a:t>
            </a:r>
          </a:p>
          <a:p>
            <a:pPr marL="0" algn="l">
              <a:buClrTx/>
              <a:buSzTx/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)He was the first to reach the finish line,</a:t>
            </a:r>
          </a:p>
          <a:p>
            <a:pPr marL="0" algn="l">
              <a:buClrTx/>
              <a:buSz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他第一个到达终点，筋疲力尽，上气不接下气。</a:t>
            </a:r>
          </a:p>
        </p:txBody>
      </p:sp>
      <p:sp>
        <p:nvSpPr>
          <p:cNvPr id="5" name="矩形 4"/>
          <p:cNvSpPr/>
          <p:nvPr/>
        </p:nvSpPr>
        <p:spPr>
          <a:xfrm>
            <a:off x="4933119" y="980554"/>
            <a:ext cx="285940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safe and sound</a:t>
            </a:r>
          </a:p>
        </p:txBody>
      </p:sp>
      <p:sp>
        <p:nvSpPr>
          <p:cNvPr id="4" name="矩形 3"/>
          <p:cNvSpPr/>
          <p:nvPr/>
        </p:nvSpPr>
        <p:spPr>
          <a:xfrm>
            <a:off x="756089" y="2061324"/>
            <a:ext cx="37833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Afraid of difficulties</a:t>
            </a:r>
          </a:p>
        </p:txBody>
      </p:sp>
      <p:sp>
        <p:nvSpPr>
          <p:cNvPr id="6" name="矩形 5"/>
          <p:cNvSpPr/>
          <p:nvPr/>
        </p:nvSpPr>
        <p:spPr>
          <a:xfrm>
            <a:off x="539554" y="4221594"/>
            <a:ext cx="635063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worn-out/exhausted and breathless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55295"/>
            <a:ext cx="8229600" cy="56711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注意：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副词（常置于句首）修饰整个句子，做评注性状语。它是说话者对句子陈述的观点所作的评论、评价或注解。常用副词有fortunately, luckily, unfortunately, thankfully, hopefully, interestingly, increasingly, honestly, importantly, undoubtedly, naturally, similarly, incredibly, surprisingly等。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she chose Lisa who had dirty hair as her birthday helper. 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令人惊讶的是，她选择了Lisa做她的生日助手。</a:t>
            </a:r>
          </a:p>
        </p:txBody>
      </p:sp>
      <p:sp>
        <p:nvSpPr>
          <p:cNvPr id="6" name="矩形 5"/>
          <p:cNvSpPr/>
          <p:nvPr/>
        </p:nvSpPr>
        <p:spPr>
          <a:xfrm>
            <a:off x="827844" y="4077449"/>
            <a:ext cx="245300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Surprisingly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670" y="393700"/>
            <a:ext cx="10569575" cy="5732780"/>
          </a:xfrm>
        </p:spPr>
        <p:txBody>
          <a:bodyPr/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Tom ran out of the room.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汤姆跑出了房间，既惊讶又害怕。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3) 他对作者写的东西感兴趣，于是专心于这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部小说。 </a:t>
            </a:r>
          </a:p>
          <a:p>
            <a:pPr marL="0" indent="0">
              <a:buNone/>
            </a:pP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he was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engaged in the novel.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4) 有趣的是，几周后本杰明再婚了。</a:t>
            </a:r>
          </a:p>
          <a:p>
            <a:pPr marL="0" algn="l">
              <a:buClrTx/>
              <a:buSzTx/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a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ew weeks later, Benjamin </a:t>
            </a:r>
          </a:p>
          <a:p>
            <a:pPr marL="0" algn="l">
              <a:buClrTx/>
              <a:buSzTx/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remarried. </a:t>
            </a:r>
          </a:p>
        </p:txBody>
      </p:sp>
      <p:sp>
        <p:nvSpPr>
          <p:cNvPr id="6" name="矩形 5"/>
          <p:cNvSpPr/>
          <p:nvPr/>
        </p:nvSpPr>
        <p:spPr>
          <a:xfrm>
            <a:off x="469704" y="408419"/>
            <a:ext cx="392049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Surprised and afraid</a:t>
            </a:r>
          </a:p>
        </p:txBody>
      </p:sp>
      <p:sp>
        <p:nvSpPr>
          <p:cNvPr id="4" name="矩形 3"/>
          <p:cNvSpPr/>
          <p:nvPr/>
        </p:nvSpPr>
        <p:spPr>
          <a:xfrm>
            <a:off x="324924" y="2781414"/>
            <a:ext cx="643509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Interested in what the author wrote</a:t>
            </a:r>
          </a:p>
        </p:txBody>
      </p:sp>
      <p:sp>
        <p:nvSpPr>
          <p:cNvPr id="5" name="矩形 4"/>
          <p:cNvSpPr/>
          <p:nvPr/>
        </p:nvSpPr>
        <p:spPr>
          <a:xfrm>
            <a:off x="179509" y="4509249"/>
            <a:ext cx="248920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Interestingly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332740"/>
            <a:ext cx="9044940" cy="7276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4. Tell your friend you’re angry with him for repeating what you said and making the situation </a:t>
            </a:r>
          </a:p>
          <a:p>
            <a:pPr marL="0" indent="0">
              <a:buNone/>
            </a:pPr>
            <a:r>
              <a:rPr lang="zh-CN" altLang="en-US"/>
              <a:t>worse, but that you want to move on.</a:t>
            </a:r>
          </a:p>
          <a:p>
            <a:pPr marL="0" indent="0">
              <a:buNone/>
            </a:pPr>
            <a:r>
              <a:rPr lang="zh-CN" altLang="en-US"/>
              <a:t>【解析】</a:t>
            </a:r>
          </a:p>
          <a:p>
            <a:pPr marL="0" indent="0">
              <a:buNone/>
            </a:pPr>
            <a:r>
              <a:rPr lang="zh-CN" altLang="en-US"/>
              <a:t>本句是一个祈使句。其中but连接了两个 </a:t>
            </a:r>
            <a:r>
              <a:rPr lang="en-US" altLang="zh-CN"/>
              <a:t>________</a:t>
            </a:r>
            <a:r>
              <a:rPr lang="zh-CN" altLang="en-US"/>
              <a:t> ，在第一个宾语从句中省略了连接词</a:t>
            </a:r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________</a:t>
            </a:r>
            <a:r>
              <a:rPr lang="zh-CN" altLang="en-US"/>
              <a:t> 但需注意在but连接的第二个宾语从句中that不可以省略。当一个句子中有两个或</a:t>
            </a:r>
          </a:p>
          <a:p>
            <a:pPr marL="0" indent="0">
              <a:buNone/>
            </a:pPr>
            <a:r>
              <a:rPr lang="zh-CN" altLang="en-US"/>
              <a:t>两个以上并列的宾语从句时，引导第一个宾语从句的that可以省略，但引导第二个及以后</a:t>
            </a:r>
          </a:p>
          <a:p>
            <a:pPr marL="0" indent="0">
              <a:buNone/>
            </a:pPr>
            <a:r>
              <a:rPr lang="zh-CN" altLang="en-US"/>
              <a:t>几个宾语从句的that不能省略。</a:t>
            </a:r>
          </a:p>
        </p:txBody>
      </p:sp>
      <p:sp>
        <p:nvSpPr>
          <p:cNvPr id="5" name="矩形 4"/>
          <p:cNvSpPr/>
          <p:nvPr/>
        </p:nvSpPr>
        <p:spPr>
          <a:xfrm>
            <a:off x="179509" y="3069069"/>
            <a:ext cx="181610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宾语从句</a:t>
            </a:r>
          </a:p>
        </p:txBody>
      </p:sp>
      <p:sp>
        <p:nvSpPr>
          <p:cNvPr id="4" name="矩形 3"/>
          <p:cNvSpPr/>
          <p:nvPr/>
        </p:nvSpPr>
        <p:spPr>
          <a:xfrm>
            <a:off x="610674" y="3645014"/>
            <a:ext cx="88265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00" y="218440"/>
            <a:ext cx="9229725" cy="7317105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1) The guy told us (that) he was from a mountain village and </a:t>
            </a:r>
            <a:r>
              <a:rPr lang="en-US" altLang="zh-CN" sz="310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n-US" altLang="zh-CN" sz="31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sz="310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 那个小伙子告诉我们他来自一个山村，他想在城里找份工作。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2) From his letter, we learnt (that) the ship sank and </a:t>
            </a:r>
            <a:r>
              <a:rPr lang="zh-CN" altLang="en-US" sz="31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zh-CN" sz="31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zh-CN" altLang="en-US" sz="31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100">
                <a:latin typeface="Times New Roman" panose="02020603050405020304" pitchFamily="18" charset="0"/>
                <a:cs typeface="Times New Roman" panose="02020603050405020304" pitchFamily="18" charset="0"/>
              </a:rPr>
              <a:t>从他的信中我们得知船沉了，只有几个水手幸存下来。  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sz="3100"/>
          </a:p>
        </p:txBody>
      </p:sp>
      <p:sp>
        <p:nvSpPr>
          <p:cNvPr id="4" name="矩形 3"/>
          <p:cNvSpPr/>
          <p:nvPr/>
        </p:nvSpPr>
        <p:spPr>
          <a:xfrm>
            <a:off x="755454" y="1124699"/>
            <a:ext cx="636968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he wanted to find a job in town</a:t>
            </a:r>
          </a:p>
        </p:txBody>
      </p:sp>
      <p:sp>
        <p:nvSpPr>
          <p:cNvPr id="5" name="矩形 4"/>
          <p:cNvSpPr/>
          <p:nvPr/>
        </p:nvSpPr>
        <p:spPr>
          <a:xfrm>
            <a:off x="683699" y="3930764"/>
            <a:ext cx="58724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only several sailors survived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" y="260985"/>
            <a:ext cx="9133840" cy="4526280"/>
          </a:xfrm>
        </p:spPr>
        <p:txBody>
          <a:bodyPr>
            <a:normAutofit fontScale="90000" lnSpcReduction="20000"/>
          </a:bodyPr>
          <a:lstStyle/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【活学活用】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他告诉我他得离开，但很快就回来。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told me he had to leave but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</a:t>
            </a:r>
            <a:r>
              <a:rPr lang="zh-CN" altLang="en-US">
                <a:sym typeface="+mn-ea"/>
              </a:rPr>
              <a:t> 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__________________________________________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Step 3 Translate the following sentences into English.</a:t>
            </a:r>
          </a:p>
          <a:p>
            <a:pPr marL="0" indent="0">
              <a:buNone/>
            </a:pPr>
            <a:r>
              <a:rPr lang="zh-CN" altLang="en-US"/>
              <a:t>1. 如果我们充分利用这次机会，我们肯定能够实现我们的中国梦。(sure)</a:t>
            </a:r>
          </a:p>
          <a:p>
            <a:pPr marL="0" indent="0">
              <a:buNone/>
            </a:pPr>
            <a:r>
              <a:rPr lang="zh-CN" altLang="en-US"/>
              <a:t>  </a:t>
            </a:r>
            <a:r>
              <a:rPr lang="en-US" altLang="zh-CN"/>
              <a:t>__________________________________________</a:t>
            </a:r>
          </a:p>
          <a:p>
            <a:pPr marL="0" indent="0">
              <a:buNone/>
            </a:pPr>
            <a:r>
              <a:rPr lang="en-US" altLang="zh-CN"/>
              <a:t> ___________________________________________</a:t>
            </a:r>
            <a:r>
              <a:rPr lang="zh-CN" altLang="en-US"/>
              <a:t>                                                                          </a:t>
            </a:r>
          </a:p>
        </p:txBody>
      </p:sp>
      <p:sp>
        <p:nvSpPr>
          <p:cNvPr id="4" name="矩形 3"/>
          <p:cNvSpPr/>
          <p:nvPr/>
        </p:nvSpPr>
        <p:spPr>
          <a:xfrm>
            <a:off x="35364" y="1484744"/>
            <a:ext cx="8231505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that he would come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 soon.</a:t>
            </a:r>
          </a:p>
        </p:txBody>
      </p:sp>
      <p:sp>
        <p:nvSpPr>
          <p:cNvPr id="6" name="矩形 5"/>
          <p:cNvSpPr/>
          <p:nvPr/>
        </p:nvSpPr>
        <p:spPr>
          <a:xfrm>
            <a:off x="108389" y="3645649"/>
            <a:ext cx="14716125" cy="15684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we make full use of this opportunity,  we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sure to realize our Chinese dream.                                            that he would come </a:t>
            </a:r>
          </a:p>
          <a:p>
            <a:pPr algn="l"/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090" y="269875"/>
            <a:ext cx="8601710" cy="5856605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 我写这封信是为了向你道歉，我让你失望了。(apologize)</a:t>
            </a: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3.长途旅行后，他们三个人回家了，又累又饿。(形容词作状语)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</a:t>
            </a: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4.因为受到了老师和家长的鼓励，他有信心克服困难获得成功。(分词短语作状语)</a:t>
            </a: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</a:t>
            </a:r>
            <a:r>
              <a:rPr lang="zh-CN" altLang="en-US"/>
              <a:t>                                                                            </a:t>
            </a:r>
          </a:p>
        </p:txBody>
      </p:sp>
      <p:sp>
        <p:nvSpPr>
          <p:cNvPr id="6" name="矩形 5"/>
          <p:cNvSpPr/>
          <p:nvPr/>
        </p:nvSpPr>
        <p:spPr>
          <a:xfrm>
            <a:off x="-251021" y="1125334"/>
            <a:ext cx="1369885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I’m writing to apologize to you for letting you down.                                          </a:t>
            </a:r>
          </a:p>
        </p:txBody>
      </p:sp>
      <p:sp>
        <p:nvSpPr>
          <p:cNvPr id="4" name="矩形 3"/>
          <p:cNvSpPr/>
          <p:nvPr/>
        </p:nvSpPr>
        <p:spPr>
          <a:xfrm>
            <a:off x="-37661" y="2493759"/>
            <a:ext cx="913892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After the long journey, the three of them went back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home, tired and hungry.                                      </a:t>
            </a:r>
          </a:p>
        </p:txBody>
      </p:sp>
      <p:sp>
        <p:nvSpPr>
          <p:cNvPr id="5" name="矩形 4"/>
          <p:cNvSpPr/>
          <p:nvPr/>
        </p:nvSpPr>
        <p:spPr>
          <a:xfrm>
            <a:off x="35364" y="4222229"/>
            <a:ext cx="8518525" cy="15684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Encouraged by his teachers and parents, he has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 in overcoming the difficulties and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 success.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Important phrases and key sentences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向知心阿姨求助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to Agony Aunt for help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陷入困境；遇到麻烦；一团糟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 a mess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帮某人一把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sb. out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对篮球着迷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crazy about basketball 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使某人失望；辜负某人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sb. down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发泄怒火；宣泄情绪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off steam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集中精力</a:t>
            </a:r>
            <a:r>
              <a:rPr lang="en-US" altLang="zh-CN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全神贯注于某事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 (one’s attention/ mind) on </a:t>
            </a:r>
            <a:r>
              <a:rPr lang="en-US" altLang="zh-CN" sz="35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引起麻烦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 trouble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一定会做某事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sure to do </a:t>
            </a:r>
            <a:r>
              <a:rPr lang="en-US" altLang="zh-CN" sz="35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86435"/>
            <a:ext cx="8229600" cy="544004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5.为了解出这道数学难题，我已经请教(consult)刘老师好几次了。(work out)</a:t>
            </a:r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_______________________________________</a:t>
            </a:r>
          </a:p>
          <a:p>
            <a:pPr marL="0" indent="0">
              <a:buNone/>
            </a:pPr>
            <a:r>
              <a:rPr lang="en-US" altLang="zh-CN"/>
              <a:t>_______________________________________</a:t>
            </a:r>
            <a:r>
              <a:rPr lang="zh-CN" altLang="en-US"/>
              <a:t>                                                                             </a:t>
            </a:r>
          </a:p>
          <a:p>
            <a:pPr marL="0" indent="0">
              <a:buNone/>
            </a:pPr>
            <a:r>
              <a:rPr lang="zh-CN" altLang="en-US"/>
              <a:t>6. 无论发生什么，你都得继续前进，向前看。</a:t>
            </a:r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______________________________________</a:t>
            </a:r>
          </a:p>
          <a:p>
            <a:pPr marL="0" indent="0">
              <a:buNone/>
            </a:pPr>
            <a:r>
              <a:rPr lang="en-US" altLang="zh-CN"/>
              <a:t>_______________________________________</a:t>
            </a:r>
            <a:r>
              <a:rPr lang="zh-CN" altLang="en-US"/>
              <a:t>                                                                            </a:t>
            </a:r>
          </a:p>
        </p:txBody>
      </p:sp>
      <p:sp>
        <p:nvSpPr>
          <p:cNvPr id="4" name="矩形 3"/>
          <p:cNvSpPr/>
          <p:nvPr/>
        </p:nvSpPr>
        <p:spPr>
          <a:xfrm>
            <a:off x="528759" y="1844789"/>
            <a:ext cx="1251331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work out the difficult maths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problem, I have consulted Mrs Liu several times.                                      </a:t>
            </a:r>
          </a:p>
        </p:txBody>
      </p:sp>
      <p:sp>
        <p:nvSpPr>
          <p:cNvPr id="5" name="矩形 4"/>
          <p:cNvSpPr/>
          <p:nvPr/>
        </p:nvSpPr>
        <p:spPr>
          <a:xfrm>
            <a:off x="468434" y="3573894"/>
            <a:ext cx="8138160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Whatever happens, you have to move on and </a:t>
            </a: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forward.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10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因为（做）某事而向某人道歉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apologis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sb. for (doing)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an apology to sb. for (doing)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倾向于做某事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 to do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做好分内事；尽责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 one’s weight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用专业的方式提出担忧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raise one’s concerns in a professional way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放轻松；别烦恼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it easy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处境尴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尬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 an awkward situation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某人应受到责备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sb. be to blame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8658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dirty="0"/>
              <a:t>1. </a:t>
            </a:r>
            <a:r>
              <a:rPr lang="en-US" altLang="zh-CN" u="sng" dirty="0"/>
              <a:t>                                                                 </a:t>
            </a:r>
            <a:r>
              <a:rPr lang="en-US" altLang="zh-CN" dirty="0"/>
              <a:t>,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said all this to my best friend.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我对他的行为感到失望，就把这一切告诉了我最好的朋友。</a:t>
            </a:r>
          </a:p>
          <a:p>
            <a:pPr lvl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—we should always be able  to trust those closest to us, and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even more  when we find we can’t.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被这样对待，你一定会感觉受到了伤害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该总是能够信任那些与我们最亲近的人，而当我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们发现不能信任他们的时候会更伤心。</a:t>
            </a:r>
          </a:p>
          <a:p>
            <a:pPr lvl="0"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</a:t>
            </a: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美国有句谚语，“祸从口出”。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71414"/>
            <a:ext cx="55290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Disappointed by his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071678"/>
            <a:ext cx="72907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 this way, you’re sure to feel hurt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216926"/>
            <a:ext cx="80798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an old American saying, “Loose lips </a:t>
            </a:r>
          </a:p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sink ships.”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3071810"/>
            <a:ext cx="145859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hurts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2918" y="285728"/>
            <a:ext cx="8901082" cy="7215238"/>
          </a:xfrm>
        </p:spPr>
        <p:txBody>
          <a:bodyPr/>
          <a:lstStyle/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your friendship will soon be repaired.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如果以这种方式来处理，你们的友谊很快就会被修复。</a:t>
            </a: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tend to say whatever comes to your mind.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满腔怒火时，你往往想到什么就说什么。</a:t>
            </a: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can’t____________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anything.</a:t>
            </a: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我既尴尬又羞愧，无法集中精力做任何事。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85728"/>
            <a:ext cx="41705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Approached in this way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428868"/>
            <a:ext cx="300799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Filled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CN" sz="3200" b="1" dirty="0">
                <a:solidFill>
                  <a:srgbClr val="FF0000"/>
                </a:solidFill>
              </a:rPr>
              <a:t>anger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065977"/>
            <a:ext cx="490220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Embarrassed and ashamed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705" y="4065977"/>
            <a:ext cx="28380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 on 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85728"/>
            <a:ext cx="8686800" cy="5840435"/>
          </a:xfrm>
        </p:spPr>
        <p:txBody>
          <a:bodyPr/>
          <a:lstStyle/>
          <a:p>
            <a:pPr>
              <a:buNone/>
            </a:pPr>
            <a:r>
              <a:rPr lang="en-US" altLang="zh-CN" b="1" dirty="0"/>
              <a:t>7. Tell your friend__________________________</a:t>
            </a:r>
          </a:p>
          <a:p>
            <a:pPr>
              <a:buNone/>
            </a:pPr>
            <a:r>
              <a:rPr lang="en-US" altLang="zh-CN" b="1" dirty="0"/>
              <a:t>   ______________________  and  ___________</a:t>
            </a:r>
          </a:p>
          <a:p>
            <a:pPr>
              <a:buNone/>
            </a:pPr>
            <a:r>
              <a:rPr lang="en-US" altLang="zh-CN" b="1" dirty="0"/>
              <a:t>   </a:t>
            </a:r>
            <a:r>
              <a:rPr lang="en-US" altLang="zh-CN" b="1" u="sng" dirty="0"/>
              <a:t>                                                      </a:t>
            </a:r>
            <a:r>
              <a:rPr lang="en-US" altLang="zh-CN" b="1" dirty="0"/>
              <a:t>,</a:t>
            </a:r>
            <a:r>
              <a:rPr lang="en-US" altLang="zh-CN" b="1" u="sng" dirty="0"/>
              <a:t>                </a:t>
            </a:r>
            <a:r>
              <a:rPr lang="en-US" altLang="zh-CN" b="1" dirty="0"/>
              <a:t>you want to </a:t>
            </a:r>
            <a:r>
              <a:rPr lang="en-US" altLang="zh-CN" b="1" u="sng" dirty="0"/>
              <a:t>                </a:t>
            </a:r>
            <a:r>
              <a:rPr lang="en-US" altLang="zh-CN" b="1" dirty="0"/>
              <a:t>.</a:t>
            </a:r>
          </a:p>
          <a:p>
            <a:pPr>
              <a:buNone/>
            </a:pPr>
            <a:r>
              <a:rPr lang="en-US" altLang="zh-CN" b="1" dirty="0"/>
              <a:t>   </a:t>
            </a:r>
            <a:r>
              <a:rPr lang="zh-CN" altLang="en-US" b="1" dirty="0"/>
              <a:t>告诉你的朋友，他传话的行为让情况更糟糕了，你对此感到很生气，但是你想要事情就此过去</a:t>
            </a:r>
            <a:r>
              <a:rPr lang="zh-CN" altLang="en-US" dirty="0"/>
              <a:t>。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85728"/>
            <a:ext cx="736219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u="sng" dirty="0"/>
              <a:t>                           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you’re angry with him for </a:t>
            </a:r>
          </a:p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repeating what you said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428736"/>
            <a:ext cx="49135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the situation worse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1423088"/>
            <a:ext cx="15840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that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928802"/>
            <a:ext cx="16688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on</a:t>
            </a: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40995"/>
            <a:ext cx="8636000" cy="5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570" b="1"/>
              <a:t>Step 2: Language Points</a:t>
            </a:r>
          </a:p>
          <a:p>
            <a:pPr marL="0" indent="0">
              <a:buNone/>
            </a:pPr>
            <a:r>
              <a:rPr lang="zh-CN" altLang="en-US"/>
              <a:t>1.work out</a:t>
            </a:r>
          </a:p>
          <a:p>
            <a:pPr marL="0" indent="0">
              <a:buNone/>
            </a:pPr>
            <a:r>
              <a:rPr lang="zh-CN" altLang="en-US"/>
              <a:t> 【解析】vt.</a:t>
            </a:r>
          </a:p>
          <a:p>
            <a:pPr marL="0" indent="0">
              <a:buNone/>
            </a:pPr>
            <a:r>
              <a:rPr lang="zh-CN" altLang="en-US"/>
              <a:t>1)计算出；算出  </a:t>
            </a:r>
            <a:r>
              <a:rPr lang="en-US" altLang="zh-CN"/>
              <a:t> ___________________</a:t>
            </a:r>
            <a:r>
              <a:rPr lang="zh-CN" altLang="en-US"/>
              <a:t>  计算出答案</a:t>
            </a:r>
          </a:p>
          <a:p>
            <a:pPr marL="0" indent="0">
              <a:buNone/>
            </a:pPr>
            <a:r>
              <a:rPr lang="zh-CN" altLang="en-US"/>
              <a:t>2)解决；找到...的答案  </a:t>
            </a:r>
            <a:r>
              <a:rPr lang="en-US" altLang="zh-CN"/>
              <a:t> </a:t>
            </a:r>
          </a:p>
          <a:p>
            <a:pPr marL="0" indent="0">
              <a:buNone/>
            </a:pPr>
            <a:r>
              <a:rPr lang="en-US" altLang="zh-CN"/>
              <a:t> _________________</a:t>
            </a:r>
            <a:r>
              <a:rPr lang="zh-CN" altLang="en-US"/>
              <a:t>   解决问题</a:t>
            </a:r>
          </a:p>
          <a:p>
            <a:pPr marL="0" indent="0">
              <a:buNone/>
            </a:pPr>
            <a:r>
              <a:rPr lang="zh-CN" altLang="en-US"/>
              <a:t>3)制定出          </a:t>
            </a:r>
          </a:p>
          <a:p>
            <a:pPr marL="0" indent="0">
              <a:buNone/>
            </a:pPr>
            <a:r>
              <a:rPr lang="en-US" altLang="zh-CN"/>
              <a:t>_______________</a:t>
            </a:r>
            <a:r>
              <a:rPr lang="zh-CN" altLang="en-US"/>
              <a:t>  制定出一个计划</a:t>
            </a:r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566133" y="2348537"/>
            <a:ext cx="38398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 out the answer</a:t>
            </a:r>
          </a:p>
        </p:txBody>
      </p:sp>
      <p:sp>
        <p:nvSpPr>
          <p:cNvPr id="4" name="TextBox 6"/>
          <p:cNvSpPr txBox="1"/>
          <p:nvPr/>
        </p:nvSpPr>
        <p:spPr>
          <a:xfrm>
            <a:off x="683868" y="3933497"/>
            <a:ext cx="37198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 out a problem</a:t>
            </a:r>
          </a:p>
        </p:txBody>
      </p:sp>
      <p:sp>
        <p:nvSpPr>
          <p:cNvPr id="5" name="TextBox 6"/>
          <p:cNvSpPr txBox="1"/>
          <p:nvPr/>
        </p:nvSpPr>
        <p:spPr>
          <a:xfrm>
            <a:off x="683868" y="5086657"/>
            <a:ext cx="29267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out a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00660"/>
            <a:ext cx="8411210" cy="5925820"/>
          </a:xfrm>
        </p:spPr>
        <p:txBody>
          <a:bodyPr/>
          <a:lstStyle/>
          <a:p>
            <a:pPr marL="0" indent="0" algn="l">
              <a:buNone/>
            </a:pPr>
            <a:r>
              <a:rPr lang="zh-CN" altLang="en-US">
                <a:sym typeface="+mn-ea"/>
              </a:rPr>
              <a:t>  vi.1)进展顺利；成功地发展</a:t>
            </a:r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You can</a:t>
            </a:r>
            <a:r>
              <a:rPr lang="en-US" altLang="zh-CN">
                <a:sym typeface="+mn-ea"/>
              </a:rPr>
              <a:t>’</a:t>
            </a:r>
            <a:r>
              <a:rPr lang="zh-CN" altLang="en-US">
                <a:sym typeface="+mn-ea"/>
              </a:rPr>
              <a:t>t predict</a:t>
            </a:r>
            <a:r>
              <a:rPr lang="en-US" altLang="zh-CN">
                <a:sym typeface="+mn-ea"/>
              </a:rPr>
              <a:t> e</a:t>
            </a:r>
            <a:r>
              <a:rPr lang="zh-CN" altLang="en-US">
                <a:sym typeface="+mn-ea"/>
              </a:rPr>
              <a:t>verything. </a:t>
            </a:r>
            <a:r>
              <a:rPr lang="en-US" altLang="zh-CN">
                <a:sym typeface="+mn-ea"/>
              </a:rPr>
              <a:t>________________________________________</a:t>
            </a:r>
            <a:r>
              <a:rPr lang="zh-CN" altLang="en-US">
                <a:sym typeface="+mn-ea"/>
              </a:rPr>
              <a:t>                            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     你不可能预测一切。事情往往不像你想象的那样发展。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2)锻炼身体；做运动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______________________________________</a:t>
            </a:r>
            <a:r>
              <a:rPr lang="zh-CN" altLang="en-US">
                <a:sym typeface="+mn-ea"/>
              </a:rPr>
              <a:t>                              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我经常锻炼身体以保持健康。</a:t>
            </a:r>
            <a:endParaRPr lang="zh-CN" altLang="en-US"/>
          </a:p>
          <a:p>
            <a:pPr marL="0" indent="0" algn="l">
              <a:buNone/>
            </a:pPr>
            <a:endParaRPr lang="zh-CN" altLang="en-US"/>
          </a:p>
        </p:txBody>
      </p:sp>
      <p:sp>
        <p:nvSpPr>
          <p:cNvPr id="5" name="TextBox 6"/>
          <p:cNvSpPr txBox="1"/>
          <p:nvPr/>
        </p:nvSpPr>
        <p:spPr>
          <a:xfrm>
            <a:off x="540993" y="1197282"/>
            <a:ext cx="754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things don’t work out as you expect.</a:t>
            </a:r>
          </a:p>
        </p:txBody>
      </p:sp>
      <p:sp>
        <p:nvSpPr>
          <p:cNvPr id="4" name="TextBox 6"/>
          <p:cNvSpPr txBox="1"/>
          <p:nvPr/>
        </p:nvSpPr>
        <p:spPr>
          <a:xfrm>
            <a:off x="613383" y="3501062"/>
            <a:ext cx="56495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work out regularly to keep fit.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548680"/>
            <a:ext cx="8424936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【活学活用】</a:t>
            </a:r>
          </a:p>
          <a:p>
            <a:pPr lvl="0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我正在尽力算出我每月的开销。</a:t>
            </a: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I’m just trying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spend each </a:t>
            </a: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month.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训练有素的体育老师能帮你制定一套训练计划，</a:t>
            </a:r>
          </a:p>
          <a:p>
            <a:pPr lvl="0"/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使你保持活力。</a:t>
            </a: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Trained exercise teachers can help you_____________</a:t>
            </a: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_________________and keep you active.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我一周去一次体育馆锻炼身体。</a:t>
            </a: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 go to the sports club and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__         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99792" y="1340768"/>
            <a:ext cx="414147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200" b="1" dirty="0">
                <a:solidFill>
                  <a:srgbClr val="FF0000"/>
                </a:solidFill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to work out how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31997" y="3019599"/>
            <a:ext cx="250126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(to) work out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71167" y="4368279"/>
            <a:ext cx="393001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out once a week</a:t>
            </a:r>
          </a:p>
        </p:txBody>
      </p:sp>
      <p:sp>
        <p:nvSpPr>
          <p:cNvPr id="6" name="矩形 5"/>
          <p:cNvSpPr/>
          <p:nvPr/>
        </p:nvSpPr>
        <p:spPr>
          <a:xfrm>
            <a:off x="897692" y="3503092"/>
            <a:ext cx="270002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training plan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1791</Words>
  <Application>Microsoft Office PowerPoint</Application>
  <PresentationFormat>全屏显示(4:3)</PresentationFormat>
  <Paragraphs>181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主题</vt:lpstr>
      <vt:lpstr>Period 3: Language Points </vt:lpstr>
      <vt:lpstr>Step 1: Important phrases and key sentences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3: Language Points </dc:title>
  <dc:creator>admin</dc:creator>
  <cp:lastModifiedBy>王 焱鑫</cp:lastModifiedBy>
  <cp:revision>27</cp:revision>
  <dcterms:created xsi:type="dcterms:W3CDTF">2021-04-08T02:45:00Z</dcterms:created>
  <dcterms:modified xsi:type="dcterms:W3CDTF">2021-05-12T15:54:13Z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0C2D0074E5384ED9A80BFD97B354201A</vt:lpwstr>
  </property>
  <property fmtid="{D5CDD505-2E9C-101B-9397-08002B2CF9AE}" pid="3" name="KSOProductBuildVer">
    <vt:lpwstr>2052-11.1.0.10356</vt:lpwstr>
  </property>
</Properties>
</file>