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6" autoAdjust="0"/>
    <p:restoredTop sz="94624" autoAdjust="0"/>
  </p:normalViewPr>
  <p:slideViewPr>
    <p:cSldViewPr>
      <p:cViewPr varScale="1">
        <p:scale>
          <a:sx n="108" d="100"/>
          <a:sy n="108" d="100"/>
        </p:scale>
        <p:origin x="-1056" y="-84"/>
      </p:cViewPr>
      <p:guideLst>
        <p:guide orient="horz" pos="2160"/>
        <p:guide pos="2880"/>
      </p:guideLst>
    </p:cSldViewPr>
  </p:slideViewPr>
  <p:outlineViewPr>
    <p:cViewPr>
      <p:scale>
        <a:sx n="33" d="100"/>
        <a:sy n="33" d="100"/>
      </p:scale>
      <p:origin x="0" y="207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2021/5/18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Autofit/>
          </a:bodyPr>
          <a:lstStyle/>
          <a:p>
            <a:pPr algn="l"/>
            <a:r>
              <a:rPr lang="en-US" altLang="zh-CN" sz="2800" kern="1200" dirty="0" smtClean="0">
                <a:solidFill>
                  <a:schemeClr val="tx1"/>
                </a:solidFill>
                <a:effectLst/>
                <a:latin typeface="+mj-lt"/>
                <a:ea typeface="+mj-ea"/>
                <a:cs typeface="+mj-cs"/>
              </a:rPr>
              <a:t>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 </a:t>
            </a:r>
            <a:r>
              <a:rPr lang="en-US" altLang="zh-CN" sz="4800" kern="1200" dirty="0" smtClean="0">
                <a:solidFill>
                  <a:schemeClr val="tx1"/>
                </a:solidFill>
                <a:effectLst/>
                <a:latin typeface="+mj-lt"/>
                <a:ea typeface="+mj-ea"/>
                <a:cs typeface="+mj-cs"/>
              </a:rPr>
              <a:t>Important phrases</a:t>
            </a:r>
            <a:br>
              <a:rPr lang="en-US" altLang="zh-CN" sz="4800" kern="1200" dirty="0" smtClean="0">
                <a:solidFill>
                  <a:schemeClr val="tx1"/>
                </a:solidFill>
                <a:effectLst/>
                <a:latin typeface="+mj-lt"/>
                <a:ea typeface="+mj-ea"/>
                <a:cs typeface="+mj-cs"/>
              </a:rPr>
            </a:br>
            <a:endParaRPr lang="zh-CN" altLang="zh-CN" sz="4800" kern="1200" dirty="0" smtClean="0">
              <a:solidFill>
                <a:schemeClr val="tx1"/>
              </a:solidFill>
              <a:effectLst/>
              <a:latin typeface="+mj-lt"/>
              <a:ea typeface="+mj-ea"/>
              <a:cs typeface="+mj-cs"/>
            </a:endParaRPr>
          </a:p>
          <a:p>
            <a:pPr algn="l"/>
            <a:r>
              <a:rPr lang="zh-CN" altLang="zh-CN" sz="2800" u="none" strike="noStrike" kern="1200" dirty="0" smtClean="0">
                <a:solidFill>
                  <a:schemeClr val="tx1"/>
                </a:solidFill>
                <a:effectLst/>
                <a:latin typeface="+mj-lt"/>
                <a:ea typeface="+mj-ea"/>
                <a:cs typeface="+mj-cs"/>
              </a:rPr>
              <a:t>眺望</a:t>
            </a:r>
            <a:r>
              <a:rPr lang="en-US" altLang="zh-CN" sz="2800" u="none" strike="noStrike" kern="1200" dirty="0" smtClean="0">
                <a:solidFill>
                  <a:schemeClr val="tx1"/>
                </a:solidFill>
                <a:effectLst/>
                <a:latin typeface="+mj-lt"/>
                <a:ea typeface="+mj-ea"/>
                <a:cs typeface="+mj-cs"/>
              </a:rPr>
              <a:t/>
            </a:r>
            <a:br>
              <a:rPr lang="en-US" altLang="zh-CN" sz="2800" u="none" strike="noStrike" kern="1200" dirty="0" smtClean="0">
                <a:solidFill>
                  <a:schemeClr val="tx1"/>
                </a:solidFill>
                <a:effectLst/>
                <a:latin typeface="+mj-lt"/>
                <a:ea typeface="+mj-ea"/>
                <a:cs typeface="+mj-cs"/>
              </a:rPr>
            </a:br>
            <a:r>
              <a:rPr lang="zh-CN" altLang="zh-CN" sz="2800" kern="1200" dirty="0" smtClean="0">
                <a:solidFill>
                  <a:schemeClr val="tx1"/>
                </a:solidFill>
                <a:effectLst/>
                <a:latin typeface="+mj-lt"/>
                <a:ea typeface="+mj-ea"/>
                <a:cs typeface="+mj-cs"/>
              </a:rPr>
              <a:t>喷泉式饮水机 </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zh-CN" altLang="zh-CN" sz="2800" kern="1200" dirty="0" smtClean="0">
                <a:solidFill>
                  <a:schemeClr val="tx1"/>
                </a:solidFill>
                <a:effectLst/>
                <a:latin typeface="+mj-lt"/>
                <a:ea typeface="+mj-ea"/>
                <a:cs typeface="+mj-cs"/>
              </a:rPr>
              <a:t>挣钱</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zh-CN" altLang="zh-CN" sz="2800" kern="1200" dirty="0" smtClean="0">
                <a:solidFill>
                  <a:schemeClr val="tx1"/>
                </a:solidFill>
                <a:effectLst/>
                <a:latin typeface="+mj-lt"/>
                <a:ea typeface="+mj-ea"/>
                <a:cs typeface="+mj-cs"/>
              </a:rPr>
              <a:t>做园艺</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zh-CN" altLang="zh-CN" sz="2800" kern="1200" dirty="0" smtClean="0">
                <a:solidFill>
                  <a:schemeClr val="tx1"/>
                </a:solidFill>
                <a:effectLst/>
                <a:latin typeface="+mj-lt"/>
                <a:ea typeface="+mj-ea"/>
                <a:cs typeface="+mj-cs"/>
              </a:rPr>
              <a:t> 完成某人的目标</a:t>
            </a:r>
            <a:r>
              <a:rPr lang="en-US" altLang="zh-CN" sz="2800" b="1" u="sng" dirty="0">
                <a:solidFill>
                  <a:srgbClr val="FF0000"/>
                </a:solidFill>
                <a:latin typeface="+mn-lt"/>
                <a:ea typeface="+mn-ea"/>
                <a:cs typeface="+mn-cs"/>
              </a:rPr>
              <a:t/>
            </a:r>
            <a:br>
              <a:rPr lang="en-US" altLang="zh-CN" sz="2800" b="1" u="sng" dirty="0">
                <a:solidFill>
                  <a:srgbClr val="FF0000"/>
                </a:solidFill>
                <a:latin typeface="+mn-lt"/>
                <a:ea typeface="+mn-ea"/>
                <a:cs typeface="+mn-cs"/>
              </a:rPr>
            </a:br>
            <a:r>
              <a:rPr lang="zh-CN" altLang="zh-CN" sz="2800" kern="1200" dirty="0" smtClean="0">
                <a:solidFill>
                  <a:schemeClr val="tx1"/>
                </a:solidFill>
                <a:effectLst/>
                <a:latin typeface="+mj-lt"/>
                <a:ea typeface="+mj-ea"/>
                <a:cs typeface="+mj-cs"/>
              </a:rPr>
              <a:t> 公开宣布；把秘密公开</a:t>
            </a:r>
          </a:p>
          <a:p>
            <a:pPr algn="l"/>
            <a:r>
              <a:rPr lang="zh-CN" altLang="zh-CN" sz="2800" kern="1200" dirty="0" smtClean="0">
                <a:solidFill>
                  <a:schemeClr val="tx1"/>
                </a:solidFill>
                <a:effectLst/>
                <a:latin typeface="+mj-lt"/>
                <a:ea typeface="+mj-ea"/>
                <a:cs typeface="+mj-cs"/>
              </a:rPr>
              <a:t>给某人提供某物 </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zh-CN" altLang="zh-CN" sz="2800" kern="1200" dirty="0" smtClean="0">
                <a:solidFill>
                  <a:schemeClr val="tx1"/>
                </a:solidFill>
                <a:effectLst/>
                <a:latin typeface="+mj-lt"/>
                <a:ea typeface="+mj-ea"/>
                <a:cs typeface="+mj-cs"/>
              </a:rPr>
              <a:t>从</a:t>
            </a:r>
            <a:r>
              <a:rPr lang="en-US" altLang="zh-CN" sz="2800" kern="1200" dirty="0" smtClean="0">
                <a:solidFill>
                  <a:schemeClr val="tx1"/>
                </a:solidFill>
                <a:effectLst/>
                <a:latin typeface="+mj-lt"/>
                <a:ea typeface="+mj-ea"/>
                <a:cs typeface="+mj-cs"/>
              </a:rPr>
              <a:t>...</a:t>
            </a:r>
            <a:r>
              <a:rPr lang="zh-CN" altLang="zh-CN" sz="2800" kern="1200" dirty="0" smtClean="0">
                <a:solidFill>
                  <a:schemeClr val="tx1"/>
                </a:solidFill>
                <a:effectLst/>
                <a:latin typeface="+mj-lt"/>
                <a:ea typeface="+mj-ea"/>
                <a:cs typeface="+mj-cs"/>
              </a:rPr>
              <a:t>中受益</a:t>
            </a:r>
            <a:endParaRPr lang="zh-CN" altLang="en-US" sz="2800" dirty="0"/>
          </a:p>
        </p:txBody>
      </p:sp>
      <p:sp>
        <p:nvSpPr>
          <p:cNvPr id="3" name="副标题 2"/>
          <p:cNvSpPr>
            <a:spLocks noGrp="1"/>
          </p:cNvSpPr>
          <p:nvPr>
            <p:ph type="subTitle" idx="1"/>
          </p:nvPr>
        </p:nvSpPr>
        <p:spPr>
          <a:xfrm>
            <a:off x="1556606" y="4941168"/>
            <a:ext cx="6400800" cy="1752600"/>
          </a:xfrm>
        </p:spPr>
        <p:txBody>
          <a:bodyPr/>
          <a:lstStyle/>
          <a:p>
            <a:endParaRPr lang="en-US" altLang="zh-CN" dirty="0" smtClean="0"/>
          </a:p>
          <a:p>
            <a:endParaRPr lang="en-US" altLang="zh-CN" dirty="0" smtClean="0"/>
          </a:p>
          <a:p>
            <a:endParaRPr lang="zh-CN" altLang="en-US" dirty="0"/>
          </a:p>
        </p:txBody>
      </p:sp>
      <p:sp>
        <p:nvSpPr>
          <p:cNvPr id="4" name="矩形 3"/>
          <p:cNvSpPr/>
          <p:nvPr/>
        </p:nvSpPr>
        <p:spPr>
          <a:xfrm>
            <a:off x="3779912" y="2178371"/>
            <a:ext cx="1842620" cy="523220"/>
          </a:xfrm>
          <a:prstGeom prst="rect">
            <a:avLst/>
          </a:prstGeom>
        </p:spPr>
        <p:txBody>
          <a:bodyPr wrap="none">
            <a:spAutoFit/>
          </a:bodyPr>
          <a:lstStyle/>
          <a:p>
            <a:r>
              <a:rPr lang="en-US" altLang="zh-CN" sz="2800" b="1" u="sng" dirty="0">
                <a:solidFill>
                  <a:srgbClr val="FF0000"/>
                </a:solidFill>
              </a:rPr>
              <a:t>look across</a:t>
            </a:r>
            <a:endParaRPr lang="zh-CN" altLang="en-US" sz="2800" b="1" u="sng" dirty="0">
              <a:solidFill>
                <a:srgbClr val="FF0000"/>
              </a:solidFill>
            </a:endParaRPr>
          </a:p>
        </p:txBody>
      </p:sp>
      <p:sp>
        <p:nvSpPr>
          <p:cNvPr id="5" name="矩形 4"/>
          <p:cNvSpPr/>
          <p:nvPr/>
        </p:nvSpPr>
        <p:spPr>
          <a:xfrm>
            <a:off x="3633203" y="2675370"/>
            <a:ext cx="3012876" cy="523220"/>
          </a:xfrm>
          <a:prstGeom prst="rect">
            <a:avLst/>
          </a:prstGeom>
        </p:spPr>
        <p:txBody>
          <a:bodyPr wrap="none">
            <a:spAutoFit/>
          </a:bodyPr>
          <a:lstStyle/>
          <a:p>
            <a:r>
              <a:rPr lang="en-US" altLang="zh-CN" sz="2800" b="1" u="sng" dirty="0">
                <a:solidFill>
                  <a:srgbClr val="FF0000"/>
                </a:solidFill>
              </a:rPr>
              <a:t>a drinking fountain</a:t>
            </a:r>
            <a:endParaRPr lang="zh-CN" altLang="en-US" sz="2800" b="1" u="sng" dirty="0">
              <a:solidFill>
                <a:srgbClr val="FF0000"/>
              </a:solidFill>
            </a:endParaRPr>
          </a:p>
        </p:txBody>
      </p:sp>
      <p:sp>
        <p:nvSpPr>
          <p:cNvPr id="6" name="矩形 5"/>
          <p:cNvSpPr/>
          <p:nvPr/>
        </p:nvSpPr>
        <p:spPr>
          <a:xfrm>
            <a:off x="3815190" y="3068960"/>
            <a:ext cx="1970283" cy="523220"/>
          </a:xfrm>
          <a:prstGeom prst="rect">
            <a:avLst/>
          </a:prstGeom>
        </p:spPr>
        <p:txBody>
          <a:bodyPr wrap="none">
            <a:spAutoFit/>
          </a:bodyPr>
          <a:lstStyle/>
          <a:p>
            <a:r>
              <a:rPr lang="en-US" altLang="zh-CN" sz="2800" b="1" u="sng" dirty="0">
                <a:solidFill>
                  <a:srgbClr val="FF0000"/>
                </a:solidFill>
              </a:rPr>
              <a:t>earn money</a:t>
            </a:r>
            <a:endParaRPr lang="zh-CN" altLang="en-US" sz="2800" b="1" dirty="0">
              <a:solidFill>
                <a:srgbClr val="FF0000"/>
              </a:solidFill>
            </a:endParaRPr>
          </a:p>
        </p:txBody>
      </p:sp>
      <p:sp>
        <p:nvSpPr>
          <p:cNvPr id="7" name="矩形 6"/>
          <p:cNvSpPr/>
          <p:nvPr/>
        </p:nvSpPr>
        <p:spPr>
          <a:xfrm>
            <a:off x="4166023" y="3579560"/>
            <a:ext cx="2133020" cy="523220"/>
          </a:xfrm>
          <a:prstGeom prst="rect">
            <a:avLst/>
          </a:prstGeom>
        </p:spPr>
        <p:txBody>
          <a:bodyPr wrap="none">
            <a:spAutoFit/>
          </a:bodyPr>
          <a:lstStyle/>
          <a:p>
            <a:r>
              <a:rPr lang="en-US" altLang="zh-CN" sz="2800" b="1" u="sng" dirty="0">
                <a:solidFill>
                  <a:srgbClr val="FF0000"/>
                </a:solidFill>
              </a:rPr>
              <a:t>do gardening</a:t>
            </a:r>
            <a:endParaRPr lang="zh-CN" altLang="en-US" sz="2800" b="1" u="sng" dirty="0">
              <a:solidFill>
                <a:srgbClr val="FF0000"/>
              </a:solidFill>
            </a:endParaRPr>
          </a:p>
        </p:txBody>
      </p:sp>
      <p:sp>
        <p:nvSpPr>
          <p:cNvPr id="9" name="矩形 8"/>
          <p:cNvSpPr/>
          <p:nvPr/>
        </p:nvSpPr>
        <p:spPr>
          <a:xfrm>
            <a:off x="4042174" y="4005064"/>
            <a:ext cx="2849113" cy="523220"/>
          </a:xfrm>
          <a:prstGeom prst="rect">
            <a:avLst/>
          </a:prstGeom>
        </p:spPr>
        <p:txBody>
          <a:bodyPr wrap="none">
            <a:spAutoFit/>
          </a:bodyPr>
          <a:lstStyle/>
          <a:p>
            <a:r>
              <a:rPr lang="en-US" altLang="zh-CN" sz="2800" b="1" u="sng" dirty="0">
                <a:solidFill>
                  <a:srgbClr val="FF0000"/>
                </a:solidFill>
              </a:rPr>
              <a:t>reach one’s target</a:t>
            </a:r>
            <a:endParaRPr lang="zh-CN" altLang="en-US" sz="2800" b="1" u="sng" dirty="0">
              <a:solidFill>
                <a:srgbClr val="FF0000"/>
              </a:solidFill>
            </a:endParaRPr>
          </a:p>
        </p:txBody>
      </p:sp>
      <p:sp>
        <p:nvSpPr>
          <p:cNvPr id="10" name="矩形 9"/>
          <p:cNvSpPr/>
          <p:nvPr/>
        </p:nvSpPr>
        <p:spPr>
          <a:xfrm>
            <a:off x="4995673" y="4525707"/>
            <a:ext cx="1529265" cy="523220"/>
          </a:xfrm>
          <a:prstGeom prst="rect">
            <a:avLst/>
          </a:prstGeom>
        </p:spPr>
        <p:txBody>
          <a:bodyPr wrap="none">
            <a:spAutoFit/>
          </a:bodyPr>
          <a:lstStyle/>
          <a:p>
            <a:r>
              <a:rPr lang="en-US" altLang="zh-CN" sz="2800" b="1" u="sng" dirty="0">
                <a:solidFill>
                  <a:srgbClr val="FF0000"/>
                </a:solidFill>
              </a:rPr>
              <a:t>go public</a:t>
            </a:r>
            <a:endParaRPr lang="zh-CN" altLang="en-US" sz="2800" b="1" u="sng" dirty="0">
              <a:solidFill>
                <a:srgbClr val="FF0000"/>
              </a:solidFill>
            </a:endParaRPr>
          </a:p>
        </p:txBody>
      </p:sp>
      <p:sp>
        <p:nvSpPr>
          <p:cNvPr id="11" name="矩形 10"/>
          <p:cNvSpPr/>
          <p:nvPr/>
        </p:nvSpPr>
        <p:spPr>
          <a:xfrm>
            <a:off x="4166023" y="5048927"/>
            <a:ext cx="4499822" cy="523220"/>
          </a:xfrm>
          <a:prstGeom prst="rect">
            <a:avLst/>
          </a:prstGeom>
        </p:spPr>
        <p:txBody>
          <a:bodyPr wrap="none">
            <a:spAutoFit/>
          </a:bodyPr>
          <a:lstStyle/>
          <a:p>
            <a:r>
              <a:rPr lang="en-US" altLang="zh-CN" sz="2800" b="1" u="sng" dirty="0">
                <a:solidFill>
                  <a:srgbClr val="FF0000"/>
                </a:solidFill>
              </a:rPr>
              <a:t>offer sb. </a:t>
            </a:r>
            <a:r>
              <a:rPr lang="en-US" altLang="zh-CN" sz="2800" b="1" u="sng" dirty="0" err="1">
                <a:solidFill>
                  <a:srgbClr val="FF0000"/>
                </a:solidFill>
              </a:rPr>
              <a:t>sth</a:t>
            </a:r>
            <a:r>
              <a:rPr lang="en-US" altLang="zh-CN" sz="2800" b="1" u="sng" dirty="0">
                <a:solidFill>
                  <a:srgbClr val="FF0000"/>
                </a:solidFill>
              </a:rPr>
              <a:t>.=offer </a:t>
            </a:r>
            <a:r>
              <a:rPr lang="en-US" altLang="zh-CN" sz="2800" b="1" u="sng" dirty="0" err="1">
                <a:solidFill>
                  <a:srgbClr val="FF0000"/>
                </a:solidFill>
              </a:rPr>
              <a:t>sth</a:t>
            </a:r>
            <a:r>
              <a:rPr lang="en-US" altLang="zh-CN" sz="2800" b="1" u="sng" dirty="0">
                <a:solidFill>
                  <a:srgbClr val="FF0000"/>
                </a:solidFill>
              </a:rPr>
              <a:t>. to sb.</a:t>
            </a:r>
            <a:endParaRPr lang="zh-CN" altLang="en-US" sz="2800" b="1" u="sng" dirty="0">
              <a:solidFill>
                <a:srgbClr val="FF0000"/>
              </a:solidFill>
            </a:endParaRPr>
          </a:p>
        </p:txBody>
      </p:sp>
      <p:sp>
        <p:nvSpPr>
          <p:cNvPr id="12" name="矩形 11"/>
          <p:cNvSpPr/>
          <p:nvPr/>
        </p:nvSpPr>
        <p:spPr>
          <a:xfrm>
            <a:off x="3908390" y="5445224"/>
            <a:ext cx="2348143" cy="523220"/>
          </a:xfrm>
          <a:prstGeom prst="rect">
            <a:avLst/>
          </a:prstGeom>
        </p:spPr>
        <p:txBody>
          <a:bodyPr wrap="none">
            <a:spAutoFit/>
          </a:bodyPr>
          <a:lstStyle/>
          <a:p>
            <a:r>
              <a:rPr lang="en-US" altLang="zh-CN" sz="2800" b="1" u="sng" dirty="0">
                <a:solidFill>
                  <a:srgbClr val="FF0000"/>
                </a:solidFill>
              </a:rPr>
              <a:t>benefit from...</a:t>
            </a:r>
            <a:endParaRPr lang="zh-CN" altLang="en-US" sz="2800" b="1" u="sng" dirty="0">
              <a:solidFill>
                <a:srgbClr val="FF0000"/>
              </a:solidFill>
            </a:endParaRPr>
          </a:p>
        </p:txBody>
      </p:sp>
    </p:spTree>
    <p:extLst>
      <p:ext uri="{BB962C8B-B14F-4D97-AF65-F5344CB8AC3E}">
        <p14:creationId xmlns:p14="http://schemas.microsoft.com/office/powerpoint/2010/main" val="245404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3429000"/>
            <a:ext cx="8229600" cy="1143000"/>
          </a:xfrm>
        </p:spPr>
        <p:txBody>
          <a:bodyPr>
            <a:noAutofit/>
          </a:bodyPr>
          <a:lstStyle/>
          <a:p>
            <a:pPr algn="l"/>
            <a:r>
              <a:rPr lang="en-US" altLang="zh-CN" sz="2800" kern="1200" dirty="0" smtClean="0">
                <a:solidFill>
                  <a:schemeClr val="tx1"/>
                </a:solidFill>
                <a:effectLst/>
                <a:latin typeface="+mj-lt"/>
                <a:ea typeface="+mj-ea"/>
                <a:cs typeface="+mj-cs"/>
              </a:rPr>
              <a:t>4) You can’t accept an opinion                (offer) to you unless it is based on facts.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5) A few days after the interview, I received a letter                     (offer) me admission to the university. </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a:r>
            <a:br>
              <a:rPr lang="en-US" altLang="zh-CN" sz="2800" b="1" kern="1200" dirty="0" smtClean="0">
                <a:solidFill>
                  <a:schemeClr val="tx1"/>
                </a:solidFill>
                <a:effectLst/>
                <a:latin typeface="+mj-lt"/>
                <a:ea typeface="+mj-ea"/>
                <a:cs typeface="+mj-cs"/>
              </a:rPr>
            </a:br>
            <a:r>
              <a:rPr lang="en-US" altLang="zh-CN" sz="2800" b="1" kern="1200" dirty="0" smtClean="0">
                <a:solidFill>
                  <a:schemeClr val="tx1"/>
                </a:solidFill>
                <a:effectLst/>
                <a:latin typeface="+mj-lt"/>
                <a:ea typeface="+mj-ea"/>
                <a:cs typeface="+mj-cs"/>
              </a:rPr>
              <a:t>4. </a:t>
            </a:r>
            <a:r>
              <a:rPr lang="en-US" altLang="zh-CN" sz="2800" kern="1200" dirty="0" smtClean="0">
                <a:solidFill>
                  <a:schemeClr val="tx1"/>
                </a:solidFill>
                <a:effectLst/>
                <a:latin typeface="+mj-lt"/>
                <a:ea typeface="+mj-ea"/>
                <a:cs typeface="+mj-cs"/>
              </a:rPr>
              <a:t>He really had </a:t>
            </a:r>
            <a:r>
              <a:rPr lang="en-US" altLang="zh-CN" sz="2800" b="1" kern="1200" dirty="0" smtClean="0">
                <a:solidFill>
                  <a:schemeClr val="tx1"/>
                </a:solidFill>
                <a:effectLst/>
                <a:latin typeface="+mj-lt"/>
                <a:ea typeface="+mj-ea"/>
                <a:cs typeface="+mj-cs"/>
              </a:rPr>
              <a:t>made a difference</a:t>
            </a:r>
            <a:r>
              <a:rPr lang="en-US" altLang="zh-CN" sz="2800" kern="1200" dirty="0" smtClean="0">
                <a:solidFill>
                  <a:schemeClr val="tx1"/>
                </a:solidFill>
                <a:effectLst/>
                <a:latin typeface="+mj-lt"/>
                <a:ea typeface="+mj-ea"/>
                <a:cs typeface="+mj-cs"/>
              </a:rPr>
              <a:t> for these children. He </a:t>
            </a:r>
            <a:r>
              <a:rPr lang="en-US" altLang="zh-CN" sz="2800" b="1" kern="1200" dirty="0" smtClean="0">
                <a:solidFill>
                  <a:schemeClr val="tx1"/>
                </a:solidFill>
                <a:effectLst/>
                <a:latin typeface="+mj-lt"/>
                <a:ea typeface="+mj-ea"/>
                <a:cs typeface="+mj-cs"/>
              </a:rPr>
              <a:t>broke into a joyful smile</a:t>
            </a:r>
            <a:r>
              <a:rPr lang="en-US" altLang="zh-CN" sz="2800" kern="1200" dirty="0" smtClean="0">
                <a:solidFill>
                  <a:schemeClr val="tx1"/>
                </a:solidFill>
                <a:effectLst/>
                <a:latin typeface="+mj-lt"/>
                <a:ea typeface="+mj-ea"/>
                <a:cs typeface="+mj-cs"/>
              </a:rPr>
              <a:t>. </a:t>
            </a:r>
            <a:endParaRPr lang="zh-CN" altLang="zh-CN" sz="2800" kern="1200" dirty="0" smtClean="0">
              <a:solidFill>
                <a:schemeClr val="tx1"/>
              </a:solidFill>
              <a:effectLst/>
              <a:latin typeface="+mj-lt"/>
              <a:ea typeface="+mj-ea"/>
              <a:cs typeface="+mj-cs"/>
            </a:endParaRPr>
          </a:p>
          <a:p>
            <a:pPr algn="l"/>
            <a:r>
              <a:rPr lang="zh-CN" altLang="zh-CN" sz="2800" b="1"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1</a:t>
            </a:r>
            <a:r>
              <a:rPr lang="zh-CN" altLang="zh-CN" sz="2800" b="1"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make a difference</a:t>
            </a:r>
            <a:r>
              <a:rPr lang="zh-CN" altLang="zh-CN" sz="2800" b="1" kern="1200" dirty="0" smtClean="0">
                <a:solidFill>
                  <a:schemeClr val="tx1"/>
                </a:solidFill>
                <a:effectLst/>
                <a:latin typeface="+mj-lt"/>
                <a:ea typeface="+mj-ea"/>
                <a:cs typeface="+mj-cs"/>
              </a:rPr>
              <a:t>起作用，产生影响</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make no/little difference</a:t>
            </a:r>
            <a:r>
              <a:rPr lang="zh-CN" altLang="zh-CN" sz="2800" b="1" kern="1200" dirty="0" smtClean="0">
                <a:solidFill>
                  <a:schemeClr val="tx1"/>
                </a:solidFill>
                <a:effectLst/>
                <a:latin typeface="+mj-lt"/>
                <a:ea typeface="+mj-ea"/>
                <a:cs typeface="+mj-cs"/>
              </a:rPr>
              <a:t>没有</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几乎没有关系</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影响 </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It makes no difference whether ... </a:t>
            </a:r>
            <a:r>
              <a:rPr lang="zh-CN" altLang="zh-CN" sz="2800" b="1" kern="1200" dirty="0" smtClean="0">
                <a:solidFill>
                  <a:schemeClr val="tx1"/>
                </a:solidFill>
                <a:effectLst/>
                <a:latin typeface="+mj-lt"/>
                <a:ea typeface="+mj-ea"/>
                <a:cs typeface="+mj-cs"/>
              </a:rPr>
              <a:t>是否</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没有影响（</a:t>
            </a:r>
            <a:r>
              <a:rPr lang="en-US" altLang="zh-CN" sz="2800" b="1" kern="1200" dirty="0" smtClean="0">
                <a:solidFill>
                  <a:schemeClr val="tx1"/>
                </a:solidFill>
                <a:effectLst/>
                <a:latin typeface="+mj-lt"/>
                <a:ea typeface="+mj-ea"/>
                <a:cs typeface="+mj-cs"/>
              </a:rPr>
              <a:t>It</a:t>
            </a:r>
            <a:r>
              <a:rPr lang="zh-CN" altLang="zh-CN" sz="2800" b="1" kern="1200" dirty="0" smtClean="0">
                <a:solidFill>
                  <a:schemeClr val="tx1"/>
                </a:solidFill>
                <a:effectLst/>
                <a:latin typeface="+mj-lt"/>
                <a:ea typeface="+mj-ea"/>
                <a:cs typeface="+mj-cs"/>
              </a:rPr>
              <a:t>形式主语）</a:t>
            </a:r>
            <a:r>
              <a:rPr lang="zh-CN" altLang="zh-CN" sz="2800" kern="1200" dirty="0" smtClean="0">
                <a:solidFill>
                  <a:schemeClr val="tx1"/>
                </a:solidFill>
                <a:effectLst/>
                <a:latin typeface="+mj-lt"/>
                <a:ea typeface="+mj-ea"/>
                <a:cs typeface="+mj-cs"/>
              </a:rPr>
              <a:t> </a:t>
            </a:r>
          </a:p>
          <a:p>
            <a:endParaRPr lang="zh-CN" altLang="en-US" dirty="0"/>
          </a:p>
        </p:txBody>
      </p:sp>
      <p:sp>
        <p:nvSpPr>
          <p:cNvPr id="3" name="矩形 2"/>
          <p:cNvSpPr/>
          <p:nvPr/>
        </p:nvSpPr>
        <p:spPr>
          <a:xfrm>
            <a:off x="4727258" y="1268760"/>
            <a:ext cx="1277209" cy="523220"/>
          </a:xfrm>
          <a:prstGeom prst="rect">
            <a:avLst/>
          </a:prstGeom>
        </p:spPr>
        <p:txBody>
          <a:bodyPr wrap="none">
            <a:spAutoFit/>
          </a:bodyPr>
          <a:lstStyle/>
          <a:p>
            <a:r>
              <a:rPr lang="en-US" altLang="zh-CN" sz="2800" b="1" u="sng" dirty="0">
                <a:solidFill>
                  <a:srgbClr val="FF0000"/>
                </a:solidFill>
              </a:rPr>
              <a:t>offered</a:t>
            </a:r>
            <a:endParaRPr lang="zh-CN" altLang="en-US" sz="2800" b="1" dirty="0">
              <a:solidFill>
                <a:srgbClr val="FF0000"/>
              </a:solidFill>
            </a:endParaRPr>
          </a:p>
        </p:txBody>
      </p:sp>
      <p:sp>
        <p:nvSpPr>
          <p:cNvPr id="4" name="矩形 3"/>
          <p:cNvSpPr/>
          <p:nvPr/>
        </p:nvSpPr>
        <p:spPr>
          <a:xfrm>
            <a:off x="7661217" y="2132856"/>
            <a:ext cx="1439946" cy="523220"/>
          </a:xfrm>
          <a:prstGeom prst="rect">
            <a:avLst/>
          </a:prstGeom>
        </p:spPr>
        <p:txBody>
          <a:bodyPr wrap="none">
            <a:spAutoFit/>
          </a:bodyPr>
          <a:lstStyle/>
          <a:p>
            <a:r>
              <a:rPr lang="en-US" altLang="zh-CN" sz="2800" b="1" u="sng" dirty="0">
                <a:solidFill>
                  <a:srgbClr val="FF0000"/>
                </a:solidFill>
              </a:rPr>
              <a:t>offering</a:t>
            </a:r>
            <a:r>
              <a:rPr lang="en-US" altLang="zh-CN" sz="2800" b="1" dirty="0">
                <a:solidFill>
                  <a:srgbClr val="FF0000"/>
                </a:solidFill>
              </a:rPr>
              <a:t> </a:t>
            </a:r>
            <a:endParaRPr lang="zh-CN" altLang="en-US" sz="2800" b="1" dirty="0">
              <a:solidFill>
                <a:srgbClr val="FF0000"/>
              </a:solidFill>
            </a:endParaRPr>
          </a:p>
        </p:txBody>
      </p:sp>
    </p:spTree>
    <p:extLst>
      <p:ext uri="{BB962C8B-B14F-4D97-AF65-F5344CB8AC3E}">
        <p14:creationId xmlns:p14="http://schemas.microsoft.com/office/powerpoint/2010/main" val="182173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573016"/>
            <a:ext cx="8229600" cy="1143000"/>
          </a:xfrm>
        </p:spPr>
        <p:txBody>
          <a:bodyPr>
            <a:noAutofit/>
          </a:bodyPr>
          <a:lstStyle/>
          <a:p>
            <a:pPr algn="l"/>
            <a:r>
              <a:rPr lang="zh-CN" altLang="zh-CN" sz="2800" kern="1200" dirty="0" smtClean="0">
                <a:solidFill>
                  <a:schemeClr val="tx1"/>
                </a:solidFill>
                <a:effectLst/>
                <a:latin typeface="+mj-lt"/>
                <a:ea typeface="+mj-ea"/>
                <a:cs typeface="+mj-cs"/>
              </a:rPr>
              <a:t>【活学活用】</a:t>
            </a:r>
          </a:p>
          <a:p>
            <a:pPr algn="l"/>
            <a:r>
              <a:rPr lang="zh-CN" altLang="zh-CN" sz="2800" kern="1200" dirty="0" smtClean="0">
                <a:solidFill>
                  <a:schemeClr val="tx1"/>
                </a:solidFill>
                <a:effectLst/>
                <a:latin typeface="+mj-lt"/>
                <a:ea typeface="+mj-ea"/>
                <a:cs typeface="+mj-cs"/>
              </a:rPr>
              <a:t>我很高兴，我所给予的点滴善行可以对他的生活产生巨大影响。</a:t>
            </a:r>
          </a:p>
          <a:p>
            <a:pPr algn="l"/>
            <a:r>
              <a:rPr lang="en-US" altLang="zh-CN" sz="2800" kern="1200" dirty="0" smtClean="0">
                <a:solidFill>
                  <a:schemeClr val="tx1"/>
                </a:solidFill>
                <a:effectLst/>
                <a:latin typeface="+mj-lt"/>
                <a:ea typeface="+mj-ea"/>
                <a:cs typeface="+mj-cs"/>
              </a:rPr>
              <a:t>I am so happy that </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zh-CN" altLang="zh-CN" sz="2800" kern="1200" dirty="0" smtClean="0">
                <a:solidFill>
                  <a:schemeClr val="tx1"/>
                </a:solidFill>
                <a:effectLst/>
                <a:latin typeface="+mj-lt"/>
                <a:ea typeface="+mj-ea"/>
                <a:cs typeface="+mj-cs"/>
              </a:rPr>
              <a:t>这些</a:t>
            </a:r>
            <a:r>
              <a:rPr lang="zh-CN" altLang="zh-CN" sz="2800" kern="1200" dirty="0" smtClean="0">
                <a:solidFill>
                  <a:schemeClr val="tx1"/>
                </a:solidFill>
                <a:effectLst/>
                <a:latin typeface="+mj-lt"/>
                <a:ea typeface="+mj-ea"/>
                <a:cs typeface="+mj-cs"/>
              </a:rPr>
              <a:t>措施是否有效对我来说无关紧要</a:t>
            </a:r>
            <a:r>
              <a:rPr lang="en-US" altLang="zh-CN" sz="2800" kern="1200" dirty="0" smtClean="0">
                <a:solidFill>
                  <a:schemeClr val="tx1"/>
                </a:solidFill>
                <a:effectLst/>
                <a:latin typeface="+mj-lt"/>
                <a:ea typeface="+mj-ea"/>
                <a:cs typeface="+mj-cs"/>
              </a:rPr>
              <a:t>.</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kern="1200" dirty="0" smtClean="0">
                <a:solidFill>
                  <a:schemeClr val="tx1"/>
                </a:solidFill>
                <a:effectLst/>
                <a:latin typeface="+mj-lt"/>
                <a:ea typeface="+mj-ea"/>
                <a:cs typeface="+mj-cs"/>
              </a:rPr>
              <a:t>3</a:t>
            </a:r>
            <a:r>
              <a:rPr lang="en-US" altLang="zh-CN" sz="2800"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只有言行一致，我们才能在我们希望实现的事情上有所作为。</a:t>
            </a:r>
          </a:p>
          <a:p>
            <a:pPr algn="l"/>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dirty="0" smtClean="0"/>
              <a:t/>
            </a:r>
            <a:br>
              <a:rPr lang="en-US" altLang="zh-CN" sz="2800" dirty="0" smtClean="0"/>
            </a:br>
            <a:endParaRPr lang="zh-CN" altLang="en-US" dirty="0"/>
          </a:p>
        </p:txBody>
      </p:sp>
      <p:sp>
        <p:nvSpPr>
          <p:cNvPr id="3" name="矩形 2"/>
          <p:cNvSpPr/>
          <p:nvPr/>
        </p:nvSpPr>
        <p:spPr>
          <a:xfrm>
            <a:off x="3275856" y="2276872"/>
            <a:ext cx="5688632" cy="954107"/>
          </a:xfrm>
          <a:prstGeom prst="rect">
            <a:avLst/>
          </a:prstGeom>
        </p:spPr>
        <p:txBody>
          <a:bodyPr wrap="square">
            <a:spAutoFit/>
          </a:bodyPr>
          <a:lstStyle/>
          <a:p>
            <a:r>
              <a:rPr lang="en-US" altLang="zh-CN" sz="2800" b="1" u="sng" dirty="0">
                <a:solidFill>
                  <a:srgbClr val="FF0000"/>
                </a:solidFill>
              </a:rPr>
              <a:t>the little kindness I gave can make such a great difference to his life. </a:t>
            </a:r>
            <a:endParaRPr lang="zh-CN" altLang="en-US" sz="2800" b="1" dirty="0">
              <a:solidFill>
                <a:srgbClr val="FF0000"/>
              </a:solidFill>
            </a:endParaRPr>
          </a:p>
        </p:txBody>
      </p:sp>
      <p:sp>
        <p:nvSpPr>
          <p:cNvPr id="4" name="矩形 3"/>
          <p:cNvSpPr/>
          <p:nvPr/>
        </p:nvSpPr>
        <p:spPr>
          <a:xfrm>
            <a:off x="143000" y="3573016"/>
            <a:ext cx="9001000" cy="954107"/>
          </a:xfrm>
          <a:prstGeom prst="rect">
            <a:avLst/>
          </a:prstGeom>
        </p:spPr>
        <p:txBody>
          <a:bodyPr wrap="square">
            <a:spAutoFit/>
          </a:bodyPr>
          <a:lstStyle/>
          <a:p>
            <a:r>
              <a:rPr lang="en-US" altLang="zh-CN" sz="2800" b="1" u="sng" dirty="0">
                <a:solidFill>
                  <a:srgbClr val="FF0000"/>
                </a:solidFill>
              </a:rPr>
              <a:t>It makes no difference to me whether the measures are effective or not</a:t>
            </a:r>
            <a:r>
              <a:rPr lang="en-US" altLang="zh-CN" sz="2800" b="1" dirty="0">
                <a:solidFill>
                  <a:srgbClr val="FF0000"/>
                </a:solidFill>
              </a:rPr>
              <a:t>.</a:t>
            </a:r>
            <a:endParaRPr lang="zh-CN" altLang="en-US" sz="2800" b="1" dirty="0">
              <a:solidFill>
                <a:srgbClr val="FF0000"/>
              </a:solidFill>
            </a:endParaRPr>
          </a:p>
        </p:txBody>
      </p:sp>
      <p:sp>
        <p:nvSpPr>
          <p:cNvPr id="5" name="矩形 4"/>
          <p:cNvSpPr/>
          <p:nvPr/>
        </p:nvSpPr>
        <p:spPr>
          <a:xfrm>
            <a:off x="683568" y="5373216"/>
            <a:ext cx="8280920" cy="1384995"/>
          </a:xfrm>
          <a:prstGeom prst="rect">
            <a:avLst/>
          </a:prstGeom>
        </p:spPr>
        <p:txBody>
          <a:bodyPr wrap="square">
            <a:spAutoFit/>
          </a:bodyPr>
          <a:lstStyle/>
          <a:p>
            <a:r>
              <a:rPr lang="en-US" altLang="zh-CN" sz="2800" b="1" dirty="0">
                <a:solidFill>
                  <a:srgbClr val="FF0000"/>
                </a:solidFill>
              </a:rPr>
              <a:t>Only when we match our words with action </a:t>
            </a:r>
            <a:r>
              <a:rPr lang="en-US" altLang="zh-CN" sz="2800" b="1" u="sng" dirty="0">
                <a:solidFill>
                  <a:srgbClr val="FF0000"/>
                </a:solidFill>
              </a:rPr>
              <a:t>can we make a difference in whatever we hope to </a:t>
            </a:r>
            <a:endParaRPr lang="zh-CN" altLang="zh-CN" sz="2800" b="1" dirty="0">
              <a:solidFill>
                <a:srgbClr val="FF0000"/>
              </a:solidFill>
            </a:endParaRPr>
          </a:p>
          <a:p>
            <a:r>
              <a:rPr lang="en-US" altLang="zh-CN" sz="2800" b="1" u="sng" dirty="0">
                <a:solidFill>
                  <a:srgbClr val="FF0000"/>
                </a:solidFill>
              </a:rPr>
              <a:t>accomplish.</a:t>
            </a:r>
            <a:endParaRPr lang="zh-CN" altLang="en-US" sz="2800" b="1" dirty="0">
              <a:solidFill>
                <a:srgbClr val="FF0000"/>
              </a:solidFill>
            </a:endParaRPr>
          </a:p>
        </p:txBody>
      </p:sp>
    </p:spTree>
    <p:extLst>
      <p:ext uri="{BB962C8B-B14F-4D97-AF65-F5344CB8AC3E}">
        <p14:creationId xmlns:p14="http://schemas.microsoft.com/office/powerpoint/2010/main" val="199825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3284984"/>
            <a:ext cx="8229600" cy="1143000"/>
          </a:xfrm>
        </p:spPr>
        <p:txBody>
          <a:bodyPr>
            <a:noAutofit/>
          </a:bodyPr>
          <a:lstStyle/>
          <a:p>
            <a:pPr algn="l"/>
            <a:r>
              <a:rPr lang="zh-CN" altLang="zh-CN" sz="2800" b="1"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2</a:t>
            </a:r>
            <a:r>
              <a:rPr lang="zh-CN" altLang="zh-CN" sz="2800" b="1"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break into: </a:t>
            </a:r>
            <a:r>
              <a:rPr lang="zh-CN" altLang="zh-CN" sz="2800" b="1" kern="1200" dirty="0" smtClean="0">
                <a:solidFill>
                  <a:schemeClr val="tx1"/>
                </a:solidFill>
                <a:effectLst/>
                <a:latin typeface="+mj-lt"/>
                <a:ea typeface="+mj-ea"/>
                <a:cs typeface="+mj-cs"/>
              </a:rPr>
              <a:t>突然开始</a:t>
            </a:r>
            <a:r>
              <a:rPr lang="en-US" altLang="zh-CN" sz="2800" b="1" kern="1200" dirty="0" smtClean="0">
                <a:solidFill>
                  <a:schemeClr val="tx1"/>
                </a:solidFill>
                <a:effectLst/>
                <a:latin typeface="+mj-lt"/>
                <a:ea typeface="+mj-ea"/>
                <a:cs typeface="+mj-cs"/>
              </a:rPr>
              <a:t> (</a:t>
            </a:r>
            <a:r>
              <a:rPr lang="zh-CN" altLang="zh-CN" sz="2800" b="1" kern="1200" dirty="0" smtClean="0">
                <a:solidFill>
                  <a:schemeClr val="tx1"/>
                </a:solidFill>
                <a:effectLst/>
                <a:latin typeface="+mj-lt"/>
                <a:ea typeface="+mj-ea"/>
                <a:cs typeface="+mj-cs"/>
              </a:rPr>
              <a:t>做某事</a:t>
            </a:r>
            <a:r>
              <a:rPr lang="en-US" altLang="zh-CN" sz="2800" b="1" kern="1200" dirty="0" smtClean="0">
                <a:solidFill>
                  <a:schemeClr val="tx1"/>
                </a:solidFill>
                <a:effectLst/>
                <a:latin typeface="+mj-lt"/>
                <a:ea typeface="+mj-ea"/>
                <a:cs typeface="+mj-cs"/>
              </a:rPr>
              <a:t>) </a:t>
            </a:r>
            <a:r>
              <a:rPr lang="zh-CN" altLang="zh-CN" sz="2800" b="1" kern="1200" dirty="0" smtClean="0">
                <a:solidFill>
                  <a:schemeClr val="tx1"/>
                </a:solidFill>
                <a:effectLst/>
                <a:latin typeface="+mj-lt"/>
                <a:ea typeface="+mj-ea"/>
                <a:cs typeface="+mj-cs"/>
              </a:rPr>
              <a:t>；强行闯入</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 </a:t>
            </a:r>
            <a:r>
              <a:rPr lang="en-US" altLang="zh-CN" sz="2800" b="1" kern="1200" dirty="0" smtClean="0">
                <a:solidFill>
                  <a:schemeClr val="tx1"/>
                </a:solidFill>
                <a:effectLst/>
                <a:latin typeface="+mj-lt"/>
                <a:ea typeface="+mj-ea"/>
                <a:cs typeface="+mj-cs"/>
              </a:rPr>
              <a:t>break into tears/laughter/a smile</a:t>
            </a:r>
            <a:r>
              <a:rPr lang="zh-CN" altLang="zh-CN" sz="2800" kern="1200" dirty="0" smtClean="0">
                <a:solidFill>
                  <a:schemeClr val="tx1"/>
                </a:solidFill>
                <a:effectLst/>
                <a:latin typeface="+mj-lt"/>
                <a:ea typeface="+mj-ea"/>
                <a:cs typeface="+mj-cs"/>
              </a:rPr>
              <a:t>突然哭起来</a:t>
            </a:r>
            <a:r>
              <a:rPr lang="en-US" altLang="zh-CN" sz="2800" kern="1200" dirty="0" smtClean="0">
                <a:solidFill>
                  <a:schemeClr val="tx1"/>
                </a:solidFill>
                <a:effectLst/>
                <a:latin typeface="+mj-lt"/>
                <a:ea typeface="+mj-ea"/>
                <a:cs typeface="+mj-cs"/>
              </a:rPr>
              <a:t>/</a:t>
            </a:r>
            <a:r>
              <a:rPr lang="zh-CN" altLang="zh-CN" sz="2800" kern="1200" dirty="0" smtClean="0">
                <a:solidFill>
                  <a:schemeClr val="tx1"/>
                </a:solidFill>
                <a:effectLst/>
                <a:latin typeface="+mj-lt"/>
                <a:ea typeface="+mj-ea"/>
                <a:cs typeface="+mj-cs"/>
              </a:rPr>
              <a:t>笑起来</a:t>
            </a:r>
          </a:p>
          <a:p>
            <a:pPr algn="l"/>
            <a:r>
              <a:rPr lang="en-US" altLang="zh-CN" sz="2800" kern="1200" dirty="0" smtClean="0">
                <a:solidFill>
                  <a:schemeClr val="tx1"/>
                </a:solidFill>
                <a:effectLst/>
                <a:latin typeface="+mj-lt"/>
                <a:ea typeface="+mj-ea"/>
                <a:cs typeface="+mj-cs"/>
              </a:rPr>
              <a:t>★ </a:t>
            </a:r>
            <a:r>
              <a:rPr lang="en-US" altLang="zh-CN" sz="2800" b="1" kern="1200" dirty="0" smtClean="0">
                <a:solidFill>
                  <a:schemeClr val="tx1"/>
                </a:solidFill>
                <a:effectLst/>
                <a:latin typeface="+mj-lt"/>
                <a:ea typeface="+mj-ea"/>
                <a:cs typeface="+mj-cs"/>
              </a:rPr>
              <a:t>break into a run</a:t>
            </a:r>
            <a:r>
              <a:rPr lang="en-US" altLang="zh-CN" sz="2800"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突然飞奔起来</a:t>
            </a:r>
          </a:p>
          <a:p>
            <a:pPr algn="l"/>
            <a:r>
              <a:rPr lang="en-US" altLang="zh-CN" sz="2800" kern="1200" dirty="0" smtClean="0">
                <a:solidFill>
                  <a:schemeClr val="tx1"/>
                </a:solidFill>
                <a:effectLst/>
                <a:latin typeface="+mj-lt"/>
                <a:ea typeface="+mj-ea"/>
                <a:cs typeface="+mj-cs"/>
              </a:rPr>
              <a:t>★ </a:t>
            </a:r>
            <a:r>
              <a:rPr lang="en-US" altLang="zh-CN" sz="2800" b="1" kern="1200" dirty="0" smtClean="0">
                <a:solidFill>
                  <a:schemeClr val="tx1"/>
                </a:solidFill>
                <a:effectLst/>
                <a:latin typeface="+mj-lt"/>
                <a:ea typeface="+mj-ea"/>
                <a:cs typeface="+mj-cs"/>
              </a:rPr>
              <a:t>break into the house </a:t>
            </a:r>
            <a:r>
              <a:rPr lang="en-US" altLang="zh-CN" sz="2800"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强行闯入房屋 </a:t>
            </a:r>
          </a:p>
          <a:p>
            <a:pPr lvl="0" algn="l"/>
            <a:r>
              <a:rPr lang="zh-CN" altLang="zh-CN" sz="2800" kern="1200" dirty="0" smtClean="0">
                <a:solidFill>
                  <a:schemeClr val="tx1"/>
                </a:solidFill>
                <a:effectLst/>
                <a:latin typeface="+mj-lt"/>
                <a:ea typeface="+mj-ea"/>
                <a:cs typeface="+mj-cs"/>
              </a:rPr>
              <a:t>听到这个坏消息，她突然哭了起来。</a:t>
            </a: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kern="1200" dirty="0" smtClean="0">
                <a:solidFill>
                  <a:schemeClr val="tx1"/>
                </a:solidFill>
                <a:effectLst/>
                <a:latin typeface="+mj-lt"/>
                <a:ea typeface="+mj-ea"/>
                <a:cs typeface="+mj-cs"/>
              </a:rPr>
              <a:t>2</a:t>
            </a:r>
            <a:r>
              <a:rPr lang="en-US" altLang="zh-CN" sz="2800"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看到溺水的孩子，他急忙跑去救她。</a:t>
            </a:r>
          </a:p>
          <a:p>
            <a:pPr algn="l"/>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endParaRPr lang="zh-CN" altLang="en-US" dirty="0"/>
          </a:p>
        </p:txBody>
      </p:sp>
      <p:sp>
        <p:nvSpPr>
          <p:cNvPr id="3" name="矩形 2"/>
          <p:cNvSpPr/>
          <p:nvPr/>
        </p:nvSpPr>
        <p:spPr>
          <a:xfrm>
            <a:off x="1043608" y="3573016"/>
            <a:ext cx="7848872" cy="1384995"/>
          </a:xfrm>
          <a:prstGeom prst="rect">
            <a:avLst/>
          </a:prstGeom>
        </p:spPr>
        <p:txBody>
          <a:bodyPr wrap="square">
            <a:spAutoFit/>
          </a:bodyPr>
          <a:lstStyle/>
          <a:p>
            <a:r>
              <a:rPr lang="en-US" altLang="zh-CN" sz="2800" b="1" u="sng" dirty="0">
                <a:solidFill>
                  <a:srgbClr val="FF0000"/>
                </a:solidFill>
              </a:rPr>
              <a:t> When she heard the bad news/When hearing the bad news/Hearing the bad news/On hearing the bad news/ At the bad news, she broke into tears.</a:t>
            </a:r>
            <a:endParaRPr lang="zh-CN" altLang="en-US" sz="2800" b="1" dirty="0">
              <a:solidFill>
                <a:srgbClr val="FF0000"/>
              </a:solidFill>
            </a:endParaRPr>
          </a:p>
        </p:txBody>
      </p:sp>
      <p:sp>
        <p:nvSpPr>
          <p:cNvPr id="4" name="矩形 3"/>
          <p:cNvSpPr/>
          <p:nvPr/>
        </p:nvSpPr>
        <p:spPr>
          <a:xfrm>
            <a:off x="971600" y="5805264"/>
            <a:ext cx="7632848" cy="461665"/>
          </a:xfrm>
          <a:prstGeom prst="rect">
            <a:avLst/>
          </a:prstGeom>
        </p:spPr>
        <p:txBody>
          <a:bodyPr wrap="square">
            <a:spAutoFit/>
          </a:bodyPr>
          <a:lstStyle/>
          <a:p>
            <a:r>
              <a:rPr lang="en-US" altLang="zh-CN" sz="2400" b="1" u="sng" dirty="0">
                <a:solidFill>
                  <a:srgbClr val="FF0000"/>
                </a:solidFill>
              </a:rPr>
              <a:t>Seeing the drowning child, he broke into a run to save her.</a:t>
            </a:r>
            <a:endParaRPr lang="zh-CN" altLang="en-US" sz="2400" b="1" dirty="0">
              <a:solidFill>
                <a:srgbClr val="FF0000"/>
              </a:solidFill>
            </a:endParaRPr>
          </a:p>
        </p:txBody>
      </p:sp>
    </p:spTree>
    <p:extLst>
      <p:ext uri="{BB962C8B-B14F-4D97-AF65-F5344CB8AC3E}">
        <p14:creationId xmlns:p14="http://schemas.microsoft.com/office/powerpoint/2010/main" val="420661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3140968"/>
            <a:ext cx="8784976" cy="1143000"/>
          </a:xfrm>
        </p:spPr>
        <p:txBody>
          <a:bodyPr>
            <a:noAutofit/>
          </a:bodyPr>
          <a:lstStyle/>
          <a:p>
            <a:pPr algn="l"/>
            <a:r>
              <a:rPr lang="en-US" altLang="zh-CN" sz="2800" kern="1200" dirty="0" smtClean="0">
                <a:solidFill>
                  <a:schemeClr val="tx1"/>
                </a:solidFill>
                <a:effectLst/>
                <a:latin typeface="+mj-lt"/>
                <a:ea typeface="+mj-ea"/>
                <a:cs typeface="+mj-cs"/>
              </a:rPr>
              <a:t>3) </a:t>
            </a:r>
            <a:r>
              <a:rPr lang="zh-CN" altLang="zh-CN" sz="2800" kern="1200" dirty="0" smtClean="0">
                <a:solidFill>
                  <a:schemeClr val="tx1"/>
                </a:solidFill>
                <a:effectLst/>
                <a:latin typeface="+mj-lt"/>
                <a:ea typeface="+mj-ea"/>
                <a:cs typeface="+mj-cs"/>
              </a:rPr>
              <a:t>那位警察发现有人闯入室内，盗走一批珠宝。</a:t>
            </a:r>
          </a:p>
          <a:p>
            <a:pPr algn="l"/>
            <a:r>
              <a:rPr lang="en-US" altLang="zh-CN" sz="2800" kern="1200" dirty="0" smtClean="0">
                <a:solidFill>
                  <a:schemeClr val="tx1"/>
                </a:solidFill>
                <a:effectLst/>
                <a:latin typeface="+mj-lt"/>
                <a:ea typeface="+mj-ea"/>
                <a:cs typeface="+mj-cs"/>
              </a:rPr>
              <a:t>  The policeman found </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and </a:t>
            </a:r>
            <a:r>
              <a:rPr lang="en-US" altLang="zh-CN" sz="2800" kern="1200" dirty="0" smtClean="0">
                <a:solidFill>
                  <a:schemeClr val="tx1"/>
                </a:solidFill>
                <a:effectLst/>
                <a:latin typeface="+mj-lt"/>
                <a:ea typeface="+mj-ea"/>
                <a:cs typeface="+mj-cs"/>
              </a:rPr>
              <a:t>a quantity of </a:t>
            </a:r>
            <a:r>
              <a:rPr lang="en-US" altLang="zh-CN" sz="2800" kern="1200" dirty="0" err="1" smtClean="0">
                <a:solidFill>
                  <a:schemeClr val="tx1"/>
                </a:solidFill>
                <a:effectLst/>
                <a:latin typeface="+mj-lt"/>
                <a:ea typeface="+mj-ea"/>
                <a:cs typeface="+mj-cs"/>
              </a:rPr>
              <a:t>jewellery</a:t>
            </a:r>
            <a:r>
              <a:rPr lang="en-US" altLang="zh-CN" sz="2800" dirty="0"/>
              <a:t>/</a:t>
            </a:r>
            <a:r>
              <a:rPr lang="en-US" altLang="zh-CN" sz="2800" kern="1200" dirty="0" smtClean="0">
                <a:solidFill>
                  <a:schemeClr val="tx1"/>
                </a:solidFill>
                <a:effectLst/>
                <a:latin typeface="+mj-lt"/>
                <a:ea typeface="+mj-ea"/>
                <a:cs typeface="+mj-cs"/>
              </a:rPr>
              <a:t>jewelry </a:t>
            </a:r>
            <a:r>
              <a:rPr lang="en-US" altLang="zh-CN" sz="2800" kern="1200" dirty="0" smtClean="0">
                <a:solidFill>
                  <a:schemeClr val="tx1"/>
                </a:solidFill>
                <a:effectLst/>
                <a:latin typeface="+mj-lt"/>
                <a:ea typeface="+mj-ea"/>
                <a:cs typeface="+mj-cs"/>
              </a:rPr>
              <a:t>was stolen.</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拓展</a:t>
            </a:r>
            <a:r>
              <a:rPr lang="zh-CN" altLang="zh-CN" sz="2800"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break in: vi.</a:t>
            </a:r>
            <a:r>
              <a:rPr lang="zh-CN" altLang="zh-CN" sz="2800" b="1" kern="1200" dirty="0" smtClean="0">
                <a:solidFill>
                  <a:schemeClr val="tx1"/>
                </a:solidFill>
                <a:effectLst/>
                <a:latin typeface="+mj-lt"/>
                <a:ea typeface="+mj-ea"/>
                <a:cs typeface="+mj-cs"/>
              </a:rPr>
              <a:t>强行进入；打断，插嘴</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break out: (</a:t>
            </a:r>
            <a:r>
              <a:rPr lang="zh-CN" altLang="zh-CN" sz="2800" b="1" kern="1200" dirty="0" smtClean="0">
                <a:solidFill>
                  <a:schemeClr val="tx1"/>
                </a:solidFill>
                <a:effectLst/>
                <a:latin typeface="+mj-lt"/>
                <a:ea typeface="+mj-ea"/>
                <a:cs typeface="+mj-cs"/>
              </a:rPr>
              <a:t>战争，打斗等</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突然开始，爆发</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break up: (</a:t>
            </a:r>
            <a:r>
              <a:rPr lang="zh-CN" altLang="zh-CN" sz="2800" b="1" kern="1200" dirty="0" smtClean="0">
                <a:solidFill>
                  <a:schemeClr val="tx1"/>
                </a:solidFill>
                <a:effectLst/>
                <a:latin typeface="+mj-lt"/>
                <a:ea typeface="+mj-ea"/>
                <a:cs typeface="+mj-cs"/>
              </a:rPr>
              <a:t>使</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破碎；</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使</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破裂；</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物理</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分解；解散</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break down: </a:t>
            </a:r>
            <a:r>
              <a:rPr lang="zh-CN" altLang="zh-CN" sz="2800" b="1" kern="1200" dirty="0" smtClean="0">
                <a:solidFill>
                  <a:schemeClr val="tx1"/>
                </a:solidFill>
                <a:effectLst/>
                <a:latin typeface="+mj-lt"/>
                <a:ea typeface="+mj-ea"/>
                <a:cs typeface="+mj-cs"/>
              </a:rPr>
              <a:t>出故障；</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身体</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垮掉；（情感）失控</a:t>
            </a:r>
            <a:r>
              <a:rPr lang="en-US" altLang="zh-CN" sz="2800" b="1" kern="1200" dirty="0" smtClean="0">
                <a:solidFill>
                  <a:schemeClr val="tx1"/>
                </a:solidFill>
                <a:effectLst/>
                <a:latin typeface="+mj-lt"/>
                <a:ea typeface="+mj-ea"/>
                <a:cs typeface="+mj-cs"/>
              </a:rPr>
              <a:t>; (</a:t>
            </a:r>
            <a:r>
              <a:rPr lang="zh-CN" altLang="zh-CN" sz="2800" b="1" kern="1200" dirty="0" smtClean="0">
                <a:solidFill>
                  <a:schemeClr val="tx1"/>
                </a:solidFill>
                <a:effectLst/>
                <a:latin typeface="+mj-lt"/>
                <a:ea typeface="+mj-ea"/>
                <a:cs typeface="+mj-cs"/>
              </a:rPr>
              <a:t>化学</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分解</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break through: </a:t>
            </a:r>
            <a:r>
              <a:rPr lang="zh-CN" altLang="zh-CN" sz="2800" b="1" kern="1200" dirty="0" smtClean="0">
                <a:solidFill>
                  <a:schemeClr val="tx1"/>
                </a:solidFill>
                <a:effectLst/>
                <a:latin typeface="+mj-lt"/>
                <a:ea typeface="+mj-ea"/>
                <a:cs typeface="+mj-cs"/>
              </a:rPr>
              <a:t>突破，冲破</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 big fire </a:t>
            </a:r>
            <a:r>
              <a:rPr lang="en-US" altLang="zh-CN" sz="2800" kern="1200" dirty="0" smtClean="0">
                <a:solidFill>
                  <a:schemeClr val="tx1"/>
                </a:solidFill>
                <a:effectLst/>
                <a:latin typeface="+mj-lt"/>
                <a:ea typeface="+mj-ea"/>
                <a:cs typeface="+mj-cs"/>
              </a:rPr>
              <a:t>                   last </a:t>
            </a:r>
            <a:r>
              <a:rPr lang="en-US" altLang="zh-CN" sz="2800" kern="1200" dirty="0" smtClean="0">
                <a:solidFill>
                  <a:schemeClr val="tx1"/>
                </a:solidFill>
                <a:effectLst/>
                <a:latin typeface="+mj-lt"/>
                <a:ea typeface="+mj-ea"/>
                <a:cs typeface="+mj-cs"/>
              </a:rPr>
              <a:t>night and its cause is being looked into.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Your computer has </a:t>
            </a:r>
            <a:r>
              <a:rPr lang="en-US" altLang="zh-CN" sz="2800" kern="1200" dirty="0" smtClean="0">
                <a:solidFill>
                  <a:schemeClr val="tx1"/>
                </a:solidFill>
                <a:effectLst/>
                <a:latin typeface="+mj-lt"/>
                <a:ea typeface="+mj-ea"/>
                <a:cs typeface="+mj-cs"/>
              </a:rPr>
              <a:t>                          again</a:t>
            </a:r>
            <a:r>
              <a:rPr lang="en-US" altLang="zh-CN" sz="2800" kern="1200" dirty="0" smtClean="0">
                <a:solidFill>
                  <a:schemeClr val="tx1"/>
                </a:solidFill>
                <a:effectLst/>
                <a:latin typeface="+mj-lt"/>
                <a:ea typeface="+mj-ea"/>
                <a:cs typeface="+mj-cs"/>
              </a:rPr>
              <a:t>! It doesn’t make sense to buy the cheapest brand of  computer just to save a few dollars. </a:t>
            </a:r>
            <a:endParaRPr lang="zh-CN" altLang="zh-CN" sz="2800" kern="1200" dirty="0" smtClean="0">
              <a:solidFill>
                <a:schemeClr val="tx1"/>
              </a:solidFill>
              <a:effectLst/>
              <a:latin typeface="+mj-lt"/>
              <a:ea typeface="+mj-ea"/>
              <a:cs typeface="+mj-cs"/>
            </a:endParaRPr>
          </a:p>
          <a:p>
            <a:endParaRPr lang="zh-CN" altLang="en-US" dirty="0"/>
          </a:p>
        </p:txBody>
      </p:sp>
      <p:sp>
        <p:nvSpPr>
          <p:cNvPr id="3" name="矩形 2"/>
          <p:cNvSpPr/>
          <p:nvPr/>
        </p:nvSpPr>
        <p:spPr>
          <a:xfrm>
            <a:off x="3502342" y="548680"/>
            <a:ext cx="5328592" cy="954107"/>
          </a:xfrm>
          <a:prstGeom prst="rect">
            <a:avLst/>
          </a:prstGeom>
        </p:spPr>
        <p:txBody>
          <a:bodyPr wrap="square">
            <a:spAutoFit/>
          </a:bodyPr>
          <a:lstStyle/>
          <a:p>
            <a:r>
              <a:rPr lang="en-US" altLang="zh-CN" sz="2800" b="1" u="sng" dirty="0">
                <a:solidFill>
                  <a:srgbClr val="FF0000"/>
                </a:solidFill>
              </a:rPr>
              <a:t>that the house had been broken into/found the house broken into</a:t>
            </a:r>
            <a:endParaRPr lang="zh-CN" altLang="en-US" sz="2800" b="1" dirty="0">
              <a:solidFill>
                <a:srgbClr val="FF0000"/>
              </a:solidFill>
            </a:endParaRPr>
          </a:p>
        </p:txBody>
      </p:sp>
      <p:sp>
        <p:nvSpPr>
          <p:cNvPr id="4" name="矩形 3"/>
          <p:cNvSpPr/>
          <p:nvPr/>
        </p:nvSpPr>
        <p:spPr>
          <a:xfrm>
            <a:off x="1475656" y="4365104"/>
            <a:ext cx="1710981" cy="523220"/>
          </a:xfrm>
          <a:prstGeom prst="rect">
            <a:avLst/>
          </a:prstGeom>
        </p:spPr>
        <p:txBody>
          <a:bodyPr wrap="none">
            <a:spAutoFit/>
          </a:bodyPr>
          <a:lstStyle/>
          <a:p>
            <a:r>
              <a:rPr lang="en-US" altLang="zh-CN" sz="2800" b="1" u="sng" dirty="0">
                <a:solidFill>
                  <a:srgbClr val="FF0000"/>
                </a:solidFill>
              </a:rPr>
              <a:t>broke out</a:t>
            </a:r>
            <a:r>
              <a:rPr lang="en-US" altLang="zh-CN" sz="2800" b="1" dirty="0">
                <a:solidFill>
                  <a:srgbClr val="FF0000"/>
                </a:solidFill>
              </a:rPr>
              <a:t> </a:t>
            </a:r>
            <a:endParaRPr lang="zh-CN" altLang="en-US" sz="2800" b="1" dirty="0">
              <a:solidFill>
                <a:srgbClr val="FF0000"/>
              </a:solidFill>
            </a:endParaRPr>
          </a:p>
        </p:txBody>
      </p:sp>
      <p:sp>
        <p:nvSpPr>
          <p:cNvPr id="6" name="矩形 5"/>
          <p:cNvSpPr/>
          <p:nvPr/>
        </p:nvSpPr>
        <p:spPr>
          <a:xfrm>
            <a:off x="2915816" y="5229200"/>
            <a:ext cx="2237664" cy="523220"/>
          </a:xfrm>
          <a:prstGeom prst="rect">
            <a:avLst/>
          </a:prstGeom>
        </p:spPr>
        <p:txBody>
          <a:bodyPr wrap="none">
            <a:spAutoFit/>
          </a:bodyPr>
          <a:lstStyle/>
          <a:p>
            <a:r>
              <a:rPr lang="en-US" altLang="zh-CN" sz="2800" b="1" u="sng" dirty="0">
                <a:solidFill>
                  <a:srgbClr val="FF0000"/>
                </a:solidFill>
                <a:cs typeface="+mj-cs"/>
              </a:rPr>
              <a:t>broken down</a:t>
            </a:r>
            <a:r>
              <a:rPr lang="en-US" altLang="zh-CN" sz="2800" b="1" dirty="0">
                <a:solidFill>
                  <a:srgbClr val="FF0000"/>
                </a:solidFill>
                <a:cs typeface="+mj-cs"/>
              </a:rPr>
              <a:t> </a:t>
            </a:r>
            <a:endParaRPr lang="zh-CN" altLang="en-US" b="1" dirty="0">
              <a:solidFill>
                <a:srgbClr val="FF0000"/>
              </a:solidFill>
            </a:endParaRPr>
          </a:p>
        </p:txBody>
      </p:sp>
    </p:spTree>
    <p:extLst>
      <p:ext uri="{BB962C8B-B14F-4D97-AF65-F5344CB8AC3E}">
        <p14:creationId xmlns:p14="http://schemas.microsoft.com/office/powerpoint/2010/main" val="127000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356992"/>
            <a:ext cx="8229600" cy="1143000"/>
          </a:xfrm>
        </p:spPr>
        <p:txBody>
          <a:bodyPr>
            <a:noAutofit/>
          </a:bodyPr>
          <a:lstStyle/>
          <a:p>
            <a:pPr algn="l"/>
            <a:r>
              <a:rPr lang="en-US" altLang="zh-CN" sz="2800" kern="1200" dirty="0" smtClean="0">
                <a:solidFill>
                  <a:schemeClr val="tx1"/>
                </a:solidFill>
                <a:effectLst/>
                <a:latin typeface="+mj-lt"/>
                <a:ea typeface="+mj-ea"/>
                <a:cs typeface="+mj-cs"/>
              </a:rPr>
              <a:t>3) A neighbor asked for the music to be turned down and the </a:t>
            </a:r>
            <a:r>
              <a:rPr lang="en-US" altLang="zh-CN" sz="2800" kern="1200" dirty="0" smtClean="0">
                <a:solidFill>
                  <a:schemeClr val="tx1"/>
                </a:solidFill>
                <a:effectLst/>
                <a:latin typeface="+mj-lt"/>
                <a:ea typeface="+mj-ea"/>
                <a:cs typeface="+mj-cs"/>
              </a:rPr>
              <a:t>party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4) Our soldiers quickly </a:t>
            </a:r>
            <a:r>
              <a:rPr lang="en-US" altLang="zh-CN" sz="2800" kern="1200" dirty="0" smtClean="0">
                <a:solidFill>
                  <a:schemeClr val="tx1"/>
                </a:solidFill>
                <a:effectLst/>
                <a:latin typeface="+mj-lt"/>
                <a:ea typeface="+mj-ea"/>
                <a:cs typeface="+mj-cs"/>
              </a:rPr>
              <a:t>                             the </a:t>
            </a:r>
            <a:r>
              <a:rPr lang="en-US" altLang="zh-CN" sz="2800" kern="1200" dirty="0" smtClean="0">
                <a:solidFill>
                  <a:schemeClr val="tx1"/>
                </a:solidFill>
                <a:effectLst/>
                <a:latin typeface="+mj-lt"/>
                <a:ea typeface="+mj-ea"/>
                <a:cs typeface="+mj-cs"/>
              </a:rPr>
              <a:t>enemy’s </a:t>
            </a:r>
            <a:r>
              <a:rPr lang="en-US" altLang="zh-CN" sz="2800" kern="1200" dirty="0" err="1" smtClean="0">
                <a:solidFill>
                  <a:schemeClr val="tx1"/>
                </a:solidFill>
                <a:effectLst/>
                <a:latin typeface="+mj-lt"/>
                <a:ea typeface="+mj-ea"/>
                <a:cs typeface="+mj-cs"/>
              </a:rPr>
              <a:t>defence</a:t>
            </a:r>
            <a:r>
              <a:rPr lang="en-US" altLang="zh-CN" sz="2800" kern="1200" dirty="0" smtClean="0">
                <a:solidFill>
                  <a:schemeClr val="tx1"/>
                </a:solidFill>
                <a:effectLst/>
                <a:latin typeface="+mj-lt"/>
                <a:ea typeface="+mj-ea"/>
                <a:cs typeface="+mj-cs"/>
              </a:rPr>
              <a:t> works.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5) While I was explaining my point of view, he </a:t>
            </a:r>
            <a:r>
              <a:rPr lang="en-US" altLang="zh-CN" sz="2800" kern="1200" dirty="0" smtClean="0">
                <a:solidFill>
                  <a:schemeClr val="tx1"/>
                </a:solidFill>
                <a:effectLst/>
                <a:latin typeface="+mj-lt"/>
                <a:ea typeface="+mj-ea"/>
                <a:cs typeface="+mj-cs"/>
              </a:rPr>
              <a:t>              to </a:t>
            </a:r>
            <a:r>
              <a:rPr lang="en-US" altLang="zh-CN" sz="2800" kern="1200" dirty="0" smtClean="0">
                <a:solidFill>
                  <a:schemeClr val="tx1"/>
                </a:solidFill>
                <a:effectLst/>
                <a:latin typeface="+mj-lt"/>
                <a:ea typeface="+mj-ea"/>
                <a:cs typeface="+mj-cs"/>
              </a:rPr>
              <a:t>argue with me.</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5.</a:t>
            </a:r>
            <a:r>
              <a:rPr lang="en-US" altLang="zh-CN" sz="2800" b="1"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Today, over 800,000 people in 16 countries across Africa have </a:t>
            </a:r>
            <a:r>
              <a:rPr lang="en-US" altLang="zh-CN" sz="2800" b="1" kern="1200" dirty="0" smtClean="0">
                <a:solidFill>
                  <a:schemeClr val="tx1"/>
                </a:solidFill>
                <a:effectLst/>
                <a:latin typeface="+mj-lt"/>
                <a:ea typeface="+mj-ea"/>
                <a:cs typeface="+mj-cs"/>
              </a:rPr>
              <a:t>benefited from</a:t>
            </a:r>
            <a:r>
              <a:rPr lang="en-US" altLang="zh-CN" sz="2800" kern="1200" dirty="0" smtClean="0">
                <a:solidFill>
                  <a:schemeClr val="tx1"/>
                </a:solidFill>
                <a:effectLst/>
                <a:latin typeface="+mj-lt"/>
                <a:ea typeface="+mj-ea"/>
                <a:cs typeface="+mj-cs"/>
              </a:rPr>
              <a:t> </a:t>
            </a:r>
            <a:r>
              <a:rPr lang="en-US" altLang="zh-CN" sz="2800" b="1" kern="1200" dirty="0" smtClean="0">
                <a:solidFill>
                  <a:schemeClr val="tx1"/>
                </a:solidFill>
                <a:effectLst/>
                <a:latin typeface="+mj-lt"/>
                <a:ea typeface="+mj-ea"/>
                <a:cs typeface="+mj-cs"/>
              </a:rPr>
              <a:t>the life-changing </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gift</a:t>
            </a:r>
            <a:r>
              <a:rPr lang="en-US" altLang="zh-CN" sz="2800" kern="1200" dirty="0" smtClean="0">
                <a:solidFill>
                  <a:schemeClr val="tx1"/>
                </a:solidFill>
                <a:effectLst/>
                <a:latin typeface="+mj-lt"/>
                <a:ea typeface="+mj-ea"/>
                <a:cs typeface="+mj-cs"/>
              </a:rPr>
              <a:t> of clean, safe water.</a:t>
            </a:r>
            <a:endParaRPr lang="zh-CN" altLang="zh-CN" sz="2800" kern="1200" dirty="0" smtClean="0">
              <a:solidFill>
                <a:schemeClr val="tx1"/>
              </a:solidFill>
              <a:effectLst/>
              <a:latin typeface="+mj-lt"/>
              <a:ea typeface="+mj-ea"/>
              <a:cs typeface="+mj-cs"/>
            </a:endParaRPr>
          </a:p>
          <a:p>
            <a:pPr algn="l"/>
            <a:r>
              <a:rPr lang="zh-CN" altLang="zh-CN" sz="2800" b="1"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1</a:t>
            </a:r>
            <a:r>
              <a:rPr lang="zh-CN" altLang="zh-CN" sz="2800" b="1"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benefit from</a:t>
            </a:r>
            <a:r>
              <a:rPr lang="zh-CN" altLang="zh-CN" sz="2800" b="1" kern="1200" dirty="0" smtClean="0">
                <a:solidFill>
                  <a:schemeClr val="tx1"/>
                </a:solidFill>
                <a:effectLst/>
                <a:latin typeface="+mj-lt"/>
                <a:ea typeface="+mj-ea"/>
                <a:cs typeface="+mj-cs"/>
              </a:rPr>
              <a:t>从</a:t>
            </a:r>
            <a:r>
              <a:rPr lang="en-US" altLang="zh-CN" sz="2800" b="1" kern="1200" dirty="0" smtClean="0">
                <a:solidFill>
                  <a:schemeClr val="tx1"/>
                </a:solidFill>
                <a:effectLst/>
                <a:latin typeface="+mj-lt"/>
                <a:ea typeface="+mj-ea"/>
                <a:cs typeface="+mj-cs"/>
              </a:rPr>
              <a:t>... </a:t>
            </a:r>
            <a:r>
              <a:rPr lang="zh-CN" altLang="zh-CN" sz="2800" b="1" kern="1200" dirty="0" smtClean="0">
                <a:solidFill>
                  <a:schemeClr val="tx1"/>
                </a:solidFill>
                <a:effectLst/>
                <a:latin typeface="+mj-lt"/>
                <a:ea typeface="+mj-ea"/>
                <a:cs typeface="+mj-cs"/>
              </a:rPr>
              <a:t>获益</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受益</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benefit sb./</a:t>
            </a:r>
            <a:r>
              <a:rPr lang="en-US" altLang="zh-CN" sz="2800" b="1" kern="1200" dirty="0" err="1" smtClean="0">
                <a:solidFill>
                  <a:schemeClr val="tx1"/>
                </a:solidFill>
                <a:effectLst/>
                <a:latin typeface="+mj-lt"/>
                <a:ea typeface="+mj-ea"/>
                <a:cs typeface="+mj-cs"/>
              </a:rPr>
              <a:t>sth</a:t>
            </a:r>
            <a:r>
              <a:rPr lang="en-US" altLang="zh-CN" sz="2800" b="1" kern="1200" dirty="0" smtClean="0">
                <a:solidFill>
                  <a:schemeClr val="tx1"/>
                </a:solidFill>
                <a:effectLst/>
                <a:latin typeface="+mj-lt"/>
                <a:ea typeface="+mj-ea"/>
                <a:cs typeface="+mj-cs"/>
              </a:rPr>
              <a:t>. </a:t>
            </a:r>
            <a:r>
              <a:rPr lang="zh-CN" altLang="zh-CN" sz="2800" b="1" kern="1200" dirty="0" smtClean="0">
                <a:solidFill>
                  <a:schemeClr val="tx1"/>
                </a:solidFill>
                <a:effectLst/>
                <a:latin typeface="+mj-lt"/>
                <a:ea typeface="+mj-ea"/>
                <a:cs typeface="+mj-cs"/>
              </a:rPr>
              <a:t>对某人</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物有益</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be of benefit to... =be beneficial to</a:t>
            </a:r>
            <a:r>
              <a:rPr lang="zh-CN" altLang="zh-CN" sz="2800" b="1" kern="1200" dirty="0" smtClean="0">
                <a:solidFill>
                  <a:schemeClr val="tx1"/>
                </a:solidFill>
                <a:effectLst/>
                <a:latin typeface="+mj-lt"/>
                <a:ea typeface="+mj-ea"/>
                <a:cs typeface="+mj-cs"/>
              </a:rPr>
              <a:t>对</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有益</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to one’s benefit </a:t>
            </a:r>
            <a:r>
              <a:rPr lang="zh-CN" altLang="zh-CN" sz="2800" b="1" kern="1200" dirty="0" smtClean="0">
                <a:solidFill>
                  <a:schemeClr val="tx1"/>
                </a:solidFill>
                <a:effectLst/>
                <a:latin typeface="+mj-lt"/>
                <a:ea typeface="+mj-ea"/>
                <a:cs typeface="+mj-cs"/>
              </a:rPr>
              <a:t>对</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有利</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for the benefit of...</a:t>
            </a:r>
            <a:r>
              <a:rPr lang="zh-CN" altLang="zh-CN" sz="2800" b="1" kern="1200" dirty="0" smtClean="0">
                <a:solidFill>
                  <a:schemeClr val="tx1"/>
                </a:solidFill>
                <a:effectLst/>
                <a:latin typeface="+mj-lt"/>
                <a:ea typeface="+mj-ea"/>
                <a:cs typeface="+mj-cs"/>
              </a:rPr>
              <a:t>为了</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的利益</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2411760" y="980728"/>
            <a:ext cx="1504194" cy="523220"/>
          </a:xfrm>
          <a:prstGeom prst="rect">
            <a:avLst/>
          </a:prstGeom>
        </p:spPr>
        <p:txBody>
          <a:bodyPr wrap="none">
            <a:spAutoFit/>
          </a:bodyPr>
          <a:lstStyle/>
          <a:p>
            <a:r>
              <a:rPr lang="en-US" altLang="zh-CN" sz="2800" b="1" u="sng" dirty="0">
                <a:solidFill>
                  <a:srgbClr val="FF0000"/>
                </a:solidFill>
                <a:cs typeface="+mj-cs"/>
              </a:rPr>
              <a:t>broke up</a:t>
            </a:r>
            <a:endParaRPr lang="zh-CN" altLang="en-US" b="1" dirty="0">
              <a:solidFill>
                <a:srgbClr val="FF0000"/>
              </a:solidFill>
            </a:endParaRPr>
          </a:p>
        </p:txBody>
      </p:sp>
      <p:sp>
        <p:nvSpPr>
          <p:cNvPr id="5" name="矩形 4"/>
          <p:cNvSpPr/>
          <p:nvPr/>
        </p:nvSpPr>
        <p:spPr>
          <a:xfrm>
            <a:off x="3563888" y="1503948"/>
            <a:ext cx="2389500" cy="523220"/>
          </a:xfrm>
          <a:prstGeom prst="rect">
            <a:avLst/>
          </a:prstGeom>
        </p:spPr>
        <p:txBody>
          <a:bodyPr wrap="none">
            <a:spAutoFit/>
          </a:bodyPr>
          <a:lstStyle/>
          <a:p>
            <a:r>
              <a:rPr lang="en-US" altLang="zh-CN" sz="2800" b="1" u="sng" dirty="0">
                <a:solidFill>
                  <a:srgbClr val="FF0000"/>
                </a:solidFill>
              </a:rPr>
              <a:t>broke through</a:t>
            </a:r>
            <a:r>
              <a:rPr lang="en-US" altLang="zh-CN" sz="2800" b="1" dirty="0">
                <a:solidFill>
                  <a:srgbClr val="FF0000"/>
                </a:solidFill>
              </a:rPr>
              <a:t> </a:t>
            </a:r>
            <a:endParaRPr lang="zh-CN" altLang="en-US" sz="2800" b="1" dirty="0">
              <a:solidFill>
                <a:srgbClr val="FF0000"/>
              </a:solidFill>
            </a:endParaRPr>
          </a:p>
        </p:txBody>
      </p:sp>
      <p:sp>
        <p:nvSpPr>
          <p:cNvPr id="6" name="矩形 5"/>
          <p:cNvSpPr/>
          <p:nvPr/>
        </p:nvSpPr>
        <p:spPr>
          <a:xfrm>
            <a:off x="7164288" y="2348880"/>
            <a:ext cx="1481752" cy="523220"/>
          </a:xfrm>
          <a:prstGeom prst="rect">
            <a:avLst/>
          </a:prstGeom>
        </p:spPr>
        <p:txBody>
          <a:bodyPr wrap="none">
            <a:spAutoFit/>
          </a:bodyPr>
          <a:lstStyle/>
          <a:p>
            <a:r>
              <a:rPr lang="en-US" altLang="zh-CN" sz="2800" b="1" u="sng" dirty="0">
                <a:solidFill>
                  <a:srgbClr val="FF0000"/>
                </a:solidFill>
              </a:rPr>
              <a:t>broke in</a:t>
            </a:r>
            <a:r>
              <a:rPr lang="en-US" altLang="zh-CN" sz="2800" b="1" dirty="0">
                <a:solidFill>
                  <a:srgbClr val="FF0000"/>
                </a:solidFill>
              </a:rPr>
              <a:t> </a:t>
            </a:r>
            <a:endParaRPr lang="zh-CN" altLang="en-US" sz="2800" b="1" dirty="0">
              <a:solidFill>
                <a:srgbClr val="FF0000"/>
              </a:solidFill>
            </a:endParaRPr>
          </a:p>
        </p:txBody>
      </p:sp>
    </p:spTree>
    <p:extLst>
      <p:ext uri="{BB962C8B-B14F-4D97-AF65-F5344CB8AC3E}">
        <p14:creationId xmlns:p14="http://schemas.microsoft.com/office/powerpoint/2010/main" val="365435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068960"/>
            <a:ext cx="8229600" cy="1143000"/>
          </a:xfrm>
        </p:spPr>
        <p:txBody>
          <a:bodyPr>
            <a:noAutofit/>
          </a:bodyPr>
          <a:lstStyle/>
          <a:p>
            <a:pPr algn="l"/>
            <a:r>
              <a:rPr lang="zh-CN" altLang="zh-CN" sz="2800" u="none" strike="noStrike" kern="1200" dirty="0" smtClean="0">
                <a:solidFill>
                  <a:schemeClr val="tx1"/>
                </a:solidFill>
                <a:effectLst/>
                <a:latin typeface="+mj-lt"/>
                <a:ea typeface="+mj-ea"/>
                <a:cs typeface="+mj-cs"/>
              </a:rPr>
              <a:t>【活学活用】</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 </a:t>
            </a:r>
            <a:r>
              <a:rPr lang="zh-CN" altLang="zh-CN" sz="2800" kern="1200" dirty="0" smtClean="0">
                <a:solidFill>
                  <a:schemeClr val="tx1"/>
                </a:solidFill>
                <a:effectLst/>
                <a:latin typeface="+mj-lt"/>
                <a:ea typeface="+mj-ea"/>
                <a:cs typeface="+mj-cs"/>
              </a:rPr>
              <a:t>把每天的茶摄取量控制在三到四杯，对每个人都有好处。</a:t>
            </a: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kern="1200" dirty="0" smtClean="0">
                <a:solidFill>
                  <a:schemeClr val="tx1"/>
                </a:solidFill>
                <a:effectLst/>
                <a:latin typeface="+mj-lt"/>
                <a:ea typeface="+mj-ea"/>
                <a:cs typeface="+mj-cs"/>
              </a:rPr>
              <a:t>2</a:t>
            </a:r>
            <a:r>
              <a:rPr lang="en-US" altLang="zh-CN" sz="2800"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尽早接受治疗将会对你有利。</a:t>
            </a: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kern="1200" dirty="0" smtClean="0">
                <a:solidFill>
                  <a:schemeClr val="tx1"/>
                </a:solidFill>
                <a:effectLst/>
                <a:latin typeface="+mj-lt"/>
                <a:ea typeface="+mj-ea"/>
                <a:cs typeface="+mj-cs"/>
              </a:rPr>
              <a:t>3</a:t>
            </a:r>
            <a:r>
              <a:rPr lang="en-US" altLang="zh-CN" sz="2800"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这次赛跑对参赛者的身心都有很大的好处。</a:t>
            </a: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kern="1200" dirty="0" smtClean="0">
                <a:solidFill>
                  <a:schemeClr val="tx1"/>
                </a:solidFill>
                <a:effectLst/>
                <a:latin typeface="+mj-lt"/>
                <a:ea typeface="+mj-ea"/>
                <a:cs typeface="+mj-cs"/>
              </a:rPr>
              <a:t>4</a:t>
            </a:r>
            <a:r>
              <a:rPr lang="en-US" altLang="zh-CN" sz="2800"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我们对环境的保护完全是为了我们的子孙后代</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zh-CN" sz="2800" kern="1200" dirty="0" smtClean="0">
              <a:solidFill>
                <a:schemeClr val="tx1"/>
              </a:solidFill>
              <a:effectLst/>
              <a:latin typeface="+mj-lt"/>
              <a:ea typeface="+mj-ea"/>
              <a:cs typeface="+mj-cs"/>
            </a:endParaRPr>
          </a:p>
        </p:txBody>
      </p:sp>
      <p:sp>
        <p:nvSpPr>
          <p:cNvPr id="3" name="矩形 2"/>
          <p:cNvSpPr/>
          <p:nvPr/>
        </p:nvSpPr>
        <p:spPr>
          <a:xfrm>
            <a:off x="395536" y="1556792"/>
            <a:ext cx="8280920" cy="954107"/>
          </a:xfrm>
          <a:prstGeom prst="rect">
            <a:avLst/>
          </a:prstGeom>
        </p:spPr>
        <p:txBody>
          <a:bodyPr wrap="square">
            <a:spAutoFit/>
          </a:bodyPr>
          <a:lstStyle/>
          <a:p>
            <a:r>
              <a:rPr lang="en-US" altLang="zh-CN" sz="2800" b="1" dirty="0">
                <a:solidFill>
                  <a:srgbClr val="FF0000"/>
                </a:solidFill>
              </a:rPr>
              <a:t>Everyone can benefit </a:t>
            </a:r>
            <a:r>
              <a:rPr lang="en-US" altLang="zh-CN" sz="2800" b="1" u="sng" dirty="0">
                <a:solidFill>
                  <a:srgbClr val="FF0000"/>
                </a:solidFill>
              </a:rPr>
              <a:t>from</a:t>
            </a:r>
            <a:r>
              <a:rPr lang="en-US" altLang="zh-CN" sz="2800" b="1" dirty="0">
                <a:solidFill>
                  <a:srgbClr val="FF0000"/>
                </a:solidFill>
              </a:rPr>
              <a:t> limiting their intake of tea</a:t>
            </a:r>
            <a:r>
              <a:rPr lang="en-US" altLang="zh-CN" sz="2800" b="1" u="sng" dirty="0">
                <a:solidFill>
                  <a:srgbClr val="FF0000"/>
                </a:solidFill>
              </a:rPr>
              <a:t> to</a:t>
            </a:r>
            <a:r>
              <a:rPr lang="en-US" altLang="zh-CN" sz="2800" b="1" dirty="0">
                <a:solidFill>
                  <a:srgbClr val="FF0000"/>
                </a:solidFill>
              </a:rPr>
              <a:t> just three or four cups a day. </a:t>
            </a:r>
            <a:endParaRPr lang="zh-CN" altLang="en-US" sz="2800" b="1" dirty="0">
              <a:solidFill>
                <a:srgbClr val="FF0000"/>
              </a:solidFill>
            </a:endParaRPr>
          </a:p>
        </p:txBody>
      </p:sp>
      <p:sp>
        <p:nvSpPr>
          <p:cNvPr id="4" name="矩形 3"/>
          <p:cNvSpPr/>
          <p:nvPr/>
        </p:nvSpPr>
        <p:spPr>
          <a:xfrm>
            <a:off x="395536" y="2780928"/>
            <a:ext cx="8640960" cy="954107"/>
          </a:xfrm>
          <a:prstGeom prst="rect">
            <a:avLst/>
          </a:prstGeom>
        </p:spPr>
        <p:txBody>
          <a:bodyPr wrap="square">
            <a:spAutoFit/>
          </a:bodyPr>
          <a:lstStyle/>
          <a:p>
            <a:r>
              <a:rPr lang="en-US" altLang="zh-CN" sz="2800" b="1" u="sng" dirty="0">
                <a:solidFill>
                  <a:srgbClr val="FF0000"/>
                </a:solidFill>
              </a:rPr>
              <a:t>It will be to your benefit to receive treatment as soon as possible.</a:t>
            </a:r>
            <a:r>
              <a:rPr lang="en-US" altLang="zh-CN" sz="2800" b="1" dirty="0">
                <a:solidFill>
                  <a:srgbClr val="FF0000"/>
                </a:solidFill>
              </a:rPr>
              <a:t> </a:t>
            </a:r>
            <a:endParaRPr lang="zh-CN" altLang="en-US" sz="2800" b="1" dirty="0">
              <a:solidFill>
                <a:srgbClr val="FF0000"/>
              </a:solidFill>
            </a:endParaRPr>
          </a:p>
        </p:txBody>
      </p:sp>
      <p:sp>
        <p:nvSpPr>
          <p:cNvPr id="5" name="矩形 4"/>
          <p:cNvSpPr/>
          <p:nvPr/>
        </p:nvSpPr>
        <p:spPr>
          <a:xfrm>
            <a:off x="323528" y="4077072"/>
            <a:ext cx="8640960" cy="954107"/>
          </a:xfrm>
          <a:prstGeom prst="rect">
            <a:avLst/>
          </a:prstGeom>
        </p:spPr>
        <p:txBody>
          <a:bodyPr wrap="square">
            <a:spAutoFit/>
          </a:bodyPr>
          <a:lstStyle/>
          <a:p>
            <a:r>
              <a:rPr lang="en-US" altLang="zh-CN" sz="2800" b="1" dirty="0">
                <a:solidFill>
                  <a:srgbClr val="FF0000"/>
                </a:solidFill>
              </a:rPr>
              <a:t>The race </a:t>
            </a:r>
            <a:r>
              <a:rPr lang="en-US" altLang="zh-CN" sz="2800" b="1" u="sng" dirty="0">
                <a:solidFill>
                  <a:srgbClr val="FF0000"/>
                </a:solidFill>
              </a:rPr>
              <a:t>was of benefit/ was beneficial to the participants, physically and mentally</a:t>
            </a:r>
            <a:r>
              <a:rPr lang="en-US" altLang="zh-CN" sz="2800" b="1" dirty="0">
                <a:solidFill>
                  <a:srgbClr val="FF0000"/>
                </a:solidFill>
              </a:rPr>
              <a:t>.</a:t>
            </a:r>
            <a:endParaRPr lang="zh-CN" altLang="en-US" sz="2800" b="1" dirty="0">
              <a:solidFill>
                <a:srgbClr val="FF0000"/>
              </a:solidFill>
            </a:endParaRPr>
          </a:p>
        </p:txBody>
      </p:sp>
      <p:sp>
        <p:nvSpPr>
          <p:cNvPr id="6" name="矩形 5"/>
          <p:cNvSpPr/>
          <p:nvPr/>
        </p:nvSpPr>
        <p:spPr>
          <a:xfrm>
            <a:off x="539552" y="5517232"/>
            <a:ext cx="8604448" cy="954107"/>
          </a:xfrm>
          <a:prstGeom prst="rect">
            <a:avLst/>
          </a:prstGeom>
        </p:spPr>
        <p:txBody>
          <a:bodyPr wrap="square">
            <a:spAutoFit/>
          </a:bodyPr>
          <a:lstStyle/>
          <a:p>
            <a:r>
              <a:rPr lang="en-US" altLang="zh-CN" sz="2800" b="1" u="sng" dirty="0">
                <a:solidFill>
                  <a:srgbClr val="FF0000"/>
                </a:solidFill>
              </a:rPr>
              <a:t>Our protection of the environment is entirely for the benefit of our children and grandchildren.</a:t>
            </a:r>
            <a:endParaRPr lang="zh-CN" altLang="zh-CN" sz="2800" b="1" dirty="0">
              <a:solidFill>
                <a:srgbClr val="FF0000"/>
              </a:solidFill>
            </a:endParaRPr>
          </a:p>
        </p:txBody>
      </p:sp>
    </p:spTree>
    <p:extLst>
      <p:ext uri="{BB962C8B-B14F-4D97-AF65-F5344CB8AC3E}">
        <p14:creationId xmlns:p14="http://schemas.microsoft.com/office/powerpoint/2010/main" val="52444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702" y="2636912"/>
            <a:ext cx="9126298" cy="1143000"/>
          </a:xfrm>
        </p:spPr>
        <p:txBody>
          <a:bodyPr>
            <a:normAutofit fontScale="90000"/>
          </a:bodyPr>
          <a:lstStyle/>
          <a:p>
            <a:pPr algn="l"/>
            <a:r>
              <a:rPr lang="zh-CN" altLang="zh-CN" sz="2800" b="1"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2</a:t>
            </a:r>
            <a:r>
              <a:rPr lang="zh-CN" altLang="zh-CN" sz="2800" b="1"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life-changing</a:t>
            </a:r>
            <a:r>
              <a:rPr lang="en-US" altLang="zh-CN" sz="2800" kern="1200" dirty="0" smtClean="0">
                <a:solidFill>
                  <a:schemeClr val="tx1"/>
                </a:solidFill>
                <a:effectLst/>
                <a:latin typeface="+mj-lt"/>
                <a:ea typeface="+mj-ea"/>
                <a:cs typeface="+mj-cs"/>
              </a:rPr>
              <a:t> </a:t>
            </a:r>
            <a:r>
              <a:rPr lang="zh-CN" altLang="zh-CN" sz="2800" b="1" kern="1200" dirty="0" smtClean="0">
                <a:solidFill>
                  <a:schemeClr val="tx1"/>
                </a:solidFill>
                <a:effectLst/>
                <a:latin typeface="+mj-lt"/>
                <a:ea typeface="+mj-ea"/>
                <a:cs typeface="+mj-cs"/>
              </a:rPr>
              <a:t>合成形容词 能改变人一生的</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   English-speaking </a:t>
            </a:r>
            <a:r>
              <a:rPr lang="zh-CN" altLang="zh-CN" sz="2800" kern="1200" dirty="0" smtClean="0">
                <a:solidFill>
                  <a:schemeClr val="tx1"/>
                </a:solidFill>
                <a:effectLst/>
                <a:latin typeface="+mj-lt"/>
                <a:ea typeface="+mj-ea"/>
                <a:cs typeface="+mj-cs"/>
              </a:rPr>
              <a:t>说英语的 </a:t>
            </a:r>
            <a:r>
              <a:rPr lang="en-US" altLang="zh-CN" sz="2800" kern="1200" dirty="0" smtClean="0">
                <a:solidFill>
                  <a:schemeClr val="tx1"/>
                </a:solidFill>
                <a:effectLst/>
                <a:latin typeface="+mj-lt"/>
                <a:ea typeface="+mj-ea"/>
                <a:cs typeface="+mj-cs"/>
              </a:rPr>
              <a:t>          life-threatening  </a:t>
            </a:r>
            <a:r>
              <a:rPr lang="zh-CN" altLang="zh-CN" sz="2800" kern="1200" dirty="0" smtClean="0">
                <a:solidFill>
                  <a:schemeClr val="tx1"/>
                </a:solidFill>
                <a:effectLst/>
                <a:latin typeface="+mj-lt"/>
                <a:ea typeface="+mj-ea"/>
                <a:cs typeface="+mj-cs"/>
              </a:rPr>
              <a:t>危及生命的</a:t>
            </a:r>
          </a:p>
          <a:p>
            <a:pPr algn="l"/>
            <a:r>
              <a:rPr lang="en-US" altLang="zh-CN" sz="2800" kern="1200" dirty="0" smtClean="0">
                <a:solidFill>
                  <a:schemeClr val="tx1"/>
                </a:solidFill>
                <a:effectLst/>
                <a:latin typeface="+mj-lt"/>
                <a:ea typeface="+mj-ea"/>
                <a:cs typeface="+mj-cs"/>
              </a:rPr>
              <a:t>   trouble-making </a:t>
            </a:r>
            <a:r>
              <a:rPr lang="zh-CN" altLang="zh-CN" sz="2800" kern="1200" dirty="0" smtClean="0">
                <a:solidFill>
                  <a:schemeClr val="tx1"/>
                </a:solidFill>
                <a:effectLst/>
                <a:latin typeface="+mj-lt"/>
                <a:ea typeface="+mj-ea"/>
                <a:cs typeface="+mj-cs"/>
              </a:rPr>
              <a:t>捣乱的，惹是生非的</a:t>
            </a:r>
            <a:r>
              <a:rPr lang="en-US" altLang="zh-CN" sz="2800" kern="1200" dirty="0" smtClean="0">
                <a:solidFill>
                  <a:schemeClr val="tx1"/>
                </a:solidFill>
                <a:effectLst/>
                <a:latin typeface="+mj-lt"/>
                <a:ea typeface="+mj-ea"/>
                <a:cs typeface="+mj-cs"/>
              </a:rPr>
              <a:t>   peace-loving </a:t>
            </a:r>
            <a:r>
              <a:rPr lang="zh-CN" altLang="zh-CN" sz="2800" kern="1200" dirty="0" smtClean="0">
                <a:solidFill>
                  <a:schemeClr val="tx1"/>
                </a:solidFill>
                <a:effectLst/>
                <a:latin typeface="+mj-lt"/>
                <a:ea typeface="+mj-ea"/>
                <a:cs typeface="+mj-cs"/>
              </a:rPr>
              <a:t>爱好和平的</a:t>
            </a:r>
          </a:p>
          <a:p>
            <a:pPr algn="l"/>
            <a:r>
              <a:rPr lang="en-US" altLang="zh-CN" sz="2800" b="1" kern="1200" dirty="0" smtClean="0">
                <a:solidFill>
                  <a:schemeClr val="tx1"/>
                </a:solidFill>
                <a:effectLst/>
                <a:latin typeface="+mj-lt"/>
                <a:ea typeface="+mj-ea"/>
                <a:cs typeface="+mj-cs"/>
              </a:rPr>
              <a:t/>
            </a:r>
            <a:br>
              <a:rPr lang="en-US" altLang="zh-CN" sz="2800" b="1" kern="1200" dirty="0" smtClean="0">
                <a:solidFill>
                  <a:schemeClr val="tx1"/>
                </a:solidFill>
                <a:effectLst/>
                <a:latin typeface="+mj-lt"/>
                <a:ea typeface="+mj-ea"/>
                <a:cs typeface="+mj-cs"/>
              </a:rPr>
            </a:br>
            <a:r>
              <a:rPr lang="en-US" altLang="zh-CN" sz="2800" b="1" kern="1200" dirty="0" smtClean="0">
                <a:solidFill>
                  <a:schemeClr val="tx1"/>
                </a:solidFill>
                <a:effectLst/>
                <a:latin typeface="+mj-lt"/>
                <a:ea typeface="+mj-ea"/>
                <a:cs typeface="+mj-cs"/>
              </a:rPr>
              <a:t>Step 3 Practice </a:t>
            </a:r>
            <a:br>
              <a:rPr lang="en-US" altLang="zh-CN" sz="2800" b="1"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Translate the following sentences into English.</a:t>
            </a:r>
            <a:endParaRPr lang="zh-CN" altLang="zh-CN" sz="2800" kern="1200" dirty="0" smtClean="0">
              <a:solidFill>
                <a:schemeClr val="tx1"/>
              </a:solidFill>
              <a:effectLst/>
              <a:latin typeface="+mj-lt"/>
              <a:ea typeface="+mj-ea"/>
              <a:cs typeface="+mj-cs"/>
            </a:endParaRPr>
          </a:p>
          <a:p>
            <a:pPr lvl="0" algn="l"/>
            <a:r>
              <a:rPr lang="en-US" altLang="zh-CN" sz="2800" u="none" strike="noStrike" kern="1200" dirty="0" smtClean="0">
                <a:solidFill>
                  <a:schemeClr val="tx1"/>
                </a:solidFill>
                <a:effectLst/>
                <a:latin typeface="+mj-lt"/>
                <a:ea typeface="+mj-ea"/>
                <a:cs typeface="+mj-cs"/>
              </a:rPr>
              <a:t>1.</a:t>
            </a:r>
            <a:r>
              <a:rPr lang="zh-CN" altLang="zh-CN" sz="2800" u="none" strike="noStrike" kern="1200" dirty="0" smtClean="0">
                <a:solidFill>
                  <a:schemeClr val="tx1"/>
                </a:solidFill>
                <a:effectLst/>
                <a:latin typeface="+mj-lt"/>
                <a:ea typeface="+mj-ea"/>
                <a:cs typeface="+mj-cs"/>
              </a:rPr>
              <a:t>朝广场对面看，你会看到一座雕像</a:t>
            </a:r>
            <a:r>
              <a:rPr lang="en-US" altLang="zh-CN" sz="2800" kern="1200" dirty="0" smtClean="0">
                <a:solidFill>
                  <a:schemeClr val="tx1"/>
                </a:solidFill>
                <a:effectLst/>
                <a:latin typeface="+mj-lt"/>
                <a:ea typeface="+mj-ea"/>
                <a:cs typeface="+mj-cs"/>
              </a:rPr>
              <a:t>(statue)</a:t>
            </a:r>
            <a:r>
              <a:rPr lang="zh-CN" altLang="zh-CN" sz="2800" kern="1200" dirty="0" smtClean="0">
                <a:solidFill>
                  <a:schemeClr val="tx1"/>
                </a:solidFill>
                <a:effectLst/>
                <a:latin typeface="+mj-lt"/>
                <a:ea typeface="+mj-ea"/>
                <a:cs typeface="+mj-cs"/>
              </a:rPr>
              <a:t>矗立在</a:t>
            </a:r>
            <a:r>
              <a:rPr lang="zh-CN" altLang="zh-CN" sz="2800" kern="1200" dirty="0" smtClean="0">
                <a:solidFill>
                  <a:schemeClr val="tx1"/>
                </a:solidFill>
                <a:effectLst/>
                <a:latin typeface="+mj-lt"/>
                <a:ea typeface="+mj-ea"/>
                <a:cs typeface="+mj-cs"/>
              </a:rPr>
              <a:t>那里</a:t>
            </a:r>
            <a:r>
              <a:rPr lang="en-US" altLang="zh-CN" sz="2800" kern="1200" dirty="0" smtClean="0">
                <a:solidFill>
                  <a:schemeClr val="tx1"/>
                </a:solidFill>
                <a:effectLst/>
                <a:latin typeface="+mj-lt"/>
                <a:ea typeface="+mj-ea"/>
                <a:cs typeface="+mj-cs"/>
              </a:rPr>
              <a:t>(look across</a:t>
            </a:r>
            <a:r>
              <a:rPr lang="en-US" altLang="zh-CN" sz="2800" kern="1200" dirty="0" smtClean="0">
                <a:solidFill>
                  <a:schemeClr val="tx1"/>
                </a:solidFill>
                <a:effectLst/>
                <a:latin typeface="+mj-lt"/>
                <a:ea typeface="+mj-ea"/>
                <a:cs typeface="+mj-cs"/>
              </a:rPr>
              <a:t>)</a:t>
            </a:r>
            <a:endParaRPr lang="zh-CN" altLang="zh-CN" sz="2800" kern="1200" dirty="0" smtClean="0">
              <a:solidFill>
                <a:schemeClr val="tx1"/>
              </a:solidFill>
              <a:effectLst/>
              <a:latin typeface="+mj-lt"/>
              <a:ea typeface="+mj-ea"/>
              <a:cs typeface="+mj-cs"/>
            </a:endParaRPr>
          </a:p>
          <a:p>
            <a:pPr lvl="0"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2.</a:t>
            </a:r>
            <a:r>
              <a:rPr lang="zh-CN" altLang="zh-CN" sz="2800" kern="1200" dirty="0" smtClean="0">
                <a:solidFill>
                  <a:schemeClr val="tx1"/>
                </a:solidFill>
                <a:effectLst/>
                <a:latin typeface="+mj-lt"/>
                <a:ea typeface="+mj-ea"/>
                <a:cs typeface="+mj-cs"/>
              </a:rPr>
              <a:t>她对工作表现出极大的奉献精神，结果赢得了同事们的尊敬。</a:t>
            </a:r>
            <a:r>
              <a:rPr lang="en-US" altLang="zh-CN" sz="2800" kern="1200" dirty="0" smtClean="0">
                <a:solidFill>
                  <a:schemeClr val="tx1"/>
                </a:solidFill>
                <a:effectLst/>
                <a:latin typeface="+mj-lt"/>
                <a:ea typeface="+mj-ea"/>
                <a:cs typeface="+mj-cs"/>
              </a:rPr>
              <a:t>(turn out; earn</a:t>
            </a:r>
            <a:r>
              <a:rPr lang="en-US" altLang="zh-CN" sz="2800" kern="1200" dirty="0" smtClean="0">
                <a:solidFill>
                  <a:schemeClr val="tx1"/>
                </a:solidFill>
                <a:effectLst/>
                <a:latin typeface="+mj-lt"/>
                <a:ea typeface="+mj-ea"/>
                <a:cs typeface="+mj-cs"/>
              </a:rPr>
              <a:t>)</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dirty="0" smtClean="0"/>
              <a:t/>
            </a:r>
            <a:br>
              <a:rPr lang="en-US" altLang="zh-CN" sz="2800" dirty="0" smtClean="0"/>
            </a:br>
            <a:endParaRPr lang="zh-CN" altLang="zh-CN" sz="2800" kern="1200" dirty="0" smtClean="0">
              <a:solidFill>
                <a:schemeClr val="tx1"/>
              </a:solidFill>
              <a:effectLst/>
              <a:latin typeface="+mj-lt"/>
              <a:ea typeface="+mj-ea"/>
              <a:cs typeface="+mj-cs"/>
            </a:endParaRPr>
          </a:p>
        </p:txBody>
      </p:sp>
      <p:sp>
        <p:nvSpPr>
          <p:cNvPr id="3" name="矩形 2"/>
          <p:cNvSpPr/>
          <p:nvPr/>
        </p:nvSpPr>
        <p:spPr>
          <a:xfrm>
            <a:off x="0" y="3284984"/>
            <a:ext cx="9288524" cy="830997"/>
          </a:xfrm>
          <a:prstGeom prst="rect">
            <a:avLst/>
          </a:prstGeom>
        </p:spPr>
        <p:txBody>
          <a:bodyPr wrap="square">
            <a:spAutoFit/>
          </a:bodyPr>
          <a:lstStyle/>
          <a:p>
            <a:r>
              <a:rPr lang="en-US" altLang="zh-CN" sz="2400" b="1" u="sng" dirty="0">
                <a:solidFill>
                  <a:srgbClr val="FF0000"/>
                </a:solidFill>
              </a:rPr>
              <a:t>Look across the square and you will see a statue standing there.</a:t>
            </a:r>
            <a:endParaRPr lang="zh-CN" altLang="zh-CN" sz="2400" b="1" dirty="0">
              <a:solidFill>
                <a:srgbClr val="FF0000"/>
              </a:solidFill>
            </a:endParaRPr>
          </a:p>
          <a:p>
            <a:r>
              <a:rPr lang="en-US" altLang="zh-CN" sz="2400" b="1" dirty="0">
                <a:solidFill>
                  <a:srgbClr val="FF0000"/>
                </a:solidFill>
              </a:rPr>
              <a:t>=</a:t>
            </a:r>
            <a:r>
              <a:rPr lang="en-US" altLang="zh-CN" sz="2400" b="1" u="sng" dirty="0">
                <a:solidFill>
                  <a:srgbClr val="FF0000"/>
                </a:solidFill>
              </a:rPr>
              <a:t>Looking across the square, you will see a statue standing there.</a:t>
            </a:r>
            <a:endParaRPr lang="zh-CN" altLang="en-US" sz="2400" b="1" dirty="0">
              <a:solidFill>
                <a:srgbClr val="FF0000"/>
              </a:solidFill>
            </a:endParaRPr>
          </a:p>
        </p:txBody>
      </p:sp>
      <p:sp>
        <p:nvSpPr>
          <p:cNvPr id="4" name="矩形 3"/>
          <p:cNvSpPr/>
          <p:nvPr/>
        </p:nvSpPr>
        <p:spPr>
          <a:xfrm>
            <a:off x="107504" y="5229200"/>
            <a:ext cx="9036496" cy="1384995"/>
          </a:xfrm>
          <a:prstGeom prst="rect">
            <a:avLst/>
          </a:prstGeom>
        </p:spPr>
        <p:txBody>
          <a:bodyPr wrap="square">
            <a:spAutoFit/>
          </a:bodyPr>
          <a:lstStyle/>
          <a:p>
            <a:r>
              <a:rPr lang="en-US" altLang="zh-CN" sz="2800" b="1" dirty="0">
                <a:solidFill>
                  <a:srgbClr val="FF0000"/>
                </a:solidFill>
              </a:rPr>
              <a:t> She showed great devotion to her work </a:t>
            </a:r>
            <a:r>
              <a:rPr lang="en-US" altLang="zh-CN" sz="2800" b="1" u="sng" dirty="0">
                <a:solidFill>
                  <a:srgbClr val="FF0000"/>
                </a:solidFill>
              </a:rPr>
              <a:t>and she turned out to earn the respect of her fellow workers/ and it turned out that she earned the respect of her fellow workers.</a:t>
            </a:r>
            <a:endParaRPr lang="zh-CN" altLang="en-US" sz="2800" b="1" dirty="0">
              <a:solidFill>
                <a:srgbClr val="FF0000"/>
              </a:solidFill>
            </a:endParaRPr>
          </a:p>
        </p:txBody>
      </p:sp>
    </p:spTree>
    <p:extLst>
      <p:ext uri="{BB962C8B-B14F-4D97-AF65-F5344CB8AC3E}">
        <p14:creationId xmlns:p14="http://schemas.microsoft.com/office/powerpoint/2010/main" val="361589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780928"/>
            <a:ext cx="8784976" cy="1143000"/>
          </a:xfrm>
        </p:spPr>
        <p:txBody>
          <a:bodyPr>
            <a:normAutofit fontScale="90000"/>
          </a:bodyPr>
          <a:lstStyle/>
          <a:p>
            <a:pPr lvl="0" algn="l"/>
            <a:r>
              <a:rPr lang="en-US" altLang="zh-CN" sz="2800" kern="1200" dirty="0" smtClean="0">
                <a:solidFill>
                  <a:schemeClr val="tx1"/>
                </a:solidFill>
                <a:effectLst/>
                <a:latin typeface="+mj-lt"/>
                <a:ea typeface="+mj-ea"/>
                <a:cs typeface="+mj-cs"/>
              </a:rPr>
              <a:t>3.</a:t>
            </a:r>
            <a:r>
              <a:rPr lang="zh-CN" altLang="zh-CN" sz="2800" kern="1200" dirty="0" smtClean="0">
                <a:solidFill>
                  <a:schemeClr val="tx1"/>
                </a:solidFill>
                <a:effectLst/>
                <a:latin typeface="+mj-lt"/>
                <a:ea typeface="+mj-ea"/>
                <a:cs typeface="+mj-cs"/>
              </a:rPr>
              <a:t>当她笑了的时候，我知道她已经原谅了我。</a:t>
            </a:r>
            <a:r>
              <a:rPr lang="en-US" altLang="zh-CN" sz="2800" kern="1200" dirty="0" smtClean="0">
                <a:solidFill>
                  <a:schemeClr val="tx1"/>
                </a:solidFill>
                <a:effectLst/>
                <a:latin typeface="+mj-lt"/>
                <a:ea typeface="+mj-ea"/>
                <a:cs typeface="+mj-cs"/>
              </a:rPr>
              <a:t>(break into</a:t>
            </a:r>
            <a:r>
              <a:rPr lang="en-US" altLang="zh-CN" sz="2800" kern="1200" dirty="0" smtClean="0">
                <a:solidFill>
                  <a:schemeClr val="tx1"/>
                </a:solidFill>
                <a:effectLst/>
                <a:latin typeface="+mj-lt"/>
                <a:ea typeface="+mj-ea"/>
                <a:cs typeface="+mj-cs"/>
              </a:rPr>
              <a:t>)</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endParaRPr lang="zh-CN" altLang="zh-CN" sz="2800" kern="1200" dirty="0" smtClean="0">
              <a:solidFill>
                <a:schemeClr val="tx1"/>
              </a:solidFill>
              <a:effectLst/>
              <a:latin typeface="+mj-lt"/>
              <a:ea typeface="+mj-ea"/>
              <a:cs typeface="+mj-cs"/>
            </a:endParaRPr>
          </a:p>
          <a:p>
            <a:pPr lvl="0"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4.</a:t>
            </a:r>
            <a:r>
              <a:rPr lang="zh-CN" altLang="zh-CN" sz="2800" kern="1200" dirty="0" smtClean="0">
                <a:solidFill>
                  <a:schemeClr val="tx1"/>
                </a:solidFill>
                <a:effectLst/>
                <a:latin typeface="+mj-lt"/>
                <a:ea typeface="+mj-ea"/>
                <a:cs typeface="+mj-cs"/>
              </a:rPr>
              <a:t>通过帮助这些孩子，我觉得能发挥我的作用影响孩子的未来，为社会做出贡献。</a:t>
            </a:r>
            <a:r>
              <a:rPr lang="en-US" altLang="zh-CN" sz="2800" kern="1200" dirty="0" smtClean="0">
                <a:solidFill>
                  <a:schemeClr val="tx1"/>
                </a:solidFill>
                <a:effectLst/>
                <a:latin typeface="+mj-lt"/>
                <a:ea typeface="+mj-ea"/>
                <a:cs typeface="+mj-cs"/>
              </a:rPr>
              <a:t>(make a difference</a:t>
            </a:r>
            <a:r>
              <a:rPr lang="en-US" altLang="zh-CN" sz="2800" kern="1200" dirty="0" smtClean="0">
                <a:solidFill>
                  <a:schemeClr val="tx1"/>
                </a:solidFill>
                <a:effectLst/>
                <a:latin typeface="+mj-lt"/>
                <a:ea typeface="+mj-ea"/>
                <a:cs typeface="+mj-cs"/>
              </a:rPr>
              <a:t>)</a:t>
            </a:r>
            <a:br>
              <a:rPr lang="en-US" altLang="zh-CN" sz="2800" kern="1200" dirty="0" smtClean="0">
                <a:solidFill>
                  <a:schemeClr val="tx1"/>
                </a:solidFill>
                <a:effectLst/>
                <a:latin typeface="+mj-lt"/>
                <a:ea typeface="+mj-ea"/>
                <a:cs typeface="+mj-cs"/>
              </a:rPr>
            </a:br>
            <a:endParaRPr lang="zh-CN" altLang="zh-CN" sz="2800" kern="1200" dirty="0" smtClean="0">
              <a:solidFill>
                <a:schemeClr val="tx1"/>
              </a:solidFill>
              <a:effectLst/>
              <a:latin typeface="+mj-lt"/>
              <a:ea typeface="+mj-ea"/>
              <a:cs typeface="+mj-cs"/>
            </a:endParaRPr>
          </a:p>
          <a:p>
            <a:pPr lvl="0"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smtClean="0"/>
              <a:t>5.</a:t>
            </a:r>
            <a:r>
              <a:rPr lang="zh-CN" altLang="zh-CN" sz="2800" kern="1200" dirty="0" smtClean="0">
                <a:solidFill>
                  <a:schemeClr val="tx1"/>
                </a:solidFill>
                <a:effectLst/>
                <a:latin typeface="+mj-lt"/>
                <a:ea typeface="+mj-ea"/>
                <a:cs typeface="+mj-cs"/>
              </a:rPr>
              <a:t>朗读短文段落对提高英语口语有利。</a:t>
            </a:r>
            <a:r>
              <a:rPr lang="en-US" altLang="zh-CN" sz="2800" kern="1200" dirty="0" smtClean="0">
                <a:solidFill>
                  <a:schemeClr val="tx1"/>
                </a:solidFill>
                <a:effectLst/>
                <a:latin typeface="+mj-lt"/>
                <a:ea typeface="+mj-ea"/>
                <a:cs typeface="+mj-cs"/>
              </a:rPr>
              <a:t>(benefit)</a:t>
            </a:r>
            <a:endParaRPr lang="zh-CN" altLang="zh-CN" sz="2800" kern="1200" dirty="0" smtClean="0">
              <a:solidFill>
                <a:schemeClr val="tx1"/>
              </a:solidFill>
              <a:effectLst/>
              <a:latin typeface="+mj-lt"/>
              <a:ea typeface="+mj-ea"/>
              <a:cs typeface="+mj-cs"/>
            </a:endParaRPr>
          </a:p>
          <a:p>
            <a:r>
              <a:rPr lang="en-US" altLang="zh-CN" dirty="0" smtClean="0"/>
              <a:t/>
            </a:r>
            <a:br>
              <a:rPr lang="en-US" altLang="zh-CN" dirty="0" smtClean="0"/>
            </a:br>
            <a:endParaRPr lang="zh-CN" altLang="en-US" dirty="0"/>
          </a:p>
        </p:txBody>
      </p:sp>
      <p:sp>
        <p:nvSpPr>
          <p:cNvPr id="3" name="矩形 2"/>
          <p:cNvSpPr/>
          <p:nvPr/>
        </p:nvSpPr>
        <p:spPr>
          <a:xfrm>
            <a:off x="596188" y="4941168"/>
            <a:ext cx="8547811" cy="954107"/>
          </a:xfrm>
          <a:prstGeom prst="rect">
            <a:avLst/>
          </a:prstGeom>
        </p:spPr>
        <p:txBody>
          <a:bodyPr wrap="square">
            <a:spAutoFit/>
          </a:bodyPr>
          <a:lstStyle/>
          <a:p>
            <a:r>
              <a:rPr lang="en-US" altLang="zh-CN" sz="2800" b="1" u="sng" dirty="0">
                <a:solidFill>
                  <a:srgbClr val="FF0000"/>
                </a:solidFill>
              </a:rPr>
              <a:t>Reading short passages is beneficial /of benefit to improving oral English. </a:t>
            </a:r>
            <a:endParaRPr lang="zh-CN" altLang="en-US" sz="2800" b="1" dirty="0"/>
          </a:p>
        </p:txBody>
      </p:sp>
      <p:sp>
        <p:nvSpPr>
          <p:cNvPr id="4" name="矩形 3"/>
          <p:cNvSpPr/>
          <p:nvPr/>
        </p:nvSpPr>
        <p:spPr>
          <a:xfrm>
            <a:off x="607658" y="3140968"/>
            <a:ext cx="8284822" cy="954107"/>
          </a:xfrm>
          <a:prstGeom prst="rect">
            <a:avLst/>
          </a:prstGeom>
        </p:spPr>
        <p:txBody>
          <a:bodyPr wrap="square">
            <a:spAutoFit/>
          </a:bodyPr>
          <a:lstStyle/>
          <a:p>
            <a:r>
              <a:rPr lang="en-US" altLang="zh-CN" sz="2800" b="1" u="sng" dirty="0">
                <a:solidFill>
                  <a:srgbClr val="FF0000"/>
                </a:solidFill>
              </a:rPr>
              <a:t>By helping those kids, I feel I can make a difference to their future and make some contributions to society. </a:t>
            </a:r>
            <a:endParaRPr lang="zh-CN" altLang="en-US" sz="2800" b="1" dirty="0">
              <a:solidFill>
                <a:srgbClr val="FF0000"/>
              </a:solidFill>
            </a:endParaRPr>
          </a:p>
        </p:txBody>
      </p:sp>
      <p:sp>
        <p:nvSpPr>
          <p:cNvPr id="5" name="矩形 4"/>
          <p:cNvSpPr/>
          <p:nvPr/>
        </p:nvSpPr>
        <p:spPr>
          <a:xfrm>
            <a:off x="467544" y="1412776"/>
            <a:ext cx="8424936" cy="954107"/>
          </a:xfrm>
          <a:prstGeom prst="rect">
            <a:avLst/>
          </a:prstGeom>
        </p:spPr>
        <p:txBody>
          <a:bodyPr wrap="square">
            <a:spAutoFit/>
          </a:bodyPr>
          <a:lstStyle/>
          <a:p>
            <a:r>
              <a:rPr lang="en-US" altLang="zh-CN" sz="2800" b="1" u="sng" dirty="0">
                <a:solidFill>
                  <a:srgbClr val="FF0000"/>
                </a:solidFill>
              </a:rPr>
              <a:t>When she broke into laughter/ a smile, I knew she had forgiven me.</a:t>
            </a:r>
            <a:endParaRPr lang="zh-CN" altLang="en-US" sz="2800" b="1" dirty="0">
              <a:solidFill>
                <a:srgbClr val="FF0000"/>
              </a:solidFill>
            </a:endParaRPr>
          </a:p>
        </p:txBody>
      </p:sp>
    </p:spTree>
    <p:extLst>
      <p:ext uri="{BB962C8B-B14F-4D97-AF65-F5344CB8AC3E}">
        <p14:creationId xmlns:p14="http://schemas.microsoft.com/office/powerpoint/2010/main" val="386963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179" y="2615879"/>
            <a:ext cx="8229600" cy="1143000"/>
          </a:xfrm>
        </p:spPr>
        <p:txBody>
          <a:bodyPr>
            <a:normAutofit fontScale="90000"/>
          </a:bodyPr>
          <a:lstStyle/>
          <a:p>
            <a:pPr algn="l"/>
            <a:endParaRPr lang="zh-CN" altLang="zh-CN" sz="2800" kern="1200" dirty="0" smtClean="0">
              <a:solidFill>
                <a:schemeClr val="tx1"/>
              </a:solidFill>
              <a:effectLst/>
              <a:latin typeface="+mj-lt"/>
              <a:ea typeface="+mj-ea"/>
              <a:cs typeface="+mj-cs"/>
            </a:endParaRPr>
          </a:p>
          <a:p>
            <a:pPr algn="l"/>
            <a:r>
              <a:rPr lang="en-US" altLang="zh-CN" kern="1200" dirty="0" smtClean="0">
                <a:solidFill>
                  <a:schemeClr val="tx1"/>
                </a:solidFill>
                <a:effectLst/>
                <a:latin typeface="+mj-lt"/>
                <a:ea typeface="+mj-ea"/>
                <a:cs typeface="+mj-cs"/>
              </a:rPr>
              <a:t>Key sentences</a:t>
            </a:r>
            <a:endParaRPr lang="zh-CN" altLang="zh-CN" kern="1200" dirty="0" smtClean="0">
              <a:solidFill>
                <a:schemeClr val="tx1"/>
              </a:solidFill>
              <a:effectLst/>
              <a:latin typeface="+mj-lt"/>
              <a:ea typeface="+mj-ea"/>
              <a:cs typeface="+mj-cs"/>
            </a:endParaRPr>
          </a:p>
          <a:p>
            <a:pPr algn="l"/>
            <a:r>
              <a:rPr lang="en-US" altLang="zh-CN" sz="3100" kern="1200" dirty="0" smtClean="0">
                <a:solidFill>
                  <a:schemeClr val="tx1"/>
                </a:solidFill>
                <a:effectLst/>
                <a:latin typeface="+mj-lt"/>
                <a:ea typeface="+mj-ea"/>
                <a:cs typeface="+mj-cs"/>
              </a:rPr>
              <a:t>As a six-year-old Canadian schoolboy, Ryan                     the  words               by his teacher             </a:t>
            </a:r>
            <a:r>
              <a:rPr lang="en-US" altLang="zh-CN" sz="3100" u="sng" kern="1200" dirty="0" smtClean="0">
                <a:solidFill>
                  <a:schemeClr val="tx1"/>
                </a:solidFill>
                <a:effectLst/>
                <a:latin typeface="+mj-lt"/>
                <a:ea typeface="+mj-ea"/>
                <a:cs typeface="+mj-cs"/>
              </a:rPr>
              <a:t> </a:t>
            </a:r>
            <a:r>
              <a:rPr lang="en-US" altLang="zh-CN" sz="3100" kern="1200" dirty="0" smtClean="0">
                <a:solidFill>
                  <a:schemeClr val="tx1"/>
                </a:solidFill>
                <a:effectLst/>
                <a:latin typeface="+mj-lt"/>
                <a:ea typeface="+mj-ea"/>
                <a:cs typeface="+mj-cs"/>
              </a:rPr>
              <a:t>many people in developing African  countries couldn’t get enough clean water.</a:t>
            </a:r>
            <a:r>
              <a:rPr lang="en-US" altLang="zh-CN" sz="3100" b="1" kern="1200" dirty="0" smtClean="0">
                <a:solidFill>
                  <a:schemeClr val="tx1"/>
                </a:solidFill>
                <a:effectLst/>
                <a:latin typeface="+mj-lt"/>
                <a:ea typeface="+mj-ea"/>
                <a:cs typeface="+mj-cs"/>
              </a:rPr>
              <a:t>  </a:t>
            </a:r>
            <a:endParaRPr lang="zh-CN" altLang="zh-CN" sz="3100" kern="1200" dirty="0" smtClean="0">
              <a:solidFill>
                <a:schemeClr val="tx1"/>
              </a:solidFill>
              <a:effectLst/>
              <a:latin typeface="+mj-lt"/>
              <a:ea typeface="+mj-ea"/>
              <a:cs typeface="+mj-cs"/>
            </a:endParaRPr>
          </a:p>
          <a:p>
            <a:pPr algn="l"/>
            <a:r>
              <a:rPr lang="zh-CN" altLang="zh-CN" sz="3100" kern="1200" dirty="0" smtClean="0">
                <a:solidFill>
                  <a:schemeClr val="tx1"/>
                </a:solidFill>
                <a:effectLst/>
                <a:latin typeface="+mj-lt"/>
                <a:ea typeface="+mj-ea"/>
                <a:cs typeface="+mj-cs"/>
              </a:rPr>
              <a:t>年仅六岁的加拿大男孩瑞恩难以相信老师说的话</a:t>
            </a:r>
            <a:r>
              <a:rPr lang="en-US" altLang="zh-CN" sz="3100" kern="1200" dirty="0" smtClean="0">
                <a:solidFill>
                  <a:schemeClr val="tx1"/>
                </a:solidFill>
                <a:effectLst/>
                <a:latin typeface="+mj-lt"/>
                <a:ea typeface="+mj-ea"/>
                <a:cs typeface="+mj-cs"/>
              </a:rPr>
              <a:t>---</a:t>
            </a:r>
            <a:r>
              <a:rPr lang="zh-CN" altLang="zh-CN" sz="3100" kern="1200" dirty="0" smtClean="0">
                <a:solidFill>
                  <a:schemeClr val="tx1"/>
                </a:solidFill>
                <a:effectLst/>
                <a:latin typeface="+mj-lt"/>
                <a:ea typeface="+mj-ea"/>
                <a:cs typeface="+mj-cs"/>
              </a:rPr>
              <a:t>在欠发达的非洲国家，许多人都喝不到足够的干净的水。</a:t>
            </a:r>
          </a:p>
          <a:p>
            <a:pPr algn="l"/>
            <a:r>
              <a:rPr lang="en-US" altLang="zh-CN" sz="3100" kern="1200" dirty="0" smtClean="0">
                <a:solidFill>
                  <a:schemeClr val="tx1"/>
                </a:solidFill>
                <a:effectLst/>
                <a:latin typeface="+mj-lt"/>
                <a:ea typeface="+mj-ea"/>
                <a:cs typeface="+mj-cs"/>
              </a:rPr>
              <a:t>            they needed was a well         near their homes.</a:t>
            </a:r>
            <a:endParaRPr lang="zh-CN" altLang="zh-CN" sz="3100" kern="1200" dirty="0" smtClean="0">
              <a:solidFill>
                <a:schemeClr val="tx1"/>
              </a:solidFill>
              <a:effectLst/>
              <a:latin typeface="+mj-lt"/>
              <a:ea typeface="+mj-ea"/>
              <a:cs typeface="+mj-cs"/>
            </a:endParaRPr>
          </a:p>
          <a:p>
            <a:pPr algn="l"/>
            <a:r>
              <a:rPr lang="en-US" altLang="zh-CN" sz="3100" kern="1200" dirty="0" smtClean="0">
                <a:solidFill>
                  <a:schemeClr val="tx1"/>
                </a:solidFill>
                <a:effectLst/>
                <a:latin typeface="+mj-lt"/>
                <a:ea typeface="+mj-ea"/>
                <a:cs typeface="+mj-cs"/>
              </a:rPr>
              <a:t>   </a:t>
            </a:r>
            <a:r>
              <a:rPr lang="zh-CN" altLang="zh-CN" sz="3100" kern="1200" dirty="0" smtClean="0">
                <a:solidFill>
                  <a:schemeClr val="tx1"/>
                </a:solidFill>
                <a:effectLst/>
                <a:latin typeface="+mj-lt"/>
                <a:ea typeface="+mj-ea"/>
                <a:cs typeface="+mj-cs"/>
              </a:rPr>
              <a:t>他们需要的是一口在家附近挖的井。</a:t>
            </a:r>
          </a:p>
          <a:p>
            <a:pPr algn="l"/>
            <a:r>
              <a:rPr lang="en-US" altLang="zh-CN" sz="3100" kern="1200" dirty="0" smtClean="0">
                <a:solidFill>
                  <a:schemeClr val="tx1"/>
                </a:solidFill>
                <a:effectLst/>
                <a:latin typeface="+mj-lt"/>
                <a:ea typeface="+mj-ea"/>
                <a:cs typeface="+mj-cs"/>
              </a:rPr>
              <a:t>After several months, Ryan had raised the $2,000,              a well was  built near a primary school in Uganda.</a:t>
            </a:r>
            <a:endParaRPr lang="zh-CN" altLang="zh-CN" sz="3100" kern="1200" dirty="0" smtClean="0">
              <a:solidFill>
                <a:schemeClr val="tx1"/>
              </a:solidFill>
              <a:effectLst/>
              <a:latin typeface="+mj-lt"/>
              <a:ea typeface="+mj-ea"/>
              <a:cs typeface="+mj-cs"/>
            </a:endParaRPr>
          </a:p>
          <a:p>
            <a:pPr algn="l"/>
            <a:r>
              <a:rPr lang="en-US" altLang="zh-CN" sz="3100" kern="1200" dirty="0" smtClean="0">
                <a:solidFill>
                  <a:schemeClr val="tx1"/>
                </a:solidFill>
                <a:effectLst/>
                <a:latin typeface="+mj-lt"/>
                <a:ea typeface="+mj-ea"/>
                <a:cs typeface="+mj-cs"/>
              </a:rPr>
              <a:t>  </a:t>
            </a:r>
            <a:r>
              <a:rPr lang="zh-CN" altLang="zh-CN" sz="3100" kern="1200" dirty="0" smtClean="0">
                <a:solidFill>
                  <a:schemeClr val="tx1"/>
                </a:solidFill>
                <a:effectLst/>
                <a:latin typeface="+mj-lt"/>
                <a:ea typeface="+mj-ea"/>
                <a:cs typeface="+mj-cs"/>
              </a:rPr>
              <a:t>几个月后，瑞恩筹集了</a:t>
            </a:r>
            <a:r>
              <a:rPr lang="en-US" altLang="zh-CN" sz="3100" kern="1200" dirty="0" smtClean="0">
                <a:solidFill>
                  <a:schemeClr val="tx1"/>
                </a:solidFill>
                <a:effectLst/>
                <a:latin typeface="+mj-lt"/>
                <a:ea typeface="+mj-ea"/>
                <a:cs typeface="+mj-cs"/>
              </a:rPr>
              <a:t>2000</a:t>
            </a:r>
            <a:r>
              <a:rPr lang="zh-CN" altLang="zh-CN" sz="3100" kern="1200" dirty="0" smtClean="0">
                <a:solidFill>
                  <a:schemeClr val="tx1"/>
                </a:solidFill>
                <a:effectLst/>
                <a:latin typeface="+mj-lt"/>
                <a:ea typeface="+mj-ea"/>
                <a:cs typeface="+mj-cs"/>
              </a:rPr>
              <a:t>美元，用这笔钱在乌干达一所小学附近建了一口井。</a:t>
            </a:r>
          </a:p>
          <a:p>
            <a:endParaRPr lang="zh-CN" altLang="en-US" dirty="0"/>
          </a:p>
        </p:txBody>
      </p:sp>
      <p:sp>
        <p:nvSpPr>
          <p:cNvPr id="3" name="矩形 2"/>
          <p:cNvSpPr/>
          <p:nvPr/>
        </p:nvSpPr>
        <p:spPr>
          <a:xfrm>
            <a:off x="6601907" y="260648"/>
            <a:ext cx="2520280" cy="954107"/>
          </a:xfrm>
          <a:prstGeom prst="rect">
            <a:avLst/>
          </a:prstGeom>
        </p:spPr>
        <p:txBody>
          <a:bodyPr wrap="square">
            <a:spAutoFit/>
          </a:bodyPr>
          <a:lstStyle/>
          <a:p>
            <a:r>
              <a:rPr lang="en-US" altLang="zh-CN" sz="2800" b="1" u="sng" dirty="0">
                <a:solidFill>
                  <a:srgbClr val="FF0000"/>
                </a:solidFill>
              </a:rPr>
              <a:t>had </a:t>
            </a:r>
            <a:r>
              <a:rPr lang="en-US" altLang="zh-CN" sz="2800" b="1" u="sng" dirty="0" smtClean="0">
                <a:solidFill>
                  <a:srgbClr val="FF0000"/>
                </a:solidFill>
              </a:rPr>
              <a:t>trouble believing </a:t>
            </a:r>
            <a:endParaRPr lang="zh-CN" altLang="en-US" sz="2800" b="1" dirty="0"/>
          </a:p>
        </p:txBody>
      </p:sp>
      <p:sp>
        <p:nvSpPr>
          <p:cNvPr id="4" name="矩形 3"/>
          <p:cNvSpPr/>
          <p:nvPr/>
        </p:nvSpPr>
        <p:spPr>
          <a:xfrm>
            <a:off x="1849379" y="1022686"/>
            <a:ext cx="1330621" cy="523220"/>
          </a:xfrm>
          <a:prstGeom prst="rect">
            <a:avLst/>
          </a:prstGeom>
        </p:spPr>
        <p:txBody>
          <a:bodyPr wrap="none">
            <a:spAutoFit/>
          </a:bodyPr>
          <a:lstStyle/>
          <a:p>
            <a:r>
              <a:rPr lang="en-US" altLang="zh-CN" sz="2800" b="1" u="sng" dirty="0">
                <a:solidFill>
                  <a:srgbClr val="FF0000"/>
                </a:solidFill>
              </a:rPr>
              <a:t>spoken</a:t>
            </a:r>
            <a:r>
              <a:rPr lang="en-US" altLang="zh-CN" sz="2800" b="1" dirty="0"/>
              <a:t> </a:t>
            </a:r>
            <a:endParaRPr lang="zh-CN" altLang="en-US" sz="2800" b="1" dirty="0"/>
          </a:p>
        </p:txBody>
      </p:sp>
      <p:sp>
        <p:nvSpPr>
          <p:cNvPr id="5" name="矩形 4"/>
          <p:cNvSpPr/>
          <p:nvPr/>
        </p:nvSpPr>
        <p:spPr>
          <a:xfrm>
            <a:off x="5204375" y="1041687"/>
            <a:ext cx="965201" cy="523220"/>
          </a:xfrm>
          <a:prstGeom prst="rect">
            <a:avLst/>
          </a:prstGeom>
        </p:spPr>
        <p:txBody>
          <a:bodyPr wrap="none">
            <a:spAutoFit/>
          </a:bodyPr>
          <a:lstStyle/>
          <a:p>
            <a:r>
              <a:rPr lang="en-US" altLang="zh-CN" sz="2800" b="1" u="sng" dirty="0"/>
              <a:t> </a:t>
            </a:r>
            <a:r>
              <a:rPr lang="en-US" altLang="zh-CN" sz="2800" b="1" u="sng" dirty="0">
                <a:solidFill>
                  <a:srgbClr val="FF0000"/>
                </a:solidFill>
              </a:rPr>
              <a:t>that</a:t>
            </a:r>
            <a:r>
              <a:rPr lang="en-US" altLang="zh-CN" sz="2800" b="1" dirty="0"/>
              <a:t> </a:t>
            </a:r>
            <a:endParaRPr lang="zh-CN" altLang="en-US" sz="2800" b="1" dirty="0"/>
          </a:p>
        </p:txBody>
      </p:sp>
      <p:sp>
        <p:nvSpPr>
          <p:cNvPr id="6" name="矩形 5"/>
          <p:cNvSpPr/>
          <p:nvPr/>
        </p:nvSpPr>
        <p:spPr>
          <a:xfrm>
            <a:off x="265203" y="3488477"/>
            <a:ext cx="1002069" cy="523220"/>
          </a:xfrm>
          <a:prstGeom prst="rect">
            <a:avLst/>
          </a:prstGeom>
        </p:spPr>
        <p:txBody>
          <a:bodyPr wrap="none">
            <a:spAutoFit/>
          </a:bodyPr>
          <a:lstStyle/>
          <a:p>
            <a:r>
              <a:rPr lang="en-US" altLang="zh-CN" sz="2800" b="1" u="sng" dirty="0">
                <a:solidFill>
                  <a:srgbClr val="FF0000"/>
                </a:solidFill>
              </a:rPr>
              <a:t>What</a:t>
            </a:r>
            <a:endParaRPr lang="zh-CN" altLang="en-US" sz="2800" b="1" dirty="0"/>
          </a:p>
        </p:txBody>
      </p:sp>
      <p:sp>
        <p:nvSpPr>
          <p:cNvPr id="7" name="矩形 6"/>
          <p:cNvSpPr/>
          <p:nvPr/>
        </p:nvSpPr>
        <p:spPr>
          <a:xfrm>
            <a:off x="4572000" y="3477615"/>
            <a:ext cx="739305" cy="523220"/>
          </a:xfrm>
          <a:prstGeom prst="rect">
            <a:avLst/>
          </a:prstGeom>
        </p:spPr>
        <p:txBody>
          <a:bodyPr wrap="none">
            <a:spAutoFit/>
          </a:bodyPr>
          <a:lstStyle/>
          <a:p>
            <a:r>
              <a:rPr lang="en-US" altLang="zh-CN" sz="2800" b="1" u="sng" dirty="0">
                <a:solidFill>
                  <a:srgbClr val="FF0000"/>
                </a:solidFill>
              </a:rPr>
              <a:t>dug</a:t>
            </a:r>
            <a:endParaRPr lang="zh-CN" altLang="en-US" sz="2800" dirty="0"/>
          </a:p>
        </p:txBody>
      </p:sp>
      <p:sp>
        <p:nvSpPr>
          <p:cNvPr id="8" name="矩形 7"/>
          <p:cNvSpPr/>
          <p:nvPr/>
        </p:nvSpPr>
        <p:spPr>
          <a:xfrm>
            <a:off x="7209484" y="4460486"/>
            <a:ext cx="1912703" cy="523220"/>
          </a:xfrm>
          <a:prstGeom prst="rect">
            <a:avLst/>
          </a:prstGeom>
        </p:spPr>
        <p:txBody>
          <a:bodyPr wrap="none">
            <a:spAutoFit/>
          </a:bodyPr>
          <a:lstStyle/>
          <a:p>
            <a:r>
              <a:rPr lang="en-US" altLang="zh-CN" sz="2800" b="1" u="sng" dirty="0">
                <a:solidFill>
                  <a:srgbClr val="FF0000"/>
                </a:solidFill>
              </a:rPr>
              <a:t>with which</a:t>
            </a:r>
            <a:r>
              <a:rPr lang="en-US" altLang="zh-CN" sz="2800" b="1" dirty="0">
                <a:solidFill>
                  <a:srgbClr val="FF0000"/>
                </a:solidFill>
              </a:rPr>
              <a:t> </a:t>
            </a:r>
            <a:endParaRPr lang="zh-CN" altLang="en-US" sz="2800" b="1" dirty="0">
              <a:solidFill>
                <a:srgbClr val="FF0000"/>
              </a:solidFill>
            </a:endParaRPr>
          </a:p>
        </p:txBody>
      </p:sp>
    </p:spTree>
    <p:extLst>
      <p:ext uri="{BB962C8B-B14F-4D97-AF65-F5344CB8AC3E}">
        <p14:creationId xmlns:p14="http://schemas.microsoft.com/office/powerpoint/2010/main" val="3589577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0910" y="2564904"/>
            <a:ext cx="9217024" cy="1143000"/>
          </a:xfrm>
        </p:spPr>
        <p:txBody>
          <a:bodyPr>
            <a:noAutofit/>
          </a:bodyPr>
          <a:lstStyle/>
          <a:p>
            <a:pPr algn="l"/>
            <a:r>
              <a:rPr lang="en-US" altLang="zh-CN" sz="2800" kern="1200" dirty="0" smtClean="0">
                <a:solidFill>
                  <a:schemeClr val="tx1"/>
                </a:solidFill>
                <a:effectLst/>
              </a:rPr>
              <a:t>In Uganda, Ryan at last saw </a:t>
            </a:r>
            <a:br>
              <a:rPr lang="en-US" altLang="zh-CN" sz="2800" kern="1200" dirty="0" smtClean="0">
                <a:solidFill>
                  <a:schemeClr val="tx1"/>
                </a:solidFill>
                <a:effectLst/>
              </a:rPr>
            </a:br>
            <a:r>
              <a:rPr lang="en-US" altLang="zh-CN" sz="2800" kern="1200" dirty="0" smtClean="0">
                <a:solidFill>
                  <a:schemeClr val="tx1"/>
                </a:solidFill>
                <a:effectLst/>
              </a:rPr>
              <a:t>But that was not all. He also saw hundreds of                           who had</a:t>
            </a:r>
            <a:r>
              <a:rPr lang="en-US" altLang="zh-CN" sz="2800" u="sng" kern="1200" dirty="0" smtClean="0">
                <a:solidFill>
                  <a:schemeClr val="tx1"/>
                </a:solidFill>
                <a:effectLst/>
              </a:rPr>
              <a:t> </a:t>
            </a:r>
            <a:r>
              <a:rPr lang="en-US" altLang="zh-CN" sz="2800" u="sng" kern="1200" dirty="0" smtClean="0">
                <a:solidFill>
                  <a:schemeClr val="tx1"/>
                </a:solidFill>
                <a:effectLst/>
              </a:rPr>
              <a:t>                                                           </a:t>
            </a:r>
            <a:br>
              <a:rPr lang="en-US" altLang="zh-CN" sz="2800" u="sng" kern="1200" dirty="0" smtClean="0">
                <a:solidFill>
                  <a:schemeClr val="tx1"/>
                </a:solidFill>
                <a:effectLst/>
              </a:rPr>
            </a:br>
            <a:r>
              <a:rPr lang="zh-CN" altLang="zh-CN" sz="2800" kern="1200" dirty="0" smtClean="0">
                <a:solidFill>
                  <a:schemeClr val="tx1"/>
                </a:solidFill>
                <a:effectLst/>
              </a:rPr>
              <a:t>在</a:t>
            </a:r>
            <a:r>
              <a:rPr lang="zh-CN" altLang="zh-CN" sz="2800" kern="1200" dirty="0" smtClean="0">
                <a:solidFill>
                  <a:schemeClr val="tx1"/>
                </a:solidFill>
                <a:effectLst/>
              </a:rPr>
              <a:t>乌干达，瑞恩终于亲眼见到了已经完工的井。不仅如此，他还看到了几百名学生兴高采烈地前来迎接他。</a:t>
            </a:r>
          </a:p>
          <a:p>
            <a:pPr algn="l"/>
            <a:r>
              <a:rPr lang="en-US" altLang="zh-CN" sz="2800" kern="1200" dirty="0" smtClean="0">
                <a:solidFill>
                  <a:schemeClr val="tx1"/>
                </a:solidFill>
                <a:effectLst/>
              </a:rPr>
              <a:t>At first Ryan was nervous, but </a:t>
            </a:r>
            <a:r>
              <a:rPr lang="en-US" altLang="zh-CN" sz="2800" kern="1200" dirty="0" smtClean="0">
                <a:solidFill>
                  <a:schemeClr val="tx1"/>
                </a:solidFill>
                <a:effectLst/>
              </a:rPr>
              <a:t>soon                                                </a:t>
            </a:r>
            <a:r>
              <a:rPr lang="en-US" altLang="zh-CN" sz="2800" u="sng" kern="1200" dirty="0" smtClean="0">
                <a:solidFill>
                  <a:schemeClr val="tx1"/>
                </a:solidFill>
                <a:effectLst/>
              </a:rPr>
              <a:t>.</a:t>
            </a:r>
            <a:endParaRPr lang="zh-CN" altLang="zh-CN" sz="2800" kern="1200" dirty="0" smtClean="0">
              <a:solidFill>
                <a:schemeClr val="tx1"/>
              </a:solidFill>
              <a:effectLst/>
            </a:endParaRPr>
          </a:p>
          <a:p>
            <a:pPr algn="l"/>
            <a:r>
              <a:rPr lang="en-US" altLang="zh-CN" sz="2800" kern="1200" dirty="0" smtClean="0">
                <a:solidFill>
                  <a:schemeClr val="tx1"/>
                </a:solidFill>
                <a:effectLst/>
              </a:rPr>
              <a:t>  </a:t>
            </a:r>
            <a:r>
              <a:rPr lang="zh-CN" altLang="zh-CN" sz="2800" kern="1200" dirty="0" smtClean="0">
                <a:solidFill>
                  <a:schemeClr val="tx1"/>
                </a:solidFill>
                <a:effectLst/>
              </a:rPr>
              <a:t>起初瑞恩很紧张，但很快他就感到非常温暖。</a:t>
            </a:r>
          </a:p>
          <a:p>
            <a:pPr algn="l"/>
            <a:r>
              <a:rPr lang="en-US" altLang="zh-CN" sz="2800" kern="1200" dirty="0" smtClean="0">
                <a:solidFill>
                  <a:schemeClr val="tx1"/>
                </a:solidFill>
                <a:effectLst/>
              </a:rPr>
              <a:t>He really had </a:t>
            </a:r>
            <a:r>
              <a:rPr lang="en-US" altLang="zh-CN" sz="2800" kern="1200" dirty="0" smtClean="0">
                <a:solidFill>
                  <a:schemeClr val="tx1"/>
                </a:solidFill>
                <a:effectLst/>
              </a:rPr>
              <a:t>                                           these </a:t>
            </a:r>
            <a:r>
              <a:rPr lang="en-US" altLang="zh-CN" sz="2800" kern="1200" dirty="0" smtClean="0">
                <a:solidFill>
                  <a:schemeClr val="tx1"/>
                </a:solidFill>
                <a:effectLst/>
              </a:rPr>
              <a:t>children. He </a:t>
            </a:r>
            <a:r>
              <a:rPr lang="en-US" altLang="zh-CN" sz="2800" kern="1200" dirty="0" smtClean="0">
                <a:solidFill>
                  <a:schemeClr val="tx1"/>
                </a:solidFill>
                <a:effectLst/>
              </a:rPr>
              <a:t/>
            </a:r>
            <a:br>
              <a:rPr lang="en-US" altLang="zh-CN" sz="2800" kern="1200" dirty="0" smtClean="0">
                <a:solidFill>
                  <a:schemeClr val="tx1"/>
                </a:solidFill>
                <a:effectLst/>
              </a:rPr>
            </a:br>
            <a:r>
              <a:rPr lang="en-US" altLang="zh-CN" sz="2800" dirty="0"/>
              <a:t/>
            </a:r>
            <a:br>
              <a:rPr lang="en-US" altLang="zh-CN" sz="2800" dirty="0"/>
            </a:br>
            <a:r>
              <a:rPr lang="zh-CN" altLang="zh-CN" sz="2800" kern="1200" dirty="0" smtClean="0">
                <a:solidFill>
                  <a:schemeClr val="tx1"/>
                </a:solidFill>
                <a:effectLst/>
              </a:rPr>
              <a:t>他</a:t>
            </a:r>
            <a:r>
              <a:rPr lang="zh-CN" altLang="zh-CN" sz="2800" kern="1200" dirty="0" smtClean="0">
                <a:solidFill>
                  <a:schemeClr val="tx1"/>
                </a:solidFill>
                <a:effectLst/>
              </a:rPr>
              <a:t>真的改变了这些孩子的生活。瑞恩的脸上终于露出了开心的笑容。</a:t>
            </a:r>
          </a:p>
          <a:p>
            <a:endParaRPr lang="zh-CN" altLang="en-US" dirty="0"/>
          </a:p>
        </p:txBody>
      </p:sp>
      <p:sp>
        <p:nvSpPr>
          <p:cNvPr id="4" name="矩形 3"/>
          <p:cNvSpPr/>
          <p:nvPr/>
        </p:nvSpPr>
        <p:spPr>
          <a:xfrm>
            <a:off x="3923928" y="188640"/>
            <a:ext cx="5400599" cy="523220"/>
          </a:xfrm>
          <a:prstGeom prst="rect">
            <a:avLst/>
          </a:prstGeom>
        </p:spPr>
        <p:txBody>
          <a:bodyPr wrap="square">
            <a:spAutoFit/>
          </a:bodyPr>
          <a:lstStyle/>
          <a:p>
            <a:r>
              <a:rPr lang="en-US" altLang="zh-CN" sz="2800" b="1" u="sng" dirty="0">
                <a:solidFill>
                  <a:srgbClr val="FF0000"/>
                </a:solidFill>
              </a:rPr>
              <a:t>the finished well</a:t>
            </a:r>
            <a:r>
              <a:rPr lang="en-US" altLang="zh-CN" sz="2800" b="1" dirty="0">
                <a:solidFill>
                  <a:srgbClr val="FF0000"/>
                </a:solidFill>
              </a:rPr>
              <a:t> </a:t>
            </a:r>
            <a:r>
              <a:rPr lang="en-US" altLang="zh-CN" sz="2800" b="1" u="sng" dirty="0">
                <a:solidFill>
                  <a:srgbClr val="FF0000"/>
                </a:solidFill>
              </a:rPr>
              <a:t>with his own eyes</a:t>
            </a:r>
            <a:r>
              <a:rPr lang="en-US" altLang="zh-CN" sz="2800" b="1" dirty="0">
                <a:solidFill>
                  <a:srgbClr val="FF0000"/>
                </a:solidFill>
              </a:rPr>
              <a:t>. </a:t>
            </a:r>
            <a:endParaRPr lang="zh-CN" altLang="en-US" sz="2800" b="1" dirty="0">
              <a:solidFill>
                <a:srgbClr val="FF0000"/>
              </a:solidFill>
            </a:endParaRPr>
          </a:p>
        </p:txBody>
      </p:sp>
      <p:sp>
        <p:nvSpPr>
          <p:cNvPr id="5" name="矩形 4"/>
          <p:cNvSpPr/>
          <p:nvPr/>
        </p:nvSpPr>
        <p:spPr>
          <a:xfrm>
            <a:off x="6552817" y="836712"/>
            <a:ext cx="2632259" cy="461665"/>
          </a:xfrm>
          <a:prstGeom prst="rect">
            <a:avLst/>
          </a:prstGeom>
        </p:spPr>
        <p:txBody>
          <a:bodyPr wrap="none">
            <a:spAutoFit/>
          </a:bodyPr>
          <a:lstStyle/>
          <a:p>
            <a:r>
              <a:rPr lang="en-US" altLang="zh-CN" sz="2400" b="1" u="sng" dirty="0">
                <a:solidFill>
                  <a:srgbClr val="FF0000"/>
                </a:solidFill>
              </a:rPr>
              <a:t>delighted students </a:t>
            </a:r>
            <a:endParaRPr lang="zh-CN" altLang="en-US" sz="2400" b="1" dirty="0">
              <a:solidFill>
                <a:srgbClr val="FF0000"/>
              </a:solidFill>
            </a:endParaRPr>
          </a:p>
        </p:txBody>
      </p:sp>
      <p:sp>
        <p:nvSpPr>
          <p:cNvPr id="3" name="矩形 2"/>
          <p:cNvSpPr/>
          <p:nvPr/>
        </p:nvSpPr>
        <p:spPr>
          <a:xfrm>
            <a:off x="1475656" y="1326532"/>
            <a:ext cx="4445384" cy="523220"/>
          </a:xfrm>
          <a:prstGeom prst="rect">
            <a:avLst/>
          </a:prstGeom>
        </p:spPr>
        <p:txBody>
          <a:bodyPr wrap="none">
            <a:spAutoFit/>
          </a:bodyPr>
          <a:lstStyle/>
          <a:p>
            <a:r>
              <a:rPr lang="en-US" altLang="zh-CN" sz="2800" b="1" u="sng" dirty="0">
                <a:solidFill>
                  <a:srgbClr val="FF0000"/>
                </a:solidFill>
              </a:rPr>
              <a:t>turned  out to welcome him</a:t>
            </a:r>
            <a:r>
              <a:rPr lang="en-US" altLang="zh-CN" sz="2800" b="1" dirty="0">
                <a:solidFill>
                  <a:srgbClr val="FF0000"/>
                </a:solidFill>
              </a:rPr>
              <a:t>.</a:t>
            </a:r>
            <a:endParaRPr lang="zh-CN" altLang="en-US" sz="2800" dirty="0"/>
          </a:p>
        </p:txBody>
      </p:sp>
      <p:sp>
        <p:nvSpPr>
          <p:cNvPr id="6" name="矩形 5"/>
          <p:cNvSpPr/>
          <p:nvPr/>
        </p:nvSpPr>
        <p:spPr>
          <a:xfrm>
            <a:off x="5179581" y="2564904"/>
            <a:ext cx="3964419" cy="523220"/>
          </a:xfrm>
          <a:prstGeom prst="rect">
            <a:avLst/>
          </a:prstGeom>
        </p:spPr>
        <p:txBody>
          <a:bodyPr wrap="none">
            <a:spAutoFit/>
          </a:bodyPr>
          <a:lstStyle/>
          <a:p>
            <a:r>
              <a:rPr lang="en-US" altLang="zh-CN" sz="2800" b="1" u="sng" dirty="0">
                <a:solidFill>
                  <a:srgbClr val="FF0000"/>
                </a:solidFill>
              </a:rPr>
              <a:t>a great warmth filled him</a:t>
            </a:r>
            <a:endParaRPr lang="zh-CN" altLang="en-US" sz="2800" dirty="0"/>
          </a:p>
        </p:txBody>
      </p:sp>
      <p:sp>
        <p:nvSpPr>
          <p:cNvPr id="7" name="矩形 6"/>
          <p:cNvSpPr/>
          <p:nvPr/>
        </p:nvSpPr>
        <p:spPr>
          <a:xfrm>
            <a:off x="2051720" y="3420180"/>
            <a:ext cx="3474284" cy="523220"/>
          </a:xfrm>
          <a:prstGeom prst="rect">
            <a:avLst/>
          </a:prstGeom>
        </p:spPr>
        <p:txBody>
          <a:bodyPr wrap="none">
            <a:spAutoFit/>
          </a:bodyPr>
          <a:lstStyle/>
          <a:p>
            <a:r>
              <a:rPr lang="en-US" altLang="zh-CN" sz="2800" b="1" u="sng" dirty="0">
                <a:solidFill>
                  <a:srgbClr val="FF0000"/>
                </a:solidFill>
              </a:rPr>
              <a:t>made a difference for</a:t>
            </a:r>
            <a:r>
              <a:rPr lang="en-US" altLang="zh-CN" sz="2800" b="1" dirty="0">
                <a:solidFill>
                  <a:srgbClr val="FF0000"/>
                </a:solidFill>
              </a:rPr>
              <a:t> </a:t>
            </a:r>
            <a:endParaRPr lang="zh-CN" altLang="en-US" sz="2800" dirty="0"/>
          </a:p>
        </p:txBody>
      </p:sp>
      <p:sp>
        <p:nvSpPr>
          <p:cNvPr id="8" name="矩形 7"/>
          <p:cNvSpPr/>
          <p:nvPr/>
        </p:nvSpPr>
        <p:spPr>
          <a:xfrm>
            <a:off x="107504" y="3861048"/>
            <a:ext cx="4032899" cy="523220"/>
          </a:xfrm>
          <a:prstGeom prst="rect">
            <a:avLst/>
          </a:prstGeom>
        </p:spPr>
        <p:txBody>
          <a:bodyPr wrap="none">
            <a:spAutoFit/>
          </a:bodyPr>
          <a:lstStyle/>
          <a:p>
            <a:r>
              <a:rPr lang="en-US" altLang="zh-CN" sz="2800" b="1" u="sng" dirty="0">
                <a:solidFill>
                  <a:srgbClr val="FF0000"/>
                </a:solidFill>
              </a:rPr>
              <a:t>broke into a  joyful smile. </a:t>
            </a:r>
            <a:endParaRPr lang="zh-CN" altLang="en-US" sz="2800" dirty="0"/>
          </a:p>
        </p:txBody>
      </p:sp>
    </p:spTree>
    <p:extLst>
      <p:ext uri="{BB962C8B-B14F-4D97-AF65-F5344CB8AC3E}">
        <p14:creationId xmlns:p14="http://schemas.microsoft.com/office/powerpoint/2010/main" val="309612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500" fill="hold"/>
                                        <p:tgtEl>
                                          <p:spTgt spid="8"/>
                                        </p:tgtEl>
                                        <p:attrNameLst>
                                          <p:attrName>ppt_x</p:attrName>
                                        </p:attrNameLst>
                                      </p:cBhvr>
                                      <p:tavLst>
                                        <p:tav tm="0">
                                          <p:val>
                                            <p:strVal val="#ppt_x"/>
                                          </p:val>
                                        </p:tav>
                                        <p:tav tm="100000">
                                          <p:val>
                                            <p:strVal val="#ppt_x"/>
                                          </p:val>
                                        </p:tav>
                                      </p:tavLst>
                                    </p:anim>
                                    <p:anim calcmode="lin" valueType="num">
                                      <p:cBhvr additive="base">
                                        <p:cTn id="3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98" y="3186554"/>
            <a:ext cx="9036496" cy="1143000"/>
          </a:xfrm>
        </p:spPr>
        <p:txBody>
          <a:bodyPr>
            <a:noAutofit/>
          </a:bodyPr>
          <a:lstStyle/>
          <a:p>
            <a:pPr algn="l"/>
            <a:r>
              <a:rPr lang="en-US" altLang="zh-CN" sz="2800" kern="1200" dirty="0" smtClean="0">
                <a:solidFill>
                  <a:schemeClr val="tx1"/>
                </a:solidFill>
                <a:effectLst/>
                <a:latin typeface="+mj-lt"/>
                <a:ea typeface="+mj-ea"/>
                <a:cs typeface="+mj-cs"/>
              </a:rPr>
              <a:t>Later</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Ryan’s experience</a:t>
            </a:r>
            <a:r>
              <a:rPr lang="en-US" altLang="zh-CN" sz="2800" u="sng" kern="1200" dirty="0" smtClean="0">
                <a:solidFill>
                  <a:schemeClr val="tx1"/>
                </a:solidFill>
                <a:effectLst/>
                <a:latin typeface="+mj-lt"/>
                <a:ea typeface="+mj-ea"/>
                <a:cs typeface="+mj-cs"/>
              </a:rPr>
              <a:t> </a:t>
            </a:r>
            <a:r>
              <a:rPr lang="en-US" altLang="zh-CN" sz="2800" u="sng"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a </a:t>
            </a:r>
            <a:r>
              <a:rPr lang="en-US" altLang="zh-CN" sz="2800" kern="1200" dirty="0" smtClean="0">
                <a:solidFill>
                  <a:schemeClr val="tx1"/>
                </a:solidFill>
                <a:effectLst/>
                <a:latin typeface="+mj-lt"/>
                <a:ea typeface="+mj-ea"/>
                <a:cs typeface="+mj-cs"/>
              </a:rPr>
              <a:t>foundation to encourage more people to help. Many </a:t>
            </a:r>
            <a:r>
              <a:rPr lang="en-US" altLang="zh-CN" sz="2800" kern="1200" dirty="0" smtClean="0">
                <a:solidFill>
                  <a:schemeClr val="tx1"/>
                </a:solidFill>
                <a:effectLst/>
                <a:latin typeface="+mj-lt"/>
                <a:ea typeface="+mj-ea"/>
                <a:cs typeface="+mj-cs"/>
              </a:rPr>
              <a:t>                              gave </a:t>
            </a:r>
            <a:r>
              <a:rPr lang="en-US" altLang="zh-CN" sz="2800" kern="1200" dirty="0" smtClean="0">
                <a:solidFill>
                  <a:schemeClr val="tx1"/>
                </a:solidFill>
                <a:effectLst/>
                <a:latin typeface="+mj-lt"/>
                <a:ea typeface="+mj-ea"/>
                <a:cs typeface="+mj-cs"/>
              </a:rPr>
              <a:t>him their support.</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后来，瑞恩的经历促使他成立了一个基金会来鼓励更多的人帮忙。许多受鼓舞的人也给予他支持。</a:t>
            </a:r>
          </a:p>
          <a:p>
            <a:pPr algn="l"/>
            <a:r>
              <a:rPr lang="en-US" altLang="zh-CN" sz="2800" u="none" strike="noStrike" kern="1200" dirty="0" smtClean="0">
                <a:solidFill>
                  <a:schemeClr val="tx1"/>
                </a:solidFill>
                <a:effectLst/>
                <a:latin typeface="+mj-lt"/>
                <a:ea typeface="+mj-ea"/>
                <a:cs typeface="+mj-cs"/>
              </a:rPr>
              <a:t>This insight grew from </a:t>
            </a:r>
            <a:r>
              <a:rPr lang="en-US" altLang="zh-CN" sz="2800" u="none" strike="noStrike" kern="1200" dirty="0" smtClean="0">
                <a:solidFill>
                  <a:schemeClr val="tx1"/>
                </a:solidFill>
                <a:effectLst/>
                <a:latin typeface="+mj-lt"/>
                <a:ea typeface="+mj-ea"/>
                <a:cs typeface="+mj-cs"/>
              </a:rPr>
              <a:t>                                                 a </a:t>
            </a:r>
            <a:r>
              <a:rPr lang="en-US" altLang="zh-CN" sz="2800" u="none" strike="noStrike" kern="1200" dirty="0" smtClean="0">
                <a:solidFill>
                  <a:schemeClr val="tx1"/>
                </a:solidFill>
                <a:effectLst/>
                <a:latin typeface="+mj-lt"/>
                <a:ea typeface="+mj-ea"/>
                <a:cs typeface="+mj-cs"/>
              </a:rPr>
              <a:t>six-year-old </a:t>
            </a:r>
            <a:r>
              <a:rPr lang="en-US" altLang="zh-CN" sz="2800" u="none" strike="noStrike" kern="1200" dirty="0" smtClean="0">
                <a:solidFill>
                  <a:schemeClr val="tx1"/>
                </a:solidFill>
                <a:effectLst/>
                <a:latin typeface="+mj-lt"/>
                <a:ea typeface="+mj-ea"/>
                <a:cs typeface="+mj-cs"/>
              </a:rPr>
              <a:t>boy</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who had the courage and </a:t>
            </a:r>
            <a:r>
              <a:rPr lang="en-US" altLang="zh-CN" sz="2800" kern="1200" dirty="0" smtClean="0">
                <a:solidFill>
                  <a:schemeClr val="tx1"/>
                </a:solidFill>
                <a:effectLst/>
                <a:latin typeface="+mj-lt"/>
                <a:ea typeface="+mj-ea"/>
                <a:cs typeface="+mj-cs"/>
              </a:rPr>
              <a:t>perseverance</a:t>
            </a:r>
            <a:br>
              <a:rPr lang="en-US" altLang="zh-CN" sz="2800" kern="1200" dirty="0" smtClean="0">
                <a:solidFill>
                  <a:schemeClr val="tx1"/>
                </a:solidFill>
                <a:effectLst/>
                <a:latin typeface="+mj-lt"/>
                <a:ea typeface="+mj-ea"/>
                <a:cs typeface="+mj-cs"/>
              </a:rPr>
            </a:br>
            <a:endParaRPr lang="zh-CN" altLang="zh-CN" sz="2800" b="1" kern="1200" dirty="0" smtClean="0">
              <a:solidFill>
                <a:srgbClr val="FF0000"/>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这份领悟，始于一个有勇气和毅力去实现梦想的六岁男孩那颗坚定不移的心</a:t>
            </a:r>
            <a:r>
              <a:rPr lang="en-US" altLang="zh-CN" sz="2800" kern="1200" dirty="0" smtClean="0">
                <a:solidFill>
                  <a:schemeClr val="tx1"/>
                </a:solidFill>
                <a:effectLst/>
                <a:latin typeface="+mj-lt"/>
                <a:ea typeface="+mj-ea"/>
                <a:cs typeface="+mj-cs"/>
              </a:rPr>
              <a:t>/</a:t>
            </a:r>
            <a:r>
              <a:rPr lang="zh-CN" altLang="zh-CN" sz="2800" kern="1200" dirty="0" smtClean="0">
                <a:solidFill>
                  <a:schemeClr val="tx1"/>
                </a:solidFill>
                <a:effectLst/>
                <a:latin typeface="+mj-lt"/>
                <a:ea typeface="+mj-ea"/>
                <a:cs typeface="+mj-cs"/>
              </a:rPr>
              <a:t>坚定的态度。</a:t>
            </a:r>
          </a:p>
          <a:p>
            <a:endParaRPr lang="zh-CN" altLang="en-US" dirty="0"/>
          </a:p>
        </p:txBody>
      </p:sp>
      <p:sp>
        <p:nvSpPr>
          <p:cNvPr id="3" name="矩形 2"/>
          <p:cNvSpPr/>
          <p:nvPr/>
        </p:nvSpPr>
        <p:spPr>
          <a:xfrm>
            <a:off x="3632112" y="1098322"/>
            <a:ext cx="2772362" cy="523220"/>
          </a:xfrm>
          <a:prstGeom prst="rect">
            <a:avLst/>
          </a:prstGeom>
        </p:spPr>
        <p:txBody>
          <a:bodyPr wrap="none">
            <a:spAutoFit/>
          </a:bodyPr>
          <a:lstStyle/>
          <a:p>
            <a:r>
              <a:rPr lang="en-US" altLang="zh-CN" sz="2800" b="1" u="sng" dirty="0">
                <a:solidFill>
                  <a:srgbClr val="FF0000"/>
                </a:solidFill>
              </a:rPr>
              <a:t>led him to set up</a:t>
            </a:r>
            <a:r>
              <a:rPr lang="en-US" altLang="zh-CN" sz="2800" b="1" dirty="0">
                <a:solidFill>
                  <a:srgbClr val="FF0000"/>
                </a:solidFill>
              </a:rPr>
              <a:t> </a:t>
            </a:r>
            <a:endParaRPr lang="zh-CN" altLang="en-US" sz="2800" dirty="0"/>
          </a:p>
        </p:txBody>
      </p:sp>
      <p:sp>
        <p:nvSpPr>
          <p:cNvPr id="4" name="矩形 3"/>
          <p:cNvSpPr/>
          <p:nvPr/>
        </p:nvSpPr>
        <p:spPr>
          <a:xfrm>
            <a:off x="5652120" y="1543439"/>
            <a:ext cx="2577116" cy="523220"/>
          </a:xfrm>
          <a:prstGeom prst="rect">
            <a:avLst/>
          </a:prstGeom>
        </p:spPr>
        <p:txBody>
          <a:bodyPr wrap="none">
            <a:spAutoFit/>
          </a:bodyPr>
          <a:lstStyle/>
          <a:p>
            <a:r>
              <a:rPr lang="en-US" altLang="zh-CN" sz="2800" b="1" u="sng" dirty="0">
                <a:solidFill>
                  <a:srgbClr val="FF0000"/>
                </a:solidFill>
              </a:rPr>
              <a:t>inspired people</a:t>
            </a:r>
            <a:r>
              <a:rPr lang="en-US" altLang="zh-CN" sz="2800" b="1" dirty="0">
                <a:solidFill>
                  <a:srgbClr val="FF0000"/>
                </a:solidFill>
              </a:rPr>
              <a:t> </a:t>
            </a:r>
            <a:endParaRPr lang="zh-CN" altLang="en-US" sz="2800" dirty="0"/>
          </a:p>
        </p:txBody>
      </p:sp>
      <p:sp>
        <p:nvSpPr>
          <p:cNvPr id="5" name="矩形 4"/>
          <p:cNvSpPr/>
          <p:nvPr/>
        </p:nvSpPr>
        <p:spPr>
          <a:xfrm>
            <a:off x="3275856" y="3356992"/>
            <a:ext cx="4344523" cy="523220"/>
          </a:xfrm>
          <a:prstGeom prst="rect">
            <a:avLst/>
          </a:prstGeom>
        </p:spPr>
        <p:txBody>
          <a:bodyPr wrap="none">
            <a:spAutoFit/>
          </a:bodyPr>
          <a:lstStyle/>
          <a:p>
            <a:r>
              <a:rPr lang="en-US" altLang="zh-CN" sz="2800" b="1" u="sng" dirty="0">
                <a:solidFill>
                  <a:srgbClr val="FF0000"/>
                </a:solidFill>
              </a:rPr>
              <a:t>the determined </a:t>
            </a:r>
            <a:r>
              <a:rPr lang="en-US" altLang="zh-CN" sz="2800" b="1" u="sng" dirty="0" smtClean="0">
                <a:solidFill>
                  <a:srgbClr val="FF0000"/>
                </a:solidFill>
              </a:rPr>
              <a:t>attitude </a:t>
            </a:r>
            <a:r>
              <a:rPr lang="en-US" altLang="zh-CN" sz="2800" b="1" u="sng" dirty="0">
                <a:solidFill>
                  <a:srgbClr val="FF0000"/>
                </a:solidFill>
              </a:rPr>
              <a:t>of</a:t>
            </a:r>
            <a:r>
              <a:rPr lang="en-US" altLang="zh-CN" sz="2800" b="1" dirty="0">
                <a:solidFill>
                  <a:srgbClr val="FF0000"/>
                </a:solidFill>
              </a:rPr>
              <a:t> </a:t>
            </a:r>
            <a:endParaRPr lang="zh-CN" altLang="en-US" sz="2800" dirty="0"/>
          </a:p>
        </p:txBody>
      </p:sp>
      <p:sp>
        <p:nvSpPr>
          <p:cNvPr id="6" name="矩形 5"/>
          <p:cNvSpPr/>
          <p:nvPr/>
        </p:nvSpPr>
        <p:spPr>
          <a:xfrm>
            <a:off x="179512" y="4293096"/>
            <a:ext cx="6624736" cy="523220"/>
          </a:xfrm>
          <a:prstGeom prst="rect">
            <a:avLst/>
          </a:prstGeom>
        </p:spPr>
        <p:txBody>
          <a:bodyPr wrap="square">
            <a:spAutoFit/>
          </a:bodyPr>
          <a:lstStyle/>
          <a:p>
            <a:r>
              <a:rPr lang="en-US" altLang="zh-CN" sz="2800" b="1" u="sng" dirty="0">
                <a:solidFill>
                  <a:srgbClr val="FF0000"/>
                </a:solidFill>
              </a:rPr>
              <a:t>to make his dream a reality</a:t>
            </a:r>
            <a:r>
              <a:rPr lang="en-US" altLang="zh-CN" sz="2800" b="1" dirty="0">
                <a:solidFill>
                  <a:srgbClr val="FF0000"/>
                </a:solidFill>
              </a:rPr>
              <a:t>.</a:t>
            </a:r>
            <a:endParaRPr lang="zh-CN" altLang="en-US" sz="2800" dirty="0"/>
          </a:p>
        </p:txBody>
      </p:sp>
    </p:spTree>
    <p:extLst>
      <p:ext uri="{BB962C8B-B14F-4D97-AF65-F5344CB8AC3E}">
        <p14:creationId xmlns:p14="http://schemas.microsoft.com/office/powerpoint/2010/main" val="139463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7" presetClass="emph" presetSubtype="0" fill="remove" grpId="0" nodeType="clickEffect">
                                  <p:stCondLst>
                                    <p:cond delay="0"/>
                                  </p:stCondLst>
                                  <p:childTnLst>
                                    <p:animClr clrSpc="rgb" dir="cw">
                                      <p:cBhvr override="childStyle">
                                        <p:cTn id="18" dur="250" autoRev="1" fill="remove"/>
                                        <p:tgtEl>
                                          <p:spTgt spid="2"/>
                                        </p:tgtEl>
                                        <p:attrNameLst>
                                          <p:attrName>style.color</p:attrName>
                                        </p:attrNameLst>
                                      </p:cBhvr>
                                      <p:to>
                                        <a:schemeClr val="bg1"/>
                                      </p:to>
                                    </p:animClr>
                                    <p:animClr clrSpc="rgb" dir="cw">
                                      <p:cBhvr>
                                        <p:cTn id="19" dur="250" autoRev="1" fill="remove"/>
                                        <p:tgtEl>
                                          <p:spTgt spid="2"/>
                                        </p:tgtEl>
                                        <p:attrNameLst>
                                          <p:attrName>fillcolor</p:attrName>
                                        </p:attrNameLst>
                                      </p:cBhvr>
                                      <p:to>
                                        <a:schemeClr val="bg1"/>
                                      </p:to>
                                    </p:animClr>
                                    <p:set>
                                      <p:cBhvr>
                                        <p:cTn id="20" dur="250" autoRev="1" fill="remove"/>
                                        <p:tgtEl>
                                          <p:spTgt spid="2"/>
                                        </p:tgtEl>
                                        <p:attrNameLst>
                                          <p:attrName>fill.type</p:attrName>
                                        </p:attrNameLst>
                                      </p:cBhvr>
                                      <p:to>
                                        <p:strVal val="solid"/>
                                      </p:to>
                                    </p:set>
                                    <p:set>
                                      <p:cBhvr>
                                        <p:cTn id="21" dur="250" autoRev="1" fill="remove"/>
                                        <p:tgtEl>
                                          <p:spTgt spid="2"/>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3068960"/>
            <a:ext cx="8229600" cy="1143000"/>
          </a:xfrm>
        </p:spPr>
        <p:txBody>
          <a:bodyPr>
            <a:noAutofit/>
          </a:bodyPr>
          <a:lstStyle/>
          <a:p>
            <a:pPr algn="l"/>
            <a:r>
              <a:rPr lang="en-US" altLang="zh-CN" sz="2800" b="1" kern="1200" dirty="0" smtClean="0">
                <a:solidFill>
                  <a:schemeClr val="tx1"/>
                </a:solidFill>
                <a:effectLst/>
                <a:latin typeface="+mj-lt"/>
                <a:ea typeface="+mj-ea"/>
                <a:cs typeface="+mj-cs"/>
              </a:rPr>
              <a:t>Step 2 Language points</a:t>
            </a:r>
            <a:endParaRPr lang="zh-CN" altLang="zh-CN" sz="2800" kern="1200" dirty="0" smtClean="0">
              <a:solidFill>
                <a:schemeClr val="tx1"/>
              </a:solidFill>
              <a:effectLst/>
              <a:latin typeface="+mj-lt"/>
              <a:ea typeface="+mj-ea"/>
              <a:cs typeface="+mj-cs"/>
            </a:endParaRPr>
          </a:p>
          <a:p>
            <a:pPr algn="l"/>
            <a:r>
              <a:rPr lang="en-US" altLang="zh-CN" sz="2800" u="none" strike="noStrike" kern="1200" dirty="0" smtClean="0">
                <a:solidFill>
                  <a:schemeClr val="tx1"/>
                </a:solidFill>
                <a:effectLst/>
                <a:latin typeface="+mj-lt"/>
                <a:ea typeface="+mj-ea"/>
                <a:cs typeface="+mj-cs"/>
              </a:rPr>
              <a:t>He </a:t>
            </a:r>
            <a:r>
              <a:rPr lang="en-US" altLang="zh-CN" sz="2800" b="1" kern="1200" dirty="0" smtClean="0">
                <a:solidFill>
                  <a:schemeClr val="tx1"/>
                </a:solidFill>
                <a:effectLst/>
                <a:latin typeface="+mj-lt"/>
                <a:ea typeface="+mj-ea"/>
                <a:cs typeface="+mj-cs"/>
              </a:rPr>
              <a:t>looked across </a:t>
            </a:r>
            <a:r>
              <a:rPr lang="en-US" altLang="zh-CN" sz="2800" kern="1200" dirty="0" smtClean="0">
                <a:solidFill>
                  <a:schemeClr val="tx1"/>
                </a:solidFill>
                <a:effectLst/>
                <a:latin typeface="+mj-lt"/>
                <a:ea typeface="+mj-ea"/>
                <a:cs typeface="+mj-cs"/>
              </a:rPr>
              <a:t>the classroom at the drinking fountain.</a:t>
            </a:r>
            <a:r>
              <a:rPr lang="en-US" altLang="zh-CN" sz="2800" b="1" kern="1200" dirty="0" smtClean="0">
                <a:solidFill>
                  <a:schemeClr val="tx1"/>
                </a:solidFill>
                <a:effectLst/>
                <a:latin typeface="+mj-lt"/>
                <a:ea typeface="+mj-ea"/>
                <a:cs typeface="+mj-cs"/>
              </a:rPr>
              <a:t>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look across </a:t>
            </a:r>
            <a:r>
              <a:rPr lang="zh-CN" altLang="zh-CN" sz="2800" b="1" kern="1200" dirty="0" smtClean="0">
                <a:solidFill>
                  <a:schemeClr val="tx1"/>
                </a:solidFill>
                <a:effectLst/>
                <a:latin typeface="+mj-lt"/>
                <a:ea typeface="+mj-ea"/>
                <a:cs typeface="+mj-cs"/>
              </a:rPr>
              <a:t>眺望（强调从一边看到另一边）</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look over </a:t>
            </a:r>
            <a:r>
              <a:rPr lang="zh-CN" altLang="zh-CN" sz="2800" b="1" kern="1200" dirty="0" smtClean="0">
                <a:solidFill>
                  <a:schemeClr val="tx1"/>
                </a:solidFill>
                <a:effectLst/>
                <a:latin typeface="+mj-lt"/>
                <a:ea typeface="+mj-ea"/>
                <a:cs typeface="+mj-cs"/>
              </a:rPr>
              <a:t>查看；检查</a:t>
            </a:r>
            <a:r>
              <a:rPr lang="en-US" altLang="zh-CN" sz="2800" b="1" kern="1200" dirty="0" smtClean="0">
                <a:solidFill>
                  <a:schemeClr val="tx1"/>
                </a:solidFill>
                <a:effectLst/>
                <a:latin typeface="+mj-lt"/>
                <a:ea typeface="+mj-ea"/>
                <a:cs typeface="+mj-cs"/>
              </a:rPr>
              <a:t>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look through </a:t>
            </a:r>
            <a:r>
              <a:rPr lang="en-US" altLang="zh-CN" sz="2800" b="1" kern="1200" dirty="0" err="1" smtClean="0">
                <a:solidFill>
                  <a:schemeClr val="tx1"/>
                </a:solidFill>
                <a:effectLst/>
                <a:latin typeface="+mj-lt"/>
                <a:ea typeface="+mj-ea"/>
                <a:cs typeface="+mj-cs"/>
              </a:rPr>
              <a:t>sth</a:t>
            </a:r>
            <a:r>
              <a:rPr lang="en-US" altLang="zh-CN" sz="2800" b="1"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 </a:t>
            </a:r>
            <a:r>
              <a:rPr lang="zh-CN" altLang="zh-CN" sz="2800" b="1" kern="1200" dirty="0" smtClean="0">
                <a:solidFill>
                  <a:schemeClr val="tx1"/>
                </a:solidFill>
                <a:effectLst/>
                <a:latin typeface="+mj-lt"/>
                <a:ea typeface="+mj-ea"/>
                <a:cs typeface="+mj-cs"/>
              </a:rPr>
              <a:t>迅速查看</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浏览</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look back on/to </a:t>
            </a:r>
            <a:r>
              <a:rPr lang="zh-CN" altLang="zh-CN" sz="2800" b="1" kern="1200" dirty="0" smtClean="0">
                <a:solidFill>
                  <a:schemeClr val="tx1"/>
                </a:solidFill>
                <a:effectLst/>
                <a:latin typeface="+mj-lt"/>
                <a:ea typeface="+mj-ea"/>
                <a:cs typeface="+mj-cs"/>
              </a:rPr>
              <a:t>回忆，回顾</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look into</a:t>
            </a:r>
            <a:r>
              <a:rPr lang="en-US" altLang="zh-CN" sz="2800" kern="1200" dirty="0" smtClean="0">
                <a:solidFill>
                  <a:schemeClr val="tx1"/>
                </a:solidFill>
                <a:effectLst/>
                <a:latin typeface="+mj-lt"/>
                <a:ea typeface="+mj-ea"/>
                <a:cs typeface="+mj-cs"/>
              </a:rPr>
              <a:t> </a:t>
            </a:r>
            <a:r>
              <a:rPr lang="zh-CN" altLang="zh-CN" sz="2800" b="1" kern="1200" dirty="0" smtClean="0">
                <a:solidFill>
                  <a:schemeClr val="tx1"/>
                </a:solidFill>
                <a:effectLst/>
                <a:latin typeface="+mj-lt"/>
                <a:ea typeface="+mj-ea"/>
                <a:cs typeface="+mj-cs"/>
              </a:rPr>
              <a:t>调查，研究</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look up </a:t>
            </a:r>
            <a:r>
              <a:rPr lang="zh-CN" altLang="zh-CN" sz="2800" b="1" kern="1200" dirty="0" smtClean="0">
                <a:solidFill>
                  <a:schemeClr val="tx1"/>
                </a:solidFill>
                <a:effectLst/>
                <a:latin typeface="+mj-lt"/>
                <a:ea typeface="+mj-ea"/>
                <a:cs typeface="+mj-cs"/>
              </a:rPr>
              <a:t>抬头看，查阅</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a:t>
            </a:r>
            <a:r>
              <a:rPr lang="en-US" altLang="zh-CN" sz="2800" b="1" kern="1200" dirty="0" smtClean="0">
                <a:solidFill>
                  <a:schemeClr val="tx1"/>
                </a:solidFill>
                <a:effectLst/>
                <a:latin typeface="+mj-lt"/>
                <a:ea typeface="+mj-ea"/>
                <a:cs typeface="+mj-cs"/>
              </a:rPr>
              <a:t>look up to </a:t>
            </a:r>
            <a:r>
              <a:rPr lang="zh-CN" altLang="zh-CN" sz="2800" b="1" kern="1200" dirty="0" smtClean="0">
                <a:solidFill>
                  <a:schemeClr val="tx1"/>
                </a:solidFill>
                <a:effectLst/>
                <a:latin typeface="+mj-lt"/>
                <a:ea typeface="+mj-ea"/>
                <a:cs typeface="+mj-cs"/>
              </a:rPr>
              <a:t>尊敬，仰视</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★look down upon/on</a:t>
            </a:r>
            <a:r>
              <a:rPr lang="zh-CN" altLang="zh-CN" sz="2800" b="1" kern="1200" dirty="0" smtClean="0">
                <a:solidFill>
                  <a:schemeClr val="tx1"/>
                </a:solidFill>
                <a:effectLst/>
                <a:latin typeface="+mj-lt"/>
                <a:ea typeface="+mj-ea"/>
                <a:cs typeface="+mj-cs"/>
              </a:rPr>
              <a:t>轻视，看不起</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【活学活用】根据句意，用以上短语的正确形式填空。 </a:t>
            </a:r>
          </a:p>
          <a:p>
            <a:pPr marL="514350" indent="-514350" algn="l">
              <a:buAutoNum type="arabicParenR"/>
            </a:pPr>
            <a:r>
              <a:rPr lang="en-US" altLang="zh-CN" sz="2800" kern="1200" dirty="0" smtClean="0">
                <a:solidFill>
                  <a:schemeClr val="tx1"/>
                </a:solidFill>
                <a:effectLst/>
                <a:latin typeface="+mj-lt"/>
                <a:ea typeface="+mj-ea"/>
                <a:cs typeface="+mj-cs"/>
              </a:rPr>
              <a:t>Every year, an inspector arrived </a:t>
            </a:r>
            <a:r>
              <a:rPr lang="en-US" altLang="zh-CN" sz="2800" kern="1200" dirty="0" smtClean="0">
                <a:solidFill>
                  <a:schemeClr val="tx1"/>
                </a:solidFill>
                <a:effectLst/>
                <a:latin typeface="+mj-lt"/>
                <a:ea typeface="+mj-ea"/>
                <a:cs typeface="+mj-cs"/>
              </a:rPr>
              <a:t>                             the </a:t>
            </a:r>
            <a:r>
              <a:rPr lang="en-US" altLang="zh-CN" sz="2800" kern="1200" dirty="0" smtClean="0">
                <a:solidFill>
                  <a:schemeClr val="tx1"/>
                </a:solidFill>
                <a:effectLst/>
                <a:latin typeface="+mj-lt"/>
                <a:ea typeface="+mj-ea"/>
                <a:cs typeface="+mj-cs"/>
              </a:rPr>
              <a:t>power station. </a:t>
            </a:r>
            <a:endParaRPr lang="zh-CN" altLang="zh-CN" sz="2800" kern="1200" dirty="0" smtClean="0">
              <a:solidFill>
                <a:schemeClr val="tx1"/>
              </a:solidFill>
              <a:effectLst/>
              <a:latin typeface="+mj-lt"/>
              <a:ea typeface="+mj-ea"/>
              <a:cs typeface="+mj-cs"/>
            </a:endParaRPr>
          </a:p>
          <a:p>
            <a:endParaRPr lang="zh-CN" altLang="en-US" dirty="0"/>
          </a:p>
        </p:txBody>
      </p:sp>
      <p:sp>
        <p:nvSpPr>
          <p:cNvPr id="3" name="矩形 2"/>
          <p:cNvSpPr/>
          <p:nvPr/>
        </p:nvSpPr>
        <p:spPr>
          <a:xfrm>
            <a:off x="5724128" y="5661248"/>
            <a:ext cx="2057102" cy="523220"/>
          </a:xfrm>
          <a:prstGeom prst="rect">
            <a:avLst/>
          </a:prstGeom>
        </p:spPr>
        <p:txBody>
          <a:bodyPr wrap="none">
            <a:spAutoFit/>
          </a:bodyPr>
          <a:lstStyle/>
          <a:p>
            <a:r>
              <a:rPr lang="en-US" altLang="zh-CN" sz="2800" b="1" u="sng" dirty="0">
                <a:solidFill>
                  <a:srgbClr val="FF0000"/>
                </a:solidFill>
              </a:rPr>
              <a:t>to look over</a:t>
            </a:r>
            <a:r>
              <a:rPr lang="en-US" altLang="zh-CN" sz="2800" b="1" dirty="0">
                <a:solidFill>
                  <a:srgbClr val="FF0000"/>
                </a:solidFill>
              </a:rPr>
              <a:t> </a:t>
            </a:r>
            <a:endParaRPr lang="zh-CN" altLang="en-US" sz="2800" dirty="0"/>
          </a:p>
        </p:txBody>
      </p:sp>
    </p:spTree>
    <p:extLst>
      <p:ext uri="{BB962C8B-B14F-4D97-AF65-F5344CB8AC3E}">
        <p14:creationId xmlns:p14="http://schemas.microsoft.com/office/powerpoint/2010/main" val="89662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140968"/>
            <a:ext cx="8229600" cy="1143000"/>
          </a:xfrm>
        </p:spPr>
        <p:txBody>
          <a:bodyPr>
            <a:noAutofit/>
          </a:bodyPr>
          <a:lstStyle/>
          <a:p>
            <a:pPr algn="l"/>
            <a:r>
              <a:rPr lang="en-US" altLang="zh-CN" sz="2800" kern="1200" dirty="0" smtClean="0">
                <a:solidFill>
                  <a:schemeClr val="tx1"/>
                </a:solidFill>
                <a:effectLst/>
                <a:latin typeface="+mj-lt"/>
                <a:ea typeface="+mj-ea"/>
                <a:cs typeface="+mj-cs"/>
              </a:rPr>
              <a:t>2) I </a:t>
            </a:r>
            <a:r>
              <a:rPr lang="en-US" altLang="zh-CN" sz="2800" b="1" u="sng" kern="1200" dirty="0" smtClean="0">
                <a:solidFill>
                  <a:srgbClr val="FF0000"/>
                </a:solidFill>
                <a:effectLst/>
                <a:latin typeface="+mj-lt"/>
                <a:ea typeface="+mj-ea"/>
                <a:cs typeface="+mj-cs"/>
              </a:rPr>
              <a:t>looked through</a:t>
            </a:r>
            <a:r>
              <a:rPr lang="en-US" altLang="zh-CN" sz="2800" b="1" kern="1200" dirty="0" smtClean="0">
                <a:solidFill>
                  <a:srgbClr val="FF0000"/>
                </a:solidFill>
                <a:effectLst/>
                <a:latin typeface="+mj-lt"/>
                <a:ea typeface="+mj-ea"/>
                <a:cs typeface="+mj-cs"/>
              </a:rPr>
              <a:t> </a:t>
            </a:r>
            <a:r>
              <a:rPr lang="en-US" altLang="zh-CN" sz="2800" kern="1200" dirty="0" smtClean="0">
                <a:solidFill>
                  <a:schemeClr val="tx1"/>
                </a:solidFill>
                <a:effectLst/>
                <a:latin typeface="+mj-lt"/>
                <a:ea typeface="+mj-ea"/>
                <a:cs typeface="+mj-cs"/>
              </a:rPr>
              <a:t>today’s newspaper but didn’t find anything special.</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3) On a clear day, he can </a:t>
            </a:r>
            <a:r>
              <a:rPr lang="en-US" altLang="zh-CN" sz="2800" b="1" u="sng" dirty="0">
                <a:solidFill>
                  <a:srgbClr val="FF0000"/>
                </a:solidFill>
              </a:rPr>
              <a:t>look across </a:t>
            </a:r>
            <a:r>
              <a:rPr lang="en-US" altLang="zh-CN" sz="2800" kern="1200" dirty="0" smtClean="0">
                <a:solidFill>
                  <a:schemeClr val="tx1"/>
                </a:solidFill>
                <a:effectLst/>
                <a:latin typeface="+mj-lt"/>
                <a:ea typeface="+mj-ea"/>
                <a:cs typeface="+mj-cs"/>
              </a:rPr>
              <a:t>the Bering Sea to Russia, only 36 miles away.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4) A working party has been set up </a:t>
            </a:r>
            <a:r>
              <a:rPr lang="en-US" altLang="zh-CN" sz="2800" b="1" u="sng" dirty="0">
                <a:solidFill>
                  <a:srgbClr val="FF0000"/>
                </a:solidFill>
              </a:rPr>
              <a:t>to look into </a:t>
            </a:r>
            <a:r>
              <a:rPr lang="en-US" altLang="zh-CN" sz="2800" kern="1200" dirty="0" smtClean="0">
                <a:solidFill>
                  <a:schemeClr val="tx1"/>
                </a:solidFill>
                <a:effectLst/>
                <a:latin typeface="+mj-lt"/>
                <a:ea typeface="+mj-ea"/>
                <a:cs typeface="+mj-cs"/>
              </a:rPr>
              <a:t>the problem.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5) She </a:t>
            </a:r>
            <a:r>
              <a:rPr lang="en-US" altLang="zh-CN" sz="2800" b="1" u="sng" dirty="0">
                <a:solidFill>
                  <a:srgbClr val="FF0000"/>
                </a:solidFill>
              </a:rPr>
              <a:t>looked up </a:t>
            </a:r>
            <a:r>
              <a:rPr lang="en-US" altLang="zh-CN" sz="2800" kern="1200" dirty="0" smtClean="0">
                <a:solidFill>
                  <a:schemeClr val="tx1"/>
                </a:solidFill>
                <a:effectLst/>
                <a:latin typeface="+mj-lt"/>
                <a:ea typeface="+mj-ea"/>
                <a:cs typeface="+mj-cs"/>
              </a:rPr>
              <a:t>from her book as I entered the room.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6) While you are reading the novel, there is no need for you </a:t>
            </a:r>
            <a:r>
              <a:rPr lang="en-US" altLang="zh-CN" sz="2800" b="1" u="sng" dirty="0">
                <a:solidFill>
                  <a:srgbClr val="FF0000"/>
                </a:solidFill>
              </a:rPr>
              <a:t>to look up </a:t>
            </a:r>
            <a:r>
              <a:rPr lang="en-US" altLang="zh-CN" sz="2800" kern="1200" dirty="0" smtClean="0">
                <a:solidFill>
                  <a:schemeClr val="tx1"/>
                </a:solidFill>
                <a:effectLst/>
                <a:latin typeface="+mj-lt"/>
                <a:ea typeface="+mj-ea"/>
                <a:cs typeface="+mj-cs"/>
              </a:rPr>
              <a:t>every new word in the</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 dictionary because you can guess their meanings according to the context.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7) </a:t>
            </a:r>
            <a:r>
              <a:rPr lang="en-US" altLang="zh-CN" sz="2800" b="1" u="sng" dirty="0">
                <a:solidFill>
                  <a:srgbClr val="FF0000"/>
                </a:solidFill>
              </a:rPr>
              <a:t>Looking back on/to </a:t>
            </a:r>
            <a:r>
              <a:rPr lang="en-US" altLang="zh-CN" sz="2800" kern="1200" dirty="0" smtClean="0">
                <a:solidFill>
                  <a:schemeClr val="tx1"/>
                </a:solidFill>
                <a:effectLst/>
                <a:latin typeface="+mj-lt"/>
                <a:ea typeface="+mj-ea"/>
                <a:cs typeface="+mj-cs"/>
              </a:rPr>
              <a:t>the time I spent with her, I felt a great warmth filled me.</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8) I </a:t>
            </a:r>
            <a:r>
              <a:rPr lang="en-US" altLang="zh-CN" sz="2800" b="1" u="sng" dirty="0">
                <a:solidFill>
                  <a:srgbClr val="FF0000"/>
                </a:solidFill>
              </a:rPr>
              <a:t>look up to </a:t>
            </a:r>
            <a:r>
              <a:rPr lang="en-US" altLang="zh-CN" sz="2800" kern="1200" dirty="0" smtClean="0">
                <a:solidFill>
                  <a:schemeClr val="tx1"/>
                </a:solidFill>
                <a:effectLst/>
                <a:latin typeface="+mj-lt"/>
                <a:ea typeface="+mj-ea"/>
                <a:cs typeface="+mj-cs"/>
              </a:rPr>
              <a:t>him because he is a real artist. </a:t>
            </a:r>
            <a:endParaRPr lang="zh-CN" altLang="zh-CN" sz="2800" kern="1200" dirty="0" smtClean="0">
              <a:solidFill>
                <a:schemeClr val="tx1"/>
              </a:solidFill>
              <a:effectLst/>
              <a:latin typeface="+mj-lt"/>
              <a:ea typeface="+mj-ea"/>
              <a:cs typeface="+mj-cs"/>
            </a:endParaRPr>
          </a:p>
          <a:p>
            <a:endParaRPr lang="zh-CN" altLang="en-US" dirty="0"/>
          </a:p>
        </p:txBody>
      </p:sp>
    </p:spTree>
    <p:extLst>
      <p:ext uri="{BB962C8B-B14F-4D97-AF65-F5344CB8AC3E}">
        <p14:creationId xmlns:p14="http://schemas.microsoft.com/office/powerpoint/2010/main" val="3774239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132856"/>
            <a:ext cx="8229600" cy="1143000"/>
          </a:xfrm>
        </p:spPr>
        <p:txBody>
          <a:bodyPr>
            <a:normAutofit fontScale="90000"/>
          </a:bodyPr>
          <a:lstStyle/>
          <a:p>
            <a:pPr algn="l"/>
            <a:r>
              <a:rPr lang="en-US" altLang="zh-CN" sz="3100" kern="1200" dirty="0" smtClean="0">
                <a:solidFill>
                  <a:schemeClr val="tx1"/>
                </a:solidFill>
                <a:effectLst/>
                <a:latin typeface="+mj-lt"/>
                <a:ea typeface="+mj-ea"/>
                <a:cs typeface="+mj-cs"/>
              </a:rPr>
              <a:t>2. In Uganda, Ryan at last saw </a:t>
            </a:r>
            <a:r>
              <a:rPr lang="en-US" altLang="zh-CN" sz="3100" b="1" kern="1200" dirty="0" smtClean="0">
                <a:solidFill>
                  <a:schemeClr val="tx1"/>
                </a:solidFill>
                <a:effectLst/>
                <a:latin typeface="+mj-lt"/>
                <a:ea typeface="+mj-ea"/>
                <a:cs typeface="+mj-cs"/>
              </a:rPr>
              <a:t>the finished well</a:t>
            </a:r>
            <a:r>
              <a:rPr lang="en-US" altLang="zh-CN" sz="3100" kern="1200" dirty="0" smtClean="0">
                <a:solidFill>
                  <a:schemeClr val="tx1"/>
                </a:solidFill>
                <a:effectLst/>
                <a:latin typeface="+mj-lt"/>
                <a:ea typeface="+mj-ea"/>
                <a:cs typeface="+mj-cs"/>
              </a:rPr>
              <a:t> with his own eyes. But that was not all. He also </a:t>
            </a:r>
            <a:endParaRPr lang="zh-CN" altLang="zh-CN" sz="3100" kern="1200" dirty="0" smtClean="0">
              <a:solidFill>
                <a:schemeClr val="tx1"/>
              </a:solidFill>
              <a:effectLst/>
              <a:latin typeface="+mj-lt"/>
              <a:ea typeface="+mj-ea"/>
              <a:cs typeface="+mj-cs"/>
            </a:endParaRPr>
          </a:p>
          <a:p>
            <a:pPr algn="l"/>
            <a:r>
              <a:rPr lang="en-US" altLang="zh-CN" sz="3100" kern="1200" dirty="0" smtClean="0">
                <a:solidFill>
                  <a:schemeClr val="tx1"/>
                </a:solidFill>
                <a:effectLst/>
                <a:latin typeface="+mj-lt"/>
                <a:ea typeface="+mj-ea"/>
                <a:cs typeface="+mj-cs"/>
              </a:rPr>
              <a:t>saw hundreds of </a:t>
            </a:r>
            <a:r>
              <a:rPr lang="en-US" altLang="zh-CN" sz="3100" b="1" kern="1200" dirty="0" smtClean="0">
                <a:solidFill>
                  <a:schemeClr val="tx1"/>
                </a:solidFill>
                <a:effectLst/>
                <a:latin typeface="+mj-lt"/>
                <a:ea typeface="+mj-ea"/>
                <a:cs typeface="+mj-cs"/>
              </a:rPr>
              <a:t>delighted students</a:t>
            </a:r>
            <a:r>
              <a:rPr lang="en-US" altLang="zh-CN" sz="3100" kern="1200" dirty="0" smtClean="0">
                <a:solidFill>
                  <a:schemeClr val="tx1"/>
                </a:solidFill>
                <a:effectLst/>
                <a:latin typeface="+mj-lt"/>
                <a:ea typeface="+mj-ea"/>
                <a:cs typeface="+mj-cs"/>
              </a:rPr>
              <a:t> who had </a:t>
            </a:r>
            <a:r>
              <a:rPr lang="en-US" altLang="zh-CN" sz="3100" b="1" kern="1200" dirty="0" smtClean="0">
                <a:solidFill>
                  <a:schemeClr val="tx1"/>
                </a:solidFill>
                <a:effectLst/>
                <a:latin typeface="+mj-lt"/>
                <a:ea typeface="+mj-ea"/>
                <a:cs typeface="+mj-cs"/>
              </a:rPr>
              <a:t>turned out</a:t>
            </a:r>
            <a:r>
              <a:rPr lang="en-US" altLang="zh-CN" sz="3100" kern="1200" dirty="0" smtClean="0">
                <a:solidFill>
                  <a:schemeClr val="tx1"/>
                </a:solidFill>
                <a:effectLst/>
                <a:latin typeface="+mj-lt"/>
                <a:ea typeface="+mj-ea"/>
                <a:cs typeface="+mj-cs"/>
              </a:rPr>
              <a:t> to welcome him.</a:t>
            </a:r>
            <a:endParaRPr lang="zh-CN" altLang="zh-CN" sz="3100" kern="1200" dirty="0" smtClean="0">
              <a:solidFill>
                <a:schemeClr val="tx1"/>
              </a:solidFill>
              <a:effectLst/>
              <a:latin typeface="+mj-lt"/>
              <a:ea typeface="+mj-ea"/>
              <a:cs typeface="+mj-cs"/>
            </a:endParaRPr>
          </a:p>
          <a:p>
            <a:pPr algn="l"/>
            <a:r>
              <a:rPr lang="en-US" altLang="zh-CN" sz="3100" b="1" kern="1200" dirty="0" smtClean="0">
                <a:solidFill>
                  <a:schemeClr val="tx1"/>
                </a:solidFill>
                <a:effectLst/>
                <a:latin typeface="+mj-lt"/>
                <a:ea typeface="+mj-ea"/>
                <a:cs typeface="+mj-cs"/>
              </a:rPr>
              <a:t>turn out</a:t>
            </a:r>
            <a:r>
              <a:rPr lang="zh-CN" altLang="zh-CN" sz="3100" b="1" kern="1200" dirty="0" smtClean="0">
                <a:solidFill>
                  <a:schemeClr val="tx1"/>
                </a:solidFill>
                <a:effectLst/>
                <a:latin typeface="+mj-lt"/>
                <a:ea typeface="+mj-ea"/>
                <a:cs typeface="+mj-cs"/>
              </a:rPr>
              <a:t>：出席，参加</a:t>
            </a:r>
            <a:r>
              <a:rPr lang="en-US" altLang="zh-CN" sz="3100" b="1" kern="1200" dirty="0" smtClean="0">
                <a:solidFill>
                  <a:schemeClr val="tx1"/>
                </a:solidFill>
                <a:effectLst/>
                <a:latin typeface="+mj-lt"/>
                <a:ea typeface="+mj-ea"/>
                <a:cs typeface="+mj-cs"/>
              </a:rPr>
              <a:t>; </a:t>
            </a:r>
            <a:endParaRPr lang="zh-CN" altLang="zh-CN" sz="3100" kern="1200" dirty="0" smtClean="0">
              <a:solidFill>
                <a:schemeClr val="tx1"/>
              </a:solidFill>
              <a:effectLst/>
              <a:latin typeface="+mj-lt"/>
              <a:ea typeface="+mj-ea"/>
              <a:cs typeface="+mj-cs"/>
            </a:endParaRPr>
          </a:p>
          <a:p>
            <a:pPr algn="l"/>
            <a:r>
              <a:rPr lang="zh-CN" altLang="zh-CN" sz="3100" b="1" kern="1200" dirty="0" smtClean="0">
                <a:solidFill>
                  <a:schemeClr val="tx1"/>
                </a:solidFill>
                <a:effectLst/>
                <a:latin typeface="+mj-lt"/>
                <a:ea typeface="+mj-ea"/>
                <a:cs typeface="+mj-cs"/>
              </a:rPr>
              <a:t>结果是，证明是</a:t>
            </a:r>
            <a:r>
              <a:rPr lang="en-US" altLang="zh-CN" sz="3100" b="1" kern="1200" dirty="0" smtClean="0">
                <a:solidFill>
                  <a:schemeClr val="tx1"/>
                </a:solidFill>
                <a:effectLst/>
                <a:latin typeface="+mj-lt"/>
                <a:ea typeface="+mj-ea"/>
                <a:cs typeface="+mj-cs"/>
              </a:rPr>
              <a:t> It turned out that .../ Sb.</a:t>
            </a:r>
            <a:r>
              <a:rPr lang="zh-CN" altLang="zh-CN" sz="3100" b="1" kern="1200" dirty="0" smtClean="0">
                <a:solidFill>
                  <a:schemeClr val="tx1"/>
                </a:solidFill>
                <a:effectLst/>
                <a:latin typeface="+mj-lt"/>
                <a:ea typeface="+mj-ea"/>
                <a:cs typeface="+mj-cs"/>
              </a:rPr>
              <a:t>（</a:t>
            </a:r>
            <a:r>
              <a:rPr lang="en-US" altLang="zh-CN" sz="3100" b="1" kern="1200" dirty="0" err="1" smtClean="0">
                <a:solidFill>
                  <a:schemeClr val="tx1"/>
                </a:solidFill>
                <a:effectLst/>
                <a:latin typeface="+mj-lt"/>
                <a:ea typeface="+mj-ea"/>
                <a:cs typeface="+mj-cs"/>
              </a:rPr>
              <a:t>Sth</a:t>
            </a:r>
            <a:r>
              <a:rPr lang="en-US" altLang="zh-CN" sz="3100" b="1" kern="1200" dirty="0" smtClean="0">
                <a:solidFill>
                  <a:schemeClr val="tx1"/>
                </a:solidFill>
                <a:effectLst/>
                <a:latin typeface="+mj-lt"/>
                <a:ea typeface="+mj-ea"/>
                <a:cs typeface="+mj-cs"/>
              </a:rPr>
              <a:t>.</a:t>
            </a:r>
            <a:r>
              <a:rPr lang="zh-CN" altLang="zh-CN" sz="3100" b="1" kern="1200" dirty="0" smtClean="0">
                <a:solidFill>
                  <a:schemeClr val="tx1"/>
                </a:solidFill>
                <a:effectLst/>
                <a:latin typeface="+mj-lt"/>
                <a:ea typeface="+mj-ea"/>
                <a:cs typeface="+mj-cs"/>
              </a:rPr>
              <a:t>）</a:t>
            </a:r>
            <a:r>
              <a:rPr lang="en-US" altLang="zh-CN" sz="3100" b="1" kern="1200" dirty="0" smtClean="0">
                <a:solidFill>
                  <a:schemeClr val="tx1"/>
                </a:solidFill>
                <a:effectLst/>
                <a:latin typeface="+mj-lt"/>
                <a:ea typeface="+mj-ea"/>
                <a:cs typeface="+mj-cs"/>
              </a:rPr>
              <a:t>turned out to be...</a:t>
            </a:r>
            <a:endParaRPr lang="zh-CN" altLang="zh-CN" sz="3100" kern="1200" dirty="0" smtClean="0">
              <a:solidFill>
                <a:schemeClr val="tx1"/>
              </a:solidFill>
              <a:effectLst/>
              <a:latin typeface="+mj-lt"/>
              <a:ea typeface="+mj-ea"/>
              <a:cs typeface="+mj-cs"/>
            </a:endParaRPr>
          </a:p>
          <a:p>
            <a:pPr algn="l"/>
            <a:r>
              <a:rPr lang="en-US" altLang="zh-CN" sz="3100" b="1" kern="1200" dirty="0" err="1" smtClean="0">
                <a:solidFill>
                  <a:schemeClr val="tx1"/>
                </a:solidFill>
                <a:effectLst/>
                <a:latin typeface="+mj-lt"/>
                <a:ea typeface="+mj-ea"/>
                <a:cs typeface="+mj-cs"/>
              </a:rPr>
              <a:t>vt.</a:t>
            </a:r>
            <a:r>
              <a:rPr lang="en-US" altLang="zh-CN" sz="3100" b="1" kern="1200" dirty="0" smtClean="0">
                <a:solidFill>
                  <a:schemeClr val="tx1"/>
                </a:solidFill>
                <a:effectLst/>
                <a:latin typeface="+mj-lt"/>
                <a:ea typeface="+mj-ea"/>
                <a:cs typeface="+mj-cs"/>
              </a:rPr>
              <a:t> </a:t>
            </a:r>
            <a:r>
              <a:rPr lang="zh-CN" altLang="zh-CN" sz="3100" b="1" kern="1200" dirty="0" smtClean="0">
                <a:solidFill>
                  <a:schemeClr val="tx1"/>
                </a:solidFill>
                <a:effectLst/>
                <a:latin typeface="+mj-lt"/>
                <a:ea typeface="+mj-ea"/>
                <a:cs typeface="+mj-cs"/>
              </a:rPr>
              <a:t>生产，制造 </a:t>
            </a:r>
          </a:p>
          <a:p>
            <a:pPr algn="l"/>
            <a:r>
              <a:rPr lang="zh-CN" altLang="zh-CN" sz="3100" kern="1200" dirty="0" smtClean="0">
                <a:solidFill>
                  <a:schemeClr val="tx1"/>
                </a:solidFill>
                <a:effectLst/>
                <a:latin typeface="+mj-lt"/>
                <a:ea typeface="+mj-ea"/>
                <a:cs typeface="+mj-cs"/>
              </a:rPr>
              <a:t>【活学活用】</a:t>
            </a:r>
          </a:p>
          <a:p>
            <a:pPr algn="l"/>
            <a:r>
              <a:rPr lang="zh-CN" altLang="zh-CN" sz="3100" kern="1200" dirty="0" smtClean="0">
                <a:solidFill>
                  <a:schemeClr val="tx1"/>
                </a:solidFill>
                <a:effectLst/>
                <a:latin typeface="+mj-lt"/>
                <a:ea typeface="+mj-ea"/>
                <a:cs typeface="+mj-cs"/>
              </a:rPr>
              <a:t>许多人都出来观看慈善演出</a:t>
            </a:r>
            <a:r>
              <a:rPr lang="en-US" altLang="zh-CN" sz="3100" kern="1200" dirty="0" smtClean="0">
                <a:solidFill>
                  <a:schemeClr val="tx1"/>
                </a:solidFill>
                <a:effectLst/>
                <a:latin typeface="+mj-lt"/>
                <a:ea typeface="+mj-ea"/>
                <a:cs typeface="+mj-cs"/>
              </a:rPr>
              <a:t>(charity performance)</a:t>
            </a:r>
            <a:r>
              <a:rPr lang="zh-CN" altLang="zh-CN" sz="3100" kern="1200" dirty="0" smtClean="0">
                <a:solidFill>
                  <a:schemeClr val="tx1"/>
                </a:solidFill>
                <a:effectLst/>
                <a:latin typeface="+mj-lt"/>
                <a:ea typeface="+mj-ea"/>
                <a:cs typeface="+mj-cs"/>
              </a:rPr>
              <a:t>。</a:t>
            </a:r>
          </a:p>
        </p:txBody>
      </p:sp>
      <p:sp>
        <p:nvSpPr>
          <p:cNvPr id="3" name="矩形 2"/>
          <p:cNvSpPr/>
          <p:nvPr/>
        </p:nvSpPr>
        <p:spPr>
          <a:xfrm>
            <a:off x="287016" y="5085184"/>
            <a:ext cx="8856984" cy="954107"/>
          </a:xfrm>
          <a:prstGeom prst="rect">
            <a:avLst/>
          </a:prstGeom>
        </p:spPr>
        <p:txBody>
          <a:bodyPr wrap="square">
            <a:spAutoFit/>
          </a:bodyPr>
          <a:lstStyle/>
          <a:p>
            <a:r>
              <a:rPr lang="en-US" altLang="zh-CN" sz="2800" b="1" u="sng" dirty="0">
                <a:solidFill>
                  <a:srgbClr val="FF0000"/>
                </a:solidFill>
              </a:rPr>
              <a:t>Crowds of people turned out to watch the charity performance.</a:t>
            </a:r>
            <a:r>
              <a:rPr lang="en-US" altLang="zh-CN" sz="2800" b="1" dirty="0">
                <a:solidFill>
                  <a:srgbClr val="FF0000"/>
                </a:solidFill>
              </a:rPr>
              <a:t> </a:t>
            </a:r>
            <a:endParaRPr lang="zh-CN" altLang="en-US" sz="2800" b="1" dirty="0">
              <a:solidFill>
                <a:srgbClr val="FF0000"/>
              </a:solidFill>
            </a:endParaRPr>
          </a:p>
        </p:txBody>
      </p:sp>
    </p:spTree>
    <p:extLst>
      <p:ext uri="{BB962C8B-B14F-4D97-AF65-F5344CB8AC3E}">
        <p14:creationId xmlns:p14="http://schemas.microsoft.com/office/powerpoint/2010/main" val="1737288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4149080"/>
            <a:ext cx="8229600" cy="1143000"/>
          </a:xfrm>
        </p:spPr>
        <p:txBody>
          <a:bodyPr>
            <a:noAutofit/>
          </a:bodyPr>
          <a:lstStyle/>
          <a:p>
            <a:pPr algn="l"/>
            <a:r>
              <a:rPr lang="zh-CN" altLang="zh-CN" sz="2800" kern="1200" dirty="0" smtClean="0">
                <a:solidFill>
                  <a:schemeClr val="tx1"/>
                </a:solidFill>
                <a:effectLst/>
                <a:latin typeface="+mj-lt"/>
                <a:ea typeface="+mj-ea"/>
                <a:cs typeface="+mj-cs"/>
              </a:rPr>
              <a:t>尽管我们很担心，但一切都很顺利。</a:t>
            </a: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zh-CN" altLang="zh-CN" sz="2800" kern="1200" dirty="0" smtClean="0">
                <a:solidFill>
                  <a:schemeClr val="tx1"/>
                </a:solidFill>
                <a:effectLst/>
                <a:latin typeface="+mj-lt"/>
                <a:ea typeface="+mj-ea"/>
                <a:cs typeface="+mj-cs"/>
              </a:rPr>
              <a:t>这家工厂每天生产</a:t>
            </a:r>
            <a:r>
              <a:rPr lang="en-US" altLang="zh-CN" sz="2800" kern="1200" dirty="0" smtClean="0">
                <a:solidFill>
                  <a:schemeClr val="tx1"/>
                </a:solidFill>
                <a:effectLst/>
                <a:latin typeface="+mj-lt"/>
                <a:ea typeface="+mj-ea"/>
                <a:cs typeface="+mj-cs"/>
              </a:rPr>
              <a:t>9</a:t>
            </a:r>
            <a:r>
              <a:rPr lang="zh-CN" altLang="zh-CN" sz="2800" kern="1200" dirty="0" smtClean="0">
                <a:solidFill>
                  <a:schemeClr val="tx1"/>
                </a:solidFill>
                <a:effectLst/>
                <a:latin typeface="+mj-lt"/>
                <a:ea typeface="+mj-ea"/>
                <a:cs typeface="+mj-cs"/>
              </a:rPr>
              <a:t>万个口罩。</a:t>
            </a:r>
          </a:p>
          <a:p>
            <a:endParaRPr lang="zh-CN" altLang="en-US" dirty="0"/>
          </a:p>
        </p:txBody>
      </p:sp>
      <p:sp>
        <p:nvSpPr>
          <p:cNvPr id="4" name="矩形 3"/>
          <p:cNvSpPr/>
          <p:nvPr/>
        </p:nvSpPr>
        <p:spPr>
          <a:xfrm>
            <a:off x="107504" y="188640"/>
            <a:ext cx="8856984" cy="954107"/>
          </a:xfrm>
          <a:prstGeom prst="rect">
            <a:avLst/>
          </a:prstGeom>
        </p:spPr>
        <p:txBody>
          <a:bodyPr wrap="square">
            <a:spAutoFit/>
          </a:bodyPr>
          <a:lstStyle/>
          <a:p>
            <a:pPr lvl="0">
              <a:spcBef>
                <a:spcPct val="0"/>
              </a:spcBef>
            </a:pPr>
            <a:r>
              <a:rPr lang="zh-CN" altLang="zh-CN" sz="2800" dirty="0">
                <a:solidFill>
                  <a:prstClr val="black"/>
                </a:solidFill>
                <a:cs typeface="+mj-cs"/>
              </a:rPr>
              <a:t>令人惊讶的是，那个总是穿着破旧衣服</a:t>
            </a:r>
            <a:r>
              <a:rPr lang="en-US" altLang="zh-CN" sz="2800" dirty="0">
                <a:solidFill>
                  <a:prstClr val="black"/>
                </a:solidFill>
                <a:cs typeface="+mj-cs"/>
              </a:rPr>
              <a:t>(in a worn suit)</a:t>
            </a:r>
            <a:r>
              <a:rPr lang="zh-CN" altLang="zh-CN" sz="2800" dirty="0">
                <a:solidFill>
                  <a:prstClr val="black"/>
                </a:solidFill>
                <a:cs typeface="+mj-cs"/>
              </a:rPr>
              <a:t>的人竟然是一个百万富翁</a:t>
            </a:r>
            <a:r>
              <a:rPr lang="zh-CN" altLang="zh-CN" sz="2800" dirty="0" smtClean="0">
                <a:solidFill>
                  <a:prstClr val="black"/>
                </a:solidFill>
                <a:cs typeface="+mj-cs"/>
              </a:rPr>
              <a:t>。</a:t>
            </a:r>
            <a:r>
              <a:rPr lang="en-US" altLang="zh-CN" sz="2800" dirty="0" smtClean="0">
                <a:solidFill>
                  <a:prstClr val="black"/>
                </a:solidFill>
                <a:cs typeface="+mj-cs"/>
              </a:rPr>
              <a:t>(</a:t>
            </a:r>
            <a:r>
              <a:rPr lang="en-US" altLang="zh-CN" sz="2800" dirty="0">
                <a:solidFill>
                  <a:prstClr val="black"/>
                </a:solidFill>
                <a:cs typeface="+mj-cs"/>
              </a:rPr>
              <a:t>millionaire</a:t>
            </a:r>
            <a:r>
              <a:rPr lang="en-US" altLang="zh-CN" sz="2800" dirty="0" smtClean="0">
                <a:solidFill>
                  <a:prstClr val="black"/>
                </a:solidFill>
                <a:cs typeface="+mj-cs"/>
              </a:rPr>
              <a:t>)</a:t>
            </a:r>
            <a:endParaRPr lang="zh-CN" altLang="zh-CN" sz="2800" dirty="0">
              <a:solidFill>
                <a:prstClr val="black"/>
              </a:solidFill>
              <a:cs typeface="+mj-cs"/>
            </a:endParaRPr>
          </a:p>
        </p:txBody>
      </p:sp>
      <p:sp>
        <p:nvSpPr>
          <p:cNvPr id="3" name="矩形 2"/>
          <p:cNvSpPr/>
          <p:nvPr/>
        </p:nvSpPr>
        <p:spPr>
          <a:xfrm>
            <a:off x="107504" y="1138292"/>
            <a:ext cx="8928992" cy="1815882"/>
          </a:xfrm>
          <a:prstGeom prst="rect">
            <a:avLst/>
          </a:prstGeom>
        </p:spPr>
        <p:txBody>
          <a:bodyPr wrap="square">
            <a:spAutoFit/>
          </a:bodyPr>
          <a:lstStyle/>
          <a:p>
            <a:pPr lvl="0">
              <a:spcBef>
                <a:spcPct val="0"/>
              </a:spcBef>
            </a:pPr>
            <a:r>
              <a:rPr lang="en-US" altLang="zh-CN" sz="2800" b="1" u="sng" dirty="0">
                <a:solidFill>
                  <a:srgbClr val="FF0000"/>
                </a:solidFill>
              </a:rPr>
              <a:t>Surprisingly, the man always in a worn suit turned out to be a millionaire.</a:t>
            </a:r>
            <a:endParaRPr lang="zh-CN" altLang="zh-CN" sz="2800" b="1" dirty="0">
              <a:solidFill>
                <a:srgbClr val="FF0000"/>
              </a:solidFill>
            </a:endParaRPr>
          </a:p>
          <a:p>
            <a:pPr lvl="0">
              <a:spcBef>
                <a:spcPct val="0"/>
              </a:spcBef>
            </a:pPr>
            <a:r>
              <a:rPr lang="en-US" altLang="zh-CN" sz="2800" b="1" dirty="0">
                <a:solidFill>
                  <a:srgbClr val="FF0000"/>
                </a:solidFill>
              </a:rPr>
              <a:t>= </a:t>
            </a:r>
            <a:r>
              <a:rPr lang="en-US" altLang="zh-CN" sz="2800" b="1" u="sng" dirty="0">
                <a:solidFill>
                  <a:srgbClr val="FF0000"/>
                </a:solidFill>
              </a:rPr>
              <a:t>Surprisingly, it turned out that the man always in a worn suit was a millionaire.</a:t>
            </a:r>
            <a:endParaRPr lang="zh-CN" altLang="zh-CN" sz="2800" b="1" dirty="0">
              <a:solidFill>
                <a:srgbClr val="FF0000"/>
              </a:solidFill>
            </a:endParaRPr>
          </a:p>
        </p:txBody>
      </p:sp>
      <p:sp>
        <p:nvSpPr>
          <p:cNvPr id="5" name="矩形 4"/>
          <p:cNvSpPr/>
          <p:nvPr/>
        </p:nvSpPr>
        <p:spPr>
          <a:xfrm>
            <a:off x="143508" y="3356992"/>
            <a:ext cx="8856984" cy="1384995"/>
          </a:xfrm>
          <a:prstGeom prst="rect">
            <a:avLst/>
          </a:prstGeom>
        </p:spPr>
        <p:txBody>
          <a:bodyPr wrap="square">
            <a:spAutoFit/>
          </a:bodyPr>
          <a:lstStyle/>
          <a:p>
            <a:r>
              <a:rPr lang="en-US" altLang="zh-CN" sz="2800" b="1" u="sng" dirty="0">
                <a:solidFill>
                  <a:srgbClr val="FF0000"/>
                </a:solidFill>
              </a:rPr>
              <a:t>Despite/In spite of our worries</a:t>
            </a:r>
            <a:r>
              <a:rPr lang="zh-CN" altLang="zh-CN" sz="2800" b="1" u="sng" dirty="0">
                <a:solidFill>
                  <a:srgbClr val="FF0000"/>
                </a:solidFill>
              </a:rPr>
              <a:t>，</a:t>
            </a:r>
            <a:r>
              <a:rPr lang="en-US" altLang="zh-CN" sz="2800" b="1" u="sng" dirty="0">
                <a:solidFill>
                  <a:srgbClr val="FF0000"/>
                </a:solidFill>
              </a:rPr>
              <a:t>everything turned out well.</a:t>
            </a:r>
            <a:endParaRPr lang="zh-CN" altLang="zh-CN" sz="2800" b="1" dirty="0">
              <a:solidFill>
                <a:srgbClr val="FF0000"/>
              </a:solidFill>
            </a:endParaRPr>
          </a:p>
          <a:p>
            <a:r>
              <a:rPr lang="en-US" altLang="zh-CN" sz="2800" b="1" dirty="0">
                <a:solidFill>
                  <a:srgbClr val="FF0000"/>
                </a:solidFill>
              </a:rPr>
              <a:t>=</a:t>
            </a:r>
            <a:r>
              <a:rPr lang="en-US" altLang="zh-CN" sz="2800" b="1" u="sng" dirty="0">
                <a:solidFill>
                  <a:srgbClr val="FF0000"/>
                </a:solidFill>
              </a:rPr>
              <a:t>Although we were worried</a:t>
            </a:r>
            <a:r>
              <a:rPr lang="zh-CN" altLang="zh-CN" sz="2800" b="1" u="sng" dirty="0">
                <a:solidFill>
                  <a:srgbClr val="FF0000"/>
                </a:solidFill>
              </a:rPr>
              <a:t>，</a:t>
            </a:r>
            <a:r>
              <a:rPr lang="en-US" altLang="zh-CN" sz="2800" b="1" u="sng" dirty="0">
                <a:solidFill>
                  <a:srgbClr val="FF0000"/>
                </a:solidFill>
              </a:rPr>
              <a:t>everything turned out well.</a:t>
            </a:r>
            <a:endParaRPr lang="zh-CN" altLang="en-US" sz="2800" b="1" dirty="0">
              <a:solidFill>
                <a:srgbClr val="FF0000"/>
              </a:solidFill>
            </a:endParaRPr>
          </a:p>
        </p:txBody>
      </p:sp>
      <p:sp>
        <p:nvSpPr>
          <p:cNvPr id="6" name="矩形 5"/>
          <p:cNvSpPr/>
          <p:nvPr/>
        </p:nvSpPr>
        <p:spPr>
          <a:xfrm>
            <a:off x="251520" y="5877272"/>
            <a:ext cx="6448625" cy="523220"/>
          </a:xfrm>
          <a:prstGeom prst="rect">
            <a:avLst/>
          </a:prstGeom>
        </p:spPr>
        <p:txBody>
          <a:bodyPr wrap="none">
            <a:spAutoFit/>
          </a:bodyPr>
          <a:lstStyle/>
          <a:p>
            <a:r>
              <a:rPr lang="en-US" altLang="zh-CN" sz="2800" b="1" u="sng" dirty="0">
                <a:solidFill>
                  <a:srgbClr val="FF0000"/>
                </a:solidFill>
              </a:rPr>
              <a:t>The factory turns out 90,000 masks a day.</a:t>
            </a:r>
            <a:r>
              <a:rPr lang="en-US" altLang="zh-CN" sz="2800" b="1" dirty="0">
                <a:solidFill>
                  <a:srgbClr val="FF0000"/>
                </a:solidFill>
              </a:rPr>
              <a:t> </a:t>
            </a:r>
            <a:endParaRPr lang="zh-CN" altLang="en-US" sz="2800" b="1" dirty="0">
              <a:solidFill>
                <a:srgbClr val="FF0000"/>
              </a:solidFill>
            </a:endParaRPr>
          </a:p>
        </p:txBody>
      </p:sp>
    </p:spTree>
    <p:extLst>
      <p:ext uri="{BB962C8B-B14F-4D97-AF65-F5344CB8AC3E}">
        <p14:creationId xmlns:p14="http://schemas.microsoft.com/office/powerpoint/2010/main" val="192877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4077072"/>
            <a:ext cx="8229600" cy="1143000"/>
          </a:xfrm>
        </p:spPr>
        <p:txBody>
          <a:bodyPr>
            <a:normAutofit fontScale="90000"/>
          </a:bodyPr>
          <a:lstStyle/>
          <a:p>
            <a:pPr algn="l"/>
            <a:r>
              <a:rPr lang="en-US" altLang="zh-CN" sz="2800" b="1" kern="1200" dirty="0" smtClean="0">
                <a:solidFill>
                  <a:schemeClr val="tx1"/>
                </a:solidFill>
                <a:effectLst/>
                <a:latin typeface="+mj-lt"/>
                <a:ea typeface="+mj-ea"/>
                <a:cs typeface="+mj-cs"/>
              </a:rPr>
              <a:t>★offer sb. </a:t>
            </a:r>
            <a:r>
              <a:rPr lang="en-US" altLang="zh-CN" sz="2800" b="1" kern="1200" dirty="0" err="1" smtClean="0">
                <a:solidFill>
                  <a:schemeClr val="tx1"/>
                </a:solidFill>
                <a:effectLst/>
                <a:latin typeface="+mj-lt"/>
                <a:ea typeface="+mj-ea"/>
                <a:cs typeface="+mj-cs"/>
              </a:rPr>
              <a:t>sth</a:t>
            </a:r>
            <a:r>
              <a:rPr lang="en-US" altLang="zh-CN" sz="2800" b="1" kern="1200" dirty="0" smtClean="0">
                <a:solidFill>
                  <a:schemeClr val="tx1"/>
                </a:solidFill>
                <a:effectLst/>
                <a:latin typeface="+mj-lt"/>
                <a:ea typeface="+mj-ea"/>
                <a:cs typeface="+mj-cs"/>
              </a:rPr>
              <a:t>.=offer </a:t>
            </a:r>
            <a:r>
              <a:rPr lang="en-US" altLang="zh-CN" sz="2800" b="1" kern="1200" dirty="0" err="1" smtClean="0">
                <a:solidFill>
                  <a:schemeClr val="tx1"/>
                </a:solidFill>
                <a:effectLst/>
                <a:latin typeface="+mj-lt"/>
                <a:ea typeface="+mj-ea"/>
                <a:cs typeface="+mj-cs"/>
              </a:rPr>
              <a:t>sth</a:t>
            </a:r>
            <a:r>
              <a:rPr lang="en-US" altLang="zh-CN" sz="2800" b="1" kern="1200" dirty="0" smtClean="0">
                <a:solidFill>
                  <a:schemeClr val="tx1"/>
                </a:solidFill>
                <a:effectLst/>
                <a:latin typeface="+mj-lt"/>
                <a:ea typeface="+mj-ea"/>
                <a:cs typeface="+mj-cs"/>
              </a:rPr>
              <a:t>. to sb. </a:t>
            </a:r>
            <a:r>
              <a:rPr lang="zh-CN" altLang="zh-CN" sz="2800" b="1" kern="1200" dirty="0" smtClean="0">
                <a:solidFill>
                  <a:schemeClr val="tx1"/>
                </a:solidFill>
                <a:effectLst/>
                <a:latin typeface="+mj-lt"/>
                <a:ea typeface="+mj-ea"/>
                <a:cs typeface="+mj-cs"/>
              </a:rPr>
              <a:t>向某人提供某物</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★offer to do</a:t>
            </a:r>
            <a:r>
              <a:rPr lang="zh-CN" altLang="zh-CN" sz="2800" b="1" kern="1200" dirty="0" smtClean="0">
                <a:solidFill>
                  <a:schemeClr val="tx1"/>
                </a:solidFill>
                <a:effectLst/>
                <a:latin typeface="+mj-lt"/>
                <a:ea typeface="+mj-ea"/>
                <a:cs typeface="+mj-cs"/>
              </a:rPr>
              <a:t>主动提出做某事</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★on offer </a:t>
            </a:r>
            <a:r>
              <a:rPr lang="zh-CN" altLang="zh-CN" sz="2800" b="1" kern="1200" dirty="0" smtClean="0">
                <a:solidFill>
                  <a:schemeClr val="tx1"/>
                </a:solidFill>
                <a:effectLst/>
                <a:latin typeface="+mj-lt"/>
                <a:ea typeface="+mj-ea"/>
                <a:cs typeface="+mj-cs"/>
              </a:rPr>
              <a:t>特价出售的</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★free/special offers </a:t>
            </a:r>
            <a:r>
              <a:rPr lang="zh-CN" altLang="zh-CN" sz="2800" b="1" kern="1200" dirty="0" smtClean="0">
                <a:solidFill>
                  <a:schemeClr val="tx1"/>
                </a:solidFill>
                <a:effectLst/>
                <a:latin typeface="+mj-lt"/>
                <a:ea typeface="+mj-ea"/>
                <a:cs typeface="+mj-cs"/>
              </a:rPr>
              <a:t>免费赠品</a:t>
            </a:r>
            <a:r>
              <a:rPr lang="en-US" altLang="zh-CN" sz="2800" b="1" kern="1200" dirty="0" smtClean="0">
                <a:solidFill>
                  <a:schemeClr val="tx1"/>
                </a:solidFill>
                <a:effectLst/>
                <a:latin typeface="+mj-lt"/>
                <a:ea typeface="+mj-ea"/>
                <a:cs typeface="+mj-cs"/>
              </a:rPr>
              <a:t>/</a:t>
            </a:r>
            <a:r>
              <a:rPr lang="zh-CN" altLang="zh-CN" sz="2800" b="1" kern="1200" dirty="0" smtClean="0">
                <a:solidFill>
                  <a:schemeClr val="tx1"/>
                </a:solidFill>
                <a:effectLst/>
                <a:latin typeface="+mj-lt"/>
                <a:ea typeface="+mj-ea"/>
                <a:cs typeface="+mj-cs"/>
              </a:rPr>
              <a:t>特价优惠</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 </a:t>
            </a:r>
            <a:r>
              <a:rPr lang="zh-CN" altLang="zh-CN" sz="2800" kern="1200" dirty="0" smtClean="0">
                <a:solidFill>
                  <a:schemeClr val="tx1"/>
                </a:solidFill>
                <a:effectLst/>
                <a:latin typeface="+mj-lt"/>
                <a:ea typeface="+mj-ea"/>
                <a:cs typeface="+mj-cs"/>
              </a:rPr>
              <a:t>团队工作给我提供了一个学习如何与他人相处的机会。</a:t>
            </a: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kern="1200" dirty="0" smtClean="0">
                <a:solidFill>
                  <a:schemeClr val="tx1"/>
                </a:solidFill>
                <a:effectLst/>
                <a:latin typeface="+mj-lt"/>
                <a:ea typeface="+mj-ea"/>
                <a:cs typeface="+mj-cs"/>
              </a:rPr>
              <a:t>2) </a:t>
            </a:r>
            <a:r>
              <a:rPr lang="zh-CN" altLang="zh-CN" sz="2800" kern="1200" dirty="0" smtClean="0">
                <a:solidFill>
                  <a:schemeClr val="tx1"/>
                </a:solidFill>
                <a:effectLst/>
                <a:latin typeface="+mj-lt"/>
                <a:ea typeface="+mj-ea"/>
                <a:cs typeface="+mj-cs"/>
              </a:rPr>
              <a:t>如果你主动帮助别人，你最终会得到回报。</a:t>
            </a: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3) Have you got any job offers?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  </a:t>
            </a:r>
            <a:br>
              <a:rPr lang="en-US" altLang="zh-CN" sz="2800" kern="1200" dirty="0" smtClean="0">
                <a:solidFill>
                  <a:schemeClr val="tx1"/>
                </a:solidFill>
                <a:effectLst/>
                <a:latin typeface="+mj-lt"/>
                <a:ea typeface="+mj-ea"/>
                <a:cs typeface="+mj-cs"/>
              </a:rPr>
            </a:br>
            <a:endParaRPr lang="zh-CN" altLang="en-US" dirty="0"/>
          </a:p>
        </p:txBody>
      </p:sp>
      <p:sp>
        <p:nvSpPr>
          <p:cNvPr id="4" name="矩形 3"/>
          <p:cNvSpPr/>
          <p:nvPr/>
        </p:nvSpPr>
        <p:spPr>
          <a:xfrm>
            <a:off x="179512" y="44624"/>
            <a:ext cx="8856984" cy="2246769"/>
          </a:xfrm>
          <a:prstGeom prst="rect">
            <a:avLst/>
          </a:prstGeom>
        </p:spPr>
        <p:txBody>
          <a:bodyPr wrap="square">
            <a:spAutoFit/>
          </a:bodyPr>
          <a:lstStyle/>
          <a:p>
            <a:pPr lvl="0">
              <a:spcBef>
                <a:spcPct val="0"/>
              </a:spcBef>
            </a:pPr>
            <a:r>
              <a:rPr lang="en-US" altLang="zh-CN" sz="2800" dirty="0">
                <a:solidFill>
                  <a:prstClr val="black"/>
                </a:solidFill>
                <a:cs typeface="+mj-cs"/>
              </a:rPr>
              <a:t>3. They sang and danced happily. Some even </a:t>
            </a:r>
            <a:r>
              <a:rPr lang="en-US" altLang="zh-CN" sz="2800" b="1" dirty="0">
                <a:solidFill>
                  <a:prstClr val="black"/>
                </a:solidFill>
                <a:cs typeface="+mj-cs"/>
              </a:rPr>
              <a:t>offered him food and gifts</a:t>
            </a:r>
            <a:r>
              <a:rPr lang="en-US" altLang="zh-CN" sz="2800" dirty="0">
                <a:solidFill>
                  <a:prstClr val="black"/>
                </a:solidFill>
                <a:cs typeface="+mj-cs"/>
              </a:rPr>
              <a:t>.</a:t>
            </a:r>
            <a:endParaRPr lang="zh-CN" altLang="zh-CN" sz="2800" dirty="0">
              <a:solidFill>
                <a:prstClr val="black"/>
              </a:solidFill>
              <a:cs typeface="+mj-cs"/>
            </a:endParaRPr>
          </a:p>
          <a:p>
            <a:pPr lvl="0">
              <a:spcBef>
                <a:spcPct val="0"/>
              </a:spcBef>
            </a:pPr>
            <a:r>
              <a:rPr lang="en-US" altLang="zh-CN" sz="2800" b="1" dirty="0">
                <a:solidFill>
                  <a:prstClr val="black"/>
                </a:solidFill>
                <a:cs typeface="+mj-cs"/>
              </a:rPr>
              <a:t>offer: </a:t>
            </a:r>
            <a:r>
              <a:rPr lang="en-US" altLang="zh-CN" sz="2800" b="1" dirty="0" err="1">
                <a:solidFill>
                  <a:prstClr val="black"/>
                </a:solidFill>
                <a:cs typeface="+mj-cs"/>
              </a:rPr>
              <a:t>vt.</a:t>
            </a:r>
            <a:r>
              <a:rPr lang="en-US" altLang="zh-CN" sz="2800" b="1" dirty="0">
                <a:solidFill>
                  <a:prstClr val="black"/>
                </a:solidFill>
                <a:cs typeface="+mj-cs"/>
              </a:rPr>
              <a:t> (offered-offered-offering)  (</a:t>
            </a:r>
            <a:r>
              <a:rPr lang="zh-CN" altLang="zh-CN" sz="2800" b="1" dirty="0">
                <a:solidFill>
                  <a:prstClr val="black"/>
                </a:solidFill>
                <a:cs typeface="+mj-cs"/>
              </a:rPr>
              <a:t>主动</a:t>
            </a:r>
            <a:r>
              <a:rPr lang="en-US" altLang="zh-CN" sz="2800" b="1" dirty="0">
                <a:solidFill>
                  <a:prstClr val="black"/>
                </a:solidFill>
                <a:cs typeface="+mj-cs"/>
              </a:rPr>
              <a:t>)</a:t>
            </a:r>
            <a:r>
              <a:rPr lang="zh-CN" altLang="zh-CN" sz="2800" b="1" dirty="0">
                <a:solidFill>
                  <a:prstClr val="black"/>
                </a:solidFill>
                <a:cs typeface="+mj-cs"/>
              </a:rPr>
              <a:t>提出，给予； 提供；出价</a:t>
            </a:r>
            <a:endParaRPr lang="zh-CN" altLang="zh-CN" sz="2800" dirty="0">
              <a:solidFill>
                <a:prstClr val="black"/>
              </a:solidFill>
              <a:cs typeface="+mj-cs"/>
            </a:endParaRPr>
          </a:p>
          <a:p>
            <a:pPr lvl="0">
              <a:spcBef>
                <a:spcPct val="0"/>
              </a:spcBef>
            </a:pPr>
            <a:r>
              <a:rPr lang="en-US" altLang="zh-CN" sz="2800" b="1" dirty="0">
                <a:solidFill>
                  <a:prstClr val="black"/>
                </a:solidFill>
                <a:cs typeface="+mj-cs"/>
              </a:rPr>
              <a:t>     n. </a:t>
            </a:r>
            <a:r>
              <a:rPr lang="zh-CN" altLang="zh-CN" sz="2800" b="1" dirty="0">
                <a:solidFill>
                  <a:prstClr val="black"/>
                </a:solidFill>
                <a:cs typeface="+mj-cs"/>
              </a:rPr>
              <a:t>提供</a:t>
            </a:r>
            <a:r>
              <a:rPr lang="en-US" altLang="zh-CN" sz="2800" b="1" dirty="0">
                <a:solidFill>
                  <a:prstClr val="black"/>
                </a:solidFill>
                <a:cs typeface="+mj-cs"/>
              </a:rPr>
              <a:t>(</a:t>
            </a:r>
            <a:r>
              <a:rPr lang="zh-CN" altLang="zh-CN" sz="2800" b="1" dirty="0">
                <a:solidFill>
                  <a:prstClr val="black"/>
                </a:solidFill>
                <a:cs typeface="+mj-cs"/>
              </a:rPr>
              <a:t>物</a:t>
            </a:r>
            <a:r>
              <a:rPr lang="en-US" altLang="zh-CN" sz="2800" b="1" dirty="0">
                <a:solidFill>
                  <a:prstClr val="black"/>
                </a:solidFill>
                <a:cs typeface="+mj-cs"/>
              </a:rPr>
              <a:t>)</a:t>
            </a:r>
            <a:r>
              <a:rPr lang="zh-CN" altLang="zh-CN" sz="2800" b="1" dirty="0">
                <a:solidFill>
                  <a:prstClr val="black"/>
                </a:solidFill>
                <a:cs typeface="+mj-cs"/>
              </a:rPr>
              <a:t>；提议；开价，报价；减价，特价</a:t>
            </a:r>
            <a:r>
              <a:rPr lang="en-US" altLang="zh-CN" sz="2800" dirty="0">
                <a:solidFill>
                  <a:prstClr val="black"/>
                </a:solidFill>
                <a:cs typeface="+mj-cs"/>
              </a:rPr>
              <a:t> </a:t>
            </a:r>
            <a:endParaRPr lang="zh-CN" altLang="en-US" dirty="0"/>
          </a:p>
        </p:txBody>
      </p:sp>
      <p:sp>
        <p:nvSpPr>
          <p:cNvPr id="3" name="矩形 2"/>
          <p:cNvSpPr/>
          <p:nvPr/>
        </p:nvSpPr>
        <p:spPr>
          <a:xfrm>
            <a:off x="155803" y="4005064"/>
            <a:ext cx="8280920" cy="954107"/>
          </a:xfrm>
          <a:prstGeom prst="rect">
            <a:avLst/>
          </a:prstGeom>
        </p:spPr>
        <p:txBody>
          <a:bodyPr wrap="square">
            <a:spAutoFit/>
          </a:bodyPr>
          <a:lstStyle/>
          <a:p>
            <a:r>
              <a:rPr lang="en-US" altLang="zh-CN" sz="2800" b="1" dirty="0">
                <a:solidFill>
                  <a:srgbClr val="FF0000"/>
                </a:solidFill>
              </a:rPr>
              <a:t>Working in a team </a:t>
            </a:r>
            <a:r>
              <a:rPr lang="en-US" altLang="zh-CN" sz="2800" b="1" u="sng" dirty="0">
                <a:solidFill>
                  <a:srgbClr val="FF0000"/>
                </a:solidFill>
              </a:rPr>
              <a:t>offers me a chance to learn how to get along with others.</a:t>
            </a:r>
            <a:endParaRPr lang="zh-CN" altLang="en-US" sz="2800" b="1" dirty="0">
              <a:solidFill>
                <a:srgbClr val="FF0000"/>
              </a:solidFill>
            </a:endParaRPr>
          </a:p>
        </p:txBody>
      </p:sp>
      <p:sp>
        <p:nvSpPr>
          <p:cNvPr id="5" name="矩形 4"/>
          <p:cNvSpPr/>
          <p:nvPr/>
        </p:nvSpPr>
        <p:spPr>
          <a:xfrm>
            <a:off x="251520" y="5229200"/>
            <a:ext cx="8892480" cy="523220"/>
          </a:xfrm>
          <a:prstGeom prst="rect">
            <a:avLst/>
          </a:prstGeom>
        </p:spPr>
        <p:txBody>
          <a:bodyPr wrap="square">
            <a:spAutoFit/>
          </a:bodyPr>
          <a:lstStyle/>
          <a:p>
            <a:r>
              <a:rPr lang="en-US" altLang="zh-CN" sz="2800" b="1" u="sng" dirty="0">
                <a:solidFill>
                  <a:srgbClr val="FF0000"/>
                </a:solidFill>
              </a:rPr>
              <a:t>If you offer to help people, you'll eventually be rewarded</a:t>
            </a:r>
            <a:r>
              <a:rPr lang="en-US" altLang="zh-CN" sz="2800" b="1" dirty="0">
                <a:solidFill>
                  <a:srgbClr val="FF0000"/>
                </a:solidFill>
              </a:rPr>
              <a:t>. </a:t>
            </a:r>
            <a:endParaRPr lang="zh-CN" altLang="en-US" sz="2800" b="1" dirty="0">
              <a:solidFill>
                <a:srgbClr val="FF0000"/>
              </a:solidFill>
            </a:endParaRPr>
          </a:p>
        </p:txBody>
      </p:sp>
      <p:sp>
        <p:nvSpPr>
          <p:cNvPr id="6" name="矩形 5"/>
          <p:cNvSpPr/>
          <p:nvPr/>
        </p:nvSpPr>
        <p:spPr>
          <a:xfrm>
            <a:off x="323528" y="6093296"/>
            <a:ext cx="3791423" cy="523220"/>
          </a:xfrm>
          <a:prstGeom prst="rect">
            <a:avLst/>
          </a:prstGeom>
        </p:spPr>
        <p:txBody>
          <a:bodyPr wrap="none">
            <a:spAutoFit/>
          </a:bodyPr>
          <a:lstStyle/>
          <a:p>
            <a:r>
              <a:rPr lang="zh-CN" altLang="zh-CN" sz="2800" b="1" u="sng" dirty="0">
                <a:solidFill>
                  <a:srgbClr val="FF0000"/>
                </a:solidFill>
              </a:rPr>
              <a:t>有公司愿意聘用你吗？</a:t>
            </a:r>
            <a:endParaRPr lang="zh-CN" altLang="en-US" sz="2800" b="1" dirty="0">
              <a:solidFill>
                <a:srgbClr val="FF0000"/>
              </a:solidFill>
            </a:endParaRPr>
          </a:p>
        </p:txBody>
      </p:sp>
    </p:spTree>
    <p:extLst>
      <p:ext uri="{BB962C8B-B14F-4D97-AF65-F5344CB8AC3E}">
        <p14:creationId xmlns:p14="http://schemas.microsoft.com/office/powerpoint/2010/main" val="77430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1215</TotalTime>
  <Words>1483</Words>
  <Application>Microsoft Office PowerPoint</Application>
  <PresentationFormat>全屏显示(4:3)</PresentationFormat>
  <Paragraphs>173</Paragraphs>
  <Slides>17</Slides>
  <Notes>0</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     Important phrases  眺望 喷泉式饮水机  挣钱 做园艺  完成某人的目标  公开宣布；把秘密公开 给某人提供某物  从...中受益</vt:lpstr>
      <vt:lpstr> Key sentences As a six-year-old Canadian schoolboy, Ryan                     the  words               by his teacher              many people in developing African  countries couldn’t get enough clean water.   年仅六岁的加拿大男孩瑞恩难以相信老师说的话---在欠发达的非洲国家，许多人都喝不到足够的干净的水。             they needed was a well         near their homes.    他们需要的是一口在家附近挖的井。 After several months, Ryan had raised the $2,000,              a well was  built near a primary school in Uganda.   几个月后，瑞恩筹集了2000美元，用这笔钱在乌干达一所小学附近建了一口井。 </vt:lpstr>
      <vt:lpstr>In Uganda, Ryan at last saw  But that was not all. He also saw hundreds of                           who had                                                             在乌干达，瑞恩终于亲眼见到了已经完工的井。不仅如此，他还看到了几百名学生兴高采烈地前来迎接他。 At first Ryan was nervous, but soon                                                .   起初瑞恩很紧张，但很快他就感到非常温暖。 He really had                                            these children. He   他真的改变了这些孩子的生活。瑞恩的脸上终于露出了开心的笑容。 </vt:lpstr>
      <vt:lpstr>Later，Ryan’s experience                             a foundation to encourage more people to help. Many                               gave him their support. 后来，瑞恩的经历促使他成立了一个基金会来鼓励更多的人帮忙。许多受鼓舞的人也给予他支持。 This insight grew from                                                  a six-year-old boy who had the courage and perseverance  这份领悟，始于一个有勇气和毅力去实现梦想的六岁男孩那颗坚定不移的心/坚定的态度。 </vt:lpstr>
      <vt:lpstr>Step 2 Language points He looked across the classroom at the drinking fountain.  ★look across 眺望（强调从一边看到另一边）   ★look over 查看；检查  ★look through sth. 迅速查看,浏览 ★look back on/to 回忆，回顾 ★look into 调查，研究 ★look up 抬头看，查阅 ★look up to 尊敬，仰视 ★look down upon/on轻视，看不起 【活学活用】根据句意，用以上短语的正确形式填空。  Every year, an inspector arrived                              the power station.  </vt:lpstr>
      <vt:lpstr>2) I looked through today’s newspaper but didn’t find anything special. 3) On a clear day, he can look across the Bering Sea to Russia, only 36 miles away.    4) A working party has been set up to look into the problem.  5) She looked up from her book as I entered the room.  6) While you are reading the novel, there is no need for you to look up every new word in the  dictionary because you can guess their meanings according to the context.  7) Looking back on/to the time I spent with her, I felt a great warmth filled me. 8) I look up to him because he is a real artist.  </vt:lpstr>
      <vt:lpstr>2. In Uganda, Ryan at last saw the finished well with his own eyes. But that was not all. He also  saw hundreds of delighted students who had turned out to welcome him. turn out：出席，参加;  结果是，证明是 It turned out that .../ Sb.（Sth.）turned out to be... vt. 生产，制造  【活学活用】 许多人都出来观看慈善演出(charity performance)。</vt:lpstr>
      <vt:lpstr>尽管我们很担心，但一切都很顺利。     这家工厂每天生产9万个口罩。 </vt:lpstr>
      <vt:lpstr>★offer sb. sth.=offer sth. to sb. 向某人提供某物 ★offer to do主动提出做某事 ★on offer 特价出售的 ★free/special offers 免费赠品/特价优惠 1) 团队工作给我提供了一个学习如何与他人相处的机会。   2) 如果你主动帮助别人，你最终会得到回报。  3) Have you got any job offers?    </vt:lpstr>
      <vt:lpstr>4) You can’t accept an opinion                (offer) to you unless it is based on facts. 5) A few days after the interview, I received a letter                     (offer) me admission to the university.   4. He really had made a difference for these children. He broke into a joyful smile.  （1）make a difference起作用，产生影响 ★ make no/little difference没有/几乎没有关系/影响  ★ It makes no difference whether ... 是否...没有影响（It形式主语）  </vt:lpstr>
      <vt:lpstr>【活学活用】 我很高兴，我所给予的点滴善行可以对他的生活产生巨大影响。 I am so happy that   这些措施是否有效对我来说无关紧要.   3) 只有言行一致，我们才能在我们希望实现的事情上有所作为。       </vt:lpstr>
      <vt:lpstr>（2）break into: 突然开始 (做某事) ；强行闯入 ★ break into tears/laughter/a smile突然哭起来/笑起来 ★ break into a run 突然飞奔起来 ★ break into the house  强行闯入房屋  听到这个坏消息，她突然哭了起来。     2) 看到溺水的孩子，他急忙跑去救她。     </vt:lpstr>
      <vt:lpstr>3) 那位警察发现有人闯入室内，盗走一批珠宝。   The policeman found   and a quantity of jewellery/jewelry was stolen. 【拓展】break in: vi.强行进入；打断，插嘴         break out: (战争，打斗等)突然开始，爆发         break up: (使)破碎；(使)破裂；(物理)分解；解散         break down: 出故障；(身体)垮掉；（情感）失控; (化学)分解         break through: 突破，冲破 A big fire                    last night and its cause is being looked into.  Your computer has                           again! It doesn’t make sense to buy the cheapest brand of  computer just to save a few dollars.  </vt:lpstr>
      <vt:lpstr>3) A neighbor asked for the music to be turned down and the party                      . 4) Our soldiers quickly                              the enemy’s defence works. 5) While I was explaining my point of view, he               to argue with me. 5. Today, over 800,000 people in 16 countries across Africa have benefited from the life-changing  gift of clean, safe water. （1）benefit from从... 获益/受益 ★ benefit sb./sth. 对某人/物有益 ★ be of benefit to... =be beneficial to对...有益 ★ to one’s benefit 对...有利 ★ for the benefit of...为了...的利益 </vt:lpstr>
      <vt:lpstr>【活学活用】 1) 把每天的茶摄取量控制在三到四杯，对每个人都有好处。   2) 尽早接受治疗将会对你有利。   3) 这次赛跑对参赛者的身心都有很大的好处。   4) 我们对环境的保护完全是为了我们的子孙后代。    </vt:lpstr>
      <vt:lpstr>（2）life-changing 合成形容词 能改变人一生的    English-speaking 说英语的           life-threatening  危及生命的    trouble-making 捣乱的，惹是生非的   peace-loving 爱好和平的  Step 3 Practice  Translate the following sentences into English. 1.朝广场对面看，你会看到一座雕像(statue)矗立在那里(look across)    2.她对工作表现出极大的奉献精神，结果赢得了同事们的尊敬。(turn out; earn)   </vt:lpstr>
      <vt:lpstr>3.当她笑了的时候，我知道她已经原谅了我。(break into)    4.通过帮助这些孩子，我觉得能发挥我的作用影响孩子的未来，为社会做出贡献。(make a difference)    5.朗读短文段落对提高英语口语有利。(benefit)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phrases 眺望look across 喷泉式饮水机 a drinking fountain 挣钱 earn money 做园艺 do gardening 完成某人的目标 reach one’s target 公开宣布；把秘密公开 go public 给某人提供某物 offer sb. sth.=offer sth. to sb. 从...中受益 benefit from...</dc:title>
  <dc:creator>Administrator</dc:creator>
  <cp:lastModifiedBy>China</cp:lastModifiedBy>
  <cp:revision>25</cp:revision>
  <dcterms:created xsi:type="dcterms:W3CDTF">2021-05-12T07:14:28Z</dcterms:created>
  <dcterms:modified xsi:type="dcterms:W3CDTF">2021-05-19T01:12:15Z</dcterms:modified>
</cp:coreProperties>
</file>