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sldIdLst>
    <p:sldId id="256" r:id="rId3"/>
    <p:sldId id="264" r:id="rId4"/>
    <p:sldId id="262" r:id="rId5"/>
    <p:sldId id="270" r:id="rId6"/>
    <p:sldId id="271" r:id="rId7"/>
    <p:sldId id="273" r:id="rId8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61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notesMaster" Target="notesMasters/notesMaster1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4B1FB7-A7EC-445E-8B78-3F03955C5A44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79833B-7406-4F33-B4A1-1E03C5D1C13E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286000" y="2348880"/>
            <a:ext cx="4572000" cy="175323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altLang="zh-CN" sz="5400" b="1" kern="100" dirty="0">
                <a:latin typeface="Times New Roman" panose="02020603050405020304"/>
                <a:cs typeface="Times New Roman" panose="02020603050405020304"/>
              </a:rPr>
              <a:t>Book 3 Unit 2</a:t>
            </a:r>
            <a:endParaRPr lang="zh-CN" altLang="zh-CN" sz="5400" kern="100" dirty="0">
              <a:cs typeface="Times New Roman" panose="02020603050405020304"/>
            </a:endParaRPr>
          </a:p>
          <a:p>
            <a:pPr algn="ctr">
              <a:spcAft>
                <a:spcPts val="0"/>
              </a:spcAft>
            </a:pPr>
            <a:r>
              <a:rPr lang="en-US" altLang="zh-CN" sz="5400" b="1" kern="100" dirty="0">
                <a:latin typeface="Times New Roman" panose="02020603050405020304"/>
                <a:cs typeface="Times New Roman" panose="02020603050405020304"/>
              </a:rPr>
              <a:t>Quiz</a:t>
            </a:r>
            <a:endParaRPr lang="zh-CN" altLang="zh-CN" sz="5400" kern="100" dirty="0"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26365" y="181610"/>
            <a:ext cx="4301619" cy="64312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00050" indent="-400050" algn="just">
              <a:spcAft>
                <a:spcPts val="0"/>
              </a:spcAft>
              <a:buAutoNum type="romanUcPeriod"/>
            </a:pPr>
            <a:r>
              <a:rPr lang="en-US" altLang="zh-CN" sz="28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Words</a:t>
            </a:r>
            <a:endParaRPr lang="zh-CN" altLang="zh-CN" sz="2800" kern="100" dirty="0">
              <a:solidFill>
                <a:srgbClr val="FF0000"/>
              </a:solidFill>
              <a:cs typeface="Times New Roman" panose="02020603050405020304"/>
            </a:endParaRPr>
          </a:p>
          <a:p>
            <a:pPr lvl="0" indent="0" algn="just">
              <a:spcAft>
                <a:spcPts val="0"/>
              </a:spcAft>
              <a:buFont typeface="+mj-lt"/>
              <a:buNone/>
            </a:pPr>
            <a:r>
              <a:rPr altLang="zh-CN" sz="2400" b="1" kern="100" dirty="0">
                <a:latin typeface="Times New Roman" panose="02020603050405020304"/>
                <a:cs typeface="Times New Roman" panose="02020603050405020304"/>
              </a:rPr>
              <a:t>1.有效的，产生预期效果的adj.      </a:t>
            </a:r>
            <a:endParaRPr altLang="zh-CN" sz="2400" b="1" kern="100" dirty="0">
              <a:latin typeface="Times New Roman" panose="02020603050405020304"/>
              <a:cs typeface="Times New Roman" panose="02020603050405020304"/>
            </a:endParaRPr>
          </a:p>
          <a:p>
            <a:pPr lvl="0" indent="0" algn="just">
              <a:spcAft>
                <a:spcPts val="0"/>
              </a:spcAft>
              <a:buFont typeface="+mj-lt"/>
              <a:buNone/>
            </a:pPr>
            <a:r>
              <a:rPr altLang="zh-CN" sz="2400" b="1" kern="100" dirty="0">
                <a:latin typeface="Times New Roman" panose="02020603050405020304"/>
                <a:cs typeface="Times New Roman" panose="02020603050405020304"/>
              </a:rPr>
              <a:t>2.为... ...提供资金，资助v.                    </a:t>
            </a:r>
            <a:endParaRPr altLang="zh-CN" sz="2400" b="1" kern="100" dirty="0">
              <a:latin typeface="Times New Roman" panose="02020603050405020304"/>
              <a:cs typeface="Times New Roman" panose="02020603050405020304"/>
            </a:endParaRPr>
          </a:p>
          <a:p>
            <a:pPr lvl="0" indent="0" algn="just">
              <a:spcAft>
                <a:spcPts val="0"/>
              </a:spcAft>
              <a:buFont typeface="+mj-lt"/>
              <a:buNone/>
            </a:pPr>
            <a:r>
              <a:rPr altLang="zh-CN" sz="2400" b="1" kern="100" dirty="0">
                <a:latin typeface="Times New Roman" panose="02020603050405020304"/>
                <a:cs typeface="Times New Roman" panose="02020603050405020304"/>
              </a:rPr>
              <a:t>3.再利用，回收利用v.    </a:t>
            </a:r>
            <a:endParaRPr altLang="zh-CN" sz="2400" b="1" kern="100" dirty="0">
              <a:latin typeface="Times New Roman" panose="02020603050405020304"/>
              <a:cs typeface="Times New Roman" panose="02020603050405020304"/>
            </a:endParaRPr>
          </a:p>
          <a:p>
            <a:pPr lvl="0" indent="0" algn="just">
              <a:spcAft>
                <a:spcPts val="0"/>
              </a:spcAft>
              <a:buFont typeface="+mj-lt"/>
              <a:buNone/>
            </a:pPr>
            <a:r>
              <a:rPr lang="en-US" sz="2400" b="1" kern="100" dirty="0">
                <a:latin typeface="Times New Roman" panose="02020603050405020304"/>
                <a:cs typeface="Times New Roman" panose="02020603050405020304"/>
              </a:rPr>
              <a:t>4.</a:t>
            </a:r>
            <a:r>
              <a:rPr lang="zh-CN" altLang="en-US" sz="2400" b="1" kern="100" dirty="0">
                <a:latin typeface="Times New Roman" panose="02020603050405020304"/>
                <a:cs typeface="Times New Roman" panose="02020603050405020304"/>
              </a:rPr>
              <a:t>捐献，捐赠</a:t>
            </a:r>
            <a:r>
              <a:rPr altLang="zh-CN" sz="2400" b="1" kern="100" dirty="0">
                <a:latin typeface="Times New Roman" panose="02020603050405020304"/>
                <a:cs typeface="Times New Roman" panose="02020603050405020304"/>
              </a:rPr>
              <a:t>      </a:t>
            </a:r>
            <a:r>
              <a:rPr lang="en-US" sz="2400" b="1" kern="100" dirty="0">
                <a:latin typeface="Times New Roman" panose="02020603050405020304"/>
                <a:cs typeface="Times New Roman" panose="02020603050405020304"/>
              </a:rPr>
              <a:t>v.        n.</a:t>
            </a:r>
            <a:r>
              <a:rPr altLang="zh-CN" sz="2400" b="1" kern="100" dirty="0">
                <a:latin typeface="Times New Roman" panose="02020603050405020304"/>
                <a:cs typeface="Times New Roman" panose="02020603050405020304"/>
              </a:rPr>
              <a:t>                    </a:t>
            </a:r>
            <a:endParaRPr altLang="zh-CN" sz="2400" b="1" kern="100" dirty="0">
              <a:latin typeface="Times New Roman" panose="02020603050405020304"/>
              <a:cs typeface="Times New Roman" panose="02020603050405020304"/>
            </a:endParaRPr>
          </a:p>
          <a:p>
            <a:pPr lvl="0" indent="0" algn="just">
              <a:spcAft>
                <a:spcPts val="0"/>
              </a:spcAft>
              <a:buFont typeface="+mj-lt"/>
              <a:buNone/>
            </a:pPr>
            <a:r>
              <a:rPr lang="en-US" sz="2400" b="1" kern="100" dirty="0">
                <a:latin typeface="Times New Roman" panose="02020603050405020304"/>
                <a:cs typeface="Times New Roman" panose="02020603050405020304"/>
              </a:rPr>
              <a:t>5</a:t>
            </a:r>
            <a:r>
              <a:rPr altLang="zh-CN" sz="2400" b="1" kern="100" dirty="0">
                <a:latin typeface="Times New Roman" panose="02020603050405020304"/>
                <a:cs typeface="Times New Roman" panose="02020603050405020304"/>
              </a:rPr>
              <a:t>.疾病n.             </a:t>
            </a:r>
            <a:endParaRPr altLang="zh-CN" sz="2400" b="1" kern="100" dirty="0">
              <a:latin typeface="Times New Roman" panose="02020603050405020304"/>
              <a:cs typeface="Times New Roman" panose="02020603050405020304"/>
            </a:endParaRPr>
          </a:p>
          <a:p>
            <a:pPr lvl="0" indent="0" algn="just">
              <a:spcAft>
                <a:spcPts val="0"/>
              </a:spcAft>
              <a:buFont typeface="+mj-lt"/>
              <a:buNone/>
            </a:pPr>
            <a:r>
              <a:rPr lang="en-US" sz="2400" b="1" kern="100" dirty="0">
                <a:latin typeface="Times New Roman" panose="02020603050405020304"/>
                <a:cs typeface="Times New Roman" panose="02020603050405020304"/>
              </a:rPr>
              <a:t>6</a:t>
            </a:r>
            <a:r>
              <a:rPr altLang="zh-CN" sz="2400" b="1" kern="100" dirty="0">
                <a:latin typeface="Times New Roman" panose="02020603050405020304"/>
                <a:cs typeface="Times New Roman" panose="02020603050405020304"/>
              </a:rPr>
              <a:t>.短期的，临时的 adj.  </a:t>
            </a:r>
            <a:endParaRPr altLang="zh-CN" sz="2400" b="1" kern="100" dirty="0">
              <a:latin typeface="Times New Roman" panose="02020603050405020304"/>
              <a:cs typeface="Times New Roman" panose="02020603050405020304"/>
            </a:endParaRPr>
          </a:p>
          <a:p>
            <a:pPr lvl="0" indent="0" algn="just">
              <a:spcAft>
                <a:spcPts val="0"/>
              </a:spcAft>
              <a:buFont typeface="+mj-lt"/>
              <a:buNone/>
            </a:pPr>
            <a:r>
              <a:rPr lang="en-US" sz="2400" b="1" kern="100" dirty="0">
                <a:latin typeface="Times New Roman" panose="02020603050405020304"/>
                <a:cs typeface="Times New Roman" panose="02020603050405020304"/>
              </a:rPr>
              <a:t>7.</a:t>
            </a:r>
            <a:r>
              <a:rPr altLang="zh-CN" sz="2400" b="1" kern="100" dirty="0">
                <a:latin typeface="Times New Roman" panose="02020603050405020304"/>
                <a:cs typeface="Times New Roman" panose="02020603050405020304"/>
              </a:rPr>
              <a:t>敏感的,容易生气的</a:t>
            </a:r>
            <a:r>
              <a:rPr lang="en-US" sz="2400" b="1" kern="100" dirty="0">
                <a:latin typeface="Times New Roman" panose="02020603050405020304"/>
                <a:cs typeface="Times New Roman" panose="02020603050405020304"/>
              </a:rPr>
              <a:t>adj.</a:t>
            </a:r>
            <a:r>
              <a:rPr altLang="zh-CN" sz="2400" b="1" kern="100" dirty="0">
                <a:latin typeface="Times New Roman" panose="02020603050405020304"/>
                <a:cs typeface="Times New Roman" panose="02020603050405020304"/>
              </a:rPr>
              <a:t>                         </a:t>
            </a:r>
            <a:endParaRPr altLang="zh-CN" sz="2400" b="1" kern="100" dirty="0">
              <a:latin typeface="Times New Roman" panose="02020603050405020304"/>
              <a:cs typeface="Times New Roman" panose="02020603050405020304"/>
            </a:endParaRPr>
          </a:p>
          <a:p>
            <a:pPr lvl="0" indent="0" algn="just">
              <a:spcAft>
                <a:spcPts val="0"/>
              </a:spcAft>
              <a:buFont typeface="+mj-lt"/>
              <a:buNone/>
            </a:pPr>
            <a:r>
              <a:rPr lang="en-US" sz="2400" b="1" kern="100" dirty="0">
                <a:latin typeface="Times New Roman" panose="02020603050405020304"/>
                <a:cs typeface="Times New Roman" panose="02020603050405020304"/>
              </a:rPr>
              <a:t>8</a:t>
            </a:r>
            <a:r>
              <a:rPr altLang="zh-CN" sz="2400" b="1" kern="100" dirty="0">
                <a:latin typeface="Times New Roman" panose="02020603050405020304"/>
                <a:cs typeface="Times New Roman" panose="02020603050405020304"/>
              </a:rPr>
              <a:t>.成绩，成就 n.                </a:t>
            </a:r>
            <a:endParaRPr altLang="zh-CN" sz="2400" b="1" kern="100" dirty="0">
              <a:latin typeface="Times New Roman" panose="02020603050405020304"/>
              <a:cs typeface="Times New Roman" panose="02020603050405020304"/>
            </a:endParaRPr>
          </a:p>
          <a:p>
            <a:pPr lvl="0" indent="0" algn="just">
              <a:spcAft>
                <a:spcPts val="0"/>
              </a:spcAft>
              <a:buFont typeface="+mj-lt"/>
              <a:buNone/>
            </a:pPr>
            <a:r>
              <a:rPr lang="en-US" sz="2400" b="1" kern="100" dirty="0">
                <a:latin typeface="Times New Roman" panose="02020603050405020304"/>
                <a:cs typeface="Times New Roman" panose="02020603050405020304"/>
              </a:rPr>
              <a:t>9</a:t>
            </a:r>
            <a:r>
              <a:rPr altLang="zh-CN" sz="2400" b="1" kern="100" dirty="0">
                <a:latin typeface="Times New Roman" panose="02020603050405020304"/>
                <a:cs typeface="Times New Roman" panose="02020603050405020304"/>
              </a:rPr>
              <a:t>.获得，得到 v.                                              </a:t>
            </a:r>
            <a:endParaRPr altLang="zh-CN" sz="2400" b="1" kern="100" dirty="0">
              <a:latin typeface="Times New Roman" panose="02020603050405020304"/>
              <a:cs typeface="Times New Roman" panose="02020603050405020304"/>
            </a:endParaRPr>
          </a:p>
          <a:p>
            <a:pPr lvl="0" indent="0" algn="just">
              <a:spcAft>
                <a:spcPts val="0"/>
              </a:spcAft>
              <a:buFont typeface="+mj-lt"/>
              <a:buNone/>
            </a:pPr>
            <a:r>
              <a:rPr altLang="zh-CN" sz="2400" b="1" kern="100" dirty="0">
                <a:latin typeface="Times New Roman" panose="02020603050405020304"/>
                <a:cs typeface="Times New Roman" panose="02020603050405020304"/>
              </a:rPr>
              <a:t>1</a:t>
            </a:r>
            <a:r>
              <a:rPr lang="en-US" sz="2400" b="1" kern="100" dirty="0">
                <a:latin typeface="Times New Roman" panose="02020603050405020304"/>
                <a:cs typeface="Times New Roman" panose="02020603050405020304"/>
              </a:rPr>
              <a:t>0</a:t>
            </a:r>
            <a:r>
              <a:rPr altLang="zh-CN" sz="2400" b="1" kern="100" dirty="0">
                <a:latin typeface="Times New Roman" panose="02020603050405020304"/>
                <a:cs typeface="Times New Roman" panose="02020603050405020304"/>
              </a:rPr>
              <a:t>.证书，证明书 n.        </a:t>
            </a:r>
            <a:endParaRPr altLang="zh-CN" sz="2400" b="1" kern="100" dirty="0">
              <a:latin typeface="Times New Roman" panose="02020603050405020304"/>
              <a:cs typeface="Times New Roman" panose="02020603050405020304"/>
            </a:endParaRPr>
          </a:p>
          <a:p>
            <a:pPr lvl="0" indent="0" algn="just">
              <a:spcAft>
                <a:spcPts val="0"/>
              </a:spcAft>
              <a:buFont typeface="+mj-lt"/>
              <a:buNone/>
            </a:pPr>
            <a:r>
              <a:rPr altLang="zh-CN" sz="2400" b="1" kern="100" dirty="0">
                <a:latin typeface="Times New Roman" panose="02020603050405020304"/>
                <a:cs typeface="Times New Roman" panose="02020603050405020304"/>
              </a:rPr>
              <a:t>1</a:t>
            </a:r>
            <a:r>
              <a:rPr lang="en-US" sz="2400" b="1" kern="100" dirty="0">
                <a:latin typeface="Times New Roman" panose="02020603050405020304"/>
                <a:cs typeface="Times New Roman" panose="02020603050405020304"/>
              </a:rPr>
              <a:t>1</a:t>
            </a:r>
            <a:r>
              <a:rPr altLang="zh-CN" sz="2400" b="1" kern="100" dirty="0">
                <a:latin typeface="Times New Roman" panose="02020603050405020304"/>
                <a:cs typeface="Times New Roman" panose="02020603050405020304"/>
              </a:rPr>
              <a:t>.最高级别的，首席的 adj.  </a:t>
            </a:r>
            <a:endParaRPr altLang="zh-CN" sz="2400" b="1" kern="100" dirty="0">
              <a:latin typeface="Times New Roman" panose="02020603050405020304"/>
              <a:cs typeface="Times New Roman" panose="02020603050405020304"/>
            </a:endParaRPr>
          </a:p>
          <a:p>
            <a:pPr lvl="0" indent="0" algn="just">
              <a:spcAft>
                <a:spcPts val="0"/>
              </a:spcAft>
              <a:buFont typeface="+mj-lt"/>
              <a:buNone/>
            </a:pPr>
            <a:r>
              <a:rPr lang="en-US" sz="2400" b="1" kern="100" dirty="0">
                <a:latin typeface="Times New Roman" panose="02020603050405020304"/>
                <a:cs typeface="Times New Roman" panose="02020603050405020304"/>
              </a:rPr>
              <a:t>12.</a:t>
            </a:r>
            <a:r>
              <a:rPr altLang="zh-CN" sz="2400" b="1" kern="100" dirty="0">
                <a:latin typeface="Times New Roman" panose="02020603050405020304"/>
                <a:cs typeface="Times New Roman" panose="02020603050405020304"/>
              </a:rPr>
              <a:t>confirmation n.  </a:t>
            </a:r>
            <a:endParaRPr altLang="zh-CN" sz="2400" b="1" kern="100" dirty="0">
              <a:latin typeface="Times New Roman" panose="02020603050405020304"/>
              <a:cs typeface="Times New Roman" panose="02020603050405020304"/>
            </a:endParaRPr>
          </a:p>
          <a:p>
            <a:pPr lvl="0" indent="0" algn="just">
              <a:spcAft>
                <a:spcPts val="0"/>
              </a:spcAft>
              <a:buFont typeface="+mj-lt"/>
              <a:buNone/>
            </a:pPr>
            <a:r>
              <a:rPr lang="en-US" sz="2400" b="1" kern="100" dirty="0">
                <a:latin typeface="Times New Roman" panose="02020603050405020304"/>
                <a:cs typeface="Times New Roman" panose="02020603050405020304"/>
              </a:rPr>
              <a:t>13.</a:t>
            </a:r>
            <a:r>
              <a:rPr altLang="zh-CN" sz="2400" b="1" kern="100" dirty="0">
                <a:latin typeface="Times New Roman" panose="02020603050405020304"/>
                <a:cs typeface="Times New Roman" panose="02020603050405020304"/>
              </a:rPr>
              <a:t>internal adj.  </a:t>
            </a:r>
            <a:endParaRPr altLang="zh-CN" sz="2400" b="1" kern="100" dirty="0">
              <a:latin typeface="Times New Roman" panose="02020603050405020304"/>
              <a:cs typeface="Times New Roman" panose="02020603050405020304"/>
            </a:endParaRPr>
          </a:p>
          <a:p>
            <a:pPr lvl="0" indent="0" algn="just">
              <a:spcAft>
                <a:spcPts val="0"/>
              </a:spcAft>
              <a:buFont typeface="+mj-lt"/>
              <a:buNone/>
            </a:pPr>
            <a:r>
              <a:rPr lang="en-US" sz="2400" b="1" kern="100" dirty="0">
                <a:latin typeface="Times New Roman" panose="02020603050405020304"/>
                <a:cs typeface="Times New Roman" panose="02020603050405020304"/>
              </a:rPr>
              <a:t>14.</a:t>
            </a:r>
            <a:r>
              <a:rPr altLang="zh-CN" sz="2400" b="1" kern="100" dirty="0">
                <a:latin typeface="Times New Roman" panose="02020603050405020304"/>
                <a:cs typeface="Times New Roman" panose="02020603050405020304"/>
              </a:rPr>
              <a:t>military n.   </a:t>
            </a:r>
            <a:endParaRPr altLang="zh-CN" sz="2400" b="1" kern="100" dirty="0">
              <a:latin typeface="Times New Roman" panose="02020603050405020304"/>
              <a:cs typeface="Times New Roman" panose="02020603050405020304"/>
            </a:endParaRPr>
          </a:p>
          <a:p>
            <a:pPr lvl="0" indent="0" algn="just">
              <a:spcAft>
                <a:spcPts val="0"/>
              </a:spcAft>
              <a:buFont typeface="+mj-lt"/>
              <a:buNone/>
            </a:pPr>
            <a:r>
              <a:rPr lang="en-US" sz="2400" b="1" kern="100" dirty="0">
                <a:latin typeface="Times New Roman" panose="02020603050405020304"/>
                <a:cs typeface="Times New Roman" panose="02020603050405020304"/>
              </a:rPr>
              <a:t>15.</a:t>
            </a:r>
            <a:r>
              <a:rPr altLang="zh-CN" sz="2400" b="1" kern="100" dirty="0">
                <a:latin typeface="Times New Roman" panose="02020603050405020304"/>
                <a:cs typeface="Times New Roman" panose="02020603050405020304"/>
              </a:rPr>
              <a:t>fountain n.   </a:t>
            </a:r>
            <a:endParaRPr altLang="zh-CN" sz="2400" b="1" kern="100" dirty="0">
              <a:latin typeface="Times New Roman" panose="02020603050405020304"/>
              <a:cs typeface="Times New Roman" panose="02020603050405020304"/>
            </a:endParaRPr>
          </a:p>
          <a:p>
            <a:pPr lvl="0" indent="0" algn="just">
              <a:spcAft>
                <a:spcPts val="0"/>
              </a:spcAft>
              <a:buFont typeface="+mj-lt"/>
              <a:buNone/>
            </a:pPr>
            <a:r>
              <a:rPr altLang="zh-CN" sz="2400" b="1" kern="100" dirty="0">
                <a:latin typeface="Times New Roman" panose="02020603050405020304"/>
                <a:cs typeface="Times New Roman" panose="02020603050405020304"/>
              </a:rPr>
              <a:t>1</a:t>
            </a:r>
            <a:r>
              <a:rPr lang="en-US" sz="2400" b="1" kern="100" dirty="0">
                <a:latin typeface="Times New Roman" panose="02020603050405020304"/>
                <a:cs typeface="Times New Roman" panose="02020603050405020304"/>
              </a:rPr>
              <a:t>6</a:t>
            </a:r>
            <a:r>
              <a:rPr altLang="zh-CN" sz="2400" b="1" kern="100" dirty="0">
                <a:latin typeface="Times New Roman" panose="02020603050405020304"/>
                <a:cs typeface="Times New Roman" panose="02020603050405020304"/>
              </a:rPr>
              <a:t>.registration n.                     </a:t>
            </a:r>
            <a:r>
              <a:rPr lang="en-US" altLang="zh-CN" sz="2400" u="sng" kern="100" dirty="0">
                <a:latin typeface="Times New Roman" panose="02020603050405020304"/>
                <a:cs typeface="Times New Roman" panose="02020603050405020304"/>
              </a:rPr>
              <a:t>          </a:t>
            </a:r>
            <a:r>
              <a:rPr lang="en-US" altLang="zh-CN" sz="2400" kern="100" dirty="0">
                <a:latin typeface="Times New Roman" panose="02020603050405020304"/>
                <a:cs typeface="Times New Roman" panose="02020603050405020304"/>
              </a:rPr>
              <a:t> </a:t>
            </a:r>
            <a:endParaRPr lang="en-US" altLang="zh-CN" sz="2400" kern="100" dirty="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5003800" y="612775"/>
            <a:ext cx="3459480" cy="60007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0" algn="just">
              <a:spcAft>
                <a:spcPts val="0"/>
              </a:spcAft>
              <a:buFont typeface="+mj-lt"/>
              <a:buNone/>
            </a:pPr>
            <a:r>
              <a:rPr altLang="zh-CN" sz="24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effective            </a:t>
            </a:r>
            <a:endParaRPr altLang="zh-CN" sz="2400" b="1" kern="100" dirty="0">
              <a:solidFill>
                <a:srgbClr val="FF0000"/>
              </a:solidFill>
              <a:latin typeface="Times New Roman" panose="02020603050405020304"/>
              <a:cs typeface="Times New Roman" panose="02020603050405020304"/>
            </a:endParaRPr>
          </a:p>
          <a:p>
            <a:pPr lvl="0" indent="0" algn="just">
              <a:spcAft>
                <a:spcPts val="0"/>
              </a:spcAft>
              <a:buFont typeface="+mj-lt"/>
              <a:buNone/>
            </a:pPr>
            <a:r>
              <a:rPr lang="en-US" sz="24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f</a:t>
            </a:r>
            <a:r>
              <a:rPr altLang="zh-CN" sz="24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und               </a:t>
            </a:r>
            <a:endParaRPr altLang="zh-CN" sz="2400" b="1" kern="100" dirty="0">
              <a:solidFill>
                <a:srgbClr val="FF0000"/>
              </a:solidFill>
              <a:latin typeface="Times New Roman" panose="02020603050405020304"/>
              <a:cs typeface="Times New Roman" panose="02020603050405020304"/>
            </a:endParaRPr>
          </a:p>
          <a:p>
            <a:pPr lvl="0" indent="0" algn="just">
              <a:spcAft>
                <a:spcPts val="0"/>
              </a:spcAft>
              <a:buFont typeface="+mj-lt"/>
              <a:buNone/>
            </a:pPr>
            <a:r>
              <a:rPr altLang="zh-CN" sz="24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recycle              </a:t>
            </a:r>
            <a:endParaRPr altLang="zh-CN" sz="2400" b="1" kern="100" dirty="0">
              <a:solidFill>
                <a:srgbClr val="FF0000"/>
              </a:solidFill>
              <a:latin typeface="Times New Roman" panose="02020603050405020304"/>
              <a:cs typeface="Times New Roman" panose="02020603050405020304"/>
            </a:endParaRPr>
          </a:p>
          <a:p>
            <a:pPr lvl="0" indent="0" algn="just">
              <a:spcAft>
                <a:spcPts val="0"/>
              </a:spcAft>
              <a:buFont typeface="+mj-lt"/>
              <a:buNone/>
            </a:pPr>
            <a:r>
              <a:rPr lang="en-US" sz="24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v. </a:t>
            </a:r>
            <a:r>
              <a:rPr altLang="zh-CN" sz="24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donate      n. donation       </a:t>
            </a:r>
            <a:endParaRPr altLang="zh-CN" sz="2400" b="1" kern="100" dirty="0">
              <a:solidFill>
                <a:srgbClr val="FF0000"/>
              </a:solidFill>
              <a:latin typeface="Times New Roman" panose="02020603050405020304"/>
              <a:cs typeface="Times New Roman" panose="02020603050405020304"/>
            </a:endParaRPr>
          </a:p>
          <a:p>
            <a:pPr lvl="0" indent="0" algn="just">
              <a:spcAft>
                <a:spcPts val="0"/>
              </a:spcAft>
              <a:buFont typeface="+mj-lt"/>
              <a:buNone/>
            </a:pPr>
            <a:r>
              <a:rPr altLang="zh-CN" sz="24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disease        </a:t>
            </a:r>
            <a:endParaRPr altLang="zh-CN" sz="2400" b="1" kern="100" dirty="0">
              <a:solidFill>
                <a:srgbClr val="FF0000"/>
              </a:solidFill>
              <a:latin typeface="Times New Roman" panose="02020603050405020304"/>
              <a:cs typeface="Times New Roman" panose="02020603050405020304"/>
            </a:endParaRPr>
          </a:p>
          <a:p>
            <a:pPr lvl="0" indent="0" algn="just">
              <a:spcAft>
                <a:spcPts val="0"/>
              </a:spcAft>
              <a:buFont typeface="+mj-lt"/>
              <a:buNone/>
            </a:pPr>
            <a:r>
              <a:rPr altLang="zh-CN" sz="24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temporary            </a:t>
            </a:r>
            <a:endParaRPr altLang="zh-CN" sz="2400" b="1" kern="100" dirty="0">
              <a:solidFill>
                <a:srgbClr val="FF0000"/>
              </a:solidFill>
              <a:latin typeface="Times New Roman" panose="02020603050405020304"/>
              <a:cs typeface="Times New Roman" panose="02020603050405020304"/>
            </a:endParaRPr>
          </a:p>
          <a:p>
            <a:pPr lvl="0" indent="0" algn="just">
              <a:spcAft>
                <a:spcPts val="0"/>
              </a:spcAft>
              <a:buFont typeface="+mj-lt"/>
              <a:buNone/>
            </a:pPr>
            <a:r>
              <a:rPr altLang="zh-CN" sz="24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sensitive           </a:t>
            </a:r>
            <a:endParaRPr altLang="zh-CN" sz="2400" b="1" kern="100" dirty="0">
              <a:solidFill>
                <a:srgbClr val="FF0000"/>
              </a:solidFill>
              <a:latin typeface="Times New Roman" panose="02020603050405020304"/>
              <a:cs typeface="Times New Roman" panose="02020603050405020304"/>
            </a:endParaRPr>
          </a:p>
          <a:p>
            <a:pPr lvl="0" indent="0" algn="just">
              <a:spcAft>
                <a:spcPts val="0"/>
              </a:spcAft>
              <a:buFont typeface="+mj-lt"/>
              <a:buNone/>
            </a:pPr>
            <a:r>
              <a:rPr altLang="zh-CN" sz="24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achievement         </a:t>
            </a:r>
            <a:endParaRPr altLang="zh-CN" sz="2400" b="1" kern="100" dirty="0">
              <a:solidFill>
                <a:srgbClr val="FF0000"/>
              </a:solidFill>
              <a:latin typeface="Times New Roman" panose="02020603050405020304"/>
              <a:cs typeface="Times New Roman" panose="02020603050405020304"/>
            </a:endParaRPr>
          </a:p>
          <a:p>
            <a:pPr lvl="0" indent="0" algn="just">
              <a:spcAft>
                <a:spcPts val="0"/>
              </a:spcAft>
              <a:buFont typeface="+mj-lt"/>
              <a:buNone/>
            </a:pPr>
            <a:r>
              <a:rPr altLang="zh-CN" sz="24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obtain                             </a:t>
            </a:r>
            <a:endParaRPr altLang="zh-CN" sz="2400" b="1" kern="100" dirty="0">
              <a:solidFill>
                <a:srgbClr val="FF0000"/>
              </a:solidFill>
              <a:latin typeface="Times New Roman" panose="02020603050405020304"/>
              <a:cs typeface="Times New Roman" panose="02020603050405020304"/>
            </a:endParaRPr>
          </a:p>
          <a:p>
            <a:pPr lvl="0" indent="0" algn="just">
              <a:spcAft>
                <a:spcPts val="0"/>
              </a:spcAft>
              <a:buFont typeface="+mj-lt"/>
              <a:buNone/>
            </a:pPr>
            <a:r>
              <a:rPr altLang="zh-CN" sz="24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certificate       </a:t>
            </a:r>
            <a:endParaRPr altLang="zh-CN" sz="2400" b="1" kern="100" dirty="0">
              <a:solidFill>
                <a:srgbClr val="FF0000"/>
              </a:solidFill>
              <a:latin typeface="Times New Roman" panose="02020603050405020304"/>
              <a:cs typeface="Times New Roman" panose="02020603050405020304"/>
            </a:endParaRPr>
          </a:p>
          <a:p>
            <a:pPr lvl="0" indent="0" algn="just">
              <a:spcAft>
                <a:spcPts val="0"/>
              </a:spcAft>
              <a:buFont typeface="+mj-lt"/>
              <a:buNone/>
            </a:pPr>
            <a:r>
              <a:rPr altLang="zh-CN" sz="24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chief            </a:t>
            </a:r>
            <a:endParaRPr altLang="zh-CN" sz="2400" b="1" kern="100" dirty="0">
              <a:solidFill>
                <a:srgbClr val="FF0000"/>
              </a:solidFill>
              <a:latin typeface="Times New Roman" panose="02020603050405020304"/>
              <a:cs typeface="Times New Roman" panose="02020603050405020304"/>
            </a:endParaRPr>
          </a:p>
          <a:p>
            <a:pPr lvl="0" indent="0" algn="just">
              <a:spcAft>
                <a:spcPts val="0"/>
              </a:spcAft>
              <a:buFont typeface="+mj-lt"/>
              <a:buNone/>
            </a:pPr>
            <a:r>
              <a:rPr altLang="zh-CN" sz="24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证实,证明</a:t>
            </a:r>
            <a:endParaRPr altLang="zh-CN" sz="2400" b="1" kern="100" dirty="0">
              <a:solidFill>
                <a:srgbClr val="FF0000"/>
              </a:solidFill>
              <a:latin typeface="Times New Roman" panose="02020603050405020304"/>
              <a:cs typeface="Times New Roman" panose="02020603050405020304"/>
            </a:endParaRPr>
          </a:p>
          <a:p>
            <a:pPr lvl="0" indent="0" algn="just">
              <a:spcAft>
                <a:spcPts val="0"/>
              </a:spcAft>
              <a:buFont typeface="+mj-lt"/>
              <a:buNone/>
            </a:pPr>
            <a:r>
              <a:rPr altLang="zh-CN" sz="24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内部的</a:t>
            </a:r>
            <a:endParaRPr altLang="zh-CN" sz="2400" b="1" kern="100" dirty="0">
              <a:solidFill>
                <a:srgbClr val="FF0000"/>
              </a:solidFill>
              <a:latin typeface="Times New Roman" panose="02020603050405020304"/>
              <a:cs typeface="Times New Roman" panose="02020603050405020304"/>
            </a:endParaRPr>
          </a:p>
          <a:p>
            <a:pPr lvl="0" indent="0" algn="just">
              <a:spcAft>
                <a:spcPts val="0"/>
              </a:spcAft>
              <a:buFont typeface="+mj-lt"/>
              <a:buNone/>
            </a:pPr>
            <a:r>
              <a:rPr altLang="zh-CN" sz="24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军队</a:t>
            </a:r>
            <a:endParaRPr altLang="zh-CN" sz="2400" b="1" kern="100" dirty="0">
              <a:solidFill>
                <a:srgbClr val="FF0000"/>
              </a:solidFill>
              <a:latin typeface="Times New Roman" panose="02020603050405020304"/>
              <a:cs typeface="Times New Roman" panose="02020603050405020304"/>
            </a:endParaRPr>
          </a:p>
          <a:p>
            <a:pPr lvl="0" indent="0" algn="just">
              <a:spcAft>
                <a:spcPts val="0"/>
              </a:spcAft>
              <a:buFont typeface="+mj-lt"/>
              <a:buNone/>
            </a:pPr>
            <a:r>
              <a:rPr altLang="zh-CN" sz="24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喷水池</a:t>
            </a:r>
            <a:endParaRPr altLang="zh-CN" sz="2400" b="1" kern="100" dirty="0">
              <a:solidFill>
                <a:srgbClr val="FF0000"/>
              </a:solidFill>
              <a:latin typeface="Times New Roman" panose="02020603050405020304"/>
              <a:cs typeface="Times New Roman" panose="02020603050405020304"/>
            </a:endParaRPr>
          </a:p>
          <a:p>
            <a:pPr lvl="0" indent="0" algn="just">
              <a:spcAft>
                <a:spcPts val="0"/>
              </a:spcAft>
              <a:buFont typeface="+mj-lt"/>
              <a:buNone/>
            </a:pPr>
            <a:r>
              <a:rPr altLang="zh-CN" sz="24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登记，注册  </a:t>
            </a:r>
            <a:r>
              <a:rPr altLang="zh-CN" sz="2400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             </a:t>
            </a:r>
            <a:r>
              <a:rPr lang="en-US" altLang="zh-CN" sz="2400" u="sng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         </a:t>
            </a:r>
            <a:r>
              <a:rPr lang="en-US" altLang="zh-CN" sz="2400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endParaRPr lang="en-US" altLang="zh-CN" sz="2400" kern="100" dirty="0">
              <a:solidFill>
                <a:srgbClr val="FF0000"/>
              </a:solidFill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107504" y="26799"/>
            <a:ext cx="4464496" cy="68008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sz="2800" b="1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II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. Phrases</a:t>
            </a:r>
            <a:r>
              <a:rPr lang="en-US" sz="2400" b="1" dirty="0">
                <a:latin typeface="Times New Roman" panose="02020603050405020304" charset="0"/>
                <a:ea typeface="宋体" panose="02010600030101010101" pitchFamily="2" charset="-122"/>
              </a:rPr>
              <a:t>            </a:t>
            </a:r>
            <a:r>
              <a:rPr lang="en-US" sz="2400" b="1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 </a:t>
            </a:r>
            <a:r>
              <a:rPr lang="en-US" sz="2400" b="1" dirty="0">
                <a:latin typeface="Times New Roman" panose="02020603050405020304" charset="0"/>
                <a:ea typeface="宋体" panose="02010600030101010101" pitchFamily="2" charset="-122"/>
              </a:rPr>
              <a:t>   </a:t>
            </a:r>
            <a:endParaRPr lang="en-US" sz="2400" b="1" dirty="0">
              <a:latin typeface="Times New Roman" panose="02020603050405020304" charset="0"/>
              <a:ea typeface="宋体" panose="02010600030101010101" pitchFamily="2" charset="-122"/>
            </a:endParaRPr>
          </a:p>
          <a:p>
            <a:pPr indent="0"/>
            <a:r>
              <a:rPr lang="en-US" sz="2400" b="1" dirty="0">
                <a:latin typeface="Times New Roman" panose="02020603050405020304" charset="0"/>
                <a:ea typeface="宋体" panose="02010600030101010101" pitchFamily="2" charset="-122"/>
              </a:rPr>
              <a:t>1. </a:t>
            </a:r>
            <a:r>
              <a:rPr lang="zh-CN" sz="2400" b="1" dirty="0">
                <a:ea typeface="宋体" panose="02010600030101010101" pitchFamily="2" charset="-122"/>
              </a:rPr>
              <a:t>眺望</a:t>
            </a:r>
            <a:r>
              <a:rPr lang="en-US" sz="2400" b="1" dirty="0">
                <a:latin typeface="Times New Roman" panose="02020603050405020304" charset="0"/>
                <a:ea typeface="宋体" panose="02010600030101010101" pitchFamily="2" charset="-122"/>
              </a:rPr>
              <a:t>               </a:t>
            </a:r>
            <a:endParaRPr lang="en-US" sz="2400" b="1" dirty="0">
              <a:latin typeface="Times New Roman" panose="02020603050405020304" charset="0"/>
              <a:ea typeface="宋体" panose="02010600030101010101" pitchFamily="2" charset="-122"/>
            </a:endParaRPr>
          </a:p>
          <a:p>
            <a:pPr indent="0"/>
            <a:r>
              <a:rPr lang="en-US" sz="2400" b="1" dirty="0">
                <a:latin typeface="Times New Roman" panose="02020603050405020304" charset="0"/>
                <a:ea typeface="宋体" panose="02010600030101010101" pitchFamily="2" charset="-122"/>
              </a:rPr>
              <a:t>2. 从…中受益  </a:t>
            </a:r>
            <a:r>
              <a:rPr lang="en-US" sz="2400" b="1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 </a:t>
            </a:r>
            <a:r>
              <a:rPr lang="en-US" sz="2400" b="1" dirty="0">
                <a:latin typeface="Times New Roman" panose="02020603050405020304" charset="0"/>
                <a:ea typeface="宋体" panose="02010600030101010101" pitchFamily="2" charset="-122"/>
              </a:rPr>
              <a:t>        </a:t>
            </a:r>
            <a:r>
              <a:rPr lang="en-US" sz="2400" b="1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 </a:t>
            </a:r>
            <a:r>
              <a:rPr lang="en-US" sz="2400" b="1" dirty="0">
                <a:latin typeface="Times New Roman" panose="02020603050405020304" charset="0"/>
                <a:ea typeface="宋体" panose="02010600030101010101" pitchFamily="2" charset="-122"/>
              </a:rPr>
              <a:t>                   </a:t>
            </a:r>
            <a:r>
              <a:rPr lang="en-US" sz="2400" b="1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 </a:t>
            </a:r>
            <a:endParaRPr lang="en-US" sz="2400" b="1" dirty="0">
              <a:latin typeface="Times New Roman" panose="02020603050405020304" charset="0"/>
              <a:ea typeface="宋体" panose="02010600030101010101" pitchFamily="2" charset="-122"/>
            </a:endParaRPr>
          </a:p>
          <a:p>
            <a:pPr indent="0"/>
            <a:r>
              <a:rPr lang="en-US" sz="2400" b="1" dirty="0">
                <a:latin typeface="Times New Roman" panose="02020603050405020304" charset="0"/>
                <a:ea typeface="宋体" panose="02010600030101010101" pitchFamily="2" charset="-122"/>
              </a:rPr>
              <a:t>3. </a:t>
            </a:r>
            <a:r>
              <a:rPr lang="zh-CN" sz="2400" b="1" dirty="0">
                <a:ea typeface="宋体" panose="02010600030101010101" pitchFamily="2" charset="-122"/>
              </a:rPr>
              <a:t>承担使命</a:t>
            </a:r>
            <a:r>
              <a:rPr lang="en-US" sz="2400" b="1" dirty="0">
                <a:latin typeface="Times New Roman" panose="02020603050405020304" charset="0"/>
                <a:ea typeface="宋体" panose="02010600030101010101" pitchFamily="2" charset="-122"/>
              </a:rPr>
              <a:t>                    </a:t>
            </a:r>
            <a:endParaRPr lang="en-US" sz="2400" b="1" dirty="0">
              <a:latin typeface="Times New Roman" panose="02020603050405020304" charset="0"/>
              <a:ea typeface="宋体" panose="02010600030101010101" pitchFamily="2" charset="-122"/>
            </a:endParaRPr>
          </a:p>
          <a:p>
            <a:pPr indent="0"/>
            <a:r>
              <a:rPr lang="en-US" sz="2400" b="1" dirty="0">
                <a:latin typeface="Times New Roman" panose="02020603050405020304" charset="0"/>
                <a:ea typeface="宋体" panose="02010600030101010101" pitchFamily="2" charset="-122"/>
              </a:rPr>
              <a:t>4. </a:t>
            </a:r>
            <a:r>
              <a:rPr lang="zh-CN" sz="2400" b="1" dirty="0">
                <a:ea typeface="宋体" panose="02010600030101010101" pitchFamily="2" charset="-122"/>
              </a:rPr>
              <a:t>在</a:t>
            </a:r>
            <a:r>
              <a:rPr lang="en-US" altLang="zh-CN" sz="2400" b="1" dirty="0">
                <a:ea typeface="宋体" panose="02010600030101010101" pitchFamily="2" charset="-122"/>
              </a:rPr>
              <a:t>...</a:t>
            </a:r>
            <a:r>
              <a:rPr lang="zh-CN" sz="2400" b="1" dirty="0">
                <a:ea typeface="宋体" panose="02010600030101010101" pitchFamily="2" charset="-122"/>
              </a:rPr>
              <a:t>中扮演日益重要的角色 </a:t>
            </a:r>
            <a:r>
              <a:rPr lang="en-US" sz="2400" b="1" dirty="0">
                <a:latin typeface="Times New Roman" panose="02020603050405020304" charset="0"/>
                <a:ea typeface="宋体" panose="02010600030101010101" pitchFamily="2" charset="-122"/>
              </a:rPr>
              <a:t>          </a:t>
            </a:r>
            <a:endParaRPr lang="en-US" sz="2400" b="1" dirty="0">
              <a:latin typeface="Times New Roman" panose="02020603050405020304" charset="0"/>
              <a:ea typeface="宋体" panose="02010600030101010101" pitchFamily="2" charset="-122"/>
            </a:endParaRPr>
          </a:p>
          <a:p>
            <a:pPr indent="0"/>
            <a:r>
              <a:rPr lang="en-US" sz="2400" b="1" dirty="0">
                <a:latin typeface="Times New Roman" panose="02020603050405020304" charset="0"/>
                <a:ea typeface="宋体" panose="02010600030101010101" pitchFamily="2" charset="-122"/>
              </a:rPr>
              <a:t>5. </a:t>
            </a:r>
            <a:r>
              <a:rPr lang="zh-CN" sz="2400" b="1" dirty="0">
                <a:ea typeface="宋体" panose="02010600030101010101" pitchFamily="2" charset="-122"/>
              </a:rPr>
              <a:t>记录，把</a:t>
            </a:r>
            <a:r>
              <a:rPr lang="en-US" sz="2400" b="1" dirty="0">
                <a:latin typeface="Times New Roman" panose="02020603050405020304" charset="0"/>
                <a:ea typeface="宋体" panose="02010600030101010101" pitchFamily="2" charset="-122"/>
              </a:rPr>
              <a:t>……</a:t>
            </a:r>
            <a:r>
              <a:rPr lang="zh-CN" sz="2400" b="1" dirty="0">
                <a:ea typeface="宋体" panose="02010600030101010101" pitchFamily="2" charset="-122"/>
              </a:rPr>
              <a:t>记下来</a:t>
            </a:r>
            <a:r>
              <a:rPr lang="en-US" sz="2400" b="1" dirty="0">
                <a:latin typeface="Times New Roman" panose="02020603050405020304" charset="0"/>
                <a:ea typeface="宋体" panose="02010600030101010101" pitchFamily="2" charset="-122"/>
              </a:rPr>
              <a:t>                    </a:t>
            </a:r>
            <a:endParaRPr lang="en-US" sz="2400" b="1" dirty="0">
              <a:latin typeface="Times New Roman" panose="02020603050405020304" charset="0"/>
              <a:ea typeface="宋体" panose="02010600030101010101" pitchFamily="2" charset="-122"/>
            </a:endParaRPr>
          </a:p>
          <a:p>
            <a:pPr indent="0"/>
            <a:r>
              <a:rPr lang="en-US" sz="2400" b="1" dirty="0">
                <a:latin typeface="Times New Roman" panose="02020603050405020304" charset="0"/>
                <a:ea typeface="宋体" panose="02010600030101010101" pitchFamily="2" charset="-122"/>
              </a:rPr>
              <a:t>6. </a:t>
            </a:r>
            <a:r>
              <a:rPr lang="zh-CN" sz="2400" b="1" dirty="0">
                <a:ea typeface="宋体" panose="02010600030101010101" pitchFamily="2" charset="-122"/>
              </a:rPr>
              <a:t>一度，在某一刻</a:t>
            </a:r>
            <a:r>
              <a:rPr lang="en-US" sz="2400" b="1" dirty="0">
                <a:latin typeface="Times New Roman" panose="02020603050405020304" charset="0"/>
                <a:ea typeface="宋体" panose="02010600030101010101" pitchFamily="2" charset="-122"/>
              </a:rPr>
              <a:t>  </a:t>
            </a:r>
            <a:endParaRPr lang="en-US" sz="2400" b="1" dirty="0">
              <a:latin typeface="Times New Roman" panose="02020603050405020304" charset="0"/>
              <a:ea typeface="宋体" panose="02010600030101010101" pitchFamily="2" charset="-122"/>
            </a:endParaRPr>
          </a:p>
          <a:p>
            <a:pPr indent="0"/>
            <a:r>
              <a:rPr lang="en-US" sz="2400" b="1" dirty="0">
                <a:latin typeface="Times New Roman" panose="02020603050405020304" charset="0"/>
                <a:ea typeface="宋体" panose="02010600030101010101" pitchFamily="2" charset="-122"/>
              </a:rPr>
              <a:t>7. 使引起公众关注</a:t>
            </a:r>
            <a:endParaRPr lang="en-US" sz="2400" b="1" dirty="0">
              <a:latin typeface="Times New Roman" panose="02020603050405020304" charset="0"/>
              <a:ea typeface="宋体" panose="02010600030101010101" pitchFamily="2" charset="-122"/>
            </a:endParaRPr>
          </a:p>
          <a:p>
            <a:pPr indent="0"/>
            <a:r>
              <a:rPr lang="en-US" sz="2400" b="1" dirty="0">
                <a:latin typeface="Times New Roman" panose="02020603050405020304" charset="0"/>
                <a:ea typeface="宋体" panose="02010600030101010101" pitchFamily="2" charset="-122"/>
              </a:rPr>
              <a:t>8. 把…转移到安全的地方                                                                 </a:t>
            </a:r>
            <a:endParaRPr lang="en-US" sz="2400" b="1" dirty="0">
              <a:latin typeface="Times New Roman" panose="02020603050405020304" charset="0"/>
              <a:ea typeface="宋体" panose="02010600030101010101" pitchFamily="2" charset="-122"/>
            </a:endParaRPr>
          </a:p>
          <a:p>
            <a:pPr indent="0"/>
            <a:r>
              <a:rPr lang="en-US" sz="2400" b="1" dirty="0">
                <a:latin typeface="Times New Roman" panose="02020603050405020304" charset="0"/>
                <a:ea typeface="宋体" panose="02010600030101010101" pitchFamily="2" charset="-122"/>
              </a:rPr>
              <a:t>9. </a:t>
            </a:r>
            <a:r>
              <a:rPr lang="zh-CN" sz="2400" b="1" dirty="0">
                <a:ea typeface="宋体" panose="02010600030101010101" pitchFamily="2" charset="-122"/>
              </a:rPr>
              <a:t>招待某人吃</a:t>
            </a:r>
            <a:r>
              <a:rPr lang="en-US" sz="2400" b="1" dirty="0">
                <a:latin typeface="Times New Roman" panose="02020603050405020304" charset="0"/>
                <a:ea typeface="宋体" panose="02010600030101010101" pitchFamily="2" charset="-122"/>
              </a:rPr>
              <a:t>...</a:t>
            </a:r>
            <a:r>
              <a:rPr lang="zh-CN" sz="2400" b="1" dirty="0">
                <a:ea typeface="宋体" panose="02010600030101010101" pitchFamily="2" charset="-122"/>
              </a:rPr>
              <a:t>一顿大餐</a:t>
            </a:r>
            <a:r>
              <a:rPr lang="en-US" sz="2400" b="1" dirty="0">
                <a:latin typeface="Times New Roman" panose="02020603050405020304" charset="0"/>
                <a:ea typeface="宋体" panose="02010600030101010101" pitchFamily="2" charset="-122"/>
              </a:rPr>
              <a:t>  </a:t>
            </a:r>
            <a:endParaRPr lang="en-US" sz="2400" b="1" dirty="0">
              <a:latin typeface="Times New Roman" panose="02020603050405020304" charset="0"/>
              <a:ea typeface="宋体" panose="02010600030101010101" pitchFamily="2" charset="-122"/>
            </a:endParaRPr>
          </a:p>
          <a:p>
            <a:pPr indent="0"/>
            <a:r>
              <a:rPr lang="en-US" sz="2400" b="1" dirty="0">
                <a:latin typeface="Times New Roman" panose="02020603050405020304" charset="0"/>
                <a:ea typeface="宋体" panose="02010600030101010101" pitchFamily="2" charset="-122"/>
              </a:rPr>
              <a:t>10. </a:t>
            </a:r>
            <a:r>
              <a:rPr lang="zh-CN" sz="2400" b="1" dirty="0">
                <a:ea typeface="宋体" panose="02010600030101010101" pitchFamily="2" charset="-122"/>
              </a:rPr>
              <a:t>在治疗中</a:t>
            </a:r>
            <a:r>
              <a:rPr lang="en-US" sz="2400" b="1" dirty="0">
                <a:latin typeface="Times New Roman" panose="02020603050405020304" charset="0"/>
                <a:ea typeface="宋体" panose="02010600030101010101" pitchFamily="2" charset="-122"/>
              </a:rPr>
              <a:t> </a:t>
            </a:r>
            <a:endParaRPr lang="en-US" sz="2400" b="1" dirty="0">
              <a:latin typeface="Times New Roman" panose="02020603050405020304" charset="0"/>
              <a:ea typeface="宋体" panose="02010600030101010101" pitchFamily="2" charset="-122"/>
            </a:endParaRPr>
          </a:p>
          <a:p>
            <a:pPr indent="0"/>
            <a:r>
              <a:rPr lang="en-US" sz="2400" b="1" dirty="0">
                <a:latin typeface="Times New Roman" panose="02020603050405020304" charset="0"/>
                <a:ea typeface="宋体" panose="02010600030101010101" pitchFamily="2" charset="-122"/>
              </a:rPr>
              <a:t>11. 在…帮助下</a:t>
            </a:r>
            <a:endParaRPr lang="en-US" sz="2400" b="1" dirty="0">
              <a:latin typeface="Times New Roman" panose="02020603050405020304" charset="0"/>
              <a:ea typeface="宋体" panose="02010600030101010101" pitchFamily="2" charset="-122"/>
            </a:endParaRPr>
          </a:p>
          <a:p>
            <a:pPr indent="0"/>
            <a:r>
              <a:rPr lang="en-US" sz="2400" b="1" dirty="0">
                <a:latin typeface="Times New Roman" panose="02020603050405020304" charset="0"/>
                <a:ea typeface="宋体" panose="02010600030101010101" pitchFamily="2" charset="-122"/>
              </a:rPr>
              <a:t>12.对某人慷慨</a:t>
            </a:r>
            <a:endParaRPr lang="en-US" sz="2400" b="1" dirty="0">
              <a:latin typeface="Times New Roman" panose="02020603050405020304" charset="0"/>
              <a:ea typeface="宋体" panose="02010600030101010101" pitchFamily="2" charset="-122"/>
            </a:endParaRPr>
          </a:p>
          <a:p>
            <a:pPr indent="0"/>
            <a:r>
              <a:rPr lang="en-US" sz="2400" b="1" dirty="0">
                <a:latin typeface="Times New Roman" panose="02020603050405020304" charset="0"/>
                <a:ea typeface="宋体" panose="02010600030101010101" pitchFamily="2" charset="-122"/>
              </a:rPr>
              <a:t>13.为…做出贡献</a:t>
            </a:r>
            <a:endParaRPr lang="en-US" sz="2400" b="1" dirty="0">
              <a:latin typeface="Times New Roman" panose="02020603050405020304" charset="0"/>
              <a:ea typeface="宋体" panose="02010600030101010101" pitchFamily="2" charset="-122"/>
            </a:endParaRPr>
          </a:p>
          <a:p>
            <a:pPr indent="0"/>
            <a:r>
              <a:rPr lang="en-US" sz="2400" b="1" dirty="0">
                <a:latin typeface="Times New Roman" panose="02020603050405020304" charset="0"/>
                <a:ea typeface="宋体" panose="02010600030101010101" pitchFamily="2" charset="-122"/>
              </a:rPr>
              <a:t>14. </a:t>
            </a:r>
            <a:r>
              <a:rPr lang="zh-CN" sz="2400" b="1" dirty="0">
                <a:ea typeface="宋体" panose="02010600030101010101" pitchFamily="2" charset="-122"/>
              </a:rPr>
              <a:t>令某人(非常)宽慰的是</a:t>
            </a:r>
            <a:r>
              <a:rPr lang="en-US" sz="2400" b="1" dirty="0">
                <a:latin typeface="Times New Roman" panose="02020603050405020304" charset="0"/>
                <a:ea typeface="宋体" panose="02010600030101010101" pitchFamily="2" charset="-122"/>
              </a:rPr>
              <a:t>            </a:t>
            </a:r>
            <a:endParaRPr lang="en-US" sz="2400" b="1" dirty="0">
              <a:latin typeface="Times New Roman" panose="02020603050405020304" charset="0"/>
              <a:ea typeface="宋体" panose="02010600030101010101" pitchFamily="2" charset="-122"/>
            </a:endParaRPr>
          </a:p>
          <a:p>
            <a:pPr indent="0"/>
            <a:r>
              <a:rPr lang="zh-CN" sz="2400" b="1" dirty="0">
                <a:ea typeface="宋体" panose="02010600030101010101" pitchFamily="2" charset="-122"/>
              </a:rPr>
              <a:t> </a:t>
            </a:r>
            <a:r>
              <a:rPr lang="en-US" sz="2400" b="1" dirty="0">
                <a:latin typeface="Times New Roman" panose="02020603050405020304" charset="0"/>
                <a:ea typeface="宋体" panose="02010600030101010101" pitchFamily="2" charset="-122"/>
              </a:rPr>
              <a:t> </a:t>
            </a:r>
            <a:endParaRPr lang="en-US" sz="2400" b="1" dirty="0">
              <a:latin typeface="Times New Roman" panose="02020603050405020304" charset="0"/>
              <a:ea typeface="宋体" panose="02010600030101010101" pitchFamily="2" charset="-122"/>
            </a:endParaRPr>
          </a:p>
          <a:p>
            <a:pPr indent="0"/>
            <a:r>
              <a:rPr lang="en-US" sz="2400" b="1" dirty="0">
                <a:latin typeface="Times New Roman" panose="02020603050405020304" charset="0"/>
                <a:ea typeface="宋体" panose="02010600030101010101" pitchFamily="2" charset="-122"/>
              </a:rPr>
              <a:t>15.赚钱</a:t>
            </a:r>
            <a:endParaRPr lang="en-US" sz="2400" b="1" dirty="0">
              <a:latin typeface="Times New Roman" panose="02020603050405020304" charset="0"/>
              <a:ea typeface="宋体" panose="02010600030101010101" pitchFamily="2" charset="-122"/>
            </a:endParaRPr>
          </a:p>
          <a:p>
            <a:pPr indent="0"/>
            <a:r>
              <a:rPr lang="en-US" sz="2400" b="1" dirty="0">
                <a:latin typeface="Times New Roman" panose="02020603050405020304" charset="0"/>
                <a:ea typeface="宋体" panose="02010600030101010101" pitchFamily="2" charset="-122"/>
              </a:rPr>
              <a:t>16. </a:t>
            </a:r>
            <a:r>
              <a:rPr lang="zh-CN" sz="2400" b="1" dirty="0">
                <a:ea typeface="宋体" panose="02010600030101010101" pitchFamily="2" charset="-122"/>
              </a:rPr>
              <a:t>去世</a:t>
            </a:r>
            <a:r>
              <a:rPr lang="en-US" sz="2400" b="1" dirty="0">
                <a:latin typeface="Times New Roman" panose="02020603050405020304" charset="0"/>
                <a:ea typeface="宋体" panose="02010600030101010101" pitchFamily="2" charset="-122"/>
              </a:rPr>
              <a:t> </a:t>
            </a:r>
            <a:endParaRPr lang="en-US" altLang="en-US" sz="2400" b="1" dirty="0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3912235" y="373380"/>
            <a:ext cx="5412105" cy="63696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sz="2400" b="1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look across</a:t>
            </a:r>
            <a:endParaRPr lang="en-US" sz="2400" b="1" dirty="0">
              <a:solidFill>
                <a:srgbClr val="FF0000"/>
              </a:solidFill>
              <a:latin typeface="Times New Roman" panose="02020603050405020304" charset="0"/>
              <a:ea typeface="宋体" panose="02010600030101010101" pitchFamily="2" charset="-122"/>
            </a:endParaRPr>
          </a:p>
          <a:p>
            <a:pPr indent="0"/>
            <a:r>
              <a:rPr lang="en-US" sz="2400" b="1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benefit from… </a:t>
            </a:r>
            <a:endParaRPr lang="en-US" sz="2400" b="1" dirty="0">
              <a:solidFill>
                <a:srgbClr val="FF0000"/>
              </a:solidFill>
              <a:latin typeface="Times New Roman" panose="02020603050405020304" charset="0"/>
              <a:ea typeface="宋体" panose="02010600030101010101" pitchFamily="2" charset="-122"/>
            </a:endParaRPr>
          </a:p>
          <a:p>
            <a:pPr indent="0"/>
            <a:r>
              <a:rPr lang="en-US" sz="2400" b="1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take up the mission</a:t>
            </a:r>
            <a:endParaRPr lang="en-US" sz="2400" b="1" dirty="0">
              <a:solidFill>
                <a:srgbClr val="FF0000"/>
              </a:solidFill>
              <a:latin typeface="Times New Roman" panose="02020603050405020304" charset="0"/>
              <a:ea typeface="宋体" panose="02010600030101010101" pitchFamily="2" charset="-122"/>
            </a:endParaRPr>
          </a:p>
          <a:p>
            <a:pPr indent="0"/>
            <a:r>
              <a:rPr lang="en-US" sz="2400" b="1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play an increasingly important role in </a:t>
            </a:r>
            <a:endParaRPr lang="en-US" sz="2400" b="1" dirty="0">
              <a:solidFill>
                <a:srgbClr val="FF0000"/>
              </a:solidFill>
              <a:latin typeface="Times New Roman" panose="02020603050405020304" charset="0"/>
              <a:ea typeface="宋体" panose="02010600030101010101" pitchFamily="2" charset="-122"/>
            </a:endParaRPr>
          </a:p>
          <a:p>
            <a:pPr indent="0"/>
            <a:r>
              <a:rPr lang="en-US" sz="2400" b="1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keep records of… </a:t>
            </a:r>
            <a:endParaRPr lang="en-US" sz="2400" b="1" dirty="0">
              <a:solidFill>
                <a:srgbClr val="FF0000"/>
              </a:solidFill>
              <a:latin typeface="Times New Roman" panose="02020603050405020304" charset="0"/>
              <a:ea typeface="宋体" panose="02010600030101010101" pitchFamily="2" charset="-122"/>
            </a:endParaRPr>
          </a:p>
          <a:p>
            <a:pPr indent="0"/>
            <a:r>
              <a:rPr lang="en-US" sz="2400" b="1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at one point  </a:t>
            </a:r>
            <a:endParaRPr lang="en-US" sz="2400" b="1" dirty="0">
              <a:solidFill>
                <a:srgbClr val="FF0000"/>
              </a:solidFill>
              <a:latin typeface="Times New Roman" panose="02020603050405020304" charset="0"/>
              <a:ea typeface="宋体" panose="02010600030101010101" pitchFamily="2" charset="-122"/>
            </a:endParaRPr>
          </a:p>
          <a:p>
            <a:pPr indent="0"/>
            <a:r>
              <a:rPr lang="en-US" sz="2400" b="1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bring…to public attention</a:t>
            </a:r>
            <a:endParaRPr lang="en-US" sz="2400" b="1" dirty="0">
              <a:solidFill>
                <a:srgbClr val="FF0000"/>
              </a:solidFill>
              <a:latin typeface="Times New Roman" panose="02020603050405020304" charset="0"/>
              <a:ea typeface="宋体" panose="02010600030101010101" pitchFamily="2" charset="-122"/>
            </a:endParaRPr>
          </a:p>
          <a:p>
            <a:pPr indent="0"/>
            <a:r>
              <a:rPr lang="en-US" sz="2400" b="1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transport…to safety</a:t>
            </a:r>
            <a:endParaRPr lang="en-US" sz="2400" b="1" dirty="0">
              <a:solidFill>
                <a:srgbClr val="FF0000"/>
              </a:solidFill>
              <a:latin typeface="Times New Roman" panose="02020603050405020304" charset="0"/>
              <a:ea typeface="宋体" panose="02010600030101010101" pitchFamily="2" charset="-122"/>
            </a:endParaRPr>
          </a:p>
          <a:p>
            <a:pPr indent="0"/>
            <a:r>
              <a:rPr lang="en-US" sz="2400" b="1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treat sb. to a big dinner </a:t>
            </a:r>
            <a:endParaRPr lang="en-US" sz="2400" b="1" dirty="0">
              <a:solidFill>
                <a:srgbClr val="FF0000"/>
              </a:solidFill>
              <a:latin typeface="Times New Roman" panose="02020603050405020304" charset="0"/>
              <a:ea typeface="宋体" panose="02010600030101010101" pitchFamily="2" charset="-122"/>
            </a:endParaRPr>
          </a:p>
          <a:p>
            <a:pPr indent="0"/>
            <a:r>
              <a:rPr lang="en-US" sz="2400" b="1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(be) under treatment </a:t>
            </a:r>
            <a:endParaRPr lang="en-US" sz="2400" b="1" dirty="0">
              <a:solidFill>
                <a:srgbClr val="FF0000"/>
              </a:solidFill>
              <a:latin typeface="Times New Roman" panose="02020603050405020304" charset="0"/>
              <a:ea typeface="宋体" panose="02010600030101010101" pitchFamily="2" charset="-122"/>
            </a:endParaRPr>
          </a:p>
          <a:p>
            <a:pPr indent="0"/>
            <a:r>
              <a:rPr lang="en-US" sz="2400" b="1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with the assistance/aid of … </a:t>
            </a:r>
            <a:endParaRPr lang="en-US" sz="2400" b="1" dirty="0">
              <a:solidFill>
                <a:srgbClr val="FF0000"/>
              </a:solidFill>
              <a:latin typeface="Times New Roman" panose="02020603050405020304" charset="0"/>
              <a:ea typeface="宋体" panose="02010600030101010101" pitchFamily="2" charset="-122"/>
            </a:endParaRPr>
          </a:p>
          <a:p>
            <a:pPr indent="0"/>
            <a:r>
              <a:rPr lang="en-US" sz="2400" b="1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be generous to sb.</a:t>
            </a:r>
            <a:endParaRPr lang="en-US" sz="2400" b="1">
              <a:solidFill>
                <a:srgbClr val="FF0000"/>
              </a:solidFill>
              <a:latin typeface="Times New Roman" panose="02020603050405020304" charset="0"/>
              <a:ea typeface="宋体" panose="02010600030101010101" pitchFamily="2" charset="-122"/>
            </a:endParaRPr>
          </a:p>
          <a:p>
            <a:pPr indent="0"/>
            <a:r>
              <a:rPr lang="en-US" sz="2400" b="1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make a contribution/ contributions to…</a:t>
            </a:r>
            <a:endParaRPr lang="en-US" sz="2400" b="1">
              <a:solidFill>
                <a:srgbClr val="FF0000"/>
              </a:solidFill>
              <a:latin typeface="Times New Roman" panose="02020603050405020304" charset="0"/>
              <a:ea typeface="宋体" panose="02010600030101010101" pitchFamily="2" charset="-122"/>
            </a:endParaRPr>
          </a:p>
          <a:p>
            <a:pPr indent="0"/>
            <a:r>
              <a:rPr lang="en-US" sz="2400" b="1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to one’s (great) relief/(much/greatly) to one’s relief</a:t>
            </a:r>
            <a:endParaRPr lang="en-US" sz="2400" b="1">
              <a:solidFill>
                <a:srgbClr val="FF0000"/>
              </a:solidFill>
              <a:latin typeface="Times New Roman" panose="02020603050405020304" charset="0"/>
              <a:ea typeface="宋体" panose="02010600030101010101" pitchFamily="2" charset="-122"/>
            </a:endParaRPr>
          </a:p>
          <a:p>
            <a:pPr indent="0"/>
            <a:r>
              <a:rPr lang="en-US" sz="2400" b="1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earn money</a:t>
            </a:r>
            <a:endParaRPr lang="en-US" sz="2400" b="1">
              <a:solidFill>
                <a:srgbClr val="FF0000"/>
              </a:solidFill>
              <a:latin typeface="Times New Roman" panose="02020603050405020304" charset="0"/>
              <a:ea typeface="宋体" panose="02010600030101010101" pitchFamily="2" charset="-122"/>
            </a:endParaRPr>
          </a:p>
          <a:p>
            <a:pPr indent="0"/>
            <a:r>
              <a:rPr lang="en-US" sz="2400" b="1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pass away</a:t>
            </a:r>
            <a:endParaRPr lang="en-US" sz="2400" b="1">
              <a:solidFill>
                <a:srgbClr val="FF0000"/>
              </a:solidFill>
              <a:latin typeface="Times New Roman" panose="0202060305040502030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1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1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0" y="-84"/>
            <a:ext cx="9144000" cy="71704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153035"/>
            <a:r>
              <a:rPr lang="en-US" sz="2800" b="1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III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. Sentences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 </a:t>
            </a:r>
            <a:endParaRPr lang="en-US" sz="2400" b="1" dirty="0">
              <a:solidFill>
                <a:srgbClr val="FF0000"/>
              </a:solidFill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indent="153035"/>
            <a:r>
              <a:rPr lang="en-US" sz="2400" b="1" dirty="0">
                <a:solidFill>
                  <a:srgbClr val="00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1. </a:t>
            </a:r>
            <a:r>
              <a:rPr lang="zh-CN" sz="2400" b="1" dirty="0">
                <a:solidFill>
                  <a:srgbClr val="00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过量饮食及缺乏运动导致他很胖。(shortage/contribute)</a:t>
            </a:r>
            <a:endParaRPr lang="zh-CN" sz="2400" b="1" dirty="0">
              <a:solidFill>
                <a:srgbClr val="000000"/>
              </a:solidFill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indent="153035"/>
            <a:r>
              <a:rPr lang="en-US" sz="2400" b="1" dirty="0">
                <a:solidFill>
                  <a:srgbClr val="00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  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Eating too much and shortage of exercise contribute to his being  </a:t>
            </a:r>
            <a:endParaRPr lang="en-US" sz="2400" b="1" dirty="0">
              <a:solidFill>
                <a:srgbClr val="FF0000"/>
              </a:solidFill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indent="153035"/>
            <a:r>
              <a:rPr lang="en-US" sz="2400" b="1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  too fat. </a:t>
            </a:r>
            <a:endParaRPr lang="en-US" sz="2400" b="1" dirty="0">
              <a:solidFill>
                <a:srgbClr val="FF0000"/>
              </a:solidFill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indent="153035"/>
            <a:r>
              <a:rPr lang="en-US" sz="2400" b="1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2. </a:t>
            </a:r>
            <a:r>
              <a:rPr lang="zh-CN" sz="2400" b="1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这份领悟，始于一个有勇气和毅力实现梦想的六岁男孩那颗坚  定不移的心</a:t>
            </a:r>
            <a:r>
              <a:rPr lang="en-US" sz="2400" b="1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/</a:t>
            </a:r>
            <a:r>
              <a:rPr lang="zh-CN" sz="2400" b="1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坚定的态度。(reality)</a:t>
            </a:r>
            <a:endParaRPr lang="zh-CN" sz="2400" b="1" dirty="0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indent="153035"/>
            <a:r>
              <a:rPr lang="en-US" sz="2400" b="1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  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This insight grew from the determined attitude of a six-year-old</a:t>
            </a:r>
            <a:endParaRPr lang="en-US" sz="2400" b="1" dirty="0">
              <a:solidFill>
                <a:srgbClr val="FF0000"/>
              </a:solidFill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indent="153035"/>
            <a:r>
              <a:rPr lang="en-US" sz="2400" b="1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  boy who had the courage and perseverance to make his dream a </a:t>
            </a:r>
            <a:endParaRPr lang="en-US" sz="2400" b="1" dirty="0">
              <a:solidFill>
                <a:srgbClr val="FF0000"/>
              </a:solidFill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indent="153035"/>
            <a:r>
              <a:rPr lang="en-US" sz="2400" b="1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  reality. </a:t>
            </a:r>
            <a:endParaRPr lang="en-US" sz="2400" b="1" dirty="0">
              <a:solidFill>
                <a:srgbClr val="FF0000"/>
              </a:solidFill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  <a:sym typeface="+mn-ea"/>
            </a:endParaRPr>
          </a:p>
          <a:p>
            <a:pPr indent="153035"/>
            <a:r>
              <a:rPr lang="en-US" sz="2400" b="1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3. </a:t>
            </a:r>
            <a:r>
              <a:rPr lang="zh-CN" sz="2400" b="1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朗读（背诵）短文段落对提高英语口语有利。(benefit)</a:t>
            </a:r>
            <a:endParaRPr lang="zh-CN" sz="2400" b="1" dirty="0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  <a:sym typeface="+mn-ea"/>
            </a:endParaRPr>
          </a:p>
          <a:p>
            <a:pPr indent="153035"/>
            <a:r>
              <a:rPr lang="en-US" sz="2400" b="1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  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Reading (Reciting) short passages is beneficial to improving oral </a:t>
            </a:r>
            <a:endParaRPr lang="en-US" sz="2400" b="1" dirty="0">
              <a:solidFill>
                <a:srgbClr val="FF0000"/>
              </a:solidFill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indent="153035"/>
            <a:r>
              <a:rPr lang="en-US" sz="2400" b="1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  English. </a:t>
            </a:r>
            <a:endParaRPr lang="en-US" sz="2400" b="1" dirty="0">
              <a:solidFill>
                <a:srgbClr val="FF0000"/>
              </a:solidFill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indent="153035"/>
            <a:r>
              <a:rPr lang="zh-CN" sz="2400" b="1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4.瑞恩真的改变了这些孩子的生活。他的脸上终于露出了开心的笑容。(make a difference/break into)</a:t>
            </a:r>
            <a:endParaRPr lang="zh-CN" sz="2400" b="1" dirty="0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indent="153035"/>
            <a:r>
              <a:rPr lang="en-US" sz="2400" b="1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Ryan really had made a difference for these children. He broke into     a joyful smile. </a:t>
            </a:r>
            <a:endParaRPr lang="en-US" sz="2400" b="1" dirty="0">
              <a:solidFill>
                <a:srgbClr val="FF0000"/>
              </a:solidFill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indent="153035"/>
            <a:r>
              <a:rPr lang="en-US" sz="2400" b="1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=Having made a difference for these children, Ryan broke into a joyful smile. (分词做状语)</a:t>
            </a:r>
            <a:endParaRPr lang="en-US" sz="2400" b="1" dirty="0">
              <a:solidFill>
                <a:srgbClr val="FF0000"/>
              </a:solidFill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indent="153035"/>
            <a:r>
              <a:rPr lang="en-US" sz="2400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000" b="0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 </a:t>
            </a:r>
            <a:endParaRPr lang="en-US" altLang="en-US" sz="2000" b="0" dirty="0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138430" y="711498"/>
            <a:ext cx="8867140" cy="37846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153035"/>
            <a:r>
              <a:rPr sz="2400" b="1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5. 起初瑞恩很紧张，但很快他就感到非常温暖。(warmth)</a:t>
            </a:r>
            <a:endParaRPr sz="2400" b="1" dirty="0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indent="153035"/>
            <a:r>
              <a:rPr sz="2400" b="1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At first Ryan was nervous, but soon a great warmth filled him.</a:t>
            </a:r>
            <a:endParaRPr sz="2400" b="1" dirty="0">
              <a:solidFill>
                <a:srgbClr val="FF0000"/>
              </a:solidFill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indent="153035"/>
            <a:r>
              <a:rPr sz="2400" b="1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6.令人惊讶的是，那个总是穿着破旧衣服(in a worn suit)的人竟然是一个百万富翁(millionaire)     (turn out)</a:t>
            </a:r>
            <a:endParaRPr sz="2400" b="1" dirty="0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indent="153035"/>
            <a:r>
              <a:rPr sz="2400" b="1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Surprisingly, the man always in a worn suit turned out to be a millionaire.</a:t>
            </a:r>
            <a:endParaRPr sz="2400" b="1" dirty="0">
              <a:solidFill>
                <a:srgbClr val="FF0000"/>
              </a:solidFill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indent="153035"/>
            <a:r>
              <a:rPr sz="2400" b="1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= Surprisingly, it turned out that the man always in a worn suit was a millionaire.</a:t>
            </a:r>
            <a:endParaRPr sz="2400" b="1" dirty="0">
              <a:solidFill>
                <a:srgbClr val="FF0000"/>
              </a:solidFill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indent="153035"/>
            <a:r>
              <a:rPr sz="2400" b="1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7. 你如果有任何问题，尽管与我联系。(hesitate)</a:t>
            </a:r>
            <a:endParaRPr sz="2400" b="1" dirty="0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indent="153035"/>
            <a:r>
              <a:rPr sz="2400" b="1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Don’t hesitate to ask me if you have any questions.</a:t>
            </a:r>
            <a:endParaRPr sz="2400" b="1" dirty="0">
              <a:solidFill>
                <a:srgbClr val="FF0000"/>
              </a:solidFill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138430" y="711498"/>
            <a:ext cx="8867140" cy="41541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153035"/>
            <a:r>
              <a:rPr sz="2400" b="1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8. 参加社团不仅能丰富校园生活，而且能帮助学生缓解压力。(relieve)</a:t>
            </a:r>
            <a:endParaRPr sz="2400" b="1" dirty="0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indent="153035"/>
            <a:r>
              <a:rPr sz="2400" b="1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Joining school clubs can not only enrich school life, but also help students relieve stress/pressure.</a:t>
            </a:r>
            <a:endParaRPr sz="2400" b="1" dirty="0">
              <a:solidFill>
                <a:srgbClr val="FF0000"/>
              </a:solidFill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indent="153035"/>
            <a:r>
              <a:rPr sz="2400" b="1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= Not only can joining school clubs enrich school life, but also help students relieve stress/pressure. (倒装)</a:t>
            </a:r>
            <a:endParaRPr sz="2400" b="1" dirty="0">
              <a:solidFill>
                <a:srgbClr val="FF0000"/>
              </a:solidFill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indent="153035"/>
            <a:r>
              <a:rPr sz="2400" b="1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9.有200幅优秀的绘画作品在展览上展出。(there be 句型)</a:t>
            </a:r>
            <a:endParaRPr sz="2400" b="1" dirty="0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indent="153035"/>
            <a:r>
              <a:rPr sz="2400" b="1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There were 200 excellent paintings shown on the exhibition.</a:t>
            </a:r>
            <a:endParaRPr sz="2400" b="1" dirty="0">
              <a:solidFill>
                <a:srgbClr val="FF0000"/>
              </a:solidFill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indent="153035"/>
            <a:r>
              <a:rPr sz="2400" b="1" dirty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10.当多数人站立起来时，温顿震惊地看着。(rise短语)</a:t>
            </a:r>
            <a:endParaRPr sz="2400" b="1" dirty="0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indent="153035"/>
            <a:r>
              <a:rPr sz="2400" b="1" dirty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A shocked Winton watched as the majority of people rose to their feet.</a:t>
            </a:r>
            <a:endParaRPr sz="2400" b="1" dirty="0">
              <a:solidFill>
                <a:srgbClr val="FF0000"/>
              </a:solidFill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2997</Words>
  <Application>WPS 演示</Application>
  <PresentationFormat>全屏显示(4:3)</PresentationFormat>
  <Paragraphs>106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5" baseType="lpstr">
      <vt:lpstr>Arial</vt:lpstr>
      <vt:lpstr>宋体</vt:lpstr>
      <vt:lpstr>Wingdings</vt:lpstr>
      <vt:lpstr>Times New Roman</vt:lpstr>
      <vt:lpstr>Times New Roman</vt:lpstr>
      <vt:lpstr>Calibri</vt:lpstr>
      <vt:lpstr>微软雅黑</vt:lpstr>
      <vt:lpstr>Arial Unicode MS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ybl</dc:creator>
  <cp:lastModifiedBy>Administrator</cp:lastModifiedBy>
  <cp:revision>27</cp:revision>
  <dcterms:created xsi:type="dcterms:W3CDTF">2020-04-26T01:33:00Z</dcterms:created>
  <dcterms:modified xsi:type="dcterms:W3CDTF">2021-05-12T00:38:49Z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2052-11.1.0.10314</vt:lpwstr>
  </property>
</Properties>
</file>