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1" r:id="rId21"/>
    <p:sldId id="282" r:id="rId22"/>
    <p:sldId id="277" r:id="rId23"/>
    <p:sldId id="278" r:id="rId24"/>
    <p:sldId id="279" r:id="rId25"/>
    <p:sldId id="280"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C3B340-E9D0-479B-871A-FD3B5B36AE20}" type="datetimeFigureOut">
              <a:rPr lang="zh-CN" altLang="en-US" smtClean="0"/>
              <a:t>2021/5/19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939AE4-3D0D-4B93-8AB4-06FC7D181618}" type="slidenum">
              <a:rPr lang="zh-CN" altLang="en-US" smtClean="0"/>
              <a:t>‹#›</a:t>
            </a:fld>
            <a:endParaRPr lang="zh-CN" altLang="en-US"/>
          </a:p>
        </p:txBody>
      </p:sp>
    </p:spTree>
    <p:extLst>
      <p:ext uri="{BB962C8B-B14F-4D97-AF65-F5344CB8AC3E}">
        <p14:creationId xmlns:p14="http://schemas.microsoft.com/office/powerpoint/2010/main" val="1886470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a:t>开始，设计，页面，尺寸：</a:t>
            </a:r>
            <a:r>
              <a:rPr lang="en-US" altLang="zh-CN"/>
              <a:t>50.8</a:t>
            </a:r>
            <a:r>
              <a:rPr lang="en-US" altLang="zh-CN" baseline="0"/>
              <a:t>    28.58</a:t>
            </a:r>
            <a:endParaRPr lang="zh-CN" altLang="en-US" dirty="0"/>
          </a:p>
        </p:txBody>
      </p:sp>
      <p:sp>
        <p:nvSpPr>
          <p:cNvPr id="4" name="灯片编号占位符 3"/>
          <p:cNvSpPr>
            <a:spLocks noGrp="1"/>
          </p:cNvSpPr>
          <p:nvPr>
            <p:ph type="sldNum" sz="quarter" idx="10"/>
          </p:nvPr>
        </p:nvSpPr>
        <p:spPr/>
        <p:txBody>
          <a:bodyPr/>
          <a:lstStyle/>
          <a:p>
            <a:fld id="{950BCB41-491C-47DB-9682-06766D3F72A3}" type="slidenum">
              <a:rPr lang="zh-CN" altLang="en-US" smtClean="0"/>
              <a:t>21</a:t>
            </a:fld>
            <a:endParaRPr lang="zh-CN" altLang="en-US"/>
          </a:p>
        </p:txBody>
      </p:sp>
    </p:spTree>
    <p:extLst>
      <p:ext uri="{BB962C8B-B14F-4D97-AF65-F5344CB8AC3E}">
        <p14:creationId xmlns:p14="http://schemas.microsoft.com/office/powerpoint/2010/main" val="2018217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2021/5/19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33521;&#35821;&#24517;&#20462;&#31532;&#19977;&#20876;&#31532;&#20108;&#21333;&#20803;&#23450;&#31295;&#24405;&#38899;/06%20unit%202-2%20A7.mp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33521;&#35821;&#24517;&#20462;&#31532;&#19977;&#20876;&#31532;&#20108;&#21333;&#20803;&#23450;&#31295;&#24405;&#38899;/06%20unit%202-2%20A8.mp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t>Period 4 Using Language &amp; Listening</a:t>
            </a:r>
            <a:endParaRPr lang="zh-CN" altLang="en-US" dirty="0"/>
          </a:p>
        </p:txBody>
      </p:sp>
      <p:sp>
        <p:nvSpPr>
          <p:cNvPr id="3" name="副标题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637092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996952"/>
            <a:ext cx="8892480" cy="1143000"/>
          </a:xfrm>
        </p:spPr>
        <p:txBody>
          <a:bodyPr>
            <a:noAutofit/>
          </a:bodyPr>
          <a:lstStyle/>
          <a:p>
            <a:pPr algn="l"/>
            <a:r>
              <a:rPr lang="en-US" altLang="zh-CN" sz="2800" kern="1200" dirty="0" smtClean="0">
                <a:solidFill>
                  <a:schemeClr val="tx1"/>
                </a:solidFill>
                <a:effectLst/>
                <a:latin typeface="+mj-lt"/>
                <a:ea typeface="+mj-ea"/>
                <a:cs typeface="+mj-cs"/>
              </a:rPr>
              <a:t>8. The repairs cost a lot, but it’s money well ___________.</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 to spend  </a:t>
            </a:r>
            <a:r>
              <a:rPr lang="en-US" altLang="zh-CN" sz="2800" u="sng" kern="1200" dirty="0" smtClean="0">
                <a:solidFill>
                  <a:schemeClr val="tx1"/>
                </a:solidFill>
                <a:effectLst/>
                <a:latin typeface="+mj-lt"/>
                <a:ea typeface="+mj-ea"/>
                <a:cs typeface="+mj-cs"/>
              </a:rPr>
              <a:t>B. spent </a:t>
            </a:r>
            <a:r>
              <a:rPr lang="en-US" altLang="zh-CN" sz="2800" kern="1200" dirty="0" smtClean="0">
                <a:solidFill>
                  <a:schemeClr val="tx1"/>
                </a:solidFill>
                <a:effectLst/>
                <a:latin typeface="+mj-lt"/>
                <a:ea typeface="+mj-ea"/>
                <a:cs typeface="+mj-cs"/>
              </a:rPr>
              <a:t>      C. being spent        D. spending</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9. The producer comes regularly to collect the cameras_________ to our shop for quality problems</a:t>
            </a:r>
            <a:endParaRPr lang="zh-CN" altLang="zh-CN" sz="2800" kern="1200" dirty="0" smtClean="0">
              <a:solidFill>
                <a:schemeClr val="tx1"/>
              </a:solidFill>
              <a:effectLst/>
              <a:latin typeface="+mj-lt"/>
              <a:ea typeface="+mj-ea"/>
              <a:cs typeface="+mj-cs"/>
            </a:endParaRPr>
          </a:p>
          <a:p>
            <a:pPr marL="0" indent="0" algn="l"/>
            <a:r>
              <a:rPr lang="en-US" altLang="zh-CN" sz="2800" kern="1200" dirty="0" smtClean="0">
                <a:solidFill>
                  <a:schemeClr val="tx1"/>
                </a:solidFill>
                <a:effectLst/>
                <a:latin typeface="+mj-lt"/>
                <a:ea typeface="+mj-ea"/>
                <a:cs typeface="+mj-cs"/>
              </a:rPr>
              <a:t>returning     </a:t>
            </a:r>
            <a:r>
              <a:rPr lang="en-US" altLang="zh-CN" sz="2800" u="sng" kern="1200" dirty="0" smtClean="0">
                <a:solidFill>
                  <a:schemeClr val="tx1"/>
                </a:solidFill>
                <a:effectLst/>
                <a:latin typeface="+mj-lt"/>
                <a:ea typeface="+mj-ea"/>
                <a:cs typeface="+mj-cs"/>
              </a:rPr>
              <a:t>B. returned</a:t>
            </a:r>
            <a:r>
              <a:rPr lang="en-US" altLang="zh-CN" sz="2800" kern="1200" dirty="0" smtClean="0">
                <a:solidFill>
                  <a:schemeClr val="tx1"/>
                </a:solidFill>
                <a:effectLst/>
                <a:latin typeface="+mj-lt"/>
                <a:ea typeface="+mj-ea"/>
                <a:cs typeface="+mj-cs"/>
              </a:rPr>
              <a:t>    C. to return   D. to be </a:t>
            </a:r>
            <a:r>
              <a:rPr lang="en-US" altLang="zh-CN" sz="2800" dirty="0"/>
              <a:t>returned</a:t>
            </a:r>
            <a:br>
              <a:rPr lang="en-US" altLang="zh-CN" sz="2800" dirty="0"/>
            </a:br>
            <a:r>
              <a:rPr lang="en-US" altLang="zh-CN" sz="2800" dirty="0"/>
              <a:t>10. The first textbook ____ for teaching English as a foreign language came out in the 16</a:t>
            </a:r>
            <a:r>
              <a:rPr lang="en-US" altLang="zh-CN" sz="2800" baseline="30000" dirty="0"/>
              <a:t>th</a:t>
            </a:r>
            <a:r>
              <a:rPr lang="en-US" altLang="zh-CN" sz="2800" dirty="0"/>
              <a:t> century.</a:t>
            </a:r>
            <a:r>
              <a:rPr lang="zh-CN" altLang="zh-CN" sz="2800" dirty="0"/>
              <a:t/>
            </a:r>
            <a:br>
              <a:rPr lang="zh-CN" altLang="zh-CN" sz="2800" dirty="0"/>
            </a:br>
            <a:r>
              <a:rPr lang="en-US" altLang="zh-CN" sz="2800" dirty="0"/>
              <a:t>A. have written           B. to be written      C. being written      </a:t>
            </a:r>
            <a:r>
              <a:rPr lang="en-US" altLang="zh-CN" sz="2800" u="sng" dirty="0"/>
              <a:t>D. written</a:t>
            </a:r>
            <a:r>
              <a:rPr lang="zh-CN" altLang="zh-CN" sz="2800" dirty="0"/>
              <a:t/>
            </a:r>
            <a:br>
              <a:rPr lang="zh-CN" altLang="zh-CN" sz="2800" dirty="0"/>
            </a:br>
            <a:r>
              <a:rPr lang="en-US" altLang="zh-CN" sz="2800" dirty="0"/>
              <a:t>11. The trees ___________ in the storm have been moved off the road by the cleaners.</a:t>
            </a:r>
            <a:r>
              <a:rPr lang="zh-CN" altLang="zh-CN" sz="2800" dirty="0"/>
              <a:t/>
            </a:r>
            <a:br>
              <a:rPr lang="zh-CN" altLang="zh-CN" sz="2800" dirty="0"/>
            </a:br>
            <a:r>
              <a:rPr lang="en-US" altLang="zh-CN" sz="2800" dirty="0"/>
              <a:t>A. being blown down      </a:t>
            </a:r>
            <a:r>
              <a:rPr lang="en-US" altLang="zh-CN" sz="2800" u="sng" dirty="0"/>
              <a:t>B. blown down</a:t>
            </a:r>
            <a:r>
              <a:rPr lang="en-US" altLang="zh-CN" sz="2800" dirty="0"/>
              <a:t>      C. blowing down     D. to blow down</a:t>
            </a:r>
            <a:endParaRPr lang="zh-CN" altLang="zh-CN" sz="2800" kern="1200" dirty="0" smtClean="0">
              <a:solidFill>
                <a:schemeClr val="tx1"/>
              </a:solidFill>
              <a:effectLst/>
              <a:latin typeface="+mj-lt"/>
              <a:ea typeface="+mj-ea"/>
              <a:cs typeface="+mj-cs"/>
            </a:endParaRPr>
          </a:p>
          <a:p>
            <a:pPr algn="l"/>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60648"/>
            <a:ext cx="10906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本框 4">
            <a:extLst>
              <a:ext uri="{FF2B5EF4-FFF2-40B4-BE49-F238E27FC236}">
                <a16:creationId xmlns:a16="http://schemas.microsoft.com/office/drawing/2014/main" xmlns="" id="{935E2421-5907-478E-B4BA-16EFBCE03D8E}"/>
              </a:ext>
            </a:extLst>
          </p:cNvPr>
          <p:cNvSpPr txBox="1"/>
          <p:nvPr/>
        </p:nvSpPr>
        <p:spPr>
          <a:xfrm>
            <a:off x="1763688" y="1628800"/>
            <a:ext cx="936104" cy="584775"/>
          </a:xfrm>
          <a:prstGeom prst="rect">
            <a:avLst/>
          </a:prstGeom>
          <a:noFill/>
        </p:spPr>
        <p:txBody>
          <a:bodyPr wrap="square" rtlCol="0">
            <a:spAutoFit/>
          </a:bodyPr>
          <a:lstStyle/>
          <a:p>
            <a:r>
              <a:rPr lang="en-US" altLang="zh-CN" sz="3200" b="1" dirty="0">
                <a:solidFill>
                  <a:srgbClr val="FF0000"/>
                </a:solidFill>
              </a:rPr>
              <a:t>B</a:t>
            </a:r>
            <a:endParaRPr lang="zh-CN" altLang="en-US" sz="3200" b="1" dirty="0">
              <a:solidFill>
                <a:srgbClr val="FF0000"/>
              </a:solidFill>
            </a:endParaRPr>
          </a:p>
        </p:txBody>
      </p:sp>
      <p:sp>
        <p:nvSpPr>
          <p:cNvPr id="6" name="文本框 5">
            <a:extLst>
              <a:ext uri="{FF2B5EF4-FFF2-40B4-BE49-F238E27FC236}">
                <a16:creationId xmlns:a16="http://schemas.microsoft.com/office/drawing/2014/main" xmlns="" id="{040E21BA-C011-4337-B8D1-C43E461E55D7}"/>
              </a:ext>
            </a:extLst>
          </p:cNvPr>
          <p:cNvSpPr txBox="1"/>
          <p:nvPr/>
        </p:nvSpPr>
        <p:spPr>
          <a:xfrm>
            <a:off x="3141065" y="2564904"/>
            <a:ext cx="936104" cy="584775"/>
          </a:xfrm>
          <a:prstGeom prst="rect">
            <a:avLst/>
          </a:prstGeom>
          <a:noFill/>
        </p:spPr>
        <p:txBody>
          <a:bodyPr wrap="square" rtlCol="0">
            <a:spAutoFit/>
          </a:bodyPr>
          <a:lstStyle/>
          <a:p>
            <a:r>
              <a:rPr lang="en-US" altLang="zh-CN" sz="3200" b="1" dirty="0">
                <a:solidFill>
                  <a:srgbClr val="FF0000"/>
                </a:solidFill>
              </a:rPr>
              <a:t>D</a:t>
            </a:r>
            <a:endParaRPr lang="zh-CN" altLang="en-US" sz="3200" b="1" dirty="0">
              <a:solidFill>
                <a:srgbClr val="FF0000"/>
              </a:solidFill>
            </a:endParaRPr>
          </a:p>
        </p:txBody>
      </p:sp>
      <p:sp>
        <p:nvSpPr>
          <p:cNvPr id="7" name="文本框 6">
            <a:extLst>
              <a:ext uri="{FF2B5EF4-FFF2-40B4-BE49-F238E27FC236}">
                <a16:creationId xmlns:a16="http://schemas.microsoft.com/office/drawing/2014/main" xmlns="" id="{1CA1DF99-2C4B-4D65-A446-F716A7971E1E}"/>
              </a:ext>
            </a:extLst>
          </p:cNvPr>
          <p:cNvSpPr txBox="1"/>
          <p:nvPr/>
        </p:nvSpPr>
        <p:spPr>
          <a:xfrm>
            <a:off x="2673013" y="4077072"/>
            <a:ext cx="936104" cy="584775"/>
          </a:xfrm>
          <a:prstGeom prst="rect">
            <a:avLst/>
          </a:prstGeom>
          <a:noFill/>
        </p:spPr>
        <p:txBody>
          <a:bodyPr wrap="square" rtlCol="0">
            <a:spAutoFit/>
          </a:bodyPr>
          <a:lstStyle/>
          <a:p>
            <a:r>
              <a:rPr lang="en-US" altLang="zh-CN" sz="3200" b="1" dirty="0">
                <a:solidFill>
                  <a:srgbClr val="FF0000"/>
                </a:solidFill>
              </a:rPr>
              <a:t>B</a:t>
            </a:r>
            <a:endParaRPr lang="zh-CN" altLang="en-US" sz="3200" b="1" dirty="0">
              <a:solidFill>
                <a:srgbClr val="FF0000"/>
              </a:solidFill>
            </a:endParaRPr>
          </a:p>
        </p:txBody>
      </p:sp>
    </p:spTree>
    <p:extLst>
      <p:ext uri="{BB962C8B-B14F-4D97-AF65-F5344CB8AC3E}">
        <p14:creationId xmlns:p14="http://schemas.microsoft.com/office/powerpoint/2010/main" val="162909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90" y="1484784"/>
            <a:ext cx="8229600" cy="1143000"/>
          </a:xfrm>
        </p:spPr>
        <p:txBody>
          <a:bodyPr>
            <a:noAutofit/>
          </a:bodyPr>
          <a:lstStyle/>
          <a:p>
            <a:pPr algn="l"/>
            <a:r>
              <a:rPr lang="en-US" altLang="zh-CN" sz="2800" kern="1200" dirty="0" smtClean="0">
                <a:solidFill>
                  <a:schemeClr val="tx1"/>
                </a:solidFill>
                <a:effectLst/>
                <a:latin typeface="+mj-lt"/>
                <a:ea typeface="+mj-ea"/>
                <a:cs typeface="+mj-cs"/>
              </a:rPr>
              <a:t>12. The Town Hall _________ in the 1800s was the most distinguished building at that time.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 to be completed       B. having been completed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C. completed</a:t>
            </a:r>
            <a:r>
              <a:rPr lang="en-US" altLang="zh-CN" sz="2800" kern="1200" dirty="0" smtClean="0">
                <a:solidFill>
                  <a:schemeClr val="tx1"/>
                </a:solidFill>
                <a:effectLst/>
                <a:latin typeface="+mj-lt"/>
                <a:ea typeface="+mj-ea"/>
                <a:cs typeface="+mj-cs"/>
              </a:rPr>
              <a:t>   D. being completed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13. The girl ________ in blue skirt laughs like a blossoming flower.</a:t>
            </a:r>
            <a:endParaRPr lang="zh-CN" altLang="zh-CN" sz="2800" kern="1200" dirty="0" smtClean="0">
              <a:solidFill>
                <a:schemeClr val="tx1"/>
              </a:solidFill>
              <a:effectLst/>
              <a:latin typeface="+mj-lt"/>
              <a:ea typeface="+mj-ea"/>
              <a:cs typeface="+mj-cs"/>
            </a:endParaRPr>
          </a:p>
          <a:p>
            <a:pPr marL="514350" indent="-514350" algn="l">
              <a:buAutoNum type="alphaUcPeriod"/>
            </a:pPr>
            <a:r>
              <a:rPr lang="en-US" altLang="zh-CN" sz="2800" u="sng" kern="1200" dirty="0" smtClean="0">
                <a:solidFill>
                  <a:schemeClr val="tx1"/>
                </a:solidFill>
                <a:effectLst/>
                <a:latin typeface="+mj-lt"/>
                <a:ea typeface="+mj-ea"/>
                <a:cs typeface="+mj-cs"/>
              </a:rPr>
              <a:t>dressed</a:t>
            </a:r>
            <a:r>
              <a:rPr lang="en-US" altLang="zh-CN" sz="2800" kern="1200" dirty="0" smtClean="0">
                <a:solidFill>
                  <a:schemeClr val="tx1"/>
                </a:solidFill>
                <a:effectLst/>
                <a:latin typeface="+mj-lt"/>
                <a:ea typeface="+mj-ea"/>
                <a:cs typeface="+mj-cs"/>
              </a:rPr>
              <a:t>        B. dressing   C. to dress D. is dressed</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35496" y="3356992"/>
            <a:ext cx="8568952" cy="3108543"/>
          </a:xfrm>
          <a:prstGeom prst="rect">
            <a:avLst/>
          </a:prstGeom>
        </p:spPr>
        <p:txBody>
          <a:bodyPr wrap="square">
            <a:spAutoFit/>
          </a:bodyPr>
          <a:lstStyle/>
          <a:p>
            <a:pPr lvl="0">
              <a:spcBef>
                <a:spcPct val="0"/>
              </a:spcBef>
            </a:pPr>
            <a:r>
              <a:rPr lang="en-US" altLang="zh-CN" sz="2800" dirty="0">
                <a:solidFill>
                  <a:prstClr val="black"/>
                </a:solidFill>
                <a:cs typeface="+mj-cs"/>
              </a:rPr>
              <a:t>14. We phoned the police and they said they would come soon to take away the _________ car.</a:t>
            </a:r>
            <a:endParaRPr lang="zh-CN" altLang="zh-CN" sz="2800" dirty="0">
              <a:solidFill>
                <a:prstClr val="black"/>
              </a:solidFill>
              <a:cs typeface="+mj-cs"/>
            </a:endParaRPr>
          </a:p>
          <a:p>
            <a:pPr lvl="0">
              <a:spcBef>
                <a:spcPct val="0"/>
              </a:spcBef>
            </a:pPr>
            <a:r>
              <a:rPr lang="en-US" altLang="zh-CN" sz="2800" dirty="0">
                <a:solidFill>
                  <a:prstClr val="black"/>
                </a:solidFill>
                <a:cs typeface="+mj-cs"/>
              </a:rPr>
              <a:t>A. damaging            </a:t>
            </a:r>
            <a:r>
              <a:rPr lang="en-US" altLang="zh-CN" sz="2800" u="sng" dirty="0">
                <a:solidFill>
                  <a:prstClr val="black"/>
                </a:solidFill>
                <a:cs typeface="+mj-cs"/>
              </a:rPr>
              <a:t>B. damaged</a:t>
            </a:r>
            <a:r>
              <a:rPr lang="en-US" altLang="zh-CN" sz="2800" dirty="0">
                <a:solidFill>
                  <a:prstClr val="black"/>
                </a:solidFill>
                <a:cs typeface="+mj-cs"/>
              </a:rPr>
              <a:t>          C. to be damaged     D. being damaged</a:t>
            </a:r>
            <a:endParaRPr lang="zh-CN" altLang="zh-CN" sz="2800" dirty="0">
              <a:solidFill>
                <a:prstClr val="black"/>
              </a:solidFill>
              <a:cs typeface="+mj-cs"/>
            </a:endParaRPr>
          </a:p>
          <a:p>
            <a:pPr lvl="0">
              <a:spcBef>
                <a:spcPct val="0"/>
              </a:spcBef>
            </a:pPr>
            <a:r>
              <a:rPr lang="en-US" altLang="zh-CN" sz="2800" dirty="0">
                <a:solidFill>
                  <a:prstClr val="black"/>
                </a:solidFill>
                <a:cs typeface="+mj-cs"/>
              </a:rPr>
              <a:t>15. When he hurried back to get his luggage, he found there was nothing __________ at the station.</a:t>
            </a:r>
            <a:endParaRPr lang="zh-CN" altLang="zh-CN" sz="2800" dirty="0">
              <a:solidFill>
                <a:prstClr val="black"/>
              </a:solidFill>
              <a:cs typeface="+mj-cs"/>
            </a:endParaRPr>
          </a:p>
          <a:p>
            <a:pPr lvl="0">
              <a:spcBef>
                <a:spcPct val="0"/>
              </a:spcBef>
            </a:pPr>
            <a:r>
              <a:rPr lang="en-US" altLang="zh-CN" sz="2800" dirty="0">
                <a:solidFill>
                  <a:prstClr val="black"/>
                </a:solidFill>
                <a:cs typeface="+mj-cs"/>
              </a:rPr>
              <a:t>A. leaving             B. being left           </a:t>
            </a:r>
            <a:r>
              <a:rPr lang="en-US" altLang="zh-CN" sz="2800" u="sng" dirty="0">
                <a:solidFill>
                  <a:prstClr val="black"/>
                </a:solidFill>
                <a:cs typeface="+mj-cs"/>
              </a:rPr>
              <a:t>C. left</a:t>
            </a:r>
            <a:r>
              <a:rPr lang="en-US" altLang="zh-CN" sz="2800" dirty="0">
                <a:solidFill>
                  <a:prstClr val="black"/>
                </a:solidFill>
                <a:cs typeface="+mj-cs"/>
              </a:rPr>
              <a:t>          D. to leave </a:t>
            </a:r>
            <a:endParaRPr lang="zh-CN" altLang="en-US" dirty="0"/>
          </a:p>
        </p:txBody>
      </p:sp>
      <p:sp>
        <p:nvSpPr>
          <p:cNvPr id="5" name="文本框 3">
            <a:extLst>
              <a:ext uri="{FF2B5EF4-FFF2-40B4-BE49-F238E27FC236}">
                <a16:creationId xmlns:a16="http://schemas.microsoft.com/office/drawing/2014/main" xmlns="" id="{7A73B4DF-A429-4504-8A09-553C87A47E5B}"/>
              </a:ext>
            </a:extLst>
          </p:cNvPr>
          <p:cNvSpPr txBox="1"/>
          <p:nvPr/>
        </p:nvSpPr>
        <p:spPr>
          <a:xfrm>
            <a:off x="3275856" y="116632"/>
            <a:ext cx="936104" cy="584775"/>
          </a:xfrm>
          <a:prstGeom prst="rect">
            <a:avLst/>
          </a:prstGeom>
          <a:noFill/>
        </p:spPr>
        <p:txBody>
          <a:bodyPr wrap="square" rtlCol="0">
            <a:spAutoFit/>
          </a:bodyPr>
          <a:lstStyle/>
          <a:p>
            <a:r>
              <a:rPr lang="en-US" altLang="zh-CN" sz="3200" b="1" dirty="0">
                <a:solidFill>
                  <a:srgbClr val="FF0000"/>
                </a:solidFill>
              </a:rPr>
              <a:t>C</a:t>
            </a:r>
            <a:endParaRPr lang="zh-CN" altLang="en-US" sz="3200" b="1" dirty="0">
              <a:solidFill>
                <a:srgbClr val="FF0000"/>
              </a:solidFill>
            </a:endParaRPr>
          </a:p>
        </p:txBody>
      </p:sp>
      <p:sp>
        <p:nvSpPr>
          <p:cNvPr id="6" name="文本框 3">
            <a:extLst>
              <a:ext uri="{FF2B5EF4-FFF2-40B4-BE49-F238E27FC236}">
                <a16:creationId xmlns:a16="http://schemas.microsoft.com/office/drawing/2014/main" xmlns="" id="{7A73B4DF-A429-4504-8A09-553C87A47E5B}"/>
              </a:ext>
            </a:extLst>
          </p:cNvPr>
          <p:cNvSpPr txBox="1"/>
          <p:nvPr/>
        </p:nvSpPr>
        <p:spPr>
          <a:xfrm>
            <a:off x="3635896" y="5589240"/>
            <a:ext cx="936104" cy="584775"/>
          </a:xfrm>
          <a:prstGeom prst="rect">
            <a:avLst/>
          </a:prstGeom>
          <a:noFill/>
        </p:spPr>
        <p:txBody>
          <a:bodyPr wrap="square" rtlCol="0">
            <a:spAutoFit/>
          </a:bodyPr>
          <a:lstStyle/>
          <a:p>
            <a:r>
              <a:rPr lang="en-US" altLang="zh-CN" sz="3200" b="1" dirty="0">
                <a:solidFill>
                  <a:srgbClr val="FF0000"/>
                </a:solidFill>
              </a:rPr>
              <a:t>C</a:t>
            </a:r>
            <a:endParaRPr lang="zh-CN" altLang="en-US" sz="3200" b="1" dirty="0">
              <a:solidFill>
                <a:srgbClr val="FF0000"/>
              </a:solidFill>
            </a:endParaRPr>
          </a:p>
        </p:txBody>
      </p:sp>
      <p:sp>
        <p:nvSpPr>
          <p:cNvPr id="8" name="文本框 5">
            <a:extLst>
              <a:ext uri="{FF2B5EF4-FFF2-40B4-BE49-F238E27FC236}">
                <a16:creationId xmlns:a16="http://schemas.microsoft.com/office/drawing/2014/main" xmlns="" id="{040E21BA-C011-4337-B8D1-C43E461E55D7}"/>
              </a:ext>
            </a:extLst>
          </p:cNvPr>
          <p:cNvSpPr txBox="1"/>
          <p:nvPr/>
        </p:nvSpPr>
        <p:spPr>
          <a:xfrm>
            <a:off x="1979712" y="1844824"/>
            <a:ext cx="936104" cy="584775"/>
          </a:xfrm>
          <a:prstGeom prst="rect">
            <a:avLst/>
          </a:prstGeom>
          <a:noFill/>
        </p:spPr>
        <p:txBody>
          <a:bodyPr wrap="square" rtlCol="0">
            <a:spAutoFit/>
          </a:bodyPr>
          <a:lstStyle/>
          <a:p>
            <a:r>
              <a:rPr lang="en-US" altLang="zh-CN" sz="3200" b="1" dirty="0" smtClean="0">
                <a:solidFill>
                  <a:srgbClr val="FF0000"/>
                </a:solidFill>
              </a:rPr>
              <a:t>A</a:t>
            </a:r>
            <a:endParaRPr lang="zh-CN" altLang="en-US" sz="3200" b="1" dirty="0">
              <a:solidFill>
                <a:srgbClr val="FF0000"/>
              </a:solidFill>
            </a:endParaRPr>
          </a:p>
        </p:txBody>
      </p:sp>
      <p:sp>
        <p:nvSpPr>
          <p:cNvPr id="9" name="文本框 6">
            <a:extLst>
              <a:ext uri="{FF2B5EF4-FFF2-40B4-BE49-F238E27FC236}">
                <a16:creationId xmlns:a16="http://schemas.microsoft.com/office/drawing/2014/main" xmlns="" id="{1CA1DF99-2C4B-4D65-A446-F716A7971E1E}"/>
              </a:ext>
            </a:extLst>
          </p:cNvPr>
          <p:cNvSpPr txBox="1"/>
          <p:nvPr/>
        </p:nvSpPr>
        <p:spPr>
          <a:xfrm>
            <a:off x="3488205" y="3717032"/>
            <a:ext cx="936104" cy="584775"/>
          </a:xfrm>
          <a:prstGeom prst="rect">
            <a:avLst/>
          </a:prstGeom>
          <a:noFill/>
        </p:spPr>
        <p:txBody>
          <a:bodyPr wrap="square" rtlCol="0">
            <a:spAutoFit/>
          </a:bodyPr>
          <a:lstStyle/>
          <a:p>
            <a:r>
              <a:rPr lang="en-US" altLang="zh-CN" sz="3200" b="1" dirty="0">
                <a:solidFill>
                  <a:srgbClr val="FF0000"/>
                </a:solidFill>
              </a:rPr>
              <a:t>B</a:t>
            </a:r>
            <a:endParaRPr lang="zh-CN" altLang="en-US" sz="3200" b="1" dirty="0">
              <a:solidFill>
                <a:srgbClr val="FF0000"/>
              </a:solidFill>
            </a:endParaRPr>
          </a:p>
        </p:txBody>
      </p:sp>
    </p:spTree>
    <p:extLst>
      <p:ext uri="{BB962C8B-B14F-4D97-AF65-F5344CB8AC3E}">
        <p14:creationId xmlns:p14="http://schemas.microsoft.com/office/powerpoint/2010/main" val="117561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1628800"/>
            <a:ext cx="8229600" cy="1143000"/>
          </a:xfrm>
        </p:spPr>
        <p:txBody>
          <a:bodyPr>
            <a:noAutofit/>
          </a:bodyPr>
          <a:lstStyle/>
          <a:p>
            <a:pPr algn="l"/>
            <a:r>
              <a:rPr lang="en-US" altLang="zh-CN" sz="2800" kern="1200" dirty="0" smtClean="0">
                <a:solidFill>
                  <a:schemeClr val="tx1"/>
                </a:solidFill>
                <a:effectLst/>
                <a:latin typeface="+mj-lt"/>
                <a:ea typeface="+mj-ea"/>
                <a:cs typeface="+mj-cs"/>
              </a:rPr>
              <a:t>16. “Things __________ never come again!” I couldn’t help talking to myself.</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 losing              B. to lose             </a:t>
            </a:r>
            <a:r>
              <a:rPr lang="en-US" altLang="zh-CN" sz="2800" u="sng" kern="1200" dirty="0" smtClean="0">
                <a:solidFill>
                  <a:schemeClr val="tx1"/>
                </a:solidFill>
                <a:effectLst/>
                <a:latin typeface="+mj-lt"/>
                <a:ea typeface="+mj-ea"/>
                <a:cs typeface="+mj-cs"/>
              </a:rPr>
              <a:t>C. lost</a:t>
            </a:r>
            <a:r>
              <a:rPr lang="en-US" altLang="zh-CN" sz="2800" kern="1200" dirty="0" smtClean="0">
                <a:solidFill>
                  <a:schemeClr val="tx1"/>
                </a:solidFill>
                <a:effectLst/>
                <a:latin typeface="+mj-lt"/>
                <a:ea typeface="+mj-ea"/>
                <a:cs typeface="+mj-cs"/>
              </a:rPr>
              <a:t>          D. lose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17. The house _________ south belongs to Mr. Smith, who is a poor but kind old man.</a:t>
            </a:r>
            <a:endParaRPr lang="zh-CN" altLang="zh-CN" sz="2800" kern="1200" dirty="0" smtClean="0">
              <a:solidFill>
                <a:schemeClr val="tx1"/>
              </a:solidFill>
              <a:effectLst/>
              <a:latin typeface="+mj-lt"/>
              <a:ea typeface="+mj-ea"/>
              <a:cs typeface="+mj-cs"/>
            </a:endParaRPr>
          </a:p>
          <a:p>
            <a:pPr marL="514350" indent="-514350" algn="l">
              <a:buAutoNum type="alphaUcPeriod"/>
            </a:pPr>
            <a:r>
              <a:rPr lang="en-US" altLang="zh-CN" sz="2800" kern="1200" dirty="0" smtClean="0">
                <a:solidFill>
                  <a:schemeClr val="tx1"/>
                </a:solidFill>
                <a:effectLst/>
                <a:latin typeface="+mj-lt"/>
                <a:ea typeface="+mj-ea"/>
                <a:cs typeface="+mj-cs"/>
              </a:rPr>
              <a:t>faced          </a:t>
            </a:r>
            <a:r>
              <a:rPr lang="en-US" altLang="zh-CN" sz="2800" u="sng" kern="1200" dirty="0" smtClean="0">
                <a:solidFill>
                  <a:schemeClr val="tx1"/>
                </a:solidFill>
                <a:effectLst/>
                <a:latin typeface="+mj-lt"/>
                <a:ea typeface="+mj-ea"/>
                <a:cs typeface="+mj-cs"/>
              </a:rPr>
              <a:t>B. facing </a:t>
            </a:r>
            <a:r>
              <a:rPr lang="en-US" altLang="zh-CN" sz="2800" kern="1200" dirty="0" smtClean="0">
                <a:solidFill>
                  <a:schemeClr val="tx1"/>
                </a:solidFill>
                <a:effectLst/>
                <a:latin typeface="+mj-lt"/>
                <a:ea typeface="+mj-ea"/>
                <a:cs typeface="+mj-cs"/>
              </a:rPr>
              <a:t>        C. to face       D. being faced</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107504" y="3573016"/>
            <a:ext cx="8784976" cy="2246769"/>
          </a:xfrm>
          <a:prstGeom prst="rect">
            <a:avLst/>
          </a:prstGeom>
        </p:spPr>
        <p:txBody>
          <a:bodyPr wrap="square">
            <a:spAutoFit/>
          </a:bodyPr>
          <a:lstStyle/>
          <a:p>
            <a:pPr lvl="0">
              <a:spcBef>
                <a:spcPct val="0"/>
              </a:spcBef>
            </a:pPr>
            <a:r>
              <a:rPr lang="en-US" altLang="zh-CN" sz="2800" b="1" dirty="0">
                <a:solidFill>
                  <a:prstClr val="black"/>
                </a:solidFill>
                <a:cs typeface="+mj-cs"/>
              </a:rPr>
              <a:t>Exercise 3</a:t>
            </a:r>
            <a:r>
              <a:rPr lang="en-US" altLang="zh-CN" sz="2800" dirty="0">
                <a:solidFill>
                  <a:prstClr val="black"/>
                </a:solidFill>
                <a:cs typeface="+mj-cs"/>
              </a:rPr>
              <a:t> </a:t>
            </a:r>
            <a:r>
              <a:rPr lang="zh-CN" altLang="zh-CN" sz="2800" dirty="0">
                <a:solidFill>
                  <a:prstClr val="black"/>
                </a:solidFill>
                <a:cs typeface="+mj-cs"/>
              </a:rPr>
              <a:t>单句语法填空</a:t>
            </a:r>
          </a:p>
          <a:p>
            <a:pPr lvl="0">
              <a:spcBef>
                <a:spcPct val="0"/>
              </a:spcBef>
            </a:pPr>
            <a:r>
              <a:rPr lang="en-US" altLang="zh-CN" sz="2800" dirty="0">
                <a:solidFill>
                  <a:prstClr val="black"/>
                </a:solidFill>
                <a:cs typeface="+mj-cs"/>
              </a:rPr>
              <a:t>1. The money </a:t>
            </a:r>
            <a:r>
              <a:rPr lang="en-US" altLang="zh-CN" sz="2800" dirty="0" smtClean="0">
                <a:solidFill>
                  <a:prstClr val="black"/>
                </a:solidFill>
                <a:cs typeface="+mj-cs"/>
              </a:rPr>
              <a:t>                 (</a:t>
            </a:r>
            <a:r>
              <a:rPr lang="en-US" altLang="zh-CN" sz="2800" dirty="0">
                <a:solidFill>
                  <a:prstClr val="black"/>
                </a:solidFill>
                <a:cs typeface="+mj-cs"/>
              </a:rPr>
              <a:t>raise) at the evening will be sent to the earthquake survivors as soon as possible.</a:t>
            </a:r>
            <a:endParaRPr lang="zh-CN" altLang="zh-CN" sz="2800" dirty="0">
              <a:solidFill>
                <a:prstClr val="black"/>
              </a:solidFill>
              <a:cs typeface="+mj-cs"/>
            </a:endParaRPr>
          </a:p>
          <a:p>
            <a:pPr lvl="0">
              <a:spcBef>
                <a:spcPct val="0"/>
              </a:spcBef>
            </a:pPr>
            <a:r>
              <a:rPr lang="en-US" altLang="zh-CN" sz="2800" dirty="0">
                <a:solidFill>
                  <a:prstClr val="black"/>
                </a:solidFill>
                <a:cs typeface="+mj-cs"/>
              </a:rPr>
              <a:t>2. </a:t>
            </a:r>
            <a:r>
              <a:rPr lang="en-US" altLang="zh-CN" sz="2800" i="1" dirty="0">
                <a:solidFill>
                  <a:prstClr val="black"/>
                </a:solidFill>
                <a:cs typeface="+mj-cs"/>
              </a:rPr>
              <a:t>Youth</a:t>
            </a:r>
            <a:r>
              <a:rPr lang="en-US" altLang="zh-CN" sz="2800" dirty="0">
                <a:solidFill>
                  <a:prstClr val="black"/>
                </a:solidFill>
                <a:cs typeface="+mj-cs"/>
              </a:rPr>
              <a:t>, </a:t>
            </a:r>
            <a:r>
              <a:rPr lang="en-US" altLang="zh-CN" sz="2800" dirty="0" smtClean="0">
                <a:solidFill>
                  <a:prstClr val="black"/>
                </a:solidFill>
                <a:cs typeface="+mj-cs"/>
              </a:rPr>
              <a:t>                     (</a:t>
            </a:r>
            <a:r>
              <a:rPr lang="en-US" altLang="zh-CN" sz="2800" dirty="0">
                <a:solidFill>
                  <a:prstClr val="black"/>
                </a:solidFill>
                <a:cs typeface="+mj-cs"/>
              </a:rPr>
              <a:t>direct) by Feng </a:t>
            </a:r>
            <a:r>
              <a:rPr lang="en-US" altLang="zh-CN" sz="2800" dirty="0" err="1">
                <a:solidFill>
                  <a:prstClr val="black"/>
                </a:solidFill>
                <a:cs typeface="+mj-cs"/>
              </a:rPr>
              <a:t>Xiaogang</a:t>
            </a:r>
            <a:r>
              <a:rPr lang="en-US" altLang="zh-CN" sz="2800" dirty="0">
                <a:solidFill>
                  <a:prstClr val="black"/>
                </a:solidFill>
                <a:cs typeface="+mj-cs"/>
              </a:rPr>
              <a:t>, was released in December, 2017.</a:t>
            </a:r>
            <a:endParaRPr lang="zh-CN" altLang="en-US" dirty="0"/>
          </a:p>
        </p:txBody>
      </p:sp>
      <p:sp>
        <p:nvSpPr>
          <p:cNvPr id="5" name="文本框 4">
            <a:extLst>
              <a:ext uri="{FF2B5EF4-FFF2-40B4-BE49-F238E27FC236}">
                <a16:creationId xmlns:a16="http://schemas.microsoft.com/office/drawing/2014/main" xmlns="" id="{935E2421-5907-478E-B4BA-16EFBCE03D8E}"/>
              </a:ext>
            </a:extLst>
          </p:cNvPr>
          <p:cNvSpPr txBox="1"/>
          <p:nvPr/>
        </p:nvSpPr>
        <p:spPr>
          <a:xfrm>
            <a:off x="2555776" y="1772816"/>
            <a:ext cx="936104" cy="584775"/>
          </a:xfrm>
          <a:prstGeom prst="rect">
            <a:avLst/>
          </a:prstGeom>
          <a:noFill/>
        </p:spPr>
        <p:txBody>
          <a:bodyPr wrap="square" rtlCol="0">
            <a:spAutoFit/>
          </a:bodyPr>
          <a:lstStyle/>
          <a:p>
            <a:r>
              <a:rPr lang="en-US" altLang="zh-CN" sz="3200" b="1" dirty="0">
                <a:solidFill>
                  <a:srgbClr val="FF0000"/>
                </a:solidFill>
              </a:rPr>
              <a:t>B</a:t>
            </a:r>
            <a:endParaRPr lang="zh-CN" altLang="en-US" sz="3200" b="1" dirty="0">
              <a:solidFill>
                <a:srgbClr val="FF0000"/>
              </a:solidFill>
            </a:endParaRPr>
          </a:p>
        </p:txBody>
      </p:sp>
      <p:sp>
        <p:nvSpPr>
          <p:cNvPr id="6" name="文本框 4">
            <a:extLst>
              <a:ext uri="{FF2B5EF4-FFF2-40B4-BE49-F238E27FC236}">
                <a16:creationId xmlns:a16="http://schemas.microsoft.com/office/drawing/2014/main" xmlns="" id="{935E2421-5907-478E-B4BA-16EFBCE03D8E}"/>
              </a:ext>
            </a:extLst>
          </p:cNvPr>
          <p:cNvSpPr txBox="1"/>
          <p:nvPr/>
        </p:nvSpPr>
        <p:spPr>
          <a:xfrm>
            <a:off x="2267744" y="332656"/>
            <a:ext cx="936104" cy="584775"/>
          </a:xfrm>
          <a:prstGeom prst="rect">
            <a:avLst/>
          </a:prstGeom>
          <a:noFill/>
        </p:spPr>
        <p:txBody>
          <a:bodyPr wrap="square" rtlCol="0">
            <a:spAutoFit/>
          </a:bodyPr>
          <a:lstStyle/>
          <a:p>
            <a:r>
              <a:rPr lang="en-US" altLang="zh-CN" sz="3200" b="1" dirty="0" smtClean="0">
                <a:solidFill>
                  <a:srgbClr val="FF0000"/>
                </a:solidFill>
              </a:rPr>
              <a:t>C</a:t>
            </a:r>
            <a:endParaRPr lang="zh-CN" altLang="en-US" sz="3200" b="1" dirty="0">
              <a:solidFill>
                <a:srgbClr val="FF0000"/>
              </a:solidFill>
            </a:endParaRPr>
          </a:p>
        </p:txBody>
      </p:sp>
      <p:sp>
        <p:nvSpPr>
          <p:cNvPr id="7" name="矩形 6"/>
          <p:cNvSpPr/>
          <p:nvPr/>
        </p:nvSpPr>
        <p:spPr>
          <a:xfrm>
            <a:off x="2428127" y="4005064"/>
            <a:ext cx="1087285" cy="523220"/>
          </a:xfrm>
          <a:prstGeom prst="rect">
            <a:avLst/>
          </a:prstGeom>
        </p:spPr>
        <p:txBody>
          <a:bodyPr wrap="none">
            <a:spAutoFit/>
          </a:bodyPr>
          <a:lstStyle/>
          <a:p>
            <a:r>
              <a:rPr lang="en-US" altLang="zh-CN" sz="2800" b="1" u="sng" dirty="0">
                <a:solidFill>
                  <a:srgbClr val="FF0000"/>
                </a:solidFill>
              </a:rPr>
              <a:t>raised</a:t>
            </a:r>
            <a:endParaRPr lang="zh-CN" altLang="en-US" b="1" dirty="0">
              <a:solidFill>
                <a:srgbClr val="FF0000"/>
              </a:solidFill>
            </a:endParaRPr>
          </a:p>
        </p:txBody>
      </p:sp>
      <p:sp>
        <p:nvSpPr>
          <p:cNvPr id="9" name="矩形 8"/>
          <p:cNvSpPr/>
          <p:nvPr/>
        </p:nvSpPr>
        <p:spPr>
          <a:xfrm>
            <a:off x="1720433" y="4869160"/>
            <a:ext cx="1415387" cy="523220"/>
          </a:xfrm>
          <a:prstGeom prst="rect">
            <a:avLst/>
          </a:prstGeom>
        </p:spPr>
        <p:txBody>
          <a:bodyPr wrap="none">
            <a:spAutoFit/>
          </a:bodyPr>
          <a:lstStyle/>
          <a:p>
            <a:r>
              <a:rPr lang="en-US" altLang="zh-CN" sz="2800" b="1" u="sng" dirty="0">
                <a:solidFill>
                  <a:srgbClr val="FF0000"/>
                </a:solidFill>
              </a:rPr>
              <a:t>directed</a:t>
            </a:r>
            <a:endParaRPr lang="zh-CN" altLang="en-US" dirty="0"/>
          </a:p>
        </p:txBody>
      </p:sp>
    </p:spTree>
    <p:extLst>
      <p:ext uri="{BB962C8B-B14F-4D97-AF65-F5344CB8AC3E}">
        <p14:creationId xmlns:p14="http://schemas.microsoft.com/office/powerpoint/2010/main" val="106779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212976"/>
            <a:ext cx="8229600" cy="1143000"/>
          </a:xfrm>
        </p:spPr>
        <p:txBody>
          <a:bodyPr>
            <a:noAutofit/>
          </a:bodyPr>
          <a:lstStyle/>
          <a:p>
            <a:pPr algn="l"/>
            <a:r>
              <a:rPr lang="en-US" altLang="zh-CN" sz="2800" kern="1200" dirty="0" smtClean="0">
                <a:solidFill>
                  <a:schemeClr val="tx1"/>
                </a:solidFill>
                <a:effectLst/>
                <a:latin typeface="+mj-lt"/>
                <a:ea typeface="+mj-ea"/>
                <a:cs typeface="+mj-cs"/>
              </a:rPr>
              <a:t>3. There is a black car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(park) in the yard by which Mr. White usually goes to work.</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4. Tim’s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 (puzzle) expression suggested that he didn’t understand what they had said.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5. I was the first Western TV reporter</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permit) to film a special unit caring for pandas rescued from starvation in the wild.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6. The yoga club,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(open) last month in our school, is popular among women teachers</a:t>
            </a:r>
            <a:r>
              <a:rPr lang="en-US" altLang="zh-CN" sz="2800" dirty="0"/>
              <a:t>.</a:t>
            </a:r>
            <a:br>
              <a:rPr lang="en-US" altLang="zh-CN" sz="2800" dirty="0"/>
            </a:br>
            <a:r>
              <a:rPr lang="en-US" altLang="zh-CN" sz="2800" dirty="0"/>
              <a:t>7. It regularly arranges quick getaways here for people </a:t>
            </a:r>
            <a:r>
              <a:rPr lang="en-US" altLang="zh-CN" sz="2800" dirty="0" smtClean="0"/>
              <a:t>      ____________(</a:t>
            </a:r>
            <a:r>
              <a:rPr lang="en-US" altLang="zh-CN" sz="2800" dirty="0"/>
              <a:t>live) in Shanghai and Hong Kong.</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3635896" y="980728"/>
            <a:ext cx="1220014" cy="523220"/>
          </a:xfrm>
          <a:prstGeom prst="rect">
            <a:avLst/>
          </a:prstGeom>
        </p:spPr>
        <p:txBody>
          <a:bodyPr wrap="none">
            <a:spAutoFit/>
          </a:bodyPr>
          <a:lstStyle/>
          <a:p>
            <a:r>
              <a:rPr lang="en-US" altLang="zh-CN" sz="2800" b="1" u="sng" dirty="0">
                <a:solidFill>
                  <a:srgbClr val="FF0000"/>
                </a:solidFill>
                <a:cs typeface="+mj-cs"/>
              </a:rPr>
              <a:t>parked</a:t>
            </a:r>
            <a:endParaRPr lang="zh-CN" altLang="en-US" b="1" dirty="0">
              <a:solidFill>
                <a:srgbClr val="FF0000"/>
              </a:solidFill>
            </a:endParaRPr>
          </a:p>
        </p:txBody>
      </p:sp>
      <p:sp>
        <p:nvSpPr>
          <p:cNvPr id="5" name="矩形 4"/>
          <p:cNvSpPr/>
          <p:nvPr/>
        </p:nvSpPr>
        <p:spPr>
          <a:xfrm>
            <a:off x="1835696" y="1988840"/>
            <a:ext cx="1316386" cy="523220"/>
          </a:xfrm>
          <a:prstGeom prst="rect">
            <a:avLst/>
          </a:prstGeom>
        </p:spPr>
        <p:txBody>
          <a:bodyPr wrap="none">
            <a:spAutoFit/>
          </a:bodyPr>
          <a:lstStyle/>
          <a:p>
            <a:r>
              <a:rPr lang="en-US" altLang="zh-CN" sz="2800" b="1" u="sng" dirty="0">
                <a:solidFill>
                  <a:srgbClr val="FF0000"/>
                </a:solidFill>
              </a:rPr>
              <a:t>puzzled</a:t>
            </a:r>
            <a:endParaRPr lang="zh-CN" altLang="en-US" sz="2800" b="1" dirty="0">
              <a:solidFill>
                <a:srgbClr val="FF0000"/>
              </a:solidFill>
            </a:endParaRPr>
          </a:p>
        </p:txBody>
      </p:sp>
      <p:sp>
        <p:nvSpPr>
          <p:cNvPr id="7" name="矩形 6"/>
          <p:cNvSpPr/>
          <p:nvPr/>
        </p:nvSpPr>
        <p:spPr>
          <a:xfrm>
            <a:off x="6046776" y="2780928"/>
            <a:ext cx="1681294" cy="523220"/>
          </a:xfrm>
          <a:prstGeom prst="rect">
            <a:avLst/>
          </a:prstGeom>
        </p:spPr>
        <p:txBody>
          <a:bodyPr wrap="none">
            <a:spAutoFit/>
          </a:bodyPr>
          <a:lstStyle/>
          <a:p>
            <a:r>
              <a:rPr lang="en-US" altLang="zh-CN" sz="2800" b="1" u="sng" dirty="0">
                <a:solidFill>
                  <a:srgbClr val="FF0000"/>
                </a:solidFill>
                <a:cs typeface="+mj-cs"/>
              </a:rPr>
              <a:t>permitted</a:t>
            </a:r>
            <a:endParaRPr lang="zh-CN" altLang="en-US" b="1" dirty="0">
              <a:solidFill>
                <a:srgbClr val="FF0000"/>
              </a:solidFill>
            </a:endParaRPr>
          </a:p>
        </p:txBody>
      </p:sp>
      <p:sp>
        <p:nvSpPr>
          <p:cNvPr id="9" name="矩形 8"/>
          <p:cNvSpPr/>
          <p:nvPr/>
        </p:nvSpPr>
        <p:spPr>
          <a:xfrm>
            <a:off x="3120696" y="4077072"/>
            <a:ext cx="1316386" cy="523220"/>
          </a:xfrm>
          <a:prstGeom prst="rect">
            <a:avLst/>
          </a:prstGeom>
        </p:spPr>
        <p:txBody>
          <a:bodyPr wrap="none">
            <a:spAutoFit/>
          </a:bodyPr>
          <a:lstStyle/>
          <a:p>
            <a:r>
              <a:rPr lang="en-US" altLang="zh-CN" sz="2800" b="1" u="sng" dirty="0">
                <a:solidFill>
                  <a:srgbClr val="FF0000"/>
                </a:solidFill>
                <a:cs typeface="+mj-cs"/>
              </a:rPr>
              <a:t>opened</a:t>
            </a:r>
            <a:endParaRPr lang="zh-CN" altLang="en-US" b="1" dirty="0">
              <a:solidFill>
                <a:srgbClr val="FF0000"/>
              </a:solidFill>
            </a:endParaRPr>
          </a:p>
        </p:txBody>
      </p:sp>
      <p:sp>
        <p:nvSpPr>
          <p:cNvPr id="11" name="矩形 10"/>
          <p:cNvSpPr/>
          <p:nvPr/>
        </p:nvSpPr>
        <p:spPr>
          <a:xfrm>
            <a:off x="971600" y="5229200"/>
            <a:ext cx="1063112" cy="523220"/>
          </a:xfrm>
          <a:prstGeom prst="rect">
            <a:avLst/>
          </a:prstGeom>
        </p:spPr>
        <p:txBody>
          <a:bodyPr wrap="none">
            <a:spAutoFit/>
          </a:bodyPr>
          <a:lstStyle/>
          <a:p>
            <a:r>
              <a:rPr lang="en-US" altLang="zh-CN" sz="2800" b="1" u="sng" dirty="0">
                <a:solidFill>
                  <a:srgbClr val="FF0000"/>
                </a:solidFill>
                <a:cs typeface="+mj-cs"/>
              </a:rPr>
              <a:t>living</a:t>
            </a:r>
            <a:r>
              <a:rPr lang="en-US" altLang="zh-CN" sz="2800" b="1" dirty="0">
                <a:solidFill>
                  <a:srgbClr val="FF0000"/>
                </a:solidFill>
                <a:cs typeface="+mj-cs"/>
              </a:rPr>
              <a:t> </a:t>
            </a:r>
            <a:endParaRPr lang="zh-CN" altLang="en-US" b="1" dirty="0">
              <a:solidFill>
                <a:srgbClr val="FF0000"/>
              </a:solidFill>
            </a:endParaRPr>
          </a:p>
        </p:txBody>
      </p:sp>
    </p:spTree>
    <p:extLst>
      <p:ext uri="{BB962C8B-B14F-4D97-AF65-F5344CB8AC3E}">
        <p14:creationId xmlns:p14="http://schemas.microsoft.com/office/powerpoint/2010/main" val="167746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586" y="3140968"/>
            <a:ext cx="9036496" cy="1143000"/>
          </a:xfrm>
        </p:spPr>
        <p:txBody>
          <a:bodyPr>
            <a:noAutofit/>
          </a:bodyPr>
          <a:lstStyle/>
          <a:p>
            <a:pPr algn="l"/>
            <a:r>
              <a:rPr lang="en-US" altLang="zh-CN" sz="2800" kern="1200" dirty="0" smtClean="0">
                <a:solidFill>
                  <a:schemeClr val="tx1"/>
                </a:solidFill>
                <a:effectLst/>
                <a:latin typeface="+mj-lt"/>
                <a:ea typeface="+mj-ea"/>
                <a:cs typeface="+mj-cs"/>
              </a:rPr>
              <a:t>8. The adobe dwellings (</a:t>
            </a:r>
            <a:r>
              <a:rPr lang="zh-CN" altLang="zh-CN" sz="2800" kern="1200" dirty="0" smtClean="0">
                <a:solidFill>
                  <a:schemeClr val="tx1"/>
                </a:solidFill>
                <a:effectLst/>
                <a:latin typeface="+mj-lt"/>
                <a:ea typeface="+mj-ea"/>
                <a:cs typeface="+mj-cs"/>
              </a:rPr>
              <a:t>土坯房</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build) by the Pueblo Indians of the American Southwest are admired by even the most modern architects and engineers.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9. A study of travelers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conduct) by the website TripAdvisor names </a:t>
            </a:r>
            <a:r>
              <a:rPr lang="en-US" altLang="zh-CN" sz="2800" kern="1200" dirty="0" err="1" smtClean="0">
                <a:solidFill>
                  <a:schemeClr val="tx1"/>
                </a:solidFill>
                <a:effectLst/>
                <a:latin typeface="+mj-lt"/>
                <a:ea typeface="+mj-ea"/>
                <a:cs typeface="+mj-cs"/>
              </a:rPr>
              <a:t>Yangshuo</a:t>
            </a:r>
            <a:r>
              <a:rPr lang="en-US" altLang="zh-CN" sz="2800" kern="1200" dirty="0" smtClean="0">
                <a:solidFill>
                  <a:schemeClr val="tx1"/>
                </a:solidFill>
                <a:effectLst/>
                <a:latin typeface="+mj-lt"/>
                <a:ea typeface="+mj-ea"/>
                <a:cs typeface="+mj-cs"/>
              </a:rPr>
              <a:t> as one of the top 10 destinations in the world.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10. The weather of Zibo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change) dramatically within one day has led me to a severe cold.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11. “Don’t travel during the holidays” is one golden rule </a:t>
            </a:r>
            <a:r>
              <a:rPr lang="en-US" altLang="zh-CN" sz="2800" kern="1200" dirty="0" smtClean="0">
                <a:solidFill>
                  <a:schemeClr val="tx1"/>
                </a:solidFill>
                <a:effectLst/>
                <a:latin typeface="+mj-lt"/>
                <a:ea typeface="+mj-ea"/>
                <a:cs typeface="+mj-cs"/>
              </a:rPr>
              <a:t>     ____________(</a:t>
            </a:r>
            <a:r>
              <a:rPr lang="en-US" altLang="zh-CN" sz="2800" kern="1200" dirty="0" smtClean="0">
                <a:solidFill>
                  <a:schemeClr val="tx1"/>
                </a:solidFill>
                <a:effectLst/>
                <a:latin typeface="+mj-lt"/>
                <a:ea typeface="+mj-ea"/>
                <a:cs typeface="+mj-cs"/>
              </a:rPr>
              <a:t>follow) by some friends for years, especially during the Spring Festival as the traffic is heavy.</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12. In the beginning, a senior man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name) Li </a:t>
            </a:r>
            <a:r>
              <a:rPr lang="en-US" altLang="zh-CN" sz="2800" kern="1200" dirty="0" err="1" smtClean="0">
                <a:solidFill>
                  <a:schemeClr val="tx1"/>
                </a:solidFill>
                <a:effectLst/>
                <a:latin typeface="+mj-lt"/>
                <a:ea typeface="+mj-ea"/>
                <a:cs typeface="+mj-cs"/>
              </a:rPr>
              <a:t>Yubao</a:t>
            </a:r>
            <a:r>
              <a:rPr lang="en-US" altLang="zh-CN" sz="2800" kern="1200" dirty="0" smtClean="0">
                <a:solidFill>
                  <a:schemeClr val="tx1"/>
                </a:solidFill>
                <a:effectLst/>
                <a:latin typeface="+mj-lt"/>
                <a:ea typeface="+mj-ea"/>
                <a:cs typeface="+mj-cs"/>
              </a:rPr>
              <a:t> in a remote mountainous area asked his grandson on the phone what gift he wanted for the Spring Festival.</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5010292" y="309890"/>
            <a:ext cx="870751" cy="523220"/>
          </a:xfrm>
          <a:prstGeom prst="rect">
            <a:avLst/>
          </a:prstGeom>
        </p:spPr>
        <p:txBody>
          <a:bodyPr wrap="none">
            <a:spAutoFit/>
          </a:bodyPr>
          <a:lstStyle/>
          <a:p>
            <a:r>
              <a:rPr lang="en-US" altLang="zh-CN" sz="2800" b="1" u="sng" dirty="0">
                <a:solidFill>
                  <a:srgbClr val="FF0000"/>
                </a:solidFill>
                <a:cs typeface="+mj-cs"/>
              </a:rPr>
              <a:t>built</a:t>
            </a:r>
            <a:endParaRPr lang="zh-CN" altLang="en-US" b="1" dirty="0">
              <a:solidFill>
                <a:srgbClr val="FF0000"/>
              </a:solidFill>
            </a:endParaRPr>
          </a:p>
        </p:txBody>
      </p:sp>
      <p:sp>
        <p:nvSpPr>
          <p:cNvPr id="6" name="矩形 5"/>
          <p:cNvSpPr/>
          <p:nvPr/>
        </p:nvSpPr>
        <p:spPr>
          <a:xfrm>
            <a:off x="3262378" y="1556792"/>
            <a:ext cx="1747914" cy="523220"/>
          </a:xfrm>
          <a:prstGeom prst="rect">
            <a:avLst/>
          </a:prstGeom>
        </p:spPr>
        <p:txBody>
          <a:bodyPr wrap="none">
            <a:spAutoFit/>
          </a:bodyPr>
          <a:lstStyle/>
          <a:p>
            <a:r>
              <a:rPr lang="en-US" altLang="zh-CN" sz="2800" b="1" u="sng" dirty="0">
                <a:solidFill>
                  <a:srgbClr val="FF0000"/>
                </a:solidFill>
                <a:cs typeface="+mj-cs"/>
              </a:rPr>
              <a:t>conducted</a:t>
            </a:r>
            <a:endParaRPr lang="zh-CN" altLang="en-US" dirty="0"/>
          </a:p>
        </p:txBody>
      </p:sp>
      <p:sp>
        <p:nvSpPr>
          <p:cNvPr id="8" name="矩形 7"/>
          <p:cNvSpPr/>
          <p:nvPr/>
        </p:nvSpPr>
        <p:spPr>
          <a:xfrm>
            <a:off x="3707904" y="2760494"/>
            <a:ext cx="1600118" cy="523220"/>
          </a:xfrm>
          <a:prstGeom prst="rect">
            <a:avLst/>
          </a:prstGeom>
        </p:spPr>
        <p:txBody>
          <a:bodyPr wrap="none">
            <a:spAutoFit/>
          </a:bodyPr>
          <a:lstStyle/>
          <a:p>
            <a:r>
              <a:rPr lang="en-US" altLang="zh-CN" sz="2800" b="1" u="sng" dirty="0">
                <a:solidFill>
                  <a:srgbClr val="FF0000"/>
                </a:solidFill>
                <a:cs typeface="+mj-cs"/>
              </a:rPr>
              <a:t>changing</a:t>
            </a:r>
            <a:r>
              <a:rPr lang="en-US" altLang="zh-CN" sz="2800" b="1" dirty="0">
                <a:solidFill>
                  <a:srgbClr val="FF0000"/>
                </a:solidFill>
                <a:cs typeface="+mj-cs"/>
              </a:rPr>
              <a:t> </a:t>
            </a:r>
            <a:endParaRPr lang="zh-CN" altLang="en-US" dirty="0"/>
          </a:p>
        </p:txBody>
      </p:sp>
      <p:sp>
        <p:nvSpPr>
          <p:cNvPr id="10" name="矩形 9"/>
          <p:cNvSpPr/>
          <p:nvPr/>
        </p:nvSpPr>
        <p:spPr>
          <a:xfrm>
            <a:off x="323528" y="4149080"/>
            <a:ext cx="1491755" cy="523220"/>
          </a:xfrm>
          <a:prstGeom prst="rect">
            <a:avLst/>
          </a:prstGeom>
        </p:spPr>
        <p:txBody>
          <a:bodyPr wrap="none">
            <a:spAutoFit/>
          </a:bodyPr>
          <a:lstStyle/>
          <a:p>
            <a:r>
              <a:rPr lang="en-US" altLang="zh-CN" sz="2800" b="1" u="sng" dirty="0">
                <a:solidFill>
                  <a:srgbClr val="FF0000"/>
                </a:solidFill>
                <a:cs typeface="+mj-cs"/>
              </a:rPr>
              <a:t>followed</a:t>
            </a:r>
            <a:endParaRPr lang="zh-CN" altLang="en-US" b="1" dirty="0">
              <a:solidFill>
                <a:srgbClr val="FF0000"/>
              </a:solidFill>
            </a:endParaRPr>
          </a:p>
        </p:txBody>
      </p:sp>
      <p:sp>
        <p:nvSpPr>
          <p:cNvPr id="12" name="矩形 11"/>
          <p:cNvSpPr/>
          <p:nvPr/>
        </p:nvSpPr>
        <p:spPr>
          <a:xfrm>
            <a:off x="5171683" y="5013176"/>
            <a:ext cx="1220206" cy="523220"/>
          </a:xfrm>
          <a:prstGeom prst="rect">
            <a:avLst/>
          </a:prstGeom>
        </p:spPr>
        <p:txBody>
          <a:bodyPr wrap="none">
            <a:spAutoFit/>
          </a:bodyPr>
          <a:lstStyle/>
          <a:p>
            <a:r>
              <a:rPr lang="en-US" altLang="zh-CN" sz="2800" b="1" u="sng" dirty="0">
                <a:solidFill>
                  <a:srgbClr val="FF0000"/>
                </a:solidFill>
                <a:cs typeface="+mj-cs"/>
              </a:rPr>
              <a:t>named</a:t>
            </a:r>
            <a:endParaRPr lang="zh-CN" altLang="en-US" b="1" dirty="0">
              <a:solidFill>
                <a:srgbClr val="FF0000"/>
              </a:solidFill>
            </a:endParaRPr>
          </a:p>
        </p:txBody>
      </p:sp>
    </p:spTree>
    <p:extLst>
      <p:ext uri="{BB962C8B-B14F-4D97-AF65-F5344CB8AC3E}">
        <p14:creationId xmlns:p14="http://schemas.microsoft.com/office/powerpoint/2010/main" val="212401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212976"/>
            <a:ext cx="8229600" cy="1143000"/>
          </a:xfrm>
        </p:spPr>
        <p:txBody>
          <a:bodyPr>
            <a:noAutofit/>
          </a:bodyPr>
          <a:lstStyle/>
          <a:p>
            <a:pPr algn="l"/>
            <a:r>
              <a:rPr lang="en-US" altLang="zh-CN" sz="2800" kern="1200" dirty="0" smtClean="0">
                <a:solidFill>
                  <a:schemeClr val="tx1"/>
                </a:solidFill>
                <a:effectLst/>
                <a:latin typeface="+mj-lt"/>
                <a:ea typeface="+mj-ea"/>
                <a:cs typeface="+mj-cs"/>
              </a:rPr>
              <a:t>13. The class centered round why the body needs to sleep and the physical and mental health problems </a:t>
            </a:r>
            <a:r>
              <a:rPr lang="en-US" altLang="zh-CN" sz="2800" kern="1200" dirty="0" smtClean="0">
                <a:solidFill>
                  <a:schemeClr val="tx1"/>
                </a:solidFill>
                <a:effectLst/>
                <a:latin typeface="+mj-lt"/>
                <a:ea typeface="+mj-ea"/>
                <a:cs typeface="+mj-cs"/>
              </a:rPr>
              <a:t>____________(</a:t>
            </a:r>
            <a:r>
              <a:rPr lang="en-US" altLang="zh-CN" sz="2800" kern="1200" dirty="0" smtClean="0">
                <a:solidFill>
                  <a:schemeClr val="tx1"/>
                </a:solidFill>
                <a:effectLst/>
                <a:latin typeface="+mj-lt"/>
                <a:ea typeface="+mj-ea"/>
                <a:cs typeface="+mj-cs"/>
              </a:rPr>
              <a:t>cause) by a lack of sleep.</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14. We are brothers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share) weal and woe(</a:t>
            </a:r>
            <a:r>
              <a:rPr lang="zh-CN" altLang="zh-CN" sz="2800" kern="1200" dirty="0" smtClean="0">
                <a:solidFill>
                  <a:schemeClr val="tx1"/>
                </a:solidFill>
                <a:effectLst/>
                <a:latin typeface="+mj-lt"/>
                <a:ea typeface="+mj-ea"/>
                <a:cs typeface="+mj-cs"/>
              </a:rPr>
              <a:t>福祸</a:t>
            </a:r>
            <a:r>
              <a:rPr lang="en-US" altLang="zh-CN" sz="2800" kern="1200" dirty="0" smtClean="0">
                <a:solidFill>
                  <a:schemeClr val="tx1"/>
                </a:solidFill>
                <a:effectLst/>
                <a:latin typeface="+mj-lt"/>
                <a:ea typeface="+mj-ea"/>
                <a:cs typeface="+mj-cs"/>
              </a:rPr>
              <a:t>).</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15. In art criticism, you must assume the artist have a secret message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hide) within the work.</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16. The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break) dishes lay on the floor.</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17. In the research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involve) about 200 people, the blood test found early stages of melanoma (</a:t>
            </a:r>
            <a:r>
              <a:rPr lang="zh-CN" altLang="zh-CN" sz="2800" kern="1200" dirty="0" smtClean="0">
                <a:solidFill>
                  <a:schemeClr val="tx1"/>
                </a:solidFill>
                <a:effectLst/>
                <a:latin typeface="+mj-lt"/>
                <a:ea typeface="+mj-ea"/>
                <a:cs typeface="+mj-cs"/>
              </a:rPr>
              <a:t>黑素瘤</a:t>
            </a:r>
            <a:r>
              <a:rPr lang="en-US" altLang="zh-CN" sz="2800" kern="1200" dirty="0" smtClean="0">
                <a:solidFill>
                  <a:schemeClr val="tx1"/>
                </a:solidFill>
                <a:effectLst/>
                <a:latin typeface="+mj-lt"/>
                <a:ea typeface="+mj-ea"/>
                <a:cs typeface="+mj-cs"/>
              </a:rPr>
              <a:t>) in more than 80 percent of cases.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18. China stretches across a vast area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cover) the cold, temperate and tropical zones.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19. The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injury) workers are now being taken good care of in the hospital.</a:t>
            </a:r>
            <a:endParaRPr lang="zh-CN" altLang="zh-CN" sz="2800" kern="1200" dirty="0" smtClean="0">
              <a:solidFill>
                <a:schemeClr val="tx1"/>
              </a:solidFill>
              <a:effectLst/>
              <a:latin typeface="+mj-lt"/>
              <a:ea typeface="+mj-ea"/>
              <a:cs typeface="+mj-cs"/>
            </a:endParaRPr>
          </a:p>
          <a:p>
            <a:endParaRPr lang="zh-CN" altLang="en-US" sz="4000" dirty="0"/>
          </a:p>
        </p:txBody>
      </p:sp>
      <p:sp>
        <p:nvSpPr>
          <p:cNvPr id="4" name="矩形 3"/>
          <p:cNvSpPr/>
          <p:nvPr/>
        </p:nvSpPr>
        <p:spPr>
          <a:xfrm>
            <a:off x="539552" y="980728"/>
            <a:ext cx="1219693" cy="523220"/>
          </a:xfrm>
          <a:prstGeom prst="rect">
            <a:avLst/>
          </a:prstGeom>
        </p:spPr>
        <p:txBody>
          <a:bodyPr wrap="none">
            <a:spAutoFit/>
          </a:bodyPr>
          <a:lstStyle/>
          <a:p>
            <a:r>
              <a:rPr lang="en-US" altLang="zh-CN" sz="2800" b="1" u="sng" dirty="0">
                <a:solidFill>
                  <a:srgbClr val="FF0000"/>
                </a:solidFill>
                <a:cs typeface="+mj-cs"/>
              </a:rPr>
              <a:t>caused</a:t>
            </a:r>
            <a:endParaRPr lang="zh-CN" altLang="en-US" b="1" dirty="0">
              <a:solidFill>
                <a:srgbClr val="FF0000"/>
              </a:solidFill>
            </a:endParaRPr>
          </a:p>
        </p:txBody>
      </p:sp>
      <p:sp>
        <p:nvSpPr>
          <p:cNvPr id="6" name="矩形 5"/>
          <p:cNvSpPr/>
          <p:nvPr/>
        </p:nvSpPr>
        <p:spPr>
          <a:xfrm>
            <a:off x="3289950" y="1541276"/>
            <a:ext cx="1276311" cy="523220"/>
          </a:xfrm>
          <a:prstGeom prst="rect">
            <a:avLst/>
          </a:prstGeom>
        </p:spPr>
        <p:txBody>
          <a:bodyPr wrap="none">
            <a:spAutoFit/>
          </a:bodyPr>
          <a:lstStyle/>
          <a:p>
            <a:r>
              <a:rPr lang="en-US" altLang="zh-CN" sz="2800" b="1" u="sng" dirty="0">
                <a:solidFill>
                  <a:srgbClr val="FF0000"/>
                </a:solidFill>
                <a:cs typeface="+mj-cs"/>
              </a:rPr>
              <a:t>sharing</a:t>
            </a:r>
            <a:endParaRPr lang="zh-CN" altLang="en-US" b="1" dirty="0">
              <a:solidFill>
                <a:srgbClr val="FF0000"/>
              </a:solidFill>
            </a:endParaRPr>
          </a:p>
        </p:txBody>
      </p:sp>
      <p:sp>
        <p:nvSpPr>
          <p:cNvPr id="8" name="矩形 7"/>
          <p:cNvSpPr/>
          <p:nvPr/>
        </p:nvSpPr>
        <p:spPr>
          <a:xfrm>
            <a:off x="2339752" y="2852936"/>
            <a:ext cx="1223412" cy="523220"/>
          </a:xfrm>
          <a:prstGeom prst="rect">
            <a:avLst/>
          </a:prstGeom>
        </p:spPr>
        <p:txBody>
          <a:bodyPr wrap="none">
            <a:spAutoFit/>
          </a:bodyPr>
          <a:lstStyle/>
          <a:p>
            <a:r>
              <a:rPr lang="en-US" altLang="zh-CN" sz="2800" b="1" u="sng" dirty="0">
                <a:solidFill>
                  <a:srgbClr val="FF0000"/>
                </a:solidFill>
                <a:cs typeface="+mj-cs"/>
              </a:rPr>
              <a:t>hidden</a:t>
            </a:r>
            <a:endParaRPr lang="zh-CN" altLang="en-US" b="1" dirty="0">
              <a:solidFill>
                <a:srgbClr val="FF0000"/>
              </a:solidFill>
            </a:endParaRPr>
          </a:p>
        </p:txBody>
      </p:sp>
      <p:sp>
        <p:nvSpPr>
          <p:cNvPr id="10" name="矩形 9"/>
          <p:cNvSpPr/>
          <p:nvPr/>
        </p:nvSpPr>
        <p:spPr>
          <a:xfrm>
            <a:off x="1331640" y="3284984"/>
            <a:ext cx="1230080" cy="523220"/>
          </a:xfrm>
          <a:prstGeom prst="rect">
            <a:avLst/>
          </a:prstGeom>
        </p:spPr>
        <p:txBody>
          <a:bodyPr wrap="none">
            <a:spAutoFit/>
          </a:bodyPr>
          <a:lstStyle/>
          <a:p>
            <a:r>
              <a:rPr lang="en-US" altLang="zh-CN" sz="2800" b="1" u="sng" dirty="0">
                <a:solidFill>
                  <a:srgbClr val="FF0000"/>
                </a:solidFill>
                <a:cs typeface="+mj-cs"/>
              </a:rPr>
              <a:t>broken</a:t>
            </a:r>
            <a:endParaRPr lang="zh-CN" altLang="en-US" b="1" dirty="0">
              <a:solidFill>
                <a:srgbClr val="FF0000"/>
              </a:solidFill>
            </a:endParaRPr>
          </a:p>
        </p:txBody>
      </p:sp>
      <p:sp>
        <p:nvSpPr>
          <p:cNvPr id="12" name="矩形 11"/>
          <p:cNvSpPr/>
          <p:nvPr/>
        </p:nvSpPr>
        <p:spPr>
          <a:xfrm>
            <a:off x="2843808" y="3683977"/>
            <a:ext cx="1609351" cy="523220"/>
          </a:xfrm>
          <a:prstGeom prst="rect">
            <a:avLst/>
          </a:prstGeom>
        </p:spPr>
        <p:txBody>
          <a:bodyPr wrap="none">
            <a:spAutoFit/>
          </a:bodyPr>
          <a:lstStyle/>
          <a:p>
            <a:r>
              <a:rPr lang="en-US" altLang="zh-CN" sz="2800" b="1" u="sng" dirty="0">
                <a:solidFill>
                  <a:srgbClr val="FF0000"/>
                </a:solidFill>
                <a:cs typeface="+mj-cs"/>
              </a:rPr>
              <a:t>involving</a:t>
            </a:r>
            <a:r>
              <a:rPr lang="en-US" altLang="zh-CN" sz="2800" b="1" dirty="0">
                <a:solidFill>
                  <a:srgbClr val="FF0000"/>
                </a:solidFill>
                <a:cs typeface="+mj-cs"/>
              </a:rPr>
              <a:t> </a:t>
            </a:r>
            <a:endParaRPr lang="zh-CN" altLang="en-US" b="1" dirty="0">
              <a:solidFill>
                <a:srgbClr val="FF0000"/>
              </a:solidFill>
            </a:endParaRPr>
          </a:p>
        </p:txBody>
      </p:sp>
      <p:sp>
        <p:nvSpPr>
          <p:cNvPr id="14" name="矩形 13"/>
          <p:cNvSpPr/>
          <p:nvPr/>
        </p:nvSpPr>
        <p:spPr>
          <a:xfrm>
            <a:off x="5580112" y="4941168"/>
            <a:ext cx="1451359" cy="523220"/>
          </a:xfrm>
          <a:prstGeom prst="rect">
            <a:avLst/>
          </a:prstGeom>
        </p:spPr>
        <p:txBody>
          <a:bodyPr wrap="none">
            <a:spAutoFit/>
          </a:bodyPr>
          <a:lstStyle/>
          <a:p>
            <a:r>
              <a:rPr lang="en-US" altLang="zh-CN" sz="2800" b="1" u="sng" dirty="0">
                <a:solidFill>
                  <a:srgbClr val="FF0000"/>
                </a:solidFill>
                <a:cs typeface="+mj-cs"/>
              </a:rPr>
              <a:t>covering</a:t>
            </a:r>
            <a:endParaRPr lang="zh-CN" altLang="en-US" b="1" dirty="0">
              <a:solidFill>
                <a:srgbClr val="FF0000"/>
              </a:solidFill>
            </a:endParaRPr>
          </a:p>
        </p:txBody>
      </p:sp>
      <p:sp>
        <p:nvSpPr>
          <p:cNvPr id="16" name="矩形 15"/>
          <p:cNvSpPr/>
          <p:nvPr/>
        </p:nvSpPr>
        <p:spPr>
          <a:xfrm>
            <a:off x="1324962" y="5733256"/>
            <a:ext cx="1246623" cy="523220"/>
          </a:xfrm>
          <a:prstGeom prst="rect">
            <a:avLst/>
          </a:prstGeom>
        </p:spPr>
        <p:txBody>
          <a:bodyPr wrap="none">
            <a:spAutoFit/>
          </a:bodyPr>
          <a:lstStyle/>
          <a:p>
            <a:r>
              <a:rPr lang="en-US" altLang="zh-CN" sz="2800" b="1" u="sng" dirty="0">
                <a:solidFill>
                  <a:srgbClr val="FF0000"/>
                </a:solidFill>
                <a:cs typeface="+mj-cs"/>
              </a:rPr>
              <a:t>injured</a:t>
            </a:r>
            <a:endParaRPr lang="zh-CN" altLang="en-US" b="1" dirty="0">
              <a:solidFill>
                <a:srgbClr val="FF0000"/>
              </a:solidFill>
            </a:endParaRPr>
          </a:p>
        </p:txBody>
      </p:sp>
    </p:spTree>
    <p:extLst>
      <p:ext uri="{BB962C8B-B14F-4D97-AF65-F5344CB8AC3E}">
        <p14:creationId xmlns:p14="http://schemas.microsoft.com/office/powerpoint/2010/main" val="378947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4">
                                            <p:txEl>
                                              <p:pRg st="0" end="0"/>
                                            </p:txEl>
                                          </p:spTgt>
                                        </p:tgtEl>
                                        <p:attrNameLst>
                                          <p:attrName>style.visibility</p:attrName>
                                        </p:attrNameLst>
                                      </p:cBhvr>
                                      <p:to>
                                        <p:strVal val="visible"/>
                                      </p:to>
                                    </p:set>
                                    <p:anim calcmode="lin" valueType="num">
                                      <p:cBhvr additive="base">
                                        <p:cTn id="38"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6">
                                            <p:txEl>
                                              <p:pRg st="0" end="0"/>
                                            </p:txEl>
                                          </p:spTgt>
                                        </p:tgtEl>
                                        <p:attrNameLst>
                                          <p:attrName>style.visibility</p:attrName>
                                        </p:attrNameLst>
                                      </p:cBhvr>
                                      <p:to>
                                        <p:strVal val="visible"/>
                                      </p:to>
                                    </p:set>
                                    <p:anim calcmode="lin" valueType="num">
                                      <p:cBhvr additive="base">
                                        <p:cTn id="44"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3356992"/>
            <a:ext cx="8229600" cy="1143000"/>
          </a:xfrm>
        </p:spPr>
        <p:txBody>
          <a:bodyPr>
            <a:noAutofit/>
          </a:bodyPr>
          <a:lstStyle/>
          <a:p>
            <a:pPr algn="l"/>
            <a:r>
              <a:rPr lang="en-US" altLang="zh-CN" sz="2800" kern="1200" dirty="0" smtClean="0">
                <a:solidFill>
                  <a:schemeClr val="tx1"/>
                </a:solidFill>
                <a:effectLst/>
                <a:latin typeface="+mj-lt"/>
                <a:ea typeface="+mj-ea"/>
                <a:cs typeface="+mj-cs"/>
              </a:rPr>
              <a:t>20. There are many beautifully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decorate) houses in this rich area.</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21. Lying on the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fall) leaves and looking at the white clouds in the sky, we felt really relaxed.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22. There are many people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stand) at the crossroad, hesitating.</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23. Earth Day,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mark) on 22 April, is an annual event aiming to raise public awareness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about environmental protection.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24. There are five pairs </a:t>
            </a:r>
            <a:r>
              <a:rPr lang="en-US" altLang="zh-CN" sz="2800" kern="1200" dirty="0" smtClean="0">
                <a:solidFill>
                  <a:schemeClr val="tx1"/>
                </a:solidFill>
                <a:effectLst/>
                <a:latin typeface="+mj-lt"/>
                <a:ea typeface="+mj-ea"/>
                <a:cs typeface="+mj-cs"/>
              </a:rPr>
              <a:t>                            (choose</a:t>
            </a:r>
            <a:r>
              <a:rPr lang="en-US" altLang="zh-CN" sz="2800" kern="1200" dirty="0" smtClean="0">
                <a:solidFill>
                  <a:schemeClr val="tx1"/>
                </a:solidFill>
                <a:effectLst/>
                <a:latin typeface="+mj-lt"/>
                <a:ea typeface="+mj-ea"/>
                <a:cs typeface="+mj-cs"/>
              </a:rPr>
              <a:t>), but I’m at a loss which to choose.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25. The landing is an example of China’s growing desire </a:t>
            </a:r>
            <a:r>
              <a:rPr lang="en-US" altLang="zh-CN" sz="2800" kern="1200" dirty="0" smtClean="0">
                <a:solidFill>
                  <a:schemeClr val="tx1"/>
                </a:solidFill>
                <a:effectLst/>
                <a:latin typeface="+mj-lt"/>
                <a:ea typeface="+mj-ea"/>
                <a:cs typeface="+mj-cs"/>
              </a:rPr>
              <a:t>  ______________(</a:t>
            </a:r>
            <a:r>
              <a:rPr lang="en-US" altLang="zh-CN" sz="2800" kern="1200" dirty="0" smtClean="0">
                <a:solidFill>
                  <a:schemeClr val="tx1"/>
                </a:solidFill>
                <a:effectLst/>
                <a:latin typeface="+mj-lt"/>
                <a:ea typeface="+mj-ea"/>
                <a:cs typeface="+mj-cs"/>
              </a:rPr>
              <a:t>compete) with the American, Russian and European space programs.</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5076056" y="548680"/>
            <a:ext cx="1688604" cy="523220"/>
          </a:xfrm>
          <a:prstGeom prst="rect">
            <a:avLst/>
          </a:prstGeom>
        </p:spPr>
        <p:txBody>
          <a:bodyPr wrap="none">
            <a:spAutoFit/>
          </a:bodyPr>
          <a:lstStyle/>
          <a:p>
            <a:r>
              <a:rPr lang="en-US" altLang="zh-CN" sz="2800" b="1" u="sng" dirty="0">
                <a:solidFill>
                  <a:srgbClr val="FF0000"/>
                </a:solidFill>
                <a:cs typeface="+mj-cs"/>
              </a:rPr>
              <a:t>decorated</a:t>
            </a:r>
            <a:endParaRPr lang="zh-CN" altLang="en-US" b="1" dirty="0">
              <a:solidFill>
                <a:srgbClr val="FF0000"/>
              </a:solidFill>
            </a:endParaRPr>
          </a:p>
        </p:txBody>
      </p:sp>
      <p:sp>
        <p:nvSpPr>
          <p:cNvPr id="6" name="矩形 5"/>
          <p:cNvSpPr/>
          <p:nvPr/>
        </p:nvSpPr>
        <p:spPr>
          <a:xfrm>
            <a:off x="3275856" y="1412776"/>
            <a:ext cx="1020472" cy="523220"/>
          </a:xfrm>
          <a:prstGeom prst="rect">
            <a:avLst/>
          </a:prstGeom>
        </p:spPr>
        <p:txBody>
          <a:bodyPr wrap="none">
            <a:spAutoFit/>
          </a:bodyPr>
          <a:lstStyle/>
          <a:p>
            <a:r>
              <a:rPr lang="en-US" altLang="zh-CN" sz="2800" b="1" u="sng" dirty="0">
                <a:solidFill>
                  <a:srgbClr val="FF0000"/>
                </a:solidFill>
                <a:cs typeface="+mj-cs"/>
              </a:rPr>
              <a:t>fallen</a:t>
            </a:r>
            <a:endParaRPr lang="zh-CN" altLang="en-US" b="1" dirty="0">
              <a:solidFill>
                <a:srgbClr val="FF0000"/>
              </a:solidFill>
            </a:endParaRPr>
          </a:p>
        </p:txBody>
      </p:sp>
      <p:sp>
        <p:nvSpPr>
          <p:cNvPr id="8" name="矩形 7"/>
          <p:cNvSpPr/>
          <p:nvPr/>
        </p:nvSpPr>
        <p:spPr>
          <a:xfrm>
            <a:off x="4527249" y="2348880"/>
            <a:ext cx="1457900" cy="523220"/>
          </a:xfrm>
          <a:prstGeom prst="rect">
            <a:avLst/>
          </a:prstGeom>
        </p:spPr>
        <p:txBody>
          <a:bodyPr wrap="none">
            <a:spAutoFit/>
          </a:bodyPr>
          <a:lstStyle/>
          <a:p>
            <a:r>
              <a:rPr lang="en-US" altLang="zh-CN" sz="2800" b="1" u="sng" dirty="0">
                <a:solidFill>
                  <a:srgbClr val="FF0000"/>
                </a:solidFill>
                <a:cs typeface="+mj-cs"/>
              </a:rPr>
              <a:t>standing</a:t>
            </a:r>
            <a:endParaRPr lang="zh-CN" altLang="en-US" b="1" dirty="0">
              <a:solidFill>
                <a:srgbClr val="FF0000"/>
              </a:solidFill>
            </a:endParaRPr>
          </a:p>
        </p:txBody>
      </p:sp>
      <p:sp>
        <p:nvSpPr>
          <p:cNvPr id="10" name="矩形 9"/>
          <p:cNvSpPr/>
          <p:nvPr/>
        </p:nvSpPr>
        <p:spPr>
          <a:xfrm>
            <a:off x="2771800" y="3167390"/>
            <a:ext cx="1319400" cy="523220"/>
          </a:xfrm>
          <a:prstGeom prst="rect">
            <a:avLst/>
          </a:prstGeom>
        </p:spPr>
        <p:txBody>
          <a:bodyPr wrap="none">
            <a:spAutoFit/>
          </a:bodyPr>
          <a:lstStyle/>
          <a:p>
            <a:r>
              <a:rPr lang="en-US" altLang="zh-CN" sz="2800" b="1" u="sng" dirty="0">
                <a:solidFill>
                  <a:srgbClr val="FF0000"/>
                </a:solidFill>
                <a:cs typeface="+mj-cs"/>
              </a:rPr>
              <a:t>marked</a:t>
            </a:r>
            <a:endParaRPr lang="zh-CN" altLang="en-US" b="1" dirty="0">
              <a:solidFill>
                <a:srgbClr val="FF0000"/>
              </a:solidFill>
            </a:endParaRPr>
          </a:p>
        </p:txBody>
      </p:sp>
      <p:sp>
        <p:nvSpPr>
          <p:cNvPr id="12" name="矩形 11"/>
          <p:cNvSpPr/>
          <p:nvPr/>
        </p:nvSpPr>
        <p:spPr>
          <a:xfrm>
            <a:off x="3707904" y="4365104"/>
            <a:ext cx="2517164" cy="523220"/>
          </a:xfrm>
          <a:prstGeom prst="rect">
            <a:avLst/>
          </a:prstGeom>
        </p:spPr>
        <p:txBody>
          <a:bodyPr wrap="none">
            <a:spAutoFit/>
          </a:bodyPr>
          <a:lstStyle/>
          <a:p>
            <a:r>
              <a:rPr lang="en-US" altLang="zh-CN" sz="2800" b="1" u="sng" dirty="0">
                <a:solidFill>
                  <a:srgbClr val="FF0000"/>
                </a:solidFill>
                <a:cs typeface="+mj-cs"/>
              </a:rPr>
              <a:t>to choose </a:t>
            </a:r>
            <a:r>
              <a:rPr lang="en-US" altLang="zh-CN" sz="2800" b="1" u="sng" dirty="0" smtClean="0">
                <a:solidFill>
                  <a:srgbClr val="FF0000"/>
                </a:solidFill>
                <a:cs typeface="+mj-cs"/>
              </a:rPr>
              <a:t>from</a:t>
            </a:r>
            <a:r>
              <a:rPr lang="en-US" altLang="zh-CN" sz="2800" b="1" dirty="0" smtClean="0">
                <a:solidFill>
                  <a:srgbClr val="FF0000"/>
                </a:solidFill>
                <a:cs typeface="+mj-cs"/>
              </a:rPr>
              <a:t> </a:t>
            </a:r>
            <a:endParaRPr lang="zh-CN" altLang="en-US" b="1" dirty="0">
              <a:solidFill>
                <a:srgbClr val="FF0000"/>
              </a:solidFill>
            </a:endParaRPr>
          </a:p>
        </p:txBody>
      </p:sp>
      <p:sp>
        <p:nvSpPr>
          <p:cNvPr id="14" name="矩形 13"/>
          <p:cNvSpPr/>
          <p:nvPr/>
        </p:nvSpPr>
        <p:spPr>
          <a:xfrm>
            <a:off x="856137" y="5661248"/>
            <a:ext cx="1967975" cy="523220"/>
          </a:xfrm>
          <a:prstGeom prst="rect">
            <a:avLst/>
          </a:prstGeom>
        </p:spPr>
        <p:txBody>
          <a:bodyPr wrap="none">
            <a:spAutoFit/>
          </a:bodyPr>
          <a:lstStyle/>
          <a:p>
            <a:r>
              <a:rPr lang="en-US" altLang="zh-CN" sz="2800" b="1" u="sng" dirty="0">
                <a:solidFill>
                  <a:srgbClr val="FF0000"/>
                </a:solidFill>
                <a:cs typeface="+mj-cs"/>
              </a:rPr>
              <a:t>to compete</a:t>
            </a:r>
            <a:r>
              <a:rPr lang="en-US" altLang="zh-CN" sz="2800" b="1" dirty="0">
                <a:solidFill>
                  <a:srgbClr val="FF0000"/>
                </a:solidFill>
                <a:cs typeface="+mj-cs"/>
              </a:rPr>
              <a:t> </a:t>
            </a:r>
            <a:endParaRPr lang="zh-CN" altLang="en-US" b="1" dirty="0">
              <a:solidFill>
                <a:srgbClr val="FF0000"/>
              </a:solidFill>
            </a:endParaRPr>
          </a:p>
        </p:txBody>
      </p:sp>
    </p:spTree>
    <p:extLst>
      <p:ext uri="{BB962C8B-B14F-4D97-AF65-F5344CB8AC3E}">
        <p14:creationId xmlns:p14="http://schemas.microsoft.com/office/powerpoint/2010/main" val="384245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23" y="3140968"/>
            <a:ext cx="9145016" cy="1143000"/>
          </a:xfrm>
        </p:spPr>
        <p:txBody>
          <a:bodyPr>
            <a:noAutofit/>
          </a:bodyPr>
          <a:lstStyle/>
          <a:p>
            <a:pPr algn="l"/>
            <a:r>
              <a:rPr lang="en-US" altLang="zh-CN" sz="2800" b="1" kern="1200" dirty="0" smtClean="0">
                <a:solidFill>
                  <a:schemeClr val="tx1"/>
                </a:solidFill>
                <a:effectLst/>
                <a:latin typeface="+mj-lt"/>
                <a:ea typeface="+mj-ea"/>
                <a:cs typeface="+mj-cs"/>
              </a:rPr>
              <a:t>Exercise 4</a:t>
            </a:r>
            <a:r>
              <a:rPr lang="en-US" altLang="zh-CN" sz="2800" kern="1200" dirty="0" smtClean="0">
                <a:solidFill>
                  <a:schemeClr val="tx1"/>
                </a:solidFill>
                <a:effectLst/>
                <a:latin typeface="+mj-lt"/>
                <a:ea typeface="+mj-ea"/>
                <a:cs typeface="+mj-cs"/>
              </a:rPr>
              <a:t> </a:t>
            </a:r>
            <a:br>
              <a:rPr lang="en-US" altLang="zh-CN" sz="2800" kern="1200" dirty="0" smtClean="0">
                <a:solidFill>
                  <a:schemeClr val="tx1"/>
                </a:solidFill>
                <a:effectLst/>
                <a:latin typeface="+mj-lt"/>
                <a:ea typeface="+mj-ea"/>
                <a:cs typeface="+mj-cs"/>
              </a:rPr>
            </a:br>
            <a:r>
              <a:rPr lang="zh-CN" altLang="zh-CN" sz="2800" kern="1200" dirty="0" smtClean="0">
                <a:solidFill>
                  <a:schemeClr val="tx1"/>
                </a:solidFill>
                <a:effectLst/>
                <a:latin typeface="+mj-lt"/>
                <a:ea typeface="+mj-ea"/>
                <a:cs typeface="+mj-cs"/>
              </a:rPr>
              <a:t>用分词作定语的方式翻译以下句子</a:t>
            </a:r>
            <a:r>
              <a:rPr lang="en-US" altLang="zh-CN" sz="2800" kern="1200" dirty="0" smtClean="0">
                <a:solidFill>
                  <a:schemeClr val="tx1"/>
                </a:solidFill>
                <a:effectLst/>
                <a:latin typeface="+mj-lt"/>
                <a:ea typeface="+mj-ea"/>
                <a:cs typeface="+mj-cs"/>
              </a:rPr>
              <a: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a:t>
            </a:r>
            <a:r>
              <a:rPr lang="zh-CN" altLang="zh-CN" sz="2800" kern="1200" dirty="0" smtClean="0">
                <a:solidFill>
                  <a:schemeClr val="tx1"/>
                </a:solidFill>
                <a:effectLst/>
                <a:latin typeface="+mj-lt"/>
                <a:ea typeface="+mj-ea"/>
                <a:cs typeface="+mj-cs"/>
              </a:rPr>
              <a:t>有</a:t>
            </a:r>
            <a:r>
              <a:rPr lang="en-US" altLang="zh-CN" sz="2800" kern="1200" dirty="0" smtClean="0">
                <a:solidFill>
                  <a:schemeClr val="tx1"/>
                </a:solidFill>
                <a:effectLst/>
                <a:latin typeface="+mj-lt"/>
                <a:ea typeface="+mj-ea"/>
                <a:cs typeface="+mj-cs"/>
              </a:rPr>
              <a:t>200</a:t>
            </a:r>
            <a:r>
              <a:rPr lang="zh-CN" altLang="zh-CN" sz="2800" kern="1200" dirty="0" smtClean="0">
                <a:solidFill>
                  <a:schemeClr val="tx1"/>
                </a:solidFill>
                <a:effectLst/>
                <a:latin typeface="+mj-lt"/>
                <a:ea typeface="+mj-ea"/>
                <a:cs typeface="+mj-cs"/>
              </a:rPr>
              <a:t>幅优秀的绘画作品在展览上展出。</a:t>
            </a:r>
            <a:r>
              <a:rPr lang="en-US" altLang="zh-CN" sz="2800" kern="1200" dirty="0" smtClean="0">
                <a:solidFill>
                  <a:schemeClr val="tx1"/>
                </a:solidFill>
                <a:effectLst/>
                <a:latin typeface="+mj-lt"/>
                <a:ea typeface="+mj-ea"/>
                <a:cs typeface="+mj-cs"/>
              </a:rPr>
              <a:t>(there be</a:t>
            </a:r>
            <a:r>
              <a:rPr lang="zh-CN" altLang="zh-CN" sz="2800" kern="1200" dirty="0" smtClean="0">
                <a:solidFill>
                  <a:schemeClr val="tx1"/>
                </a:solidFill>
                <a:effectLst/>
                <a:latin typeface="+mj-lt"/>
                <a:ea typeface="+mj-ea"/>
                <a:cs typeface="+mj-cs"/>
              </a:rPr>
              <a:t>句型</a:t>
            </a:r>
            <a:r>
              <a:rPr lang="en-US" altLang="zh-CN" sz="2800" kern="1200" dirty="0" smtClean="0">
                <a:solidFill>
                  <a:schemeClr val="tx1"/>
                </a:solidFill>
                <a:effectLst/>
                <a:latin typeface="+mj-lt"/>
                <a:ea typeface="+mj-ea"/>
                <a:cs typeface="+mj-cs"/>
              </a:rPr>
              <a:t>)</a:t>
            </a:r>
            <a:endParaRPr lang="zh-CN" altLang="zh-CN" sz="2800" kern="1200" dirty="0" smtClean="0">
              <a:solidFill>
                <a:schemeClr val="tx1"/>
              </a:solidFill>
              <a:effectLst/>
              <a:latin typeface="+mj-lt"/>
              <a:ea typeface="+mj-ea"/>
              <a:cs typeface="+mj-cs"/>
            </a:endParaRPr>
          </a:p>
          <a:p>
            <a:pPr algn="l"/>
            <a:r>
              <a:rPr lang="en-US" altLang="zh-CN" sz="2800" u="none" strike="noStrike" kern="1200" dirty="0" smtClean="0">
                <a:solidFill>
                  <a:schemeClr val="tx1"/>
                </a:solidFill>
                <a:effectLst/>
                <a:latin typeface="+mj-lt"/>
                <a:ea typeface="+mj-ea"/>
                <a:cs typeface="+mj-cs"/>
              </a:rPr>
              <a:t/>
            </a:r>
            <a:br>
              <a:rPr lang="en-US" altLang="zh-CN" sz="2800" u="none" strike="noStrike" kern="1200" dirty="0" smtClean="0">
                <a:solidFill>
                  <a:schemeClr val="tx1"/>
                </a:solidFill>
                <a:effectLst/>
                <a:latin typeface="+mj-lt"/>
                <a:ea typeface="+mj-ea"/>
                <a:cs typeface="+mj-cs"/>
              </a:rPr>
            </a:br>
            <a:r>
              <a:rPr lang="en-US" altLang="zh-CN" sz="2800" u="none" strike="noStrike" kern="1200" dirty="0" smtClean="0">
                <a:solidFill>
                  <a:schemeClr val="tx1"/>
                </a:solidFill>
                <a:effectLst/>
                <a:latin typeface="+mj-lt"/>
                <a:ea typeface="+mj-ea"/>
                <a:cs typeface="+mj-cs"/>
              </a:rPr>
              <a:t>2</a:t>
            </a:r>
            <a:r>
              <a:rPr lang="en-US" altLang="zh-CN" sz="2800" u="none" strike="noStrike"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听说您对中国武术</a:t>
            </a:r>
            <a:r>
              <a:rPr lang="en-US" altLang="zh-CN" sz="2800" kern="1200" dirty="0" smtClean="0">
                <a:solidFill>
                  <a:schemeClr val="tx1"/>
                </a:solidFill>
                <a:effectLst/>
                <a:latin typeface="+mj-lt"/>
                <a:ea typeface="+mj-ea"/>
                <a:cs typeface="+mj-cs"/>
              </a:rPr>
              <a:t>(Chinese Martial Art)</a:t>
            </a:r>
            <a:r>
              <a:rPr lang="zh-CN" altLang="zh-CN" sz="2800" kern="1200" dirty="0" smtClean="0">
                <a:solidFill>
                  <a:schemeClr val="tx1"/>
                </a:solidFill>
                <a:effectLst/>
                <a:latin typeface="+mj-lt"/>
                <a:ea typeface="+mj-ea"/>
                <a:cs typeface="+mj-cs"/>
              </a:rPr>
              <a:t>有极大的热情，并渴望了解更多，我迫不及待地通知您我们俱乐部将举办一场功夫表演。</a:t>
            </a:r>
          </a:p>
          <a:p>
            <a:pPr algn="l"/>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dirty="0"/>
              <a:t/>
            </a:r>
            <a:br>
              <a:rPr lang="en-US" altLang="zh-CN" sz="2800" dirty="0"/>
            </a:br>
            <a:r>
              <a:rPr lang="en-US" altLang="zh-CN" sz="2800" dirty="0" smtClean="0"/>
              <a:t/>
            </a:r>
            <a:br>
              <a:rPr lang="en-US" altLang="zh-CN" sz="2800" dirty="0" smtClean="0"/>
            </a:br>
            <a:r>
              <a:rPr lang="en-US" altLang="zh-CN" sz="2800" kern="1200" dirty="0" smtClean="0">
                <a:solidFill>
                  <a:schemeClr val="tx1"/>
                </a:solidFill>
                <a:effectLst/>
                <a:latin typeface="+mj-lt"/>
                <a:ea typeface="+mj-ea"/>
                <a:cs typeface="+mj-cs"/>
              </a:rPr>
              <a:t>3</a:t>
            </a:r>
            <a:r>
              <a:rPr lang="en-US" altLang="zh-CN" sz="2800" kern="1200" dirty="0" smtClean="0">
                <a:solidFill>
                  <a:schemeClr val="tx1"/>
                </a:solidFill>
                <a:effectLst/>
                <a:latin typeface="+mj-lt"/>
                <a:ea typeface="+mj-ea"/>
                <a:cs typeface="+mj-cs"/>
              </a:rPr>
              <a:t>. </a:t>
            </a:r>
            <a:r>
              <a:rPr lang="zh-CN" altLang="zh-CN" sz="2800" kern="1200" dirty="0" smtClean="0">
                <a:solidFill>
                  <a:schemeClr val="tx1"/>
                </a:solidFill>
                <a:effectLst/>
                <a:latin typeface="+mj-lt"/>
                <a:ea typeface="+mj-ea"/>
                <a:cs typeface="+mj-cs"/>
              </a:rPr>
              <a:t>他是一位受所有学生尊敬的语言学教授。</a:t>
            </a:r>
            <a:r>
              <a:rPr lang="en-US" altLang="zh-CN" sz="2800" kern="1200" dirty="0" smtClean="0">
                <a:solidFill>
                  <a:schemeClr val="tx1"/>
                </a:solidFill>
                <a:effectLst/>
                <a:latin typeface="+mj-lt"/>
                <a:ea typeface="+mj-ea"/>
                <a:cs typeface="+mj-cs"/>
              </a:rPr>
              <a:t>(respect)</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133542" y="2132856"/>
            <a:ext cx="9301492" cy="523220"/>
          </a:xfrm>
          <a:prstGeom prst="rect">
            <a:avLst/>
          </a:prstGeom>
        </p:spPr>
        <p:txBody>
          <a:bodyPr wrap="square">
            <a:spAutoFit/>
          </a:bodyPr>
          <a:lstStyle/>
          <a:p>
            <a:r>
              <a:rPr lang="en-US" altLang="zh-CN" sz="2800" b="1" u="sng" dirty="0">
                <a:solidFill>
                  <a:srgbClr val="FF0000"/>
                </a:solidFill>
                <a:cs typeface="+mj-cs"/>
              </a:rPr>
              <a:t>There were 200 excellent paintings shown on the exhibition.</a:t>
            </a:r>
            <a:endParaRPr lang="zh-CN" altLang="en-US" b="1" dirty="0">
              <a:solidFill>
                <a:srgbClr val="FF0000"/>
              </a:solidFill>
            </a:endParaRPr>
          </a:p>
        </p:txBody>
      </p:sp>
      <p:sp>
        <p:nvSpPr>
          <p:cNvPr id="6" name="矩形 5"/>
          <p:cNvSpPr/>
          <p:nvPr/>
        </p:nvSpPr>
        <p:spPr>
          <a:xfrm>
            <a:off x="133542" y="3789040"/>
            <a:ext cx="8890259" cy="1384995"/>
          </a:xfrm>
          <a:prstGeom prst="rect">
            <a:avLst/>
          </a:prstGeom>
        </p:spPr>
        <p:txBody>
          <a:bodyPr wrap="square">
            <a:spAutoFit/>
          </a:bodyPr>
          <a:lstStyle/>
          <a:p>
            <a:r>
              <a:rPr lang="en-US" altLang="zh-CN" sz="2800" b="1" u="sng" dirty="0">
                <a:solidFill>
                  <a:srgbClr val="FF0000"/>
                </a:solidFill>
                <a:cs typeface="+mj-cs"/>
              </a:rPr>
              <a:t>Hearing you have a great passion for Chinese Martial Art and are eager to know more about it, I can’t wait to inform you of a kung </a:t>
            </a:r>
            <a:r>
              <a:rPr lang="en-US" altLang="zh-CN" sz="2800" b="1" u="sng" dirty="0" err="1">
                <a:solidFill>
                  <a:srgbClr val="FF0000"/>
                </a:solidFill>
                <a:cs typeface="+mj-cs"/>
              </a:rPr>
              <a:t>fu</a:t>
            </a:r>
            <a:r>
              <a:rPr lang="en-US" altLang="zh-CN" sz="2800" b="1" u="sng" dirty="0">
                <a:solidFill>
                  <a:srgbClr val="FF0000"/>
                </a:solidFill>
                <a:cs typeface="+mj-cs"/>
              </a:rPr>
              <a:t> show to be held by our club.</a:t>
            </a:r>
            <a:endParaRPr lang="zh-CN" altLang="en-US" b="1" dirty="0">
              <a:solidFill>
                <a:srgbClr val="FF0000"/>
              </a:solidFill>
            </a:endParaRPr>
          </a:p>
        </p:txBody>
      </p:sp>
      <p:sp>
        <p:nvSpPr>
          <p:cNvPr id="8" name="矩形 7"/>
          <p:cNvSpPr/>
          <p:nvPr/>
        </p:nvSpPr>
        <p:spPr>
          <a:xfrm>
            <a:off x="323528" y="5733256"/>
            <a:ext cx="9433048" cy="523220"/>
          </a:xfrm>
          <a:prstGeom prst="rect">
            <a:avLst/>
          </a:prstGeom>
        </p:spPr>
        <p:txBody>
          <a:bodyPr wrap="square">
            <a:spAutoFit/>
          </a:bodyPr>
          <a:lstStyle/>
          <a:p>
            <a:r>
              <a:rPr lang="en-US" altLang="zh-CN" sz="2800" b="1" dirty="0">
                <a:solidFill>
                  <a:srgbClr val="FF0000"/>
                </a:solidFill>
                <a:cs typeface="+mj-cs"/>
              </a:rPr>
              <a:t>He is a professor of linguistics </a:t>
            </a:r>
            <a:r>
              <a:rPr lang="en-US" altLang="zh-CN" sz="2800" b="1" u="sng" dirty="0">
                <a:solidFill>
                  <a:srgbClr val="FF0000"/>
                </a:solidFill>
                <a:cs typeface="+mj-cs"/>
              </a:rPr>
              <a:t>respected by all the students.</a:t>
            </a:r>
            <a:endParaRPr lang="zh-CN" altLang="en-US" b="1" dirty="0">
              <a:solidFill>
                <a:srgbClr val="FF0000"/>
              </a:solidFill>
            </a:endParaRPr>
          </a:p>
        </p:txBody>
      </p:sp>
    </p:spTree>
    <p:extLst>
      <p:ext uri="{BB962C8B-B14F-4D97-AF65-F5344CB8AC3E}">
        <p14:creationId xmlns:p14="http://schemas.microsoft.com/office/powerpoint/2010/main" val="296518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140968"/>
            <a:ext cx="8229600" cy="1143000"/>
          </a:xfrm>
        </p:spPr>
        <p:txBody>
          <a:bodyPr>
            <a:noAutofit/>
          </a:bodyPr>
          <a:lstStyle/>
          <a:p>
            <a:pPr algn="l"/>
            <a:r>
              <a:rPr lang="en-US" altLang="zh-CN" sz="2800" dirty="0"/>
              <a:t>4. </a:t>
            </a:r>
            <a:r>
              <a:rPr lang="zh-CN" altLang="zh-CN" sz="2800" dirty="0"/>
              <a:t>正在给队员鼓气的这个男人是这次活动的组织者。</a:t>
            </a:r>
            <a:r>
              <a:rPr lang="en-US" altLang="zh-CN" sz="2800" dirty="0"/>
              <a:t>(cheer up</a:t>
            </a:r>
            <a:r>
              <a:rPr lang="en-US" altLang="zh-CN" sz="2800" dirty="0" smtClean="0"/>
              <a:t>)</a:t>
            </a:r>
            <a:br>
              <a:rPr lang="en-US" altLang="zh-CN" sz="2800" dirty="0" smtClean="0"/>
            </a:br>
            <a:r>
              <a:rPr lang="zh-CN" altLang="zh-CN" sz="2800" dirty="0"/>
              <a:t/>
            </a:r>
            <a:br>
              <a:rPr lang="zh-CN" altLang="zh-CN" sz="2800" dirty="0"/>
            </a:br>
            <a:r>
              <a:rPr lang="en-US" altLang="zh-CN" sz="2800" dirty="0"/>
              <a:t/>
            </a:r>
            <a:br>
              <a:rPr lang="en-US" altLang="zh-CN" sz="2800" dirty="0"/>
            </a:br>
            <a:r>
              <a:rPr lang="en-US" altLang="zh-CN" sz="2800" kern="1200" dirty="0" smtClean="0">
                <a:solidFill>
                  <a:schemeClr val="tx1"/>
                </a:solidFill>
                <a:effectLst/>
                <a:latin typeface="+mj-lt"/>
                <a:ea typeface="+mj-ea"/>
                <a:cs typeface="+mj-cs"/>
              </a:rPr>
              <a:t>5</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这家快递公司承诺在线上购买的物品</a:t>
            </a:r>
            <a:r>
              <a:rPr lang="en-US" altLang="zh-CN" sz="2800" kern="1200" dirty="0" smtClean="0">
                <a:solidFill>
                  <a:schemeClr val="tx1"/>
                </a:solidFill>
                <a:effectLst/>
                <a:latin typeface="+mj-lt"/>
                <a:ea typeface="+mj-ea"/>
                <a:cs typeface="+mj-cs"/>
              </a:rPr>
              <a:t>24</a:t>
            </a:r>
            <a:r>
              <a:rPr lang="zh-CN" altLang="zh-CN" sz="2800" kern="1200" dirty="0" smtClean="0">
                <a:solidFill>
                  <a:schemeClr val="tx1"/>
                </a:solidFill>
                <a:effectLst/>
                <a:latin typeface="+mj-lt"/>
                <a:ea typeface="+mj-ea"/>
                <a:cs typeface="+mj-cs"/>
              </a:rPr>
              <a:t>小时内可以送达。</a:t>
            </a:r>
          </a:p>
          <a:p>
            <a:pPr algn="l"/>
            <a:r>
              <a:rPr lang="en-US" altLang="zh-CN" sz="2800" b="1" kern="1200" dirty="0" smtClean="0">
                <a:solidFill>
                  <a:schemeClr val="tx1"/>
                </a:solidFill>
                <a:effectLst/>
                <a:latin typeface="+mj-lt"/>
                <a:ea typeface="+mj-ea"/>
                <a:cs typeface="+mj-cs"/>
              </a:rPr>
              <a:t> </a:t>
            </a:r>
            <a:br>
              <a:rPr lang="en-US" altLang="zh-CN" sz="2800" b="1" kern="1200" dirty="0" smtClean="0">
                <a:solidFill>
                  <a:schemeClr val="tx1"/>
                </a:solidFill>
                <a:effectLst/>
                <a:latin typeface="+mj-lt"/>
                <a:ea typeface="+mj-ea"/>
                <a:cs typeface="+mj-cs"/>
              </a:rPr>
            </a:br>
            <a:r>
              <a:rPr lang="en-US" altLang="zh-CN" sz="2800" b="1" kern="1200" dirty="0" smtClean="0">
                <a:solidFill>
                  <a:schemeClr val="tx1"/>
                </a:solidFill>
                <a:effectLst/>
                <a:latin typeface="+mj-lt"/>
                <a:ea typeface="+mj-ea"/>
                <a:cs typeface="+mj-cs"/>
              </a:rPr>
              <a:t/>
            </a:r>
            <a:br>
              <a:rPr lang="en-US" altLang="zh-CN" sz="2800" b="1" kern="1200" dirty="0" smtClean="0">
                <a:solidFill>
                  <a:schemeClr val="tx1"/>
                </a:solidFill>
                <a:effectLst/>
                <a:latin typeface="+mj-lt"/>
                <a:ea typeface="+mj-ea"/>
                <a:cs typeface="+mj-cs"/>
              </a:rPr>
            </a:br>
            <a:r>
              <a:rPr lang="en-US" altLang="zh-CN" sz="2800" b="1" kern="1200" dirty="0" smtClean="0">
                <a:solidFill>
                  <a:schemeClr val="tx1"/>
                </a:solidFill>
                <a:effectLst/>
                <a:latin typeface="+mj-lt"/>
                <a:ea typeface="+mj-ea"/>
                <a:cs typeface="+mj-cs"/>
              </a:rPr>
              <a:t>Step 4 Listening </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Personal qualities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Finish Activity 4 and 5 on Page 18.</a:t>
            </a:r>
            <a:endParaRPr lang="zh-CN" altLang="zh-CN" sz="2800" kern="1200" dirty="0" smtClean="0">
              <a:solidFill>
                <a:schemeClr val="tx1"/>
              </a:solidFill>
              <a:effectLst/>
              <a:latin typeface="+mj-lt"/>
              <a:ea typeface="+mj-ea"/>
              <a:cs typeface="+mj-cs"/>
            </a:endParaRPr>
          </a:p>
          <a:p>
            <a:pPr algn="l"/>
            <a:r>
              <a:rPr lang="en-US" altLang="zh-CN" sz="2800" i="1" kern="1200" dirty="0" smtClean="0">
                <a:solidFill>
                  <a:schemeClr val="tx1"/>
                </a:solidFill>
                <a:effectLst/>
                <a:latin typeface="+mj-lt"/>
                <a:ea typeface="+mj-ea"/>
                <a:cs typeface="+mj-cs"/>
              </a:rPr>
              <a:t>               </a:t>
            </a:r>
            <a:endParaRPr lang="zh-CN" altLang="en-US" dirty="0"/>
          </a:p>
        </p:txBody>
      </p:sp>
      <p:sp>
        <p:nvSpPr>
          <p:cNvPr id="4" name="矩形 3"/>
          <p:cNvSpPr/>
          <p:nvPr/>
        </p:nvSpPr>
        <p:spPr>
          <a:xfrm>
            <a:off x="395536" y="1916832"/>
            <a:ext cx="8424936" cy="1231106"/>
          </a:xfrm>
          <a:prstGeom prst="rect">
            <a:avLst/>
          </a:prstGeom>
        </p:spPr>
        <p:txBody>
          <a:bodyPr wrap="square">
            <a:spAutoFit/>
          </a:bodyPr>
          <a:lstStyle/>
          <a:p>
            <a:r>
              <a:rPr lang="en-US" altLang="zh-CN" sz="2800" b="1" u="sng" dirty="0">
                <a:solidFill>
                  <a:srgbClr val="FF0000"/>
                </a:solidFill>
                <a:cs typeface="+mj-cs"/>
              </a:rPr>
              <a:t>The man cheering up the team members is the </a:t>
            </a:r>
            <a:r>
              <a:rPr lang="en-US" altLang="zh-CN" sz="2800" b="1" u="sng" dirty="0" err="1">
                <a:solidFill>
                  <a:srgbClr val="FF0000"/>
                </a:solidFill>
                <a:cs typeface="+mj-cs"/>
              </a:rPr>
              <a:t>organiz</a:t>
            </a:r>
            <a:r>
              <a:rPr lang="en-US" altLang="zh-CN" sz="2800" b="1" u="sng" dirty="0">
                <a:solidFill>
                  <a:srgbClr val="FF0000"/>
                </a:solidFill>
                <a:cs typeface="+mj-cs"/>
              </a:rPr>
              <a:t>(s)</a:t>
            </a:r>
            <a:r>
              <a:rPr lang="en-US" altLang="zh-CN" sz="2800" b="1" u="sng" dirty="0" err="1">
                <a:solidFill>
                  <a:srgbClr val="FF0000"/>
                </a:solidFill>
                <a:cs typeface="+mj-cs"/>
              </a:rPr>
              <a:t>er</a:t>
            </a:r>
            <a:r>
              <a:rPr lang="en-US" altLang="zh-CN" sz="2800" b="1" u="sng" dirty="0">
                <a:solidFill>
                  <a:srgbClr val="FF0000"/>
                </a:solidFill>
                <a:cs typeface="+mj-cs"/>
              </a:rPr>
              <a:t> of this activity.</a:t>
            </a:r>
            <a:br>
              <a:rPr lang="en-US" altLang="zh-CN" sz="2800" b="1" u="sng" dirty="0">
                <a:solidFill>
                  <a:srgbClr val="FF0000"/>
                </a:solidFill>
                <a:cs typeface="+mj-cs"/>
              </a:rPr>
            </a:br>
            <a:endParaRPr lang="zh-CN" altLang="en-US" b="1" dirty="0">
              <a:solidFill>
                <a:srgbClr val="FF0000"/>
              </a:solidFill>
            </a:endParaRPr>
          </a:p>
        </p:txBody>
      </p:sp>
      <p:sp>
        <p:nvSpPr>
          <p:cNvPr id="6" name="矩形 5"/>
          <p:cNvSpPr/>
          <p:nvPr/>
        </p:nvSpPr>
        <p:spPr>
          <a:xfrm>
            <a:off x="467544" y="3573016"/>
            <a:ext cx="8496944" cy="954107"/>
          </a:xfrm>
          <a:prstGeom prst="rect">
            <a:avLst/>
          </a:prstGeom>
        </p:spPr>
        <p:txBody>
          <a:bodyPr wrap="square">
            <a:spAutoFit/>
          </a:bodyPr>
          <a:lstStyle/>
          <a:p>
            <a:r>
              <a:rPr lang="en-US" altLang="zh-CN" sz="2800" b="1" dirty="0">
                <a:solidFill>
                  <a:srgbClr val="FF0000"/>
                </a:solidFill>
                <a:cs typeface="+mj-cs"/>
              </a:rPr>
              <a:t>The express company promised that</a:t>
            </a:r>
            <a:r>
              <a:rPr lang="en-US" altLang="zh-CN" sz="2800" b="1" u="sng" dirty="0">
                <a:solidFill>
                  <a:srgbClr val="FF0000"/>
                </a:solidFill>
                <a:cs typeface="+mj-cs"/>
              </a:rPr>
              <a:t> the items bought online can be delivered in 24 hours.</a:t>
            </a:r>
            <a:endParaRPr lang="zh-CN" altLang="en-US" b="1" dirty="0">
              <a:solidFill>
                <a:srgbClr val="FF0000"/>
              </a:solidFill>
            </a:endParaRPr>
          </a:p>
        </p:txBody>
      </p:sp>
    </p:spTree>
    <p:extLst>
      <p:ext uri="{BB962C8B-B14F-4D97-AF65-F5344CB8AC3E}">
        <p14:creationId xmlns:p14="http://schemas.microsoft.com/office/powerpoint/2010/main" val="3182409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852936"/>
            <a:ext cx="8229600" cy="1143000"/>
          </a:xfrm>
        </p:spPr>
        <p:txBody>
          <a:bodyPr>
            <a:noAutofit/>
          </a:bodyPr>
          <a:lstStyle/>
          <a:p>
            <a:pPr algn="l"/>
            <a:r>
              <a:rPr lang="en-US" altLang="zh-CN" sz="2800" i="1" dirty="0"/>
              <a:t>Keys: Activity 4: </a:t>
            </a:r>
            <a:r>
              <a:rPr lang="en-US" altLang="zh-CN" sz="2800" i="1" dirty="0" smtClean="0"/>
              <a:t/>
            </a:r>
            <a:br>
              <a:rPr lang="en-US" altLang="zh-CN" sz="2800" i="1" dirty="0" smtClean="0"/>
            </a:br>
            <a:r>
              <a:rPr lang="en-US" altLang="zh-CN" sz="2800" i="1" dirty="0" smtClean="0"/>
              <a:t>Liu </a:t>
            </a:r>
            <a:r>
              <a:rPr lang="en-US" altLang="zh-CN" sz="2800" i="1" dirty="0"/>
              <a:t>Tao: sensitive, serious, bookish, independent </a:t>
            </a:r>
            <a:br>
              <a:rPr lang="en-US" altLang="zh-CN" sz="2800" i="1" dirty="0"/>
            </a:br>
            <a:r>
              <a:rPr lang="en-US" altLang="zh-CN" sz="2800" i="1" dirty="0" smtClean="0"/>
              <a:t>Li </a:t>
            </a:r>
            <a:r>
              <a:rPr lang="en-US" altLang="zh-CN" sz="2800" i="1" dirty="0"/>
              <a:t>Mei: shy, generous, </a:t>
            </a:r>
            <a:r>
              <a:rPr lang="en-US" altLang="zh-CN" sz="2800" i="1" dirty="0" smtClean="0"/>
              <a:t>honest</a:t>
            </a:r>
            <a:r>
              <a:rPr lang="en-US" altLang="zh-CN" sz="2800" dirty="0" smtClean="0"/>
              <a:t/>
            </a:r>
            <a:br>
              <a:rPr lang="en-US" altLang="zh-CN" sz="2800" dirty="0" smtClean="0"/>
            </a:br>
            <a:r>
              <a:rPr lang="en-US" altLang="zh-CN" sz="2800" i="1" dirty="0" smtClean="0"/>
              <a:t>Tim</a:t>
            </a:r>
            <a:r>
              <a:rPr lang="en-US" altLang="zh-CN" sz="2800" i="1" dirty="0"/>
              <a:t>: confident, nervous, </a:t>
            </a:r>
            <a:r>
              <a:rPr lang="en-US" altLang="zh-CN" sz="2800" i="1" dirty="0" smtClean="0"/>
              <a:t>creative</a:t>
            </a:r>
            <a:r>
              <a:rPr lang="en-US" altLang="zh-CN" sz="2800" dirty="0" smtClean="0"/>
              <a:t/>
            </a:r>
            <a:br>
              <a:rPr lang="en-US" altLang="zh-CN" sz="2800" dirty="0" smtClean="0"/>
            </a:br>
            <a:r>
              <a:rPr lang="en-US" altLang="zh-CN" sz="2800" i="1" dirty="0" smtClean="0"/>
              <a:t>Anna</a:t>
            </a:r>
            <a:r>
              <a:rPr lang="en-US" altLang="zh-CN" sz="2800" i="1" dirty="0"/>
              <a:t>: easygoing, </a:t>
            </a:r>
            <a:r>
              <a:rPr lang="en-US" altLang="zh-CN" sz="2800" i="1" dirty="0" smtClean="0"/>
              <a:t>lazy</a:t>
            </a:r>
            <a:br>
              <a:rPr lang="en-US" altLang="zh-CN" sz="2800" i="1" dirty="0" smtClean="0"/>
            </a:br>
            <a:r>
              <a:rPr lang="en-US" altLang="zh-CN" sz="2800" i="1" dirty="0" smtClean="0"/>
              <a:t/>
            </a:r>
            <a:br>
              <a:rPr lang="en-US" altLang="zh-CN" sz="2800" i="1" dirty="0" smtClean="0"/>
            </a:br>
            <a:r>
              <a:rPr lang="en-US" altLang="zh-CN" sz="2800" i="1" dirty="0" smtClean="0"/>
              <a:t>Activity </a:t>
            </a:r>
            <a:r>
              <a:rPr lang="en-US" altLang="zh-CN" sz="2800" i="1" kern="1200" dirty="0" smtClean="0">
                <a:solidFill>
                  <a:schemeClr val="tx1"/>
                </a:solidFill>
                <a:effectLst/>
                <a:latin typeface="+mj-lt"/>
                <a:ea typeface="+mj-ea"/>
                <a:cs typeface="+mj-cs"/>
              </a:rPr>
              <a:t>5: </a:t>
            </a:r>
            <a:r>
              <a:rPr lang="en-US" altLang="zh-CN" sz="2800" i="1" kern="1200" dirty="0" smtClean="0">
                <a:solidFill>
                  <a:schemeClr val="tx1"/>
                </a:solidFill>
                <a:effectLst/>
                <a:latin typeface="+mj-lt"/>
                <a:ea typeface="+mj-ea"/>
                <a:cs typeface="+mj-cs"/>
              </a:rPr>
              <a:t/>
            </a:r>
            <a:br>
              <a:rPr lang="en-US" altLang="zh-CN" sz="2800" i="1" kern="1200" dirty="0" smtClean="0">
                <a:solidFill>
                  <a:schemeClr val="tx1"/>
                </a:solidFill>
                <a:effectLst/>
                <a:latin typeface="+mj-lt"/>
                <a:ea typeface="+mj-ea"/>
                <a:cs typeface="+mj-cs"/>
              </a:rPr>
            </a:br>
            <a:r>
              <a:rPr lang="en-US" altLang="zh-CN" sz="2800" i="1" kern="1200" dirty="0" smtClean="0">
                <a:solidFill>
                  <a:schemeClr val="tx1"/>
                </a:solidFill>
                <a:effectLst/>
                <a:latin typeface="+mj-lt"/>
                <a:ea typeface="+mj-ea"/>
                <a:cs typeface="+mj-cs"/>
              </a:rPr>
              <a:t>Positive</a:t>
            </a:r>
            <a:r>
              <a:rPr lang="en-US" altLang="zh-CN" sz="2800" i="1" kern="1200" dirty="0" smtClean="0">
                <a:solidFill>
                  <a:schemeClr val="tx1"/>
                </a:solidFill>
                <a:effectLst/>
                <a:latin typeface="+mj-lt"/>
                <a:ea typeface="+mj-ea"/>
                <a:cs typeface="+mj-cs"/>
              </a:rPr>
              <a:t>: independent, generous, honest, confident, creative, easygoing, loyal, intelligent, determined, warm-hearted, straightforward…</a:t>
            </a:r>
            <a:endParaRPr lang="zh-CN" altLang="zh-CN" sz="2800" kern="1200" dirty="0" smtClean="0">
              <a:solidFill>
                <a:schemeClr val="tx1"/>
              </a:solidFill>
              <a:effectLst/>
              <a:latin typeface="+mj-lt"/>
              <a:ea typeface="+mj-ea"/>
              <a:cs typeface="+mj-cs"/>
            </a:endParaRPr>
          </a:p>
          <a:p>
            <a:pPr algn="l"/>
            <a:r>
              <a:rPr lang="en-US" altLang="zh-CN" sz="2800" i="1" kern="1200" dirty="0" smtClean="0">
                <a:solidFill>
                  <a:schemeClr val="tx1"/>
                </a:solidFill>
                <a:effectLst/>
                <a:latin typeface="+mj-lt"/>
                <a:ea typeface="+mj-ea"/>
                <a:cs typeface="+mj-cs"/>
              </a:rPr>
              <a:t>           Neutral: sensitive, serious, bookish, shy, self-conscious, </a:t>
            </a:r>
            <a:r>
              <a:rPr lang="en-US" altLang="zh-CN" sz="2800" i="1" kern="1200" dirty="0" smtClean="0">
                <a:solidFill>
                  <a:schemeClr val="tx1"/>
                </a:solidFill>
                <a:effectLst/>
                <a:latin typeface="+mj-lt"/>
                <a:ea typeface="+mj-ea"/>
                <a:cs typeface="+mj-cs"/>
              </a:rPr>
              <a:t>strict</a:t>
            </a:r>
            <a:endParaRPr lang="zh-CN" altLang="zh-CN" sz="2800" kern="1200" dirty="0" smtClean="0">
              <a:solidFill>
                <a:schemeClr val="tx1"/>
              </a:solidFill>
              <a:effectLst/>
              <a:latin typeface="+mj-lt"/>
              <a:ea typeface="+mj-ea"/>
              <a:cs typeface="+mj-cs"/>
            </a:endParaRPr>
          </a:p>
          <a:p>
            <a:pPr algn="l"/>
            <a:r>
              <a:rPr lang="en-US" altLang="zh-CN" sz="2800" i="1" kern="1200" dirty="0" smtClean="0">
                <a:solidFill>
                  <a:schemeClr val="tx1"/>
                </a:solidFill>
                <a:effectLst/>
                <a:latin typeface="+mj-lt"/>
                <a:ea typeface="+mj-ea"/>
                <a:cs typeface="+mj-cs"/>
              </a:rPr>
              <a:t>          Negative: nervous, lazy, short-sighted, selfish, mean, slack…</a:t>
            </a:r>
            <a:endParaRPr lang="zh-CN" altLang="zh-CN" sz="2800" kern="1200" dirty="0" smtClean="0">
              <a:solidFill>
                <a:schemeClr val="tx1"/>
              </a:solidFill>
              <a:effectLst/>
              <a:latin typeface="+mj-lt"/>
              <a:ea typeface="+mj-ea"/>
              <a:cs typeface="+mj-cs"/>
            </a:endParaRPr>
          </a:p>
          <a:p>
            <a:endParaRPr lang="zh-CN" altLang="en-US" dirty="0"/>
          </a:p>
        </p:txBody>
      </p:sp>
    </p:spTree>
    <p:extLst>
      <p:ext uri="{BB962C8B-B14F-4D97-AF65-F5344CB8AC3E}">
        <p14:creationId xmlns:p14="http://schemas.microsoft.com/office/powerpoint/2010/main" val="3632570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2852936"/>
            <a:ext cx="8229600" cy="1143000"/>
          </a:xfrm>
        </p:spPr>
        <p:txBody>
          <a:bodyPr>
            <a:normAutofit fontScale="90000"/>
          </a:bodyPr>
          <a:lstStyle/>
          <a:p>
            <a:pPr algn="l"/>
            <a:r>
              <a:rPr lang="en-US" altLang="zh-CN" sz="2800" b="1" kern="1200" dirty="0" smtClean="0">
                <a:solidFill>
                  <a:schemeClr val="tx1"/>
                </a:solidFill>
                <a:effectLst/>
                <a:latin typeface="+mj-lt"/>
                <a:ea typeface="+mj-ea"/>
                <a:cs typeface="+mj-cs"/>
              </a:rPr>
              <a:t>Step 1 Look at the pictures of the three people on Page 13, read the quotations and finish the following sentences. </a:t>
            </a:r>
            <a:br>
              <a:rPr lang="en-US" altLang="zh-CN" sz="2800" b="1" kern="1200" dirty="0" smtClean="0">
                <a:solidFill>
                  <a:schemeClr val="tx1"/>
                </a:solidFill>
                <a:effectLst/>
                <a:latin typeface="+mj-lt"/>
                <a:ea typeface="+mj-ea"/>
                <a:cs typeface="+mj-cs"/>
              </a:rPr>
            </a:br>
            <a:r>
              <a:rPr lang="en-US" altLang="zh-CN" sz="2800" b="1" dirty="0"/>
              <a:t/>
            </a:r>
            <a:br>
              <a:rPr lang="en-US" altLang="zh-CN" sz="2800" b="1" dirty="0"/>
            </a:b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 The amount of relief and comfort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experience) by the sick after the skin has been carefully washed and dried, is one of the commonest observations </a:t>
            </a:r>
            <a:r>
              <a:rPr lang="en-US" altLang="zh-CN" sz="2800" kern="1200" dirty="0" smtClean="0">
                <a:solidFill>
                  <a:schemeClr val="tx1"/>
                </a:solidFill>
                <a:effectLst/>
                <a:latin typeface="+mj-lt"/>
                <a:ea typeface="+mj-ea"/>
                <a:cs typeface="+mj-cs"/>
              </a:rPr>
              <a:t>          ____________(</a:t>
            </a:r>
            <a:r>
              <a:rPr lang="en-US" altLang="zh-CN" sz="2800" kern="1200" dirty="0" smtClean="0">
                <a:solidFill>
                  <a:schemeClr val="tx1"/>
                </a:solidFill>
                <a:effectLst/>
                <a:latin typeface="+mj-lt"/>
                <a:ea typeface="+mj-ea"/>
                <a:cs typeface="+mj-cs"/>
              </a:rPr>
              <a:t>make) at a sick bed.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 There is nobody</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hurt), and the well’s under control.</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4953744" y="2708920"/>
            <a:ext cx="2012859" cy="523220"/>
          </a:xfrm>
          <a:prstGeom prst="rect">
            <a:avLst/>
          </a:prstGeom>
        </p:spPr>
        <p:txBody>
          <a:bodyPr wrap="none">
            <a:spAutoFit/>
          </a:bodyPr>
          <a:lstStyle/>
          <a:p>
            <a:r>
              <a:rPr lang="en-US" altLang="zh-CN" sz="2800" b="1" u="sng" dirty="0">
                <a:solidFill>
                  <a:srgbClr val="FF0000"/>
                </a:solidFill>
                <a:cs typeface="+mj-cs"/>
              </a:rPr>
              <a:t>experienced</a:t>
            </a:r>
            <a:endParaRPr lang="zh-CN" altLang="en-US" b="1" dirty="0">
              <a:solidFill>
                <a:srgbClr val="FF0000"/>
              </a:solidFill>
            </a:endParaRPr>
          </a:p>
        </p:txBody>
      </p:sp>
      <p:sp>
        <p:nvSpPr>
          <p:cNvPr id="6" name="矩形 5"/>
          <p:cNvSpPr/>
          <p:nvPr/>
        </p:nvSpPr>
        <p:spPr>
          <a:xfrm>
            <a:off x="755575" y="3756810"/>
            <a:ext cx="1109599" cy="523220"/>
          </a:xfrm>
          <a:prstGeom prst="rect">
            <a:avLst/>
          </a:prstGeom>
        </p:spPr>
        <p:txBody>
          <a:bodyPr wrap="none">
            <a:spAutoFit/>
          </a:bodyPr>
          <a:lstStyle/>
          <a:p>
            <a:r>
              <a:rPr lang="en-US" altLang="zh-CN" sz="2800" b="1" u="sng" dirty="0">
                <a:solidFill>
                  <a:srgbClr val="FF0000"/>
                </a:solidFill>
                <a:cs typeface="+mj-cs"/>
              </a:rPr>
              <a:t>made</a:t>
            </a:r>
            <a:r>
              <a:rPr lang="en-US" altLang="zh-CN" sz="2800" b="1" dirty="0">
                <a:solidFill>
                  <a:srgbClr val="FF0000"/>
                </a:solidFill>
                <a:cs typeface="+mj-cs"/>
              </a:rPr>
              <a:t> </a:t>
            </a:r>
            <a:endParaRPr lang="zh-CN" altLang="en-US" b="1" dirty="0">
              <a:solidFill>
                <a:srgbClr val="FF0000"/>
              </a:solidFill>
            </a:endParaRPr>
          </a:p>
        </p:txBody>
      </p:sp>
      <p:sp>
        <p:nvSpPr>
          <p:cNvPr id="8" name="矩形 7"/>
          <p:cNvSpPr/>
          <p:nvPr/>
        </p:nvSpPr>
        <p:spPr>
          <a:xfrm>
            <a:off x="2915816" y="4149080"/>
            <a:ext cx="904415" cy="523220"/>
          </a:xfrm>
          <a:prstGeom prst="rect">
            <a:avLst/>
          </a:prstGeom>
        </p:spPr>
        <p:txBody>
          <a:bodyPr wrap="none">
            <a:spAutoFit/>
          </a:bodyPr>
          <a:lstStyle/>
          <a:p>
            <a:r>
              <a:rPr lang="en-US" altLang="zh-CN" sz="2800" b="1" u="sng" dirty="0">
                <a:solidFill>
                  <a:srgbClr val="FF0000"/>
                </a:solidFill>
                <a:cs typeface="+mj-cs"/>
              </a:rPr>
              <a:t>hurt</a:t>
            </a:r>
            <a:r>
              <a:rPr lang="en-US" altLang="zh-CN" sz="2800" b="1" dirty="0">
                <a:solidFill>
                  <a:srgbClr val="FF0000"/>
                </a:solidFill>
                <a:cs typeface="+mj-cs"/>
              </a:rPr>
              <a:t> </a:t>
            </a:r>
            <a:endParaRPr lang="zh-CN" altLang="en-US" b="1" dirty="0">
              <a:solidFill>
                <a:srgbClr val="FF0000"/>
              </a:solidFill>
            </a:endParaRPr>
          </a:p>
        </p:txBody>
      </p:sp>
    </p:spTree>
    <p:extLst>
      <p:ext uri="{BB962C8B-B14F-4D97-AF65-F5344CB8AC3E}">
        <p14:creationId xmlns:p14="http://schemas.microsoft.com/office/powerpoint/2010/main" val="113149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B6542B1-6654-4793-A62E-5EC97759C262}"/>
              </a:ext>
            </a:extLst>
          </p:cNvPr>
          <p:cNvSpPr>
            <a:spLocks noGrp="1"/>
          </p:cNvSpPr>
          <p:nvPr>
            <p:ph type="title"/>
          </p:nvPr>
        </p:nvSpPr>
        <p:spPr>
          <a:xfrm>
            <a:off x="313184" y="485800"/>
            <a:ext cx="8229600" cy="1143000"/>
          </a:xfrm>
        </p:spPr>
        <p:txBody>
          <a:bodyPr>
            <a:noAutofit/>
          </a:bodyPr>
          <a:lstStyle/>
          <a:p>
            <a:pPr algn="l"/>
            <a:r>
              <a:rPr lang="en-US" altLang="zh-CN" sz="3200" b="1" dirty="0" smtClean="0"/>
              <a:t>Listening-</a:t>
            </a:r>
            <a:r>
              <a:rPr lang="en-US" altLang="zh-CN" sz="3200" b="1" dirty="0"/>
              <a:t>--To be a volunteer</a:t>
            </a:r>
            <a:r>
              <a:rPr lang="zh-CN" altLang="zh-CN" sz="3200" dirty="0"/>
              <a:t/>
            </a:r>
            <a:br>
              <a:rPr lang="zh-CN" altLang="zh-CN" sz="3200" dirty="0"/>
            </a:br>
            <a:r>
              <a:rPr lang="en-US" altLang="zh-CN" sz="3200" b="1" dirty="0"/>
              <a:t>Task 1</a:t>
            </a:r>
            <a:r>
              <a:rPr lang="en-US" altLang="zh-CN" sz="3200" dirty="0"/>
              <a:t> listen to the tape and finish Activity 7 on Page 19.</a:t>
            </a:r>
            <a:r>
              <a:rPr lang="zh-CN" altLang="zh-CN" sz="3200" dirty="0"/>
              <a:t/>
            </a:r>
            <a:br>
              <a:rPr lang="zh-CN" altLang="zh-CN" sz="3200" dirty="0"/>
            </a:br>
            <a:endParaRPr lang="zh-CN" altLang="en-US" sz="3600" dirty="0"/>
          </a:p>
        </p:txBody>
      </p:sp>
      <p:pic>
        <p:nvPicPr>
          <p:cNvPr id="4" name="图片 3">
            <a:hlinkClick r:id="rId2" action="ppaction://hlinkfile"/>
            <a:extLst>
              <a:ext uri="{FF2B5EF4-FFF2-40B4-BE49-F238E27FC236}">
                <a16:creationId xmlns:a16="http://schemas.microsoft.com/office/drawing/2014/main" xmlns="" id="{F97B4D4F-37A5-4B97-8716-021F79AC5B3A}"/>
              </a:ext>
            </a:extLst>
          </p:cNvPr>
          <p:cNvPicPr>
            <a:picLocks noChangeAspect="1"/>
          </p:cNvPicPr>
          <p:nvPr/>
        </p:nvPicPr>
        <p:blipFill>
          <a:blip r:embed="rId3"/>
          <a:stretch>
            <a:fillRect/>
          </a:stretch>
        </p:blipFill>
        <p:spPr>
          <a:xfrm>
            <a:off x="503330" y="1640004"/>
            <a:ext cx="5761626" cy="4536504"/>
          </a:xfrm>
          <a:prstGeom prst="rect">
            <a:avLst/>
          </a:prstGeom>
        </p:spPr>
      </p:pic>
      <p:sp>
        <p:nvSpPr>
          <p:cNvPr id="5" name="文本框 4">
            <a:extLst>
              <a:ext uri="{FF2B5EF4-FFF2-40B4-BE49-F238E27FC236}">
                <a16:creationId xmlns:a16="http://schemas.microsoft.com/office/drawing/2014/main" xmlns="" id="{D3FD5725-23AB-48A2-9D71-0847BDF96FDF}"/>
              </a:ext>
            </a:extLst>
          </p:cNvPr>
          <p:cNvSpPr txBox="1"/>
          <p:nvPr/>
        </p:nvSpPr>
        <p:spPr>
          <a:xfrm>
            <a:off x="2699792" y="2155777"/>
            <a:ext cx="504056" cy="584775"/>
          </a:xfrm>
          <a:prstGeom prst="rect">
            <a:avLst/>
          </a:prstGeom>
          <a:noFill/>
        </p:spPr>
        <p:txBody>
          <a:bodyPr wrap="square" rtlCol="0">
            <a:spAutoFit/>
          </a:bodyPr>
          <a:lstStyle/>
          <a:p>
            <a:r>
              <a:rPr lang="en-US" altLang="zh-CN" sz="3200" b="1" dirty="0">
                <a:solidFill>
                  <a:srgbClr val="FF0000"/>
                </a:solidFill>
              </a:rPr>
              <a:t>d</a:t>
            </a:r>
            <a:endParaRPr lang="zh-CN" altLang="en-US" sz="3200" b="1" dirty="0">
              <a:solidFill>
                <a:srgbClr val="FF0000"/>
              </a:solidFill>
            </a:endParaRPr>
          </a:p>
        </p:txBody>
      </p:sp>
      <p:sp>
        <p:nvSpPr>
          <p:cNvPr id="6" name="文本框 5">
            <a:extLst>
              <a:ext uri="{FF2B5EF4-FFF2-40B4-BE49-F238E27FC236}">
                <a16:creationId xmlns:a16="http://schemas.microsoft.com/office/drawing/2014/main" xmlns="" id="{0EE7500E-1A2A-4308-9B24-7B49B103C5A8}"/>
              </a:ext>
            </a:extLst>
          </p:cNvPr>
          <p:cNvSpPr txBox="1"/>
          <p:nvPr/>
        </p:nvSpPr>
        <p:spPr>
          <a:xfrm>
            <a:off x="3384143" y="2567525"/>
            <a:ext cx="504056" cy="584775"/>
          </a:xfrm>
          <a:prstGeom prst="rect">
            <a:avLst/>
          </a:prstGeom>
          <a:noFill/>
        </p:spPr>
        <p:txBody>
          <a:bodyPr wrap="square" rtlCol="0">
            <a:spAutoFit/>
          </a:bodyPr>
          <a:lstStyle/>
          <a:p>
            <a:r>
              <a:rPr lang="en-US" altLang="zh-CN" sz="3200" b="1" dirty="0">
                <a:solidFill>
                  <a:srgbClr val="FF0000"/>
                </a:solidFill>
              </a:rPr>
              <a:t>a</a:t>
            </a:r>
            <a:endParaRPr lang="zh-CN" altLang="en-US" sz="3200" b="1" dirty="0">
              <a:solidFill>
                <a:srgbClr val="FF0000"/>
              </a:solidFill>
            </a:endParaRPr>
          </a:p>
        </p:txBody>
      </p:sp>
      <p:sp>
        <p:nvSpPr>
          <p:cNvPr id="7" name="文本框 6">
            <a:extLst>
              <a:ext uri="{FF2B5EF4-FFF2-40B4-BE49-F238E27FC236}">
                <a16:creationId xmlns:a16="http://schemas.microsoft.com/office/drawing/2014/main" xmlns="" id="{EC6C403D-2C8B-411E-9CF0-A9985337A476}"/>
              </a:ext>
            </a:extLst>
          </p:cNvPr>
          <p:cNvSpPr txBox="1"/>
          <p:nvPr/>
        </p:nvSpPr>
        <p:spPr>
          <a:xfrm>
            <a:off x="4435107" y="2924944"/>
            <a:ext cx="504056" cy="584775"/>
          </a:xfrm>
          <a:prstGeom prst="rect">
            <a:avLst/>
          </a:prstGeom>
          <a:noFill/>
        </p:spPr>
        <p:txBody>
          <a:bodyPr wrap="square" rtlCol="0">
            <a:spAutoFit/>
          </a:bodyPr>
          <a:lstStyle/>
          <a:p>
            <a:r>
              <a:rPr lang="en-US" altLang="zh-CN" sz="3200" b="1" dirty="0">
                <a:solidFill>
                  <a:srgbClr val="FF0000"/>
                </a:solidFill>
              </a:rPr>
              <a:t>c</a:t>
            </a:r>
            <a:endParaRPr lang="zh-CN" altLang="en-US" sz="3200" b="1" dirty="0">
              <a:solidFill>
                <a:srgbClr val="FF0000"/>
              </a:solidFill>
            </a:endParaRPr>
          </a:p>
        </p:txBody>
      </p:sp>
    </p:spTree>
    <p:extLst>
      <p:ext uri="{BB962C8B-B14F-4D97-AF65-F5344CB8AC3E}">
        <p14:creationId xmlns:p14="http://schemas.microsoft.com/office/powerpoint/2010/main" val="263746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9315" y="1050528"/>
            <a:ext cx="8249657" cy="4606951"/>
          </a:xfrm>
          <a:prstGeom prst="rect">
            <a:avLst/>
          </a:prstGeom>
          <a:noFill/>
          <a:ln w="47625">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sz="900" dirty="0">
              <a:ln w="76200">
                <a:solidFill>
                  <a:schemeClr val="tx1"/>
                </a:solidFill>
              </a:ln>
              <a:noFill/>
            </a:endParaRPr>
          </a:p>
        </p:txBody>
      </p:sp>
      <p:pic>
        <p:nvPicPr>
          <p:cNvPr id="2" name="图片 1">
            <a:hlinkClick r:id="rId3" action="ppaction://hlinkfile"/>
            <a:extLst>
              <a:ext uri="{FF2B5EF4-FFF2-40B4-BE49-F238E27FC236}">
                <a16:creationId xmlns:a16="http://schemas.microsoft.com/office/drawing/2014/main" xmlns="" id="{30B15DC6-952E-4EB1-BDC7-96A36CF88508}"/>
              </a:ext>
            </a:extLst>
          </p:cNvPr>
          <p:cNvPicPr>
            <a:picLocks noChangeAspect="1"/>
          </p:cNvPicPr>
          <p:nvPr/>
        </p:nvPicPr>
        <p:blipFill>
          <a:blip r:embed="rId4"/>
          <a:stretch>
            <a:fillRect/>
          </a:stretch>
        </p:blipFill>
        <p:spPr>
          <a:xfrm>
            <a:off x="323528" y="116632"/>
            <a:ext cx="4146731" cy="6166933"/>
          </a:xfrm>
          <a:prstGeom prst="rect">
            <a:avLst/>
          </a:prstGeom>
        </p:spPr>
      </p:pic>
      <p:sp>
        <p:nvSpPr>
          <p:cNvPr id="5" name="文本框 4">
            <a:extLst>
              <a:ext uri="{FF2B5EF4-FFF2-40B4-BE49-F238E27FC236}">
                <a16:creationId xmlns:a16="http://schemas.microsoft.com/office/drawing/2014/main" xmlns="" id="{A2E53C71-E0AB-43D2-8203-A574DEC170B8}"/>
              </a:ext>
            </a:extLst>
          </p:cNvPr>
          <p:cNvSpPr txBox="1"/>
          <p:nvPr/>
        </p:nvSpPr>
        <p:spPr>
          <a:xfrm>
            <a:off x="4595296" y="692696"/>
            <a:ext cx="4549613" cy="4832092"/>
          </a:xfrm>
          <a:prstGeom prst="rect">
            <a:avLst/>
          </a:prstGeom>
          <a:noFill/>
        </p:spPr>
        <p:txBody>
          <a:bodyPr wrap="square" rtlCol="0">
            <a:spAutoFit/>
          </a:bodyPr>
          <a:lstStyle/>
          <a:p>
            <a:pPr marL="257124" indent="-257124">
              <a:buAutoNum type="arabicPeriod"/>
            </a:pPr>
            <a:r>
              <a:rPr lang="en-US" altLang="zh-CN" sz="2800" b="1" dirty="0">
                <a:solidFill>
                  <a:srgbClr val="FFC000"/>
                </a:solidFill>
              </a:rPr>
              <a:t>working with children / some kind of youth work</a:t>
            </a:r>
          </a:p>
          <a:p>
            <a:pPr marL="257124" indent="-257124">
              <a:buAutoNum type="arabicPeriod"/>
            </a:pPr>
            <a:r>
              <a:rPr lang="en-US" altLang="zh-CN" sz="2800" b="1" dirty="0">
                <a:solidFill>
                  <a:srgbClr val="FFC000"/>
                </a:solidFill>
              </a:rPr>
              <a:t>riding horse</a:t>
            </a:r>
          </a:p>
          <a:p>
            <a:pPr marL="257124" indent="-257124">
              <a:buAutoNum type="arabicPeriod"/>
            </a:pPr>
            <a:r>
              <a:rPr lang="en-US" altLang="zh-CN" sz="2800" b="1" dirty="0">
                <a:solidFill>
                  <a:srgbClr val="FFC000"/>
                </a:solidFill>
              </a:rPr>
              <a:t>have fun</a:t>
            </a:r>
          </a:p>
          <a:p>
            <a:pPr marL="257124" indent="-257124">
              <a:buAutoNum type="arabicPeriod"/>
            </a:pPr>
            <a:r>
              <a:rPr lang="en-US" altLang="zh-CN" sz="2800" b="1" dirty="0">
                <a:solidFill>
                  <a:srgbClr val="FFC000"/>
                </a:solidFill>
              </a:rPr>
              <a:t>still enjoy sports</a:t>
            </a:r>
          </a:p>
          <a:p>
            <a:pPr marL="257124" indent="-257124">
              <a:buAutoNum type="arabicPeriod"/>
            </a:pPr>
            <a:r>
              <a:rPr lang="en-US" altLang="zh-CN" sz="2800" b="1" dirty="0">
                <a:solidFill>
                  <a:srgbClr val="FFC000"/>
                </a:solidFill>
              </a:rPr>
              <a:t>one on one</a:t>
            </a:r>
          </a:p>
          <a:p>
            <a:pPr marL="257124" indent="-257124">
              <a:buAutoNum type="arabicPeriod"/>
            </a:pPr>
            <a:r>
              <a:rPr lang="en-US" altLang="zh-CN" sz="2800" b="1" dirty="0">
                <a:solidFill>
                  <a:srgbClr val="FFC000"/>
                </a:solidFill>
              </a:rPr>
              <a:t>build a relationship with them</a:t>
            </a:r>
          </a:p>
          <a:p>
            <a:pPr marL="257124" indent="-257124">
              <a:buAutoNum type="arabicPeriod"/>
            </a:pPr>
            <a:r>
              <a:rPr lang="en-US" altLang="zh-CN" sz="2800" b="1" dirty="0">
                <a:solidFill>
                  <a:srgbClr val="FFC000"/>
                </a:solidFill>
              </a:rPr>
              <a:t>as a volunteer</a:t>
            </a:r>
          </a:p>
          <a:p>
            <a:pPr marL="257124" indent="-257124">
              <a:buAutoNum type="arabicPeriod"/>
            </a:pPr>
            <a:r>
              <a:rPr lang="en-US" altLang="zh-CN" sz="2800" b="1" dirty="0">
                <a:solidFill>
                  <a:srgbClr val="FFC000"/>
                </a:solidFill>
              </a:rPr>
              <a:t>reference from someone who knows you</a:t>
            </a:r>
            <a:endParaRPr lang="zh-CN" altLang="en-US" sz="2800" b="1" dirty="0">
              <a:solidFill>
                <a:srgbClr val="FFC000"/>
              </a:solidFill>
            </a:endParaRPr>
          </a:p>
        </p:txBody>
      </p:sp>
      <p:sp>
        <p:nvSpPr>
          <p:cNvPr id="3" name="矩形 2"/>
          <p:cNvSpPr/>
          <p:nvPr/>
        </p:nvSpPr>
        <p:spPr>
          <a:xfrm>
            <a:off x="432427" y="6098899"/>
            <a:ext cx="7887101" cy="369332"/>
          </a:xfrm>
          <a:prstGeom prst="rect">
            <a:avLst/>
          </a:prstGeom>
        </p:spPr>
        <p:txBody>
          <a:bodyPr wrap="square">
            <a:spAutoFit/>
          </a:bodyPr>
          <a:lstStyle/>
          <a:p>
            <a:r>
              <a:rPr lang="en-US" altLang="zh-CN" b="1" dirty="0"/>
              <a:t>Task 3</a:t>
            </a:r>
            <a:r>
              <a:rPr lang="en-US" altLang="zh-CN" dirty="0"/>
              <a:t> Work in pairs. Act out a telephone enquiry. </a:t>
            </a:r>
            <a:endParaRPr lang="zh-CN" altLang="zh-CN" dirty="0"/>
          </a:p>
        </p:txBody>
      </p:sp>
    </p:spTree>
    <p:extLst>
      <p:ext uri="{BB962C8B-B14F-4D97-AF65-F5344CB8AC3E}">
        <p14:creationId xmlns:p14="http://schemas.microsoft.com/office/powerpoint/2010/main" val="34495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500"/>
                                        <p:tgtEl>
                                          <p:spTgt spid="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fade">
                                      <p:cBhvr>
                                        <p:cTn id="36" dur="500"/>
                                        <p:tgtEl>
                                          <p:spTgt spid="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Effect transition="in" filter="fade">
                                      <p:cBhvr>
                                        <p:cTn id="41" dur="500"/>
                                        <p:tgtEl>
                                          <p:spTgt spid="5">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7" end="7"/>
                                            </p:txEl>
                                          </p:spTgt>
                                        </p:tgtEl>
                                        <p:attrNameLst>
                                          <p:attrName>style.visibility</p:attrName>
                                        </p:attrNameLst>
                                      </p:cBhvr>
                                      <p:to>
                                        <p:strVal val="visible"/>
                                      </p:to>
                                    </p:set>
                                    <p:animEffect transition="in" filter="fade">
                                      <p:cBhvr>
                                        <p:cTn id="46"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3140968"/>
            <a:ext cx="8640960" cy="1143000"/>
          </a:xfrm>
        </p:spPr>
        <p:txBody>
          <a:bodyPr>
            <a:noAutofit/>
          </a:bodyPr>
          <a:lstStyle/>
          <a:p>
            <a:pPr algn="l"/>
            <a:r>
              <a:rPr lang="zh-CN" altLang="zh-CN" sz="2800" kern="1200" dirty="0" smtClean="0">
                <a:solidFill>
                  <a:schemeClr val="tx1"/>
                </a:solidFill>
                <a:effectLst/>
                <a:latin typeface="+mj-lt"/>
                <a:ea typeface="+mj-ea"/>
                <a:cs typeface="+mj-cs"/>
              </a:rPr>
              <a:t>听力文本：</a:t>
            </a:r>
          </a:p>
          <a:p>
            <a:pPr algn="l"/>
            <a:r>
              <a:rPr lang="en-US" altLang="zh-CN" sz="2800" kern="1200" dirty="0" smtClean="0">
                <a:solidFill>
                  <a:schemeClr val="tx1"/>
                </a:solidFill>
                <a:effectLst/>
                <a:latin typeface="+mj-lt"/>
                <a:ea typeface="+mj-ea"/>
                <a:cs typeface="+mj-cs"/>
              </a:rPr>
              <a:t>Danny: Winchester Volunteer Centre. How can I help you?</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Sarah: Hi, yes, my name is Sarah White and I’m interested in doing some sort of voluntary</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work. Could you tell me how to become a volunteer?</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Danny: Of course. OK, so, first of all, you need to think about what type of work you would like to do. Any ideas?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Sarah: Well... I enjoy working with children, so maybe some work of this kind.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Danny: OK. Let's see. Do you do any sports at all?</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Sarah: Yes, I've been riding since I was little. I really love horses.</a:t>
            </a:r>
            <a:endParaRPr lang="zh-CN" altLang="zh-CN" sz="2800" kern="1200" dirty="0" smtClean="0">
              <a:solidFill>
                <a:schemeClr val="tx1"/>
              </a:solidFill>
              <a:effectLst/>
              <a:latin typeface="+mj-lt"/>
              <a:ea typeface="+mj-ea"/>
              <a:cs typeface="+mj-cs"/>
            </a:endParaRPr>
          </a:p>
          <a:p>
            <a:endParaRPr lang="zh-CN" altLang="en-US" dirty="0"/>
          </a:p>
        </p:txBody>
      </p:sp>
    </p:spTree>
    <p:extLst>
      <p:ext uri="{BB962C8B-B14F-4D97-AF65-F5344CB8AC3E}">
        <p14:creationId xmlns:p14="http://schemas.microsoft.com/office/powerpoint/2010/main" val="1843041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140968"/>
            <a:ext cx="8229600" cy="1143000"/>
          </a:xfrm>
        </p:spPr>
        <p:txBody>
          <a:bodyPr>
            <a:noAutofit/>
          </a:bodyPr>
          <a:lstStyle/>
          <a:p>
            <a:pPr algn="l"/>
            <a:r>
              <a:rPr lang="en-US" altLang="zh-CN" sz="2800" kern="1200" dirty="0" smtClean="0">
                <a:solidFill>
                  <a:schemeClr val="tx1"/>
                </a:solidFill>
                <a:effectLst/>
                <a:latin typeface="+mj-lt"/>
                <a:ea typeface="+mj-ea"/>
                <a:cs typeface="+mj-cs"/>
              </a:rPr>
              <a:t>Danny: Well, they do riding classes for kids with disabilities at Peter's Stables. Perhaps that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would interest you.</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Sarah: Oh, that sounds interesting. Can you tell me a bit more about it?</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Danny: The most important thing is for the children to have fun and learn that they can still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enjoy sports despite their disabilities. You work one on one with the same children each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week, so you get to build a relationship with them. It's amazing to see how their</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confidence increases over time.</a:t>
            </a:r>
            <a:endParaRPr lang="zh-CN" altLang="zh-CN" sz="2800" kern="1200" dirty="0" smtClean="0">
              <a:solidFill>
                <a:schemeClr val="tx1"/>
              </a:solidFill>
              <a:effectLst/>
              <a:latin typeface="+mj-lt"/>
              <a:ea typeface="+mj-ea"/>
              <a:cs typeface="+mj-cs"/>
            </a:endParaRPr>
          </a:p>
          <a:p>
            <a:endParaRPr lang="zh-CN" altLang="en-US" dirty="0"/>
          </a:p>
        </p:txBody>
      </p:sp>
    </p:spTree>
    <p:extLst>
      <p:ext uri="{BB962C8B-B14F-4D97-AF65-F5344CB8AC3E}">
        <p14:creationId xmlns:p14="http://schemas.microsoft.com/office/powerpoint/2010/main" val="2756146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068960"/>
            <a:ext cx="8229600" cy="1143000"/>
          </a:xfrm>
        </p:spPr>
        <p:txBody>
          <a:bodyPr>
            <a:noAutofit/>
          </a:bodyPr>
          <a:lstStyle/>
          <a:p>
            <a:pPr algn="l"/>
            <a:r>
              <a:rPr lang="en-US" altLang="zh-CN" sz="2800" kern="1200" dirty="0" smtClean="0">
                <a:solidFill>
                  <a:schemeClr val="tx1"/>
                </a:solidFill>
                <a:effectLst/>
                <a:latin typeface="+mj-lt"/>
                <a:ea typeface="+mj-ea"/>
                <a:cs typeface="+mj-cs"/>
              </a:rPr>
              <a:t>Sarah: That sounds just right for me! What should I do to get the work?</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Danny: You can call Mrs. Erica Marshall, director of the Stables. Her number is 0738695 2054.</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Sarah: OK. Is there anything else I need to know?</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Danny: Once you've contacted Mrs. Marshall, she'll want to know if you have previous experience as a volunteer. She'll probably also want a reference from someone who knows you, just to make sure that you're the right sort of person for that kind of work. And then, of course, you should think about how often you would like to help out.</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Sarah: Right. That all sounds great. I'll prepare the information needed and call her. Thank you very much.</a:t>
            </a:r>
            <a:endParaRPr lang="zh-CN" altLang="zh-CN" sz="2800" kern="1200" dirty="0" smtClean="0">
              <a:solidFill>
                <a:schemeClr val="tx1"/>
              </a:solidFill>
              <a:effectLst/>
              <a:latin typeface="+mj-lt"/>
              <a:ea typeface="+mj-ea"/>
              <a:cs typeface="+mj-cs"/>
            </a:endParaRPr>
          </a:p>
          <a:p>
            <a:endParaRPr lang="zh-CN" altLang="en-US" dirty="0"/>
          </a:p>
        </p:txBody>
      </p:sp>
    </p:spTree>
    <p:extLst>
      <p:ext uri="{BB962C8B-B14F-4D97-AF65-F5344CB8AC3E}">
        <p14:creationId xmlns:p14="http://schemas.microsoft.com/office/powerpoint/2010/main" val="4024553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068960"/>
            <a:ext cx="8229600" cy="1143000"/>
          </a:xfrm>
        </p:spPr>
        <p:txBody>
          <a:bodyPr>
            <a:noAutofit/>
          </a:bodyPr>
          <a:lstStyle/>
          <a:p>
            <a:pPr algn="l"/>
            <a:r>
              <a:rPr lang="en-US" altLang="zh-CN" sz="2800" b="1" kern="1200" dirty="0" smtClean="0">
                <a:solidFill>
                  <a:schemeClr val="tx1"/>
                </a:solidFill>
                <a:effectLst/>
                <a:latin typeface="+mj-lt"/>
                <a:ea typeface="+mj-ea"/>
                <a:cs typeface="+mj-cs"/>
              </a:rPr>
              <a:t>Step 5 Phrases and sentence patterns</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承担使命</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P17)</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犹豫做某事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P18)</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在某件事上相信某人 </a:t>
            </a:r>
            <a:r>
              <a:rPr lang="en-US" altLang="zh-CN" sz="2800" kern="1200" dirty="0" smtClean="0">
                <a:solidFill>
                  <a:schemeClr val="tx1"/>
                </a:solidFill>
                <a:effectLst/>
                <a:latin typeface="+mj-lt"/>
                <a:ea typeface="+mj-ea"/>
                <a:cs typeface="+mj-cs"/>
              </a:rPr>
              <a:t>                                   </a:t>
            </a:r>
            <a:r>
              <a:rPr lang="en-US" altLang="zh-CN" sz="2800" b="1" kern="1200" dirty="0" smtClean="0">
                <a:solidFill>
                  <a:srgbClr val="FF0000"/>
                </a:solidFill>
                <a:effectLst/>
                <a:latin typeface="+mj-lt"/>
                <a:ea typeface="+mj-ea"/>
                <a:cs typeface="+mj-cs"/>
              </a:rPr>
              <a:t>(</a:t>
            </a:r>
            <a:r>
              <a:rPr lang="en-US" altLang="zh-CN" sz="2800" kern="1200" dirty="0" smtClean="0">
                <a:solidFill>
                  <a:schemeClr val="tx1"/>
                </a:solidFill>
                <a:effectLst/>
                <a:latin typeface="+mj-lt"/>
                <a:ea typeface="+mj-ea"/>
                <a:cs typeface="+mj-cs"/>
              </a:rPr>
              <a:t>P18)</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对</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有信心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P18)</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想出好主意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P18)</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幽默感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P18)</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使某人高兴</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振作</a:t>
            </a:r>
            <a:r>
              <a:rPr lang="zh-CN" altLang="zh-CN" sz="2800" kern="1200" dirty="0" smtClean="0">
                <a:solidFill>
                  <a:schemeClr val="tx1"/>
                </a:solidFill>
                <a:effectLst/>
                <a:latin typeface="+mj-lt"/>
                <a:ea typeface="+mj-ea"/>
                <a:cs typeface="+mj-cs"/>
              </a:rPr>
              <a:t>起来</a:t>
            </a:r>
            <a:r>
              <a:rPr lang="en-US" altLang="zh-CN" sz="2800" kern="1200" dirty="0" smtClean="0">
                <a:solidFill>
                  <a:schemeClr val="tx1"/>
                </a:solidFill>
                <a:effectLst/>
                <a:latin typeface="+mj-lt"/>
                <a:ea typeface="+mj-ea"/>
                <a:cs typeface="+mj-cs"/>
              </a:rPr>
              <a:t>                                </a:t>
            </a:r>
            <a:r>
              <a:rPr lang="en-US" altLang="zh-CN" sz="2800" b="1" u="sng" kern="1200" dirty="0" smtClean="0">
                <a:solidFill>
                  <a:srgbClr val="FF0000"/>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P18)</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在环境保护中扮演日益重要的角色 </a:t>
            </a:r>
          </a:p>
          <a:p>
            <a:pPr algn="l"/>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P19)</a:t>
            </a:r>
            <a:endParaRPr lang="zh-CN" altLang="zh-CN" sz="2800" kern="1200" dirty="0" smtClean="0">
              <a:solidFill>
                <a:schemeClr val="tx1"/>
              </a:solidFill>
              <a:effectLst/>
              <a:latin typeface="+mj-lt"/>
              <a:ea typeface="+mj-ea"/>
              <a:cs typeface="+mj-cs"/>
            </a:endParaRPr>
          </a:p>
          <a:p>
            <a:endParaRPr lang="zh-CN" altLang="en-US" dirty="0"/>
          </a:p>
        </p:txBody>
      </p:sp>
      <p:sp>
        <p:nvSpPr>
          <p:cNvPr id="4" name="矩形 3"/>
          <p:cNvSpPr/>
          <p:nvPr/>
        </p:nvSpPr>
        <p:spPr>
          <a:xfrm>
            <a:off x="2335633" y="1439198"/>
            <a:ext cx="3176960" cy="523220"/>
          </a:xfrm>
          <a:prstGeom prst="rect">
            <a:avLst/>
          </a:prstGeom>
        </p:spPr>
        <p:txBody>
          <a:bodyPr wrap="none">
            <a:spAutoFit/>
          </a:bodyPr>
          <a:lstStyle/>
          <a:p>
            <a:r>
              <a:rPr lang="en-US" altLang="zh-CN" sz="2800" b="1" u="sng" dirty="0">
                <a:solidFill>
                  <a:srgbClr val="FF0000"/>
                </a:solidFill>
                <a:cs typeface="+mj-cs"/>
              </a:rPr>
              <a:t>take up the mission </a:t>
            </a:r>
            <a:endParaRPr lang="zh-CN" altLang="en-US" dirty="0"/>
          </a:p>
        </p:txBody>
      </p:sp>
      <p:sp>
        <p:nvSpPr>
          <p:cNvPr id="6" name="矩形 5"/>
          <p:cNvSpPr/>
          <p:nvPr/>
        </p:nvSpPr>
        <p:spPr>
          <a:xfrm>
            <a:off x="2629624" y="1866346"/>
            <a:ext cx="2882969" cy="523220"/>
          </a:xfrm>
          <a:prstGeom prst="rect">
            <a:avLst/>
          </a:prstGeom>
        </p:spPr>
        <p:txBody>
          <a:bodyPr wrap="none">
            <a:spAutoFit/>
          </a:bodyPr>
          <a:lstStyle/>
          <a:p>
            <a:r>
              <a:rPr lang="en-US" altLang="zh-CN" sz="2800" b="1" u="sng" dirty="0">
                <a:solidFill>
                  <a:srgbClr val="FF0000"/>
                </a:solidFill>
                <a:cs typeface="+mj-cs"/>
              </a:rPr>
              <a:t>hesitate to do </a:t>
            </a:r>
            <a:r>
              <a:rPr lang="en-US" altLang="zh-CN" sz="2800" b="1" u="sng" dirty="0" err="1">
                <a:solidFill>
                  <a:srgbClr val="FF0000"/>
                </a:solidFill>
                <a:cs typeface="+mj-cs"/>
              </a:rPr>
              <a:t>sth</a:t>
            </a:r>
            <a:r>
              <a:rPr lang="en-US" altLang="zh-CN" sz="2800" b="1" u="sng" dirty="0">
                <a:solidFill>
                  <a:srgbClr val="FF0000"/>
                </a:solidFill>
                <a:cs typeface="+mj-cs"/>
              </a:rPr>
              <a:t>.</a:t>
            </a:r>
            <a:endParaRPr lang="zh-CN" altLang="en-US" dirty="0"/>
          </a:p>
        </p:txBody>
      </p:sp>
      <p:sp>
        <p:nvSpPr>
          <p:cNvPr id="8" name="矩形 7"/>
          <p:cNvSpPr/>
          <p:nvPr/>
        </p:nvSpPr>
        <p:spPr>
          <a:xfrm>
            <a:off x="3707904" y="2204864"/>
            <a:ext cx="2795894" cy="523220"/>
          </a:xfrm>
          <a:prstGeom prst="rect">
            <a:avLst/>
          </a:prstGeom>
        </p:spPr>
        <p:txBody>
          <a:bodyPr wrap="none">
            <a:spAutoFit/>
          </a:bodyPr>
          <a:lstStyle/>
          <a:p>
            <a:r>
              <a:rPr lang="en-US" altLang="zh-CN" sz="2800" b="1" u="sng" dirty="0">
                <a:solidFill>
                  <a:srgbClr val="FF0000"/>
                </a:solidFill>
                <a:cs typeface="+mj-cs"/>
              </a:rPr>
              <a:t>trust sb. with </a:t>
            </a:r>
            <a:r>
              <a:rPr lang="en-US" altLang="zh-CN" sz="2800" b="1" u="sng" dirty="0" err="1">
                <a:solidFill>
                  <a:srgbClr val="FF0000"/>
                </a:solidFill>
                <a:cs typeface="+mj-cs"/>
              </a:rPr>
              <a:t>sth</a:t>
            </a:r>
            <a:r>
              <a:rPr lang="en-US" altLang="zh-CN" sz="2800" b="1" u="sng" dirty="0">
                <a:solidFill>
                  <a:srgbClr val="FF0000"/>
                </a:solidFill>
                <a:cs typeface="+mj-cs"/>
              </a:rPr>
              <a:t>.</a:t>
            </a:r>
            <a:endParaRPr lang="zh-CN" altLang="en-US" dirty="0"/>
          </a:p>
        </p:txBody>
      </p:sp>
      <p:sp>
        <p:nvSpPr>
          <p:cNvPr id="10" name="矩形 9"/>
          <p:cNvSpPr/>
          <p:nvPr/>
        </p:nvSpPr>
        <p:spPr>
          <a:xfrm>
            <a:off x="2437652" y="2721316"/>
            <a:ext cx="3023007" cy="523220"/>
          </a:xfrm>
          <a:prstGeom prst="rect">
            <a:avLst/>
          </a:prstGeom>
        </p:spPr>
        <p:txBody>
          <a:bodyPr wrap="none">
            <a:spAutoFit/>
          </a:bodyPr>
          <a:lstStyle/>
          <a:p>
            <a:r>
              <a:rPr lang="en-US" altLang="zh-CN" sz="2800" b="1" u="sng" dirty="0">
                <a:solidFill>
                  <a:srgbClr val="FF0000"/>
                </a:solidFill>
                <a:cs typeface="+mj-cs"/>
              </a:rPr>
              <a:t>be confident about</a:t>
            </a:r>
            <a:endParaRPr lang="zh-CN" altLang="en-US" dirty="0"/>
          </a:p>
        </p:txBody>
      </p:sp>
      <p:sp>
        <p:nvSpPr>
          <p:cNvPr id="12" name="矩形 11"/>
          <p:cNvSpPr/>
          <p:nvPr/>
        </p:nvSpPr>
        <p:spPr>
          <a:xfrm>
            <a:off x="2339752" y="3198086"/>
            <a:ext cx="3991349" cy="523220"/>
          </a:xfrm>
          <a:prstGeom prst="rect">
            <a:avLst/>
          </a:prstGeom>
        </p:spPr>
        <p:txBody>
          <a:bodyPr wrap="none">
            <a:spAutoFit/>
          </a:bodyPr>
          <a:lstStyle/>
          <a:p>
            <a:r>
              <a:rPr lang="en-US" altLang="zh-CN" sz="2800" b="1" u="sng" dirty="0">
                <a:solidFill>
                  <a:srgbClr val="FF0000"/>
                </a:solidFill>
                <a:cs typeface="+mj-cs"/>
              </a:rPr>
              <a:t>come up with good ideas </a:t>
            </a:r>
            <a:endParaRPr lang="zh-CN" altLang="en-US" dirty="0"/>
          </a:p>
        </p:txBody>
      </p:sp>
      <p:sp>
        <p:nvSpPr>
          <p:cNvPr id="14" name="矩形 13"/>
          <p:cNvSpPr/>
          <p:nvPr/>
        </p:nvSpPr>
        <p:spPr>
          <a:xfrm>
            <a:off x="2843807" y="3556012"/>
            <a:ext cx="2832827" cy="523220"/>
          </a:xfrm>
          <a:prstGeom prst="rect">
            <a:avLst/>
          </a:prstGeom>
        </p:spPr>
        <p:txBody>
          <a:bodyPr wrap="none">
            <a:spAutoFit/>
          </a:bodyPr>
          <a:lstStyle/>
          <a:p>
            <a:r>
              <a:rPr lang="en-US" altLang="zh-CN" sz="2800" b="1" u="sng" dirty="0">
                <a:solidFill>
                  <a:srgbClr val="FF0000"/>
                </a:solidFill>
                <a:cs typeface="+mj-cs"/>
              </a:rPr>
              <a:t>a sense of humor </a:t>
            </a:r>
            <a:endParaRPr lang="zh-CN" altLang="en-US" dirty="0"/>
          </a:p>
        </p:txBody>
      </p:sp>
      <p:sp>
        <p:nvSpPr>
          <p:cNvPr id="16" name="矩形 15"/>
          <p:cNvSpPr/>
          <p:nvPr/>
        </p:nvSpPr>
        <p:spPr>
          <a:xfrm>
            <a:off x="3949156" y="4077072"/>
            <a:ext cx="1983235" cy="523220"/>
          </a:xfrm>
          <a:prstGeom prst="rect">
            <a:avLst/>
          </a:prstGeom>
        </p:spPr>
        <p:txBody>
          <a:bodyPr wrap="none">
            <a:spAutoFit/>
          </a:bodyPr>
          <a:lstStyle/>
          <a:p>
            <a:r>
              <a:rPr lang="en-US" altLang="zh-CN" sz="2800" b="1" u="sng" dirty="0">
                <a:solidFill>
                  <a:srgbClr val="FF0000"/>
                </a:solidFill>
                <a:cs typeface="+mj-cs"/>
              </a:rPr>
              <a:t>cheer </a:t>
            </a:r>
            <a:r>
              <a:rPr lang="en-US" altLang="zh-CN" sz="2800" b="1" u="sng" dirty="0" err="1">
                <a:solidFill>
                  <a:srgbClr val="FF0000"/>
                </a:solidFill>
                <a:cs typeface="+mj-cs"/>
              </a:rPr>
              <a:t>sb</a:t>
            </a:r>
            <a:r>
              <a:rPr lang="en-US" altLang="zh-CN" sz="2800" b="1" u="sng" dirty="0">
                <a:solidFill>
                  <a:srgbClr val="FF0000"/>
                </a:solidFill>
                <a:cs typeface="+mj-cs"/>
              </a:rPr>
              <a:t> up </a:t>
            </a:r>
            <a:endParaRPr lang="zh-CN" altLang="en-US" dirty="0"/>
          </a:p>
        </p:txBody>
      </p:sp>
      <p:sp>
        <p:nvSpPr>
          <p:cNvPr id="18" name="矩形 17"/>
          <p:cNvSpPr/>
          <p:nvPr/>
        </p:nvSpPr>
        <p:spPr>
          <a:xfrm>
            <a:off x="130728" y="5085184"/>
            <a:ext cx="6601512" cy="954107"/>
          </a:xfrm>
          <a:prstGeom prst="rect">
            <a:avLst/>
          </a:prstGeom>
        </p:spPr>
        <p:txBody>
          <a:bodyPr wrap="square">
            <a:spAutoFit/>
          </a:bodyPr>
          <a:lstStyle/>
          <a:p>
            <a:r>
              <a:rPr lang="en-US" altLang="zh-CN" sz="2800" b="1" u="sng" dirty="0">
                <a:solidFill>
                  <a:srgbClr val="FF0000"/>
                </a:solidFill>
                <a:cs typeface="+mj-cs"/>
              </a:rPr>
              <a:t>play an increasingly important role in environmental protection </a:t>
            </a:r>
            <a:endParaRPr lang="zh-CN" altLang="en-US" dirty="0"/>
          </a:p>
        </p:txBody>
      </p:sp>
    </p:spTree>
    <p:extLst>
      <p:ext uri="{BB962C8B-B14F-4D97-AF65-F5344CB8AC3E}">
        <p14:creationId xmlns:p14="http://schemas.microsoft.com/office/powerpoint/2010/main" val="118645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80928"/>
            <a:ext cx="8229600" cy="1143000"/>
          </a:xfrm>
        </p:spPr>
        <p:txBody>
          <a:bodyPr>
            <a:normAutofit fontScale="90000"/>
          </a:bodyPr>
          <a:lstStyle/>
          <a:p>
            <a:pPr algn="l"/>
            <a:r>
              <a:rPr lang="en-US" altLang="zh-CN" sz="2800" b="1" kern="1200" dirty="0" smtClean="0">
                <a:solidFill>
                  <a:schemeClr val="tx1"/>
                </a:solidFill>
                <a:effectLst/>
                <a:latin typeface="+mj-lt"/>
                <a:ea typeface="+mj-ea"/>
                <a:cs typeface="+mj-cs"/>
              </a:rPr>
              <a:t>Step 2 -</a:t>
            </a:r>
            <a:r>
              <a:rPr lang="en-US" altLang="zh-CN" sz="2800" b="1" kern="1200" dirty="0" err="1" smtClean="0">
                <a:solidFill>
                  <a:schemeClr val="tx1"/>
                </a:solidFill>
                <a:effectLst/>
                <a:latin typeface="+mj-lt"/>
                <a:ea typeface="+mj-ea"/>
                <a:cs typeface="+mj-cs"/>
              </a:rPr>
              <a:t>ed</a:t>
            </a:r>
            <a:r>
              <a:rPr lang="en-US" altLang="zh-CN" sz="2800" b="1" kern="1200" dirty="0" smtClean="0">
                <a:solidFill>
                  <a:schemeClr val="tx1"/>
                </a:solidFill>
                <a:effectLst/>
                <a:latin typeface="+mj-lt"/>
                <a:ea typeface="+mj-ea"/>
                <a:cs typeface="+mj-cs"/>
              </a:rPr>
              <a:t> as attribute </a:t>
            </a:r>
            <a:r>
              <a:rPr lang="zh-CN" altLang="zh-CN" sz="2800" b="1" kern="1200" dirty="0" smtClean="0">
                <a:solidFill>
                  <a:schemeClr val="tx1"/>
                </a:solidFill>
                <a:effectLst/>
                <a:latin typeface="+mj-lt"/>
                <a:ea typeface="+mj-ea"/>
                <a:cs typeface="+mj-cs"/>
              </a:rPr>
              <a:t>（过去分词作定语）</a:t>
            </a:r>
            <a:endParaRPr lang="zh-CN" altLang="zh-CN" sz="2800" kern="1200" dirty="0" smtClean="0">
              <a:solidFill>
                <a:schemeClr val="tx1"/>
              </a:solidFill>
              <a:effectLst/>
              <a:latin typeface="+mj-lt"/>
              <a:ea typeface="+mj-ea"/>
              <a:cs typeface="+mj-cs"/>
            </a:endParaRPr>
          </a:p>
          <a:p>
            <a:pPr algn="l"/>
            <a:r>
              <a:rPr lang="zh-CN" altLang="zh-CN" sz="2800" b="1" kern="1200" dirty="0" smtClean="0">
                <a:solidFill>
                  <a:schemeClr val="tx1"/>
                </a:solidFill>
                <a:effectLst/>
                <a:latin typeface="+mj-lt"/>
                <a:ea typeface="+mj-ea"/>
                <a:cs typeface="+mj-cs"/>
              </a:rPr>
              <a:t>单元语法透析</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过去分词作定语，性质上相当于形容词，其逻辑主语就是它所修饰的名词或代词。它所</a:t>
            </a:r>
          </a:p>
          <a:p>
            <a:pPr algn="l"/>
            <a:r>
              <a:rPr lang="zh-CN" altLang="zh-CN" sz="2800" kern="1200" dirty="0" smtClean="0">
                <a:solidFill>
                  <a:schemeClr val="tx1"/>
                </a:solidFill>
                <a:effectLst/>
                <a:latin typeface="+mj-lt"/>
                <a:ea typeface="+mj-ea"/>
                <a:cs typeface="+mj-cs"/>
              </a:rPr>
              <a:t>修饰的名词、代词与之构成被动关系。</a:t>
            </a:r>
          </a:p>
          <a:p>
            <a:pPr algn="l"/>
            <a:r>
              <a:rPr lang="zh-CN" altLang="zh-CN" sz="2800" kern="1200" dirty="0" smtClean="0">
                <a:solidFill>
                  <a:schemeClr val="tx1"/>
                </a:solidFill>
                <a:effectLst/>
                <a:latin typeface="+mj-lt"/>
                <a:ea typeface="+mj-ea"/>
                <a:cs typeface="+mj-cs"/>
              </a:rPr>
              <a:t>过去分词作定语的位置：</a:t>
            </a:r>
          </a:p>
          <a:p>
            <a:pPr algn="l"/>
            <a:r>
              <a:rPr lang="zh-CN" altLang="zh-CN" sz="2800" kern="1200" dirty="0" smtClean="0">
                <a:solidFill>
                  <a:schemeClr val="tx1"/>
                </a:solidFill>
                <a:effectLst/>
                <a:latin typeface="+mj-lt"/>
                <a:ea typeface="+mj-ea"/>
                <a:cs typeface="+mj-cs"/>
              </a:rPr>
              <a:t>单个的过去分词作定语时，常常置于所修饰的名词前，叫做前置定语；而过去分词短语作定语时，常常置于其所修饰的名词之后，叫做后置定语。</a:t>
            </a:r>
          </a:p>
          <a:p>
            <a:pPr algn="l"/>
            <a:r>
              <a:rPr lang="en-US" altLang="zh-CN" sz="2800" kern="1200" dirty="0" smtClean="0">
                <a:solidFill>
                  <a:schemeClr val="tx1"/>
                </a:solidFill>
                <a:effectLst/>
                <a:latin typeface="+mj-lt"/>
                <a:ea typeface="+mj-ea"/>
                <a:cs typeface="+mj-cs"/>
              </a:rPr>
              <a:t>Your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speak) English is quite good.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Taking exercise early in the morning has become a part of his </a:t>
            </a:r>
            <a:r>
              <a:rPr lang="en-US" altLang="zh-CN" sz="2800" kern="1200" dirty="0" smtClean="0">
                <a:solidFill>
                  <a:schemeClr val="tx1"/>
                </a:solidFill>
                <a:effectLst/>
                <a:latin typeface="+mj-lt"/>
                <a:ea typeface="+mj-ea"/>
                <a:cs typeface="+mj-cs"/>
              </a:rPr>
              <a:t>        ___________(</a:t>
            </a:r>
            <a:r>
              <a:rPr lang="en-US" altLang="zh-CN" sz="2800" kern="1200" dirty="0" smtClean="0">
                <a:solidFill>
                  <a:schemeClr val="tx1"/>
                </a:solidFill>
                <a:effectLst/>
                <a:latin typeface="+mj-lt"/>
                <a:ea typeface="+mj-ea"/>
                <a:cs typeface="+mj-cs"/>
              </a:rPr>
              <a:t>retire) life.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Would you like to explain in detail the problems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mention) in this chapter?</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1043608" y="3717032"/>
            <a:ext cx="1248868" cy="523220"/>
          </a:xfrm>
          <a:prstGeom prst="rect">
            <a:avLst/>
          </a:prstGeom>
        </p:spPr>
        <p:txBody>
          <a:bodyPr wrap="none">
            <a:spAutoFit/>
          </a:bodyPr>
          <a:lstStyle/>
          <a:p>
            <a:r>
              <a:rPr lang="en-US" altLang="zh-CN" sz="2800" b="1" u="sng" dirty="0">
                <a:solidFill>
                  <a:srgbClr val="FF0000"/>
                </a:solidFill>
              </a:rPr>
              <a:t>spoken</a:t>
            </a:r>
            <a:endParaRPr lang="zh-CN" altLang="en-US" sz="2800" b="1" dirty="0">
              <a:solidFill>
                <a:srgbClr val="FF0000"/>
              </a:solidFill>
            </a:endParaRPr>
          </a:p>
        </p:txBody>
      </p:sp>
      <p:sp>
        <p:nvSpPr>
          <p:cNvPr id="4" name="矩形 3"/>
          <p:cNvSpPr/>
          <p:nvPr/>
        </p:nvSpPr>
        <p:spPr>
          <a:xfrm>
            <a:off x="679222" y="4460486"/>
            <a:ext cx="1280222" cy="523220"/>
          </a:xfrm>
          <a:prstGeom prst="rect">
            <a:avLst/>
          </a:prstGeom>
        </p:spPr>
        <p:txBody>
          <a:bodyPr wrap="none">
            <a:spAutoFit/>
          </a:bodyPr>
          <a:lstStyle/>
          <a:p>
            <a:r>
              <a:rPr lang="en-US" altLang="zh-CN" sz="2800" b="1" u="sng" dirty="0">
                <a:solidFill>
                  <a:srgbClr val="FF0000"/>
                </a:solidFill>
              </a:rPr>
              <a:t>retired </a:t>
            </a:r>
            <a:endParaRPr lang="zh-CN" altLang="en-US" sz="2800" b="1" dirty="0">
              <a:solidFill>
                <a:srgbClr val="FF0000"/>
              </a:solidFill>
            </a:endParaRPr>
          </a:p>
        </p:txBody>
      </p:sp>
      <p:sp>
        <p:nvSpPr>
          <p:cNvPr id="6" name="矩形 5"/>
          <p:cNvSpPr/>
          <p:nvPr/>
        </p:nvSpPr>
        <p:spPr>
          <a:xfrm>
            <a:off x="6732240" y="4869160"/>
            <a:ext cx="1899751" cy="523220"/>
          </a:xfrm>
          <a:prstGeom prst="rect">
            <a:avLst/>
          </a:prstGeom>
        </p:spPr>
        <p:txBody>
          <a:bodyPr wrap="none">
            <a:spAutoFit/>
          </a:bodyPr>
          <a:lstStyle/>
          <a:p>
            <a:r>
              <a:rPr lang="en-US" altLang="zh-CN" sz="2800" b="1" u="sng" dirty="0">
                <a:solidFill>
                  <a:srgbClr val="FF0000"/>
                </a:solidFill>
                <a:cs typeface="+mj-cs"/>
              </a:rPr>
              <a:t>mentioned </a:t>
            </a:r>
            <a:endParaRPr lang="zh-CN" altLang="en-US" b="1" dirty="0">
              <a:solidFill>
                <a:srgbClr val="FF0000"/>
              </a:solidFill>
            </a:endParaRPr>
          </a:p>
        </p:txBody>
      </p:sp>
    </p:spTree>
    <p:extLst>
      <p:ext uri="{BB962C8B-B14F-4D97-AF65-F5344CB8AC3E}">
        <p14:creationId xmlns:p14="http://schemas.microsoft.com/office/powerpoint/2010/main" val="737370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80928"/>
            <a:ext cx="8229600" cy="1143000"/>
          </a:xfrm>
        </p:spPr>
        <p:txBody>
          <a:bodyPr>
            <a:normAutofit fontScale="90000"/>
          </a:bodyPr>
          <a:lstStyle/>
          <a:p>
            <a:pPr algn="l"/>
            <a:r>
              <a:rPr lang="zh-CN" altLang="zh-CN" sz="2800" kern="1200" dirty="0" smtClean="0">
                <a:solidFill>
                  <a:schemeClr val="tx1"/>
                </a:solidFill>
                <a:effectLst/>
                <a:latin typeface="+mj-lt"/>
                <a:ea typeface="+mj-ea"/>
                <a:cs typeface="+mj-cs"/>
              </a:rPr>
              <a:t>过去分词修饰</a:t>
            </a:r>
            <a:r>
              <a:rPr lang="en-US" altLang="zh-CN" sz="2800" kern="1200" dirty="0" smtClean="0">
                <a:solidFill>
                  <a:schemeClr val="tx1"/>
                </a:solidFill>
                <a:effectLst/>
                <a:latin typeface="+mj-lt"/>
                <a:ea typeface="+mj-ea"/>
                <a:cs typeface="+mj-cs"/>
              </a:rPr>
              <a:t>something/everything/anything/nothing/somebody/nobody</a:t>
            </a:r>
            <a:r>
              <a:rPr lang="zh-CN" altLang="zh-CN" sz="2800" kern="1200" dirty="0" smtClean="0">
                <a:solidFill>
                  <a:schemeClr val="tx1"/>
                </a:solidFill>
                <a:effectLst/>
                <a:latin typeface="+mj-lt"/>
                <a:ea typeface="+mj-ea"/>
                <a:cs typeface="+mj-cs"/>
              </a:rPr>
              <a:t>等不定代词以及指示代词</a:t>
            </a:r>
            <a:r>
              <a:rPr lang="en-US" altLang="zh-CN" sz="2800" kern="1200" dirty="0" smtClean="0">
                <a:solidFill>
                  <a:schemeClr val="tx1"/>
                </a:solidFill>
                <a:effectLst/>
                <a:latin typeface="+mj-lt"/>
                <a:ea typeface="+mj-ea"/>
                <a:cs typeface="+mj-cs"/>
              </a:rPr>
              <a:t>those</a:t>
            </a:r>
            <a:r>
              <a:rPr lang="zh-CN" altLang="zh-CN" sz="2800" kern="1200" dirty="0" smtClean="0">
                <a:solidFill>
                  <a:schemeClr val="tx1"/>
                </a:solidFill>
                <a:effectLst/>
                <a:latin typeface="+mj-lt"/>
                <a:ea typeface="+mj-ea"/>
                <a:cs typeface="+mj-cs"/>
              </a:rPr>
              <a:t>时，要放在这些词的后面。</a:t>
            </a:r>
          </a:p>
          <a:p>
            <a:pPr algn="l"/>
            <a:r>
              <a:rPr lang="en-US" altLang="zh-CN" sz="2800" kern="1200" dirty="0" smtClean="0">
                <a:solidFill>
                  <a:schemeClr val="tx1"/>
                </a:solidFill>
                <a:effectLst/>
                <a:latin typeface="+mj-lt"/>
                <a:ea typeface="+mj-ea"/>
                <a:cs typeface="+mj-cs"/>
              </a:rPr>
              <a:t>He is one of those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invite).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Nothing</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report) in the newspaper interested him.</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过去分词作定语的意义：</a:t>
            </a:r>
          </a:p>
          <a:p>
            <a:pPr algn="l"/>
            <a:r>
              <a:rPr lang="zh-CN" altLang="zh-CN" sz="2800" kern="1200" dirty="0" smtClean="0">
                <a:solidFill>
                  <a:schemeClr val="tx1"/>
                </a:solidFill>
                <a:effectLst/>
                <a:latin typeface="+mj-lt"/>
                <a:ea typeface="+mj-ea"/>
                <a:cs typeface="+mj-cs"/>
              </a:rPr>
              <a:t>及物动词的过去分词作定语，可以表被动，也可以表被动</a:t>
            </a:r>
            <a:r>
              <a:rPr lang="en-US" altLang="zh-CN" sz="2800" kern="1200" dirty="0" smtClean="0">
                <a:solidFill>
                  <a:schemeClr val="tx1"/>
                </a:solidFill>
                <a:effectLst/>
                <a:latin typeface="+mj-lt"/>
                <a:ea typeface="+mj-ea"/>
                <a:cs typeface="+mj-cs"/>
              </a:rPr>
              <a:t>+</a:t>
            </a:r>
            <a:r>
              <a:rPr lang="zh-CN" altLang="zh-CN" sz="2800" kern="1200" dirty="0" smtClean="0">
                <a:solidFill>
                  <a:schemeClr val="tx1"/>
                </a:solidFill>
                <a:effectLst/>
                <a:latin typeface="+mj-lt"/>
                <a:ea typeface="+mj-ea"/>
                <a:cs typeface="+mj-cs"/>
              </a:rPr>
              <a:t>完成。</a:t>
            </a:r>
          </a:p>
          <a:p>
            <a:pPr algn="l"/>
            <a:r>
              <a:rPr lang="en-US" altLang="zh-CN" sz="2800" kern="1200" dirty="0" smtClean="0">
                <a:solidFill>
                  <a:schemeClr val="tx1"/>
                </a:solidFill>
                <a:effectLst/>
                <a:latin typeface="+mj-lt"/>
                <a:ea typeface="+mj-ea"/>
                <a:cs typeface="+mj-cs"/>
              </a:rPr>
              <a:t>She is a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respect) teacher.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The question</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discuss) yesterday remains up in the air.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Did you accept the invitation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give) by the tour guide?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We'll go on with our experiment as soon as we get the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add) fund.</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2915816" y="1412776"/>
            <a:ext cx="1212383" cy="523220"/>
          </a:xfrm>
          <a:prstGeom prst="rect">
            <a:avLst/>
          </a:prstGeom>
        </p:spPr>
        <p:txBody>
          <a:bodyPr wrap="none">
            <a:spAutoFit/>
          </a:bodyPr>
          <a:lstStyle/>
          <a:p>
            <a:r>
              <a:rPr lang="en-US" altLang="zh-CN" sz="2800" b="1" u="sng" dirty="0">
                <a:solidFill>
                  <a:srgbClr val="FF0000"/>
                </a:solidFill>
              </a:rPr>
              <a:t>invited</a:t>
            </a:r>
            <a:endParaRPr lang="zh-CN" altLang="en-US" sz="2800" b="1" dirty="0">
              <a:solidFill>
                <a:srgbClr val="FF0000"/>
              </a:solidFill>
            </a:endParaRPr>
          </a:p>
        </p:txBody>
      </p:sp>
      <p:sp>
        <p:nvSpPr>
          <p:cNvPr id="4" name="矩形 3"/>
          <p:cNvSpPr/>
          <p:nvPr/>
        </p:nvSpPr>
        <p:spPr>
          <a:xfrm>
            <a:off x="1547664" y="1772816"/>
            <a:ext cx="1497141" cy="523220"/>
          </a:xfrm>
          <a:prstGeom prst="rect">
            <a:avLst/>
          </a:prstGeom>
        </p:spPr>
        <p:txBody>
          <a:bodyPr wrap="none">
            <a:spAutoFit/>
          </a:bodyPr>
          <a:lstStyle/>
          <a:p>
            <a:r>
              <a:rPr lang="en-US" altLang="zh-CN" sz="2800" b="1" u="sng" dirty="0">
                <a:solidFill>
                  <a:srgbClr val="FF0000"/>
                </a:solidFill>
              </a:rPr>
              <a:t>reported</a:t>
            </a:r>
            <a:endParaRPr lang="zh-CN" altLang="en-US" sz="2800" b="1" dirty="0">
              <a:solidFill>
                <a:srgbClr val="FF0000"/>
              </a:solidFill>
            </a:endParaRPr>
          </a:p>
        </p:txBody>
      </p:sp>
      <p:sp>
        <p:nvSpPr>
          <p:cNvPr id="5" name="矩形 4"/>
          <p:cNvSpPr/>
          <p:nvPr/>
        </p:nvSpPr>
        <p:spPr>
          <a:xfrm>
            <a:off x="1616189" y="3461716"/>
            <a:ext cx="1442190" cy="461665"/>
          </a:xfrm>
          <a:prstGeom prst="rect">
            <a:avLst/>
          </a:prstGeom>
        </p:spPr>
        <p:txBody>
          <a:bodyPr wrap="none">
            <a:spAutoFit/>
          </a:bodyPr>
          <a:lstStyle/>
          <a:p>
            <a:r>
              <a:rPr lang="en-US" altLang="zh-CN" sz="2400" b="1" u="sng" dirty="0">
                <a:solidFill>
                  <a:srgbClr val="FF0000"/>
                </a:solidFill>
              </a:rPr>
              <a:t>respected</a:t>
            </a:r>
            <a:endParaRPr lang="zh-CN" altLang="en-US" sz="2400" b="1" dirty="0">
              <a:solidFill>
                <a:srgbClr val="FF0000"/>
              </a:solidFill>
            </a:endParaRPr>
          </a:p>
        </p:txBody>
      </p:sp>
      <p:sp>
        <p:nvSpPr>
          <p:cNvPr id="6" name="矩形 5"/>
          <p:cNvSpPr/>
          <p:nvPr/>
        </p:nvSpPr>
        <p:spPr>
          <a:xfrm>
            <a:off x="2296233" y="3789040"/>
            <a:ext cx="1691489" cy="523220"/>
          </a:xfrm>
          <a:prstGeom prst="rect">
            <a:avLst/>
          </a:prstGeom>
        </p:spPr>
        <p:txBody>
          <a:bodyPr wrap="none">
            <a:spAutoFit/>
          </a:bodyPr>
          <a:lstStyle/>
          <a:p>
            <a:r>
              <a:rPr lang="en-US" altLang="zh-CN" sz="2800" b="1" dirty="0">
                <a:solidFill>
                  <a:srgbClr val="FF0000"/>
                </a:solidFill>
              </a:rPr>
              <a:t>discussed </a:t>
            </a:r>
            <a:endParaRPr lang="zh-CN" altLang="en-US" sz="2800" b="1" dirty="0">
              <a:solidFill>
                <a:srgbClr val="FF0000"/>
              </a:solidFill>
            </a:endParaRPr>
          </a:p>
        </p:txBody>
      </p:sp>
      <p:sp>
        <p:nvSpPr>
          <p:cNvPr id="7" name="矩形 6"/>
          <p:cNvSpPr/>
          <p:nvPr/>
        </p:nvSpPr>
        <p:spPr>
          <a:xfrm>
            <a:off x="4499992" y="4509120"/>
            <a:ext cx="982833" cy="523220"/>
          </a:xfrm>
          <a:prstGeom prst="rect">
            <a:avLst/>
          </a:prstGeom>
        </p:spPr>
        <p:txBody>
          <a:bodyPr wrap="none">
            <a:spAutoFit/>
          </a:bodyPr>
          <a:lstStyle/>
          <a:p>
            <a:r>
              <a:rPr lang="en-US" altLang="zh-CN" sz="2800" b="1" u="sng" dirty="0">
                <a:solidFill>
                  <a:srgbClr val="FF0000"/>
                </a:solidFill>
              </a:rPr>
              <a:t>given</a:t>
            </a:r>
            <a:endParaRPr lang="zh-CN" altLang="en-US" sz="2800" b="1" dirty="0">
              <a:solidFill>
                <a:srgbClr val="FF0000"/>
              </a:solidFill>
            </a:endParaRPr>
          </a:p>
        </p:txBody>
      </p:sp>
      <p:sp>
        <p:nvSpPr>
          <p:cNvPr id="8" name="矩形 7"/>
          <p:cNvSpPr/>
          <p:nvPr/>
        </p:nvSpPr>
        <p:spPr>
          <a:xfrm>
            <a:off x="7812360" y="5032340"/>
            <a:ext cx="1202573" cy="523220"/>
          </a:xfrm>
          <a:prstGeom prst="rect">
            <a:avLst/>
          </a:prstGeom>
        </p:spPr>
        <p:txBody>
          <a:bodyPr wrap="none">
            <a:spAutoFit/>
          </a:bodyPr>
          <a:lstStyle/>
          <a:p>
            <a:r>
              <a:rPr lang="en-US" altLang="zh-CN" sz="2800" b="1" u="sng" dirty="0">
                <a:solidFill>
                  <a:srgbClr val="FF0000"/>
                </a:solidFill>
              </a:rPr>
              <a:t>added </a:t>
            </a:r>
            <a:endParaRPr lang="zh-CN" altLang="en-US" sz="2800" b="1" dirty="0">
              <a:solidFill>
                <a:srgbClr val="FF0000"/>
              </a:solidFill>
            </a:endParaRPr>
          </a:p>
        </p:txBody>
      </p:sp>
    </p:spTree>
    <p:extLst>
      <p:ext uri="{BB962C8B-B14F-4D97-AF65-F5344CB8AC3E}">
        <p14:creationId xmlns:p14="http://schemas.microsoft.com/office/powerpoint/2010/main" val="212474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3356992"/>
            <a:ext cx="8229600" cy="1143000"/>
          </a:xfrm>
        </p:spPr>
        <p:txBody>
          <a:bodyPr>
            <a:normAutofit fontScale="90000"/>
          </a:bodyPr>
          <a:lstStyle/>
          <a:p>
            <a:pPr algn="l"/>
            <a:r>
              <a:rPr lang="zh-CN" altLang="zh-CN" sz="2800" kern="1200" dirty="0" smtClean="0">
                <a:solidFill>
                  <a:schemeClr val="tx1"/>
                </a:solidFill>
                <a:effectLst/>
                <a:latin typeface="+mj-lt"/>
                <a:ea typeface="+mj-ea"/>
                <a:cs typeface="+mj-cs"/>
              </a:rPr>
              <a:t>不及物动词的过去分词作定语时，一般是前置定语，不表示被动，强调动作完成。如：</a:t>
            </a:r>
            <a:r>
              <a:rPr lang="en-US" altLang="zh-CN" sz="2800" kern="1200" dirty="0" smtClean="0">
                <a:solidFill>
                  <a:schemeClr val="tx1"/>
                </a:solidFill>
                <a:effectLst/>
                <a:latin typeface="+mj-lt"/>
                <a:ea typeface="+mj-ea"/>
                <a:cs typeface="+mj-cs"/>
              </a:rPr>
              <a:t>fallen, retired, risen, escaped, arrived, dated, faded</a:t>
            </a:r>
            <a:r>
              <a:rPr lang="zh-CN" altLang="zh-CN" sz="2800" kern="1200" dirty="0" smtClean="0">
                <a:solidFill>
                  <a:schemeClr val="tx1"/>
                </a:solidFill>
                <a:effectLst/>
                <a:latin typeface="+mj-lt"/>
                <a:ea typeface="+mj-ea"/>
                <a:cs typeface="+mj-cs"/>
              </a:rPr>
              <a:t>等。</a:t>
            </a:r>
          </a:p>
          <a:p>
            <a:pPr algn="l"/>
            <a:r>
              <a:rPr lang="en-US" altLang="zh-CN" sz="2800" kern="1200" dirty="0" smtClean="0">
                <a:solidFill>
                  <a:schemeClr val="tx1"/>
                </a:solidFill>
                <a:effectLst/>
                <a:latin typeface="+mj-lt"/>
                <a:ea typeface="+mj-ea"/>
                <a:cs typeface="+mj-cs"/>
              </a:rPr>
              <a:t>We can see the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fall) leaves everywhere on the ground.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Can you tell me why the rising sun looks much bigger than the </a:t>
            </a:r>
            <a:r>
              <a:rPr lang="en-US" altLang="zh-CN" sz="2800" kern="1200" dirty="0" smtClean="0">
                <a:solidFill>
                  <a:schemeClr val="tx1"/>
                </a:solidFill>
                <a:effectLst/>
                <a:latin typeface="+mj-lt"/>
                <a:ea typeface="+mj-ea"/>
                <a:cs typeface="+mj-cs"/>
              </a:rPr>
              <a:t> _________(</a:t>
            </a:r>
            <a:r>
              <a:rPr lang="en-US" altLang="zh-CN" sz="2800" kern="1200" dirty="0" smtClean="0">
                <a:solidFill>
                  <a:schemeClr val="tx1"/>
                </a:solidFill>
                <a:effectLst/>
                <a:latin typeface="+mj-lt"/>
                <a:ea typeface="+mj-ea"/>
                <a:cs typeface="+mj-cs"/>
              </a:rPr>
              <a:t>rise) sun?</a:t>
            </a:r>
            <a:endParaRPr lang="zh-CN" altLang="zh-CN" sz="2800" kern="1200" dirty="0" smtClean="0">
              <a:solidFill>
                <a:schemeClr val="tx1"/>
              </a:solidFill>
              <a:effectLst/>
              <a:latin typeface="+mj-lt"/>
              <a:ea typeface="+mj-ea"/>
              <a:cs typeface="+mj-cs"/>
            </a:endParaRPr>
          </a:p>
          <a:p>
            <a:pPr algn="l"/>
            <a:r>
              <a:rPr lang="zh-CN" altLang="zh-CN" sz="2800" kern="1200" dirty="0" smtClean="0">
                <a:solidFill>
                  <a:schemeClr val="tx1"/>
                </a:solidFill>
                <a:effectLst/>
                <a:latin typeface="+mj-lt"/>
                <a:ea typeface="+mj-ea"/>
                <a:cs typeface="+mj-cs"/>
              </a:rPr>
              <a:t>有些动词的过去分词已经转化成形容词，多用来表示人物的心理特征或感情变化。常见的有：</a:t>
            </a:r>
            <a:r>
              <a:rPr lang="en-US" altLang="zh-CN" sz="2800" kern="1200" dirty="0" smtClean="0">
                <a:solidFill>
                  <a:schemeClr val="tx1"/>
                </a:solidFill>
                <a:effectLst/>
                <a:latin typeface="+mj-lt"/>
                <a:ea typeface="+mj-ea"/>
                <a:cs typeface="+mj-cs"/>
              </a:rPr>
              <a:t>disappointed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surprised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puzzled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frightened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moved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shocked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confused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embarrassed</a:t>
            </a:r>
            <a:r>
              <a:rPr lang="zh-CN" altLang="zh-CN" sz="2800" kern="1200" dirty="0" smtClean="0">
                <a:solidFill>
                  <a:schemeClr val="tx1"/>
                </a:solidFill>
                <a:effectLst/>
                <a:latin typeface="+mj-lt"/>
                <a:ea typeface="+mj-ea"/>
                <a:cs typeface="+mj-cs"/>
              </a:rPr>
              <a:t>，</a:t>
            </a:r>
            <a:r>
              <a:rPr lang="en-US" altLang="zh-CN" sz="2800" kern="1200" dirty="0" smtClean="0">
                <a:solidFill>
                  <a:schemeClr val="tx1"/>
                </a:solidFill>
                <a:effectLst/>
                <a:latin typeface="+mj-lt"/>
                <a:ea typeface="+mj-ea"/>
                <a:cs typeface="+mj-cs"/>
              </a:rPr>
              <a:t>satisfied</a:t>
            </a:r>
            <a:r>
              <a:rPr lang="zh-CN" altLang="zh-CN" sz="2800" kern="1200" dirty="0" smtClean="0">
                <a:solidFill>
                  <a:schemeClr val="tx1"/>
                </a:solidFill>
                <a:effectLst/>
                <a:latin typeface="+mj-lt"/>
                <a:ea typeface="+mj-ea"/>
                <a:cs typeface="+mj-cs"/>
              </a:rPr>
              <a:t>等。</a:t>
            </a:r>
          </a:p>
          <a:p>
            <a:pPr algn="l"/>
            <a:r>
              <a:rPr lang="en-US" altLang="zh-CN" sz="2800" kern="1200" dirty="0" smtClean="0">
                <a:solidFill>
                  <a:schemeClr val="tx1"/>
                </a:solidFill>
                <a:effectLst/>
                <a:latin typeface="+mj-lt"/>
                <a:ea typeface="+mj-ea"/>
                <a:cs typeface="+mj-cs"/>
              </a:rPr>
              <a:t>He threw me a quick and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puzzle) glance.</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I know he didn’t pass the examination from his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disappoint) look.</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The teacher is comforting the </a:t>
            </a:r>
            <a:r>
              <a:rPr lang="en-US" altLang="zh-CN" sz="2800" kern="1200" dirty="0" smtClean="0">
                <a:solidFill>
                  <a:schemeClr val="tx1"/>
                </a:solidFill>
                <a:effectLst/>
                <a:latin typeface="+mj-lt"/>
                <a:ea typeface="+mj-ea"/>
                <a:cs typeface="+mj-cs"/>
              </a:rPr>
              <a:t>                       (</a:t>
            </a:r>
            <a:r>
              <a:rPr lang="en-US" altLang="zh-CN" sz="2800" kern="1200" dirty="0" smtClean="0">
                <a:solidFill>
                  <a:schemeClr val="tx1"/>
                </a:solidFill>
                <a:effectLst/>
                <a:latin typeface="+mj-lt"/>
                <a:ea typeface="+mj-ea"/>
                <a:cs typeface="+mj-cs"/>
              </a:rPr>
              <a:t>frighten) girl.</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2123728" y="1988840"/>
            <a:ext cx="1102225" cy="523220"/>
          </a:xfrm>
          <a:prstGeom prst="rect">
            <a:avLst/>
          </a:prstGeom>
        </p:spPr>
        <p:txBody>
          <a:bodyPr wrap="none">
            <a:spAutoFit/>
          </a:bodyPr>
          <a:lstStyle/>
          <a:p>
            <a:r>
              <a:rPr lang="en-US" altLang="zh-CN" sz="2800" b="1" u="sng" dirty="0" smtClean="0">
                <a:solidFill>
                  <a:srgbClr val="FF0000"/>
                </a:solidFill>
              </a:rPr>
              <a:t>fallen </a:t>
            </a:r>
            <a:endParaRPr lang="zh-CN" altLang="en-US" sz="2800" b="1" dirty="0">
              <a:solidFill>
                <a:srgbClr val="FF0000"/>
              </a:solidFill>
            </a:endParaRPr>
          </a:p>
        </p:txBody>
      </p:sp>
      <p:sp>
        <p:nvSpPr>
          <p:cNvPr id="4" name="矩形 3"/>
          <p:cNvSpPr/>
          <p:nvPr/>
        </p:nvSpPr>
        <p:spPr>
          <a:xfrm>
            <a:off x="395535" y="2780928"/>
            <a:ext cx="917239" cy="523220"/>
          </a:xfrm>
          <a:prstGeom prst="rect">
            <a:avLst/>
          </a:prstGeom>
        </p:spPr>
        <p:txBody>
          <a:bodyPr wrap="none">
            <a:spAutoFit/>
          </a:bodyPr>
          <a:lstStyle/>
          <a:p>
            <a:r>
              <a:rPr lang="en-US" altLang="zh-CN" sz="2800" b="1" u="sng" dirty="0">
                <a:solidFill>
                  <a:srgbClr val="FF0000"/>
                </a:solidFill>
              </a:rPr>
              <a:t>risen</a:t>
            </a:r>
            <a:endParaRPr lang="zh-CN" altLang="en-US" sz="2800" b="1" dirty="0">
              <a:solidFill>
                <a:srgbClr val="FF0000"/>
              </a:solidFill>
            </a:endParaRPr>
          </a:p>
        </p:txBody>
      </p:sp>
      <p:sp>
        <p:nvSpPr>
          <p:cNvPr id="5" name="矩形 4"/>
          <p:cNvSpPr/>
          <p:nvPr/>
        </p:nvSpPr>
        <p:spPr>
          <a:xfrm>
            <a:off x="3419872" y="4639316"/>
            <a:ext cx="1316386" cy="523220"/>
          </a:xfrm>
          <a:prstGeom prst="rect">
            <a:avLst/>
          </a:prstGeom>
        </p:spPr>
        <p:txBody>
          <a:bodyPr wrap="none">
            <a:spAutoFit/>
          </a:bodyPr>
          <a:lstStyle/>
          <a:p>
            <a:r>
              <a:rPr lang="en-US" altLang="zh-CN" sz="2800" b="1" u="sng" dirty="0">
                <a:solidFill>
                  <a:srgbClr val="FF0000"/>
                </a:solidFill>
              </a:rPr>
              <a:t>puzzled</a:t>
            </a:r>
            <a:endParaRPr lang="zh-CN" altLang="en-US" sz="2800" b="1" dirty="0">
              <a:solidFill>
                <a:srgbClr val="FF0000"/>
              </a:solidFill>
            </a:endParaRPr>
          </a:p>
        </p:txBody>
      </p:sp>
      <p:sp>
        <p:nvSpPr>
          <p:cNvPr id="6" name="矩形 5"/>
          <p:cNvSpPr/>
          <p:nvPr/>
        </p:nvSpPr>
        <p:spPr>
          <a:xfrm>
            <a:off x="6444208" y="5157192"/>
            <a:ext cx="2215991" cy="523220"/>
          </a:xfrm>
          <a:prstGeom prst="rect">
            <a:avLst/>
          </a:prstGeom>
        </p:spPr>
        <p:txBody>
          <a:bodyPr wrap="none">
            <a:spAutoFit/>
          </a:bodyPr>
          <a:lstStyle/>
          <a:p>
            <a:r>
              <a:rPr lang="en-US" altLang="zh-CN" sz="2800" b="1" u="sng" dirty="0">
                <a:solidFill>
                  <a:srgbClr val="FF0000"/>
                </a:solidFill>
              </a:rPr>
              <a:t>disappointed</a:t>
            </a:r>
            <a:r>
              <a:rPr lang="en-US" altLang="zh-CN" sz="2800" b="1" dirty="0">
                <a:solidFill>
                  <a:srgbClr val="FF0000"/>
                </a:solidFill>
              </a:rPr>
              <a:t> </a:t>
            </a:r>
            <a:endParaRPr lang="zh-CN" altLang="en-US" sz="2800" b="1" dirty="0">
              <a:solidFill>
                <a:srgbClr val="FF0000"/>
              </a:solidFill>
            </a:endParaRPr>
          </a:p>
        </p:txBody>
      </p:sp>
      <p:sp>
        <p:nvSpPr>
          <p:cNvPr id="7" name="矩形 6"/>
          <p:cNvSpPr/>
          <p:nvPr/>
        </p:nvSpPr>
        <p:spPr>
          <a:xfrm>
            <a:off x="3995936" y="5733256"/>
            <a:ext cx="1741502" cy="523220"/>
          </a:xfrm>
          <a:prstGeom prst="rect">
            <a:avLst/>
          </a:prstGeom>
        </p:spPr>
        <p:txBody>
          <a:bodyPr wrap="none">
            <a:spAutoFit/>
          </a:bodyPr>
          <a:lstStyle/>
          <a:p>
            <a:r>
              <a:rPr lang="en-US" altLang="zh-CN" sz="2800" b="1" u="sng" dirty="0">
                <a:solidFill>
                  <a:srgbClr val="FF0000"/>
                </a:solidFill>
              </a:rPr>
              <a:t>frightened</a:t>
            </a:r>
            <a:endParaRPr lang="zh-CN" altLang="en-US" sz="2800" b="1" dirty="0">
              <a:solidFill>
                <a:srgbClr val="FF0000"/>
              </a:solidFill>
            </a:endParaRPr>
          </a:p>
        </p:txBody>
      </p:sp>
    </p:spTree>
    <p:extLst>
      <p:ext uri="{BB962C8B-B14F-4D97-AF65-F5344CB8AC3E}">
        <p14:creationId xmlns:p14="http://schemas.microsoft.com/office/powerpoint/2010/main" val="91482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3212976"/>
            <a:ext cx="8229600" cy="1143000"/>
          </a:xfrm>
        </p:spPr>
        <p:txBody>
          <a:bodyPr>
            <a:normAutofit fontScale="90000"/>
          </a:bodyPr>
          <a:lstStyle/>
          <a:p>
            <a:pPr algn="l"/>
            <a:r>
              <a:rPr lang="zh-CN" altLang="zh-CN" sz="2800" kern="1200" dirty="0" smtClean="0">
                <a:solidFill>
                  <a:schemeClr val="tx1"/>
                </a:solidFill>
                <a:effectLst/>
                <a:latin typeface="+mj-lt"/>
                <a:ea typeface="+mj-ea"/>
                <a:cs typeface="+mj-cs"/>
              </a:rPr>
              <a:t>当过去分词或过去分词短语作定语时，往往可以用定语从句代替。</a:t>
            </a:r>
          </a:p>
          <a:p>
            <a:pPr algn="l"/>
            <a:r>
              <a:rPr lang="en-US" altLang="zh-CN" sz="2800" kern="1200" dirty="0" smtClean="0">
                <a:solidFill>
                  <a:schemeClr val="tx1"/>
                </a:solidFill>
                <a:effectLst/>
                <a:latin typeface="+mj-lt"/>
                <a:ea typeface="+mj-ea"/>
                <a:cs typeface="+mj-cs"/>
              </a:rPr>
              <a:t>1) All the leaves</a:t>
            </a:r>
            <a:r>
              <a:rPr lang="en-US" altLang="zh-CN" sz="2800" u="sng" kern="1200" dirty="0" smtClean="0">
                <a:solidFill>
                  <a:schemeClr val="tx1"/>
                </a:solidFill>
                <a:effectLst/>
                <a:latin typeface="+mj-lt"/>
                <a:ea typeface="+mj-ea"/>
                <a:cs typeface="+mj-cs"/>
              </a:rPr>
              <a:t> </a:t>
            </a:r>
            <a:r>
              <a:rPr lang="en-US" altLang="zh-CN" sz="2800" u="sng" kern="1200" dirty="0" smtClean="0">
                <a:solidFill>
                  <a:schemeClr val="tx1"/>
                </a:solidFill>
                <a:effectLst/>
                <a:latin typeface="+mj-lt"/>
                <a:ea typeface="+mj-ea"/>
                <a:cs typeface="+mj-cs"/>
              </a:rPr>
              <a:t>__________</a:t>
            </a:r>
            <a:r>
              <a:rPr lang="en-US" altLang="zh-CN" sz="2800" kern="1200" dirty="0" smtClean="0">
                <a:solidFill>
                  <a:schemeClr val="tx1"/>
                </a:solidFill>
                <a:effectLst/>
                <a:latin typeface="+mj-lt"/>
                <a:ea typeface="+mj-ea"/>
                <a:cs typeface="+mj-cs"/>
              </a:rPr>
              <a:t>have </a:t>
            </a:r>
            <a:r>
              <a:rPr lang="en-US" altLang="zh-CN" sz="2800" kern="1200" dirty="0" smtClean="0">
                <a:solidFill>
                  <a:schemeClr val="tx1"/>
                </a:solidFill>
                <a:effectLst/>
                <a:latin typeface="+mj-lt"/>
                <a:ea typeface="+mj-ea"/>
                <a:cs typeface="+mj-cs"/>
              </a:rPr>
              <a:t>been cleared away.</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=All the fallen leaves have been cleared away.</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 Most of the guests </a:t>
            </a:r>
            <a:r>
              <a:rPr lang="en-US" altLang="zh-CN" sz="2800" kern="1200" dirty="0" smtClean="0">
                <a:solidFill>
                  <a:schemeClr val="tx1"/>
                </a:solidFill>
                <a:effectLst/>
                <a:latin typeface="+mj-lt"/>
                <a:ea typeface="+mj-ea"/>
                <a:cs typeface="+mj-cs"/>
              </a:rPr>
              <a:t>                                     to </a:t>
            </a:r>
            <a:r>
              <a:rPr lang="en-US" altLang="zh-CN" sz="2800" kern="1200" dirty="0" smtClean="0">
                <a:solidFill>
                  <a:schemeClr val="tx1"/>
                </a:solidFill>
                <a:effectLst/>
                <a:latin typeface="+mj-lt"/>
                <a:ea typeface="+mj-ea"/>
                <a:cs typeface="+mj-cs"/>
              </a:rPr>
              <a:t>the party were my classmates.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=Most of the guests invited to the party were my classmates.</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3) I am fond of the food </a:t>
            </a:r>
            <a:r>
              <a:rPr lang="en-US" altLang="zh-CN" sz="2800" kern="1200" dirty="0" smtClean="0">
                <a:solidFill>
                  <a:schemeClr val="tx1"/>
                </a:solidFill>
                <a:effectLst/>
                <a:latin typeface="+mj-lt"/>
                <a:ea typeface="+mj-ea"/>
                <a:cs typeface="+mj-cs"/>
              </a:rPr>
              <a:t>                                       by </a:t>
            </a:r>
            <a:r>
              <a:rPr lang="en-US" altLang="zh-CN" sz="2800" kern="1200" dirty="0" smtClean="0">
                <a:solidFill>
                  <a:schemeClr val="tx1"/>
                </a:solidFill>
                <a:effectLst/>
                <a:latin typeface="+mj-lt"/>
                <a:ea typeface="+mj-ea"/>
                <a:cs typeface="+mj-cs"/>
              </a:rPr>
              <a:t>my mother.</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=I am fond of the food cooked by my mother.</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4) The government decided to rebuild the </a:t>
            </a:r>
            <a:r>
              <a:rPr lang="en-US" altLang="zh-CN" sz="2800" kern="1200" dirty="0" smtClean="0">
                <a:solidFill>
                  <a:schemeClr val="tx1"/>
                </a:solidFill>
                <a:effectLst/>
                <a:latin typeface="+mj-lt"/>
                <a:ea typeface="+mj-ea"/>
                <a:cs typeface="+mj-cs"/>
              </a:rPr>
              <a:t>bridge_______________________</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=The government decided to rebuild the damaged bridge.</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2627784" y="1844824"/>
            <a:ext cx="1430200" cy="523220"/>
          </a:xfrm>
          <a:prstGeom prst="rect">
            <a:avLst/>
          </a:prstGeom>
        </p:spPr>
        <p:txBody>
          <a:bodyPr wrap="none">
            <a:spAutoFit/>
          </a:bodyPr>
          <a:lstStyle/>
          <a:p>
            <a:r>
              <a:rPr lang="en-US" altLang="zh-CN" sz="2800" b="1" u="sng" dirty="0">
                <a:solidFill>
                  <a:srgbClr val="FF0000"/>
                </a:solidFill>
              </a:rPr>
              <a:t>that fell</a:t>
            </a:r>
            <a:r>
              <a:rPr lang="en-US" altLang="zh-CN" sz="2800" b="1" dirty="0">
                <a:solidFill>
                  <a:srgbClr val="FF0000"/>
                </a:solidFill>
              </a:rPr>
              <a:t> </a:t>
            </a:r>
            <a:endParaRPr lang="zh-CN" altLang="en-US" sz="2800" b="1" dirty="0">
              <a:solidFill>
                <a:srgbClr val="FF0000"/>
              </a:solidFill>
            </a:endParaRPr>
          </a:p>
        </p:txBody>
      </p:sp>
      <p:sp>
        <p:nvSpPr>
          <p:cNvPr id="4" name="矩形 3"/>
          <p:cNvSpPr/>
          <p:nvPr/>
        </p:nvSpPr>
        <p:spPr>
          <a:xfrm>
            <a:off x="3208412" y="2636912"/>
            <a:ext cx="2861424" cy="523220"/>
          </a:xfrm>
          <a:prstGeom prst="rect">
            <a:avLst/>
          </a:prstGeom>
        </p:spPr>
        <p:txBody>
          <a:bodyPr wrap="none">
            <a:spAutoFit/>
          </a:bodyPr>
          <a:lstStyle/>
          <a:p>
            <a:r>
              <a:rPr lang="en-US" altLang="zh-CN" sz="2800" b="1" u="sng" dirty="0">
                <a:solidFill>
                  <a:srgbClr val="FF0000"/>
                </a:solidFill>
              </a:rPr>
              <a:t>who were invited</a:t>
            </a:r>
            <a:r>
              <a:rPr lang="en-US" altLang="zh-CN" sz="2800" b="1" dirty="0">
                <a:solidFill>
                  <a:srgbClr val="FF0000"/>
                </a:solidFill>
              </a:rPr>
              <a:t> </a:t>
            </a:r>
            <a:endParaRPr lang="zh-CN" altLang="en-US" sz="2800" b="1" dirty="0">
              <a:solidFill>
                <a:srgbClr val="FF0000"/>
              </a:solidFill>
            </a:endParaRPr>
          </a:p>
        </p:txBody>
      </p:sp>
      <p:sp>
        <p:nvSpPr>
          <p:cNvPr id="5" name="矩形 4"/>
          <p:cNvSpPr/>
          <p:nvPr/>
        </p:nvSpPr>
        <p:spPr>
          <a:xfrm>
            <a:off x="3563888" y="3861048"/>
            <a:ext cx="2932278" cy="461665"/>
          </a:xfrm>
          <a:prstGeom prst="rect">
            <a:avLst/>
          </a:prstGeom>
        </p:spPr>
        <p:txBody>
          <a:bodyPr wrap="none">
            <a:spAutoFit/>
          </a:bodyPr>
          <a:lstStyle/>
          <a:p>
            <a:r>
              <a:rPr lang="en-US" altLang="zh-CN" sz="2400" b="1" u="sng" dirty="0">
                <a:solidFill>
                  <a:srgbClr val="FF0000"/>
                </a:solidFill>
              </a:rPr>
              <a:t>that/which is cooked </a:t>
            </a:r>
            <a:endParaRPr lang="zh-CN" altLang="en-US" sz="2400" b="1" dirty="0">
              <a:solidFill>
                <a:srgbClr val="FF0000"/>
              </a:solidFill>
            </a:endParaRPr>
          </a:p>
        </p:txBody>
      </p:sp>
      <p:sp>
        <p:nvSpPr>
          <p:cNvPr id="6" name="矩形 5"/>
          <p:cNvSpPr/>
          <p:nvPr/>
        </p:nvSpPr>
        <p:spPr>
          <a:xfrm>
            <a:off x="1656961" y="4941168"/>
            <a:ext cx="4163512" cy="461665"/>
          </a:xfrm>
          <a:prstGeom prst="rect">
            <a:avLst/>
          </a:prstGeom>
        </p:spPr>
        <p:txBody>
          <a:bodyPr wrap="none">
            <a:spAutoFit/>
          </a:bodyPr>
          <a:lstStyle/>
          <a:p>
            <a:r>
              <a:rPr lang="en-US" altLang="zh-CN" sz="2400" b="1" u="sng" dirty="0">
                <a:solidFill>
                  <a:srgbClr val="FF0000"/>
                </a:solidFill>
              </a:rPr>
              <a:t>that/which has been damaged.</a:t>
            </a:r>
            <a:endParaRPr lang="zh-CN" altLang="en-US" sz="2400" b="1" dirty="0">
              <a:solidFill>
                <a:srgbClr val="FF0000"/>
              </a:solidFill>
            </a:endParaRPr>
          </a:p>
        </p:txBody>
      </p:sp>
    </p:spTree>
    <p:extLst>
      <p:ext uri="{BB962C8B-B14F-4D97-AF65-F5344CB8AC3E}">
        <p14:creationId xmlns:p14="http://schemas.microsoft.com/office/powerpoint/2010/main" val="397140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171400"/>
            <a:ext cx="8229600" cy="1143000"/>
          </a:xfrm>
        </p:spPr>
        <p:txBody>
          <a:bodyPr>
            <a:normAutofit/>
          </a:bodyPr>
          <a:lstStyle/>
          <a:p>
            <a:pPr algn="l"/>
            <a:r>
              <a:rPr lang="zh-CN" altLang="zh-CN" sz="2800" kern="1200" dirty="0" smtClean="0">
                <a:solidFill>
                  <a:schemeClr val="tx1"/>
                </a:solidFill>
                <a:effectLst/>
                <a:latin typeface="+mj-lt"/>
                <a:ea typeface="+mj-ea"/>
                <a:cs typeface="+mj-cs"/>
              </a:rPr>
              <a:t>现在分词、过去分词和不定式作定语的区别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70" y="620688"/>
            <a:ext cx="8751887"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标题 1"/>
          <p:cNvSpPr txBox="1">
            <a:spLocks/>
          </p:cNvSpPr>
          <p:nvPr/>
        </p:nvSpPr>
        <p:spPr>
          <a:xfrm>
            <a:off x="20361" y="494116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2800" dirty="0" smtClean="0"/>
              <a:t>The problem </a:t>
            </a:r>
            <a:r>
              <a:rPr lang="en-US" altLang="zh-CN" sz="2800" dirty="0" smtClean="0"/>
              <a:t>                              (</a:t>
            </a:r>
            <a:r>
              <a:rPr lang="en-US" altLang="zh-CN" sz="2800" dirty="0" smtClean="0"/>
              <a:t>discuss) at the meeting tomorrow is of great importance. (</a:t>
            </a:r>
            <a:r>
              <a:rPr lang="zh-CN" altLang="zh-CN" sz="2800" dirty="0" smtClean="0"/>
              <a:t>表示动作将要发生</a:t>
            </a:r>
            <a:r>
              <a:rPr lang="en-US" altLang="zh-CN" sz="2800" dirty="0" smtClean="0"/>
              <a:t>)</a:t>
            </a:r>
            <a:endParaRPr lang="zh-CN" altLang="zh-CN" sz="2800" dirty="0" smtClean="0"/>
          </a:p>
          <a:p>
            <a:pPr algn="l"/>
            <a:r>
              <a:rPr lang="en-US" altLang="zh-CN" sz="2800" dirty="0" smtClean="0"/>
              <a:t>The problem</a:t>
            </a:r>
            <a:r>
              <a:rPr lang="en-US" altLang="zh-CN" sz="2800" b="1" dirty="0" smtClean="0"/>
              <a:t> </a:t>
            </a:r>
            <a:r>
              <a:rPr lang="en-US" altLang="zh-CN" sz="2800" b="1" dirty="0" smtClean="0"/>
              <a:t>                             </a:t>
            </a:r>
            <a:r>
              <a:rPr lang="en-US" altLang="zh-CN" sz="2800" dirty="0" smtClean="0"/>
              <a:t>(</a:t>
            </a:r>
            <a:r>
              <a:rPr lang="en-US" altLang="zh-CN" sz="2800" dirty="0" smtClean="0"/>
              <a:t>discuss) at the meeting now is of great importance. (</a:t>
            </a:r>
            <a:r>
              <a:rPr lang="zh-CN" altLang="zh-CN" sz="2800" dirty="0" smtClean="0"/>
              <a:t>表示动作正在进行</a:t>
            </a:r>
            <a:r>
              <a:rPr lang="en-US" altLang="zh-CN" sz="2800" dirty="0" smtClean="0"/>
              <a:t>)</a:t>
            </a:r>
            <a:endParaRPr lang="zh-CN" altLang="zh-CN" sz="2800" dirty="0" smtClean="0"/>
          </a:p>
          <a:p>
            <a:pPr algn="l"/>
            <a:r>
              <a:rPr lang="en-US" altLang="zh-CN" sz="2800" dirty="0" smtClean="0"/>
              <a:t>The problem </a:t>
            </a:r>
            <a:r>
              <a:rPr lang="en-US" altLang="zh-CN" sz="2800" dirty="0" smtClean="0"/>
              <a:t>                   (</a:t>
            </a:r>
            <a:r>
              <a:rPr lang="en-US" altLang="zh-CN" sz="2800" dirty="0" smtClean="0"/>
              <a:t>discuss) at the meeting yesterday is of great importance. (</a:t>
            </a:r>
            <a:r>
              <a:rPr lang="zh-CN" altLang="zh-CN" sz="2800" dirty="0" smtClean="0"/>
              <a:t>表示动作已完成</a:t>
            </a:r>
            <a:r>
              <a:rPr lang="en-US" altLang="zh-CN" sz="2800" dirty="0" smtClean="0"/>
              <a:t>)</a:t>
            </a:r>
            <a:endParaRPr lang="zh-CN" altLang="zh-CN" sz="2800" dirty="0" smtClean="0"/>
          </a:p>
        </p:txBody>
      </p:sp>
      <p:sp>
        <p:nvSpPr>
          <p:cNvPr id="3" name="矩形 2"/>
          <p:cNvSpPr/>
          <p:nvPr/>
        </p:nvSpPr>
        <p:spPr>
          <a:xfrm>
            <a:off x="1979712" y="4197896"/>
            <a:ext cx="2542363" cy="523220"/>
          </a:xfrm>
          <a:prstGeom prst="rect">
            <a:avLst/>
          </a:prstGeom>
        </p:spPr>
        <p:txBody>
          <a:bodyPr wrap="none">
            <a:spAutoFit/>
          </a:bodyPr>
          <a:lstStyle/>
          <a:p>
            <a:r>
              <a:rPr lang="en-US" altLang="zh-CN" sz="2800" b="1" u="sng" dirty="0">
                <a:solidFill>
                  <a:srgbClr val="FF0000"/>
                </a:solidFill>
              </a:rPr>
              <a:t>to be discussed</a:t>
            </a:r>
            <a:r>
              <a:rPr lang="en-US" altLang="zh-CN" sz="2800" b="1" dirty="0">
                <a:solidFill>
                  <a:srgbClr val="FF0000"/>
                </a:solidFill>
              </a:rPr>
              <a:t> </a:t>
            </a:r>
            <a:endParaRPr lang="zh-CN" altLang="en-US" sz="2800" b="1" dirty="0">
              <a:solidFill>
                <a:srgbClr val="FF0000"/>
              </a:solidFill>
            </a:endParaRPr>
          </a:p>
        </p:txBody>
      </p:sp>
      <p:sp>
        <p:nvSpPr>
          <p:cNvPr id="5" name="矩形 4"/>
          <p:cNvSpPr/>
          <p:nvPr/>
        </p:nvSpPr>
        <p:spPr>
          <a:xfrm>
            <a:off x="1979712" y="5085184"/>
            <a:ext cx="2597186" cy="523220"/>
          </a:xfrm>
          <a:prstGeom prst="rect">
            <a:avLst/>
          </a:prstGeom>
        </p:spPr>
        <p:txBody>
          <a:bodyPr wrap="none">
            <a:spAutoFit/>
          </a:bodyPr>
          <a:lstStyle/>
          <a:p>
            <a:r>
              <a:rPr lang="en-US" altLang="zh-CN" sz="2800" b="1" u="sng" dirty="0">
                <a:solidFill>
                  <a:srgbClr val="FF0000"/>
                </a:solidFill>
              </a:rPr>
              <a:t>being discussed</a:t>
            </a:r>
            <a:r>
              <a:rPr lang="en-US" altLang="zh-CN" sz="2800" b="1" dirty="0">
                <a:solidFill>
                  <a:srgbClr val="FF0000"/>
                </a:solidFill>
              </a:rPr>
              <a:t> </a:t>
            </a:r>
            <a:endParaRPr lang="zh-CN" altLang="en-US" sz="2800" b="1" dirty="0">
              <a:solidFill>
                <a:srgbClr val="FF0000"/>
              </a:solidFill>
            </a:endParaRPr>
          </a:p>
        </p:txBody>
      </p:sp>
      <p:sp>
        <p:nvSpPr>
          <p:cNvPr id="7" name="矩形 6"/>
          <p:cNvSpPr/>
          <p:nvPr/>
        </p:nvSpPr>
        <p:spPr>
          <a:xfrm>
            <a:off x="1977598" y="5949280"/>
            <a:ext cx="1609736" cy="523220"/>
          </a:xfrm>
          <a:prstGeom prst="rect">
            <a:avLst/>
          </a:prstGeom>
        </p:spPr>
        <p:txBody>
          <a:bodyPr wrap="none">
            <a:spAutoFit/>
          </a:bodyPr>
          <a:lstStyle/>
          <a:p>
            <a:r>
              <a:rPr lang="en-US" altLang="zh-CN" sz="2800" b="1" u="sng" dirty="0">
                <a:solidFill>
                  <a:srgbClr val="FF0000"/>
                </a:solidFill>
              </a:rPr>
              <a:t>discussed</a:t>
            </a:r>
            <a:endParaRPr lang="zh-CN" altLang="en-US" b="1" dirty="0">
              <a:solidFill>
                <a:srgbClr val="FF0000"/>
              </a:solidFill>
            </a:endParaRPr>
          </a:p>
        </p:txBody>
      </p:sp>
    </p:spTree>
    <p:extLst>
      <p:ext uri="{BB962C8B-B14F-4D97-AF65-F5344CB8AC3E}">
        <p14:creationId xmlns:p14="http://schemas.microsoft.com/office/powerpoint/2010/main" val="38325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922" y="2204864"/>
            <a:ext cx="9160922" cy="1143000"/>
          </a:xfrm>
        </p:spPr>
        <p:txBody>
          <a:bodyPr>
            <a:noAutofit/>
          </a:bodyPr>
          <a:lstStyle/>
          <a:p>
            <a:pPr algn="l"/>
            <a:r>
              <a:rPr lang="en-US" altLang="zh-CN" sz="2800" b="1" kern="1200" dirty="0" smtClean="0">
                <a:solidFill>
                  <a:schemeClr val="tx1"/>
                </a:solidFill>
                <a:effectLst/>
                <a:latin typeface="+mj-lt"/>
                <a:ea typeface="+mj-ea"/>
                <a:cs typeface="+mj-cs"/>
              </a:rPr>
              <a:t>Step 3 Exercises</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Exercise 1</a:t>
            </a:r>
            <a:r>
              <a:rPr lang="en-US" altLang="zh-CN" sz="2800" kern="1200" dirty="0" smtClean="0">
                <a:solidFill>
                  <a:schemeClr val="tx1"/>
                </a:solidFill>
                <a:effectLst/>
                <a:latin typeface="+mj-lt"/>
                <a:ea typeface="+mj-ea"/>
                <a:cs typeface="+mj-cs"/>
              </a:rPr>
              <a:t> Finish Activity 2&amp;3 on Page 17.</a:t>
            </a:r>
            <a:endParaRPr lang="zh-CN" altLang="zh-CN" sz="2800" kern="1200" dirty="0" smtClean="0">
              <a:solidFill>
                <a:schemeClr val="tx1"/>
              </a:solidFill>
              <a:effectLst/>
              <a:latin typeface="+mj-lt"/>
              <a:ea typeface="+mj-ea"/>
              <a:cs typeface="+mj-cs"/>
            </a:endParaRPr>
          </a:p>
          <a:p>
            <a:pPr algn="l"/>
            <a:r>
              <a:rPr lang="en-US" altLang="zh-CN" sz="2800" b="1" kern="1200" dirty="0" smtClean="0">
                <a:solidFill>
                  <a:schemeClr val="tx1"/>
                </a:solidFill>
                <a:effectLst/>
                <a:latin typeface="+mj-lt"/>
                <a:ea typeface="+mj-ea"/>
                <a:cs typeface="+mj-cs"/>
              </a:rPr>
              <a:t>Exercise 2</a:t>
            </a:r>
            <a:r>
              <a:rPr lang="en-US" altLang="zh-CN" sz="2800" kern="1200" dirty="0" smtClean="0">
                <a:solidFill>
                  <a:schemeClr val="tx1"/>
                </a:solidFill>
                <a:effectLst/>
                <a:latin typeface="+mj-lt"/>
                <a:ea typeface="+mj-ea"/>
                <a:cs typeface="+mj-cs"/>
              </a:rPr>
              <a:t> Choose the best answer.</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1. There have been several new events _____ to the program for the 2008 Beijing Olympic Games.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 add                  B. to add          C. adding           D. added</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2. Five people won the “China’s Green Figure” award, a title ___________ to ordinary people for their contributions to environmental protection. </a:t>
            </a:r>
            <a:endParaRPr lang="zh-CN" altLang="zh-CN" sz="2800" kern="1200" dirty="0" smtClean="0">
              <a:solidFill>
                <a:schemeClr val="tx1"/>
              </a:solidFill>
              <a:effectLst/>
              <a:latin typeface="+mj-lt"/>
              <a:ea typeface="+mj-ea"/>
              <a:cs typeface="+mj-cs"/>
            </a:endParaRPr>
          </a:p>
          <a:p>
            <a:pPr marL="514350" indent="-514350" algn="l">
              <a:buAutoNum type="alphaUcPeriod"/>
            </a:pPr>
            <a:r>
              <a:rPr lang="en-US" altLang="zh-CN" sz="2800" kern="1200" dirty="0" smtClean="0">
                <a:solidFill>
                  <a:schemeClr val="tx1"/>
                </a:solidFill>
                <a:effectLst/>
                <a:latin typeface="+mj-lt"/>
                <a:ea typeface="+mj-ea"/>
                <a:cs typeface="+mj-cs"/>
              </a:rPr>
              <a:t>being given         B. is given          C. given           D. was given</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107504" y="4653135"/>
            <a:ext cx="8928992" cy="1384995"/>
          </a:xfrm>
          <a:prstGeom prst="rect">
            <a:avLst/>
          </a:prstGeom>
        </p:spPr>
        <p:txBody>
          <a:bodyPr wrap="square">
            <a:spAutoFit/>
          </a:bodyPr>
          <a:lstStyle/>
          <a:p>
            <a:r>
              <a:rPr lang="en-US" altLang="zh-CN" sz="2800" dirty="0">
                <a:latin typeface="+mj-lt"/>
                <a:ea typeface="+mj-ea"/>
                <a:cs typeface="+mj-cs"/>
              </a:rPr>
              <a:t>3. Prices of daily goods ___________ through a computer can be lower than store prices. </a:t>
            </a:r>
            <a:endParaRPr lang="zh-CN" altLang="zh-CN" sz="2800" dirty="0">
              <a:latin typeface="+mj-lt"/>
              <a:ea typeface="+mj-ea"/>
              <a:cs typeface="+mj-cs"/>
            </a:endParaRPr>
          </a:p>
          <a:p>
            <a:r>
              <a:rPr lang="en-US" altLang="zh-CN" sz="2800" dirty="0">
                <a:latin typeface="+mj-lt"/>
                <a:ea typeface="+mj-ea"/>
                <a:cs typeface="+mj-cs"/>
              </a:rPr>
              <a:t>A. are bought         B. bought       </a:t>
            </a:r>
            <a:r>
              <a:rPr lang="en-US" altLang="zh-CN" sz="2800" dirty="0" smtClean="0">
                <a:latin typeface="+mj-lt"/>
                <a:ea typeface="+mj-ea"/>
                <a:cs typeface="+mj-cs"/>
              </a:rPr>
              <a:t>C</a:t>
            </a:r>
            <a:r>
              <a:rPr lang="en-US" altLang="zh-CN" sz="2800" dirty="0">
                <a:latin typeface="+mj-lt"/>
                <a:ea typeface="+mj-ea"/>
                <a:cs typeface="+mj-cs"/>
              </a:rPr>
              <a:t>. been bought    </a:t>
            </a:r>
            <a:r>
              <a:rPr lang="en-US" altLang="zh-CN" sz="2800" dirty="0" smtClean="0">
                <a:latin typeface="+mj-lt"/>
                <a:ea typeface="+mj-ea"/>
                <a:cs typeface="+mj-cs"/>
              </a:rPr>
              <a:t> </a:t>
            </a:r>
            <a:r>
              <a:rPr lang="en-US" altLang="zh-CN" sz="2800" dirty="0">
                <a:latin typeface="+mj-lt"/>
                <a:ea typeface="+mj-ea"/>
                <a:cs typeface="+mj-cs"/>
              </a:rPr>
              <a:t>D. buying</a:t>
            </a:r>
            <a:endParaRPr lang="zh-CN" altLang="en-US" sz="2800" dirty="0">
              <a:latin typeface="+mj-lt"/>
              <a:ea typeface="+mj-ea"/>
              <a:cs typeface="+mj-cs"/>
            </a:endParaRPr>
          </a:p>
        </p:txBody>
      </p:sp>
      <p:sp>
        <p:nvSpPr>
          <p:cNvPr id="4" name="文本框 3">
            <a:extLst>
              <a:ext uri="{FF2B5EF4-FFF2-40B4-BE49-F238E27FC236}">
                <a16:creationId xmlns:a16="http://schemas.microsoft.com/office/drawing/2014/main" xmlns="" id="{68CE32F7-1123-4FCE-81A4-B2CB0902C436}"/>
              </a:ext>
            </a:extLst>
          </p:cNvPr>
          <p:cNvSpPr txBox="1"/>
          <p:nvPr/>
        </p:nvSpPr>
        <p:spPr>
          <a:xfrm>
            <a:off x="630705" y="3263259"/>
            <a:ext cx="936104" cy="584775"/>
          </a:xfrm>
          <a:prstGeom prst="rect">
            <a:avLst/>
          </a:prstGeom>
          <a:noFill/>
        </p:spPr>
        <p:txBody>
          <a:bodyPr wrap="square" rtlCol="0">
            <a:spAutoFit/>
          </a:bodyPr>
          <a:lstStyle/>
          <a:p>
            <a:r>
              <a:rPr lang="en-US" altLang="zh-CN" sz="3200" b="1" dirty="0">
                <a:solidFill>
                  <a:srgbClr val="FF0000"/>
                </a:solidFill>
              </a:rPr>
              <a:t>C</a:t>
            </a:r>
            <a:endParaRPr lang="zh-CN" altLang="en-US" sz="3200" b="1" dirty="0">
              <a:solidFill>
                <a:srgbClr val="FF0000"/>
              </a:solidFill>
            </a:endParaRPr>
          </a:p>
        </p:txBody>
      </p:sp>
      <p:sp>
        <p:nvSpPr>
          <p:cNvPr id="5" name="文本框 4">
            <a:extLst>
              <a:ext uri="{FF2B5EF4-FFF2-40B4-BE49-F238E27FC236}">
                <a16:creationId xmlns:a16="http://schemas.microsoft.com/office/drawing/2014/main" xmlns="" id="{419DD722-3735-41D8-9615-AB48D5EBAD3A}"/>
              </a:ext>
            </a:extLst>
          </p:cNvPr>
          <p:cNvSpPr txBox="1"/>
          <p:nvPr/>
        </p:nvSpPr>
        <p:spPr>
          <a:xfrm>
            <a:off x="5820982" y="1338064"/>
            <a:ext cx="936104" cy="584775"/>
          </a:xfrm>
          <a:prstGeom prst="rect">
            <a:avLst/>
          </a:prstGeom>
          <a:noFill/>
        </p:spPr>
        <p:txBody>
          <a:bodyPr wrap="square" rtlCol="0">
            <a:spAutoFit/>
          </a:bodyPr>
          <a:lstStyle/>
          <a:p>
            <a:r>
              <a:rPr lang="en-US" altLang="zh-CN" sz="3200" b="1" dirty="0">
                <a:solidFill>
                  <a:srgbClr val="FF0000"/>
                </a:solidFill>
              </a:rPr>
              <a:t>D</a:t>
            </a:r>
            <a:endParaRPr lang="zh-CN" altLang="en-US" sz="3200" b="1" dirty="0">
              <a:solidFill>
                <a:srgbClr val="FF0000"/>
              </a:solidFill>
            </a:endParaRPr>
          </a:p>
        </p:txBody>
      </p:sp>
      <p:sp>
        <p:nvSpPr>
          <p:cNvPr id="6" name="文本框 5">
            <a:extLst>
              <a:ext uri="{FF2B5EF4-FFF2-40B4-BE49-F238E27FC236}">
                <a16:creationId xmlns:a16="http://schemas.microsoft.com/office/drawing/2014/main" xmlns="" id="{01810E18-FED3-4A81-8621-86717398E322}"/>
              </a:ext>
            </a:extLst>
          </p:cNvPr>
          <p:cNvSpPr txBox="1"/>
          <p:nvPr/>
        </p:nvSpPr>
        <p:spPr>
          <a:xfrm>
            <a:off x="4211960" y="4510620"/>
            <a:ext cx="936104" cy="584775"/>
          </a:xfrm>
          <a:prstGeom prst="rect">
            <a:avLst/>
          </a:prstGeom>
          <a:noFill/>
        </p:spPr>
        <p:txBody>
          <a:bodyPr wrap="square" rtlCol="0">
            <a:spAutoFit/>
          </a:bodyPr>
          <a:lstStyle/>
          <a:p>
            <a:r>
              <a:rPr lang="en-US" altLang="zh-CN" sz="3200" b="1" dirty="0">
                <a:solidFill>
                  <a:srgbClr val="FF0000"/>
                </a:solidFill>
              </a:rPr>
              <a:t>B</a:t>
            </a:r>
            <a:endParaRPr lang="zh-CN" altLang="en-US" sz="3200" b="1" dirty="0">
              <a:solidFill>
                <a:srgbClr val="FF0000"/>
              </a:solidFill>
            </a:endParaRPr>
          </a:p>
        </p:txBody>
      </p:sp>
    </p:spTree>
    <p:extLst>
      <p:ext uri="{BB962C8B-B14F-4D97-AF65-F5344CB8AC3E}">
        <p14:creationId xmlns:p14="http://schemas.microsoft.com/office/powerpoint/2010/main" val="278439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1556792"/>
            <a:ext cx="8784976" cy="1143000"/>
          </a:xfrm>
        </p:spPr>
        <p:txBody>
          <a:bodyPr>
            <a:noAutofit/>
          </a:bodyPr>
          <a:lstStyle/>
          <a:p>
            <a:pPr algn="l"/>
            <a:r>
              <a:rPr lang="en-US" altLang="zh-CN" sz="2800" kern="1200" dirty="0" smtClean="0">
                <a:solidFill>
                  <a:schemeClr val="tx1"/>
                </a:solidFill>
                <a:effectLst/>
                <a:latin typeface="+mj-lt"/>
                <a:ea typeface="+mj-ea"/>
                <a:cs typeface="+mj-cs"/>
              </a:rPr>
              <a:t>4. Don’t use words, expressions, or phrases ___________ only to people with specific knowledge. </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A. being known   B. having been known  </a:t>
            </a:r>
            <a:r>
              <a:rPr lang="en-US" altLang="zh-CN" sz="2800" kern="1200" dirty="0" smtClean="0">
                <a:solidFill>
                  <a:schemeClr val="tx1"/>
                </a:solidFill>
                <a:effectLst/>
                <a:latin typeface="+mj-lt"/>
                <a:ea typeface="+mj-ea"/>
                <a:cs typeface="+mj-cs"/>
              </a:rPr>
              <a:t/>
            </a:r>
            <a:br>
              <a:rPr lang="en-US" altLang="zh-CN" sz="2800" kern="1200" dirty="0" smtClean="0">
                <a:solidFill>
                  <a:schemeClr val="tx1"/>
                </a:solidFill>
                <a:effectLst/>
                <a:latin typeface="+mj-lt"/>
                <a:ea typeface="+mj-ea"/>
                <a:cs typeface="+mj-cs"/>
              </a:rPr>
            </a:br>
            <a:r>
              <a:rPr lang="en-US" altLang="zh-CN" sz="2800" kern="1200" dirty="0" smtClean="0">
                <a:solidFill>
                  <a:schemeClr val="tx1"/>
                </a:solidFill>
                <a:effectLst/>
                <a:latin typeface="+mj-lt"/>
                <a:ea typeface="+mj-ea"/>
                <a:cs typeface="+mj-cs"/>
              </a:rPr>
              <a:t>C</a:t>
            </a:r>
            <a:r>
              <a:rPr lang="en-US" altLang="zh-CN" sz="2800" kern="1200" dirty="0" smtClean="0">
                <a:solidFill>
                  <a:schemeClr val="tx1"/>
                </a:solidFill>
                <a:effectLst/>
                <a:latin typeface="+mj-lt"/>
                <a:ea typeface="+mj-ea"/>
                <a:cs typeface="+mj-cs"/>
              </a:rPr>
              <a:t>. to be known  D. known</a:t>
            </a:r>
            <a:endParaRPr lang="zh-CN" altLang="zh-CN" sz="2800" kern="1200" dirty="0" smtClean="0">
              <a:solidFill>
                <a:schemeClr val="tx1"/>
              </a:solidFill>
              <a:effectLst/>
              <a:latin typeface="+mj-lt"/>
              <a:ea typeface="+mj-ea"/>
              <a:cs typeface="+mj-cs"/>
            </a:endParaRPr>
          </a:p>
          <a:p>
            <a:pPr algn="l"/>
            <a:r>
              <a:rPr lang="en-US" altLang="zh-CN" sz="2800" kern="1200" dirty="0" smtClean="0">
                <a:solidFill>
                  <a:schemeClr val="tx1"/>
                </a:solidFill>
                <a:effectLst/>
                <a:latin typeface="+mj-lt"/>
                <a:ea typeface="+mj-ea"/>
                <a:cs typeface="+mj-cs"/>
              </a:rPr>
              <a:t>5. The prize of the game show is $ 30,000 and an all expenses-___________ vacation to China. </a:t>
            </a:r>
            <a:endParaRPr lang="zh-CN" altLang="zh-CN" sz="2800" kern="1200" dirty="0" smtClean="0">
              <a:solidFill>
                <a:schemeClr val="tx1"/>
              </a:solidFill>
              <a:effectLst/>
              <a:latin typeface="+mj-lt"/>
              <a:ea typeface="+mj-ea"/>
              <a:cs typeface="+mj-cs"/>
            </a:endParaRPr>
          </a:p>
          <a:p>
            <a:pPr marL="514350" indent="-514350" algn="l">
              <a:buAutoNum type="alphaUcPeriod"/>
            </a:pPr>
            <a:r>
              <a:rPr lang="en-US" altLang="zh-CN" sz="2800" kern="1200" dirty="0" smtClean="0">
                <a:solidFill>
                  <a:schemeClr val="tx1"/>
                </a:solidFill>
                <a:effectLst/>
                <a:latin typeface="+mj-lt"/>
                <a:ea typeface="+mj-ea"/>
                <a:cs typeface="+mj-cs"/>
              </a:rPr>
              <a:t>paying      </a:t>
            </a:r>
            <a:r>
              <a:rPr lang="en-US" altLang="zh-CN" sz="2800" u="sng" kern="1200" dirty="0" smtClean="0">
                <a:solidFill>
                  <a:schemeClr val="tx1"/>
                </a:solidFill>
                <a:effectLst/>
                <a:latin typeface="+mj-lt"/>
                <a:ea typeface="+mj-ea"/>
                <a:cs typeface="+mj-cs"/>
              </a:rPr>
              <a:t>B. paid</a:t>
            </a:r>
            <a:r>
              <a:rPr lang="en-US" altLang="zh-CN" sz="2800" kern="1200" dirty="0" smtClean="0">
                <a:solidFill>
                  <a:schemeClr val="tx1"/>
                </a:solidFill>
                <a:effectLst/>
                <a:latin typeface="+mj-lt"/>
                <a:ea typeface="+mj-ea"/>
                <a:cs typeface="+mj-cs"/>
              </a:rPr>
              <a:t>             C. to be paid        D. being paid</a:t>
            </a:r>
            <a:endParaRPr lang="zh-CN" altLang="zh-CN" sz="2800" kern="1200" dirty="0" smtClean="0">
              <a:solidFill>
                <a:schemeClr val="tx1"/>
              </a:solidFill>
              <a:effectLst/>
              <a:latin typeface="+mj-lt"/>
              <a:ea typeface="+mj-ea"/>
              <a:cs typeface="+mj-cs"/>
            </a:endParaRPr>
          </a:p>
          <a:p>
            <a:endParaRPr lang="zh-CN" altLang="en-US" dirty="0"/>
          </a:p>
        </p:txBody>
      </p:sp>
      <p:sp>
        <p:nvSpPr>
          <p:cNvPr id="3" name="矩形 2"/>
          <p:cNvSpPr/>
          <p:nvPr/>
        </p:nvSpPr>
        <p:spPr>
          <a:xfrm>
            <a:off x="251520" y="3356992"/>
            <a:ext cx="8640960" cy="3539430"/>
          </a:xfrm>
          <a:prstGeom prst="rect">
            <a:avLst/>
          </a:prstGeom>
        </p:spPr>
        <p:txBody>
          <a:bodyPr wrap="square">
            <a:spAutoFit/>
          </a:bodyPr>
          <a:lstStyle/>
          <a:p>
            <a:r>
              <a:rPr lang="en-US" altLang="zh-CN" sz="2800" dirty="0"/>
              <a:t>6. The disco, digitally ___________ in the studio, sounded fantastic at the party that night. </a:t>
            </a:r>
            <a:endParaRPr lang="zh-CN" altLang="zh-CN" sz="2800" dirty="0"/>
          </a:p>
          <a:p>
            <a:r>
              <a:rPr lang="en-US" altLang="zh-CN" sz="2800" u="sng" dirty="0"/>
              <a:t>A. recorded</a:t>
            </a:r>
            <a:r>
              <a:rPr lang="en-US" altLang="zh-CN" sz="2800" dirty="0"/>
              <a:t>             B. recording       C. to be recorded     D. having recorded</a:t>
            </a:r>
            <a:endParaRPr lang="zh-CN" altLang="zh-CN" sz="2800" dirty="0"/>
          </a:p>
          <a:p>
            <a:r>
              <a:rPr lang="en-US" altLang="zh-CN" sz="2800" dirty="0"/>
              <a:t>7. Most of the artists ___________ to the party were from South Africa. </a:t>
            </a:r>
            <a:endParaRPr lang="zh-CN" altLang="zh-CN" sz="2800" dirty="0"/>
          </a:p>
          <a:p>
            <a:r>
              <a:rPr lang="en-US" altLang="zh-CN" sz="2800" u="sng" dirty="0"/>
              <a:t>A. invited</a:t>
            </a:r>
            <a:r>
              <a:rPr lang="en-US" altLang="zh-CN" sz="2800" dirty="0"/>
              <a:t>              B. to invite           C. being invited      D. had been invited</a:t>
            </a:r>
            <a:endParaRPr lang="zh-CN" altLang="en-US" sz="2800" dirty="0"/>
          </a:p>
        </p:txBody>
      </p:sp>
      <p:sp>
        <p:nvSpPr>
          <p:cNvPr id="4" name="文本框 6">
            <a:extLst>
              <a:ext uri="{FF2B5EF4-FFF2-40B4-BE49-F238E27FC236}">
                <a16:creationId xmlns:a16="http://schemas.microsoft.com/office/drawing/2014/main" xmlns="" id="{307784D5-293A-4064-80E3-98D424C642AA}"/>
              </a:ext>
            </a:extLst>
          </p:cNvPr>
          <p:cNvSpPr txBox="1"/>
          <p:nvPr/>
        </p:nvSpPr>
        <p:spPr>
          <a:xfrm>
            <a:off x="6876256" y="188640"/>
            <a:ext cx="936104" cy="584775"/>
          </a:xfrm>
          <a:prstGeom prst="rect">
            <a:avLst/>
          </a:prstGeom>
          <a:noFill/>
        </p:spPr>
        <p:txBody>
          <a:bodyPr wrap="square" rtlCol="0">
            <a:spAutoFit/>
          </a:bodyPr>
          <a:lstStyle/>
          <a:p>
            <a:r>
              <a:rPr lang="en-US" altLang="zh-CN" sz="3200" b="1" dirty="0">
                <a:solidFill>
                  <a:srgbClr val="FF0000"/>
                </a:solidFill>
              </a:rPr>
              <a:t>D</a:t>
            </a:r>
            <a:endParaRPr lang="zh-CN" altLang="en-US" sz="3200" b="1" dirty="0">
              <a:solidFill>
                <a:srgbClr val="FF0000"/>
              </a:solidFill>
            </a:endParaRPr>
          </a:p>
        </p:txBody>
      </p:sp>
      <p:sp>
        <p:nvSpPr>
          <p:cNvPr id="5" name="文本框 3">
            <a:extLst>
              <a:ext uri="{FF2B5EF4-FFF2-40B4-BE49-F238E27FC236}">
                <a16:creationId xmlns:a16="http://schemas.microsoft.com/office/drawing/2014/main" xmlns="" id="{34FA9783-0ECF-4B6C-B766-C15852133B57}"/>
              </a:ext>
            </a:extLst>
          </p:cNvPr>
          <p:cNvSpPr txBox="1"/>
          <p:nvPr/>
        </p:nvSpPr>
        <p:spPr>
          <a:xfrm>
            <a:off x="2195736" y="2276872"/>
            <a:ext cx="936104" cy="584775"/>
          </a:xfrm>
          <a:prstGeom prst="rect">
            <a:avLst/>
          </a:prstGeom>
          <a:noFill/>
        </p:spPr>
        <p:txBody>
          <a:bodyPr wrap="square" rtlCol="0">
            <a:spAutoFit/>
          </a:bodyPr>
          <a:lstStyle/>
          <a:p>
            <a:r>
              <a:rPr lang="en-US" altLang="zh-CN" sz="3200" b="1" dirty="0">
                <a:solidFill>
                  <a:srgbClr val="FF0000"/>
                </a:solidFill>
              </a:rPr>
              <a:t>B</a:t>
            </a:r>
            <a:endParaRPr lang="zh-CN" altLang="en-US" sz="3200" b="1" dirty="0">
              <a:solidFill>
                <a:srgbClr val="FF0000"/>
              </a:solidFill>
            </a:endParaRPr>
          </a:p>
        </p:txBody>
      </p:sp>
      <p:sp>
        <p:nvSpPr>
          <p:cNvPr id="6" name="文本框 4">
            <a:extLst>
              <a:ext uri="{FF2B5EF4-FFF2-40B4-BE49-F238E27FC236}">
                <a16:creationId xmlns:a16="http://schemas.microsoft.com/office/drawing/2014/main" xmlns="" id="{3B69AC2E-021D-4A7A-BB6C-8470CC9CE193}"/>
              </a:ext>
            </a:extLst>
          </p:cNvPr>
          <p:cNvSpPr txBox="1"/>
          <p:nvPr/>
        </p:nvSpPr>
        <p:spPr>
          <a:xfrm>
            <a:off x="3707904" y="3429000"/>
            <a:ext cx="936104" cy="584775"/>
          </a:xfrm>
          <a:prstGeom prst="rect">
            <a:avLst/>
          </a:prstGeom>
          <a:noFill/>
        </p:spPr>
        <p:txBody>
          <a:bodyPr wrap="square" rtlCol="0">
            <a:spAutoFit/>
          </a:bodyPr>
          <a:lstStyle/>
          <a:p>
            <a:r>
              <a:rPr lang="en-US" altLang="zh-CN" sz="3200" b="1" dirty="0">
                <a:solidFill>
                  <a:srgbClr val="FF0000"/>
                </a:solidFill>
              </a:rPr>
              <a:t>A</a:t>
            </a:r>
            <a:endParaRPr lang="zh-CN" altLang="en-US" sz="3200" b="1" dirty="0">
              <a:solidFill>
                <a:srgbClr val="FF0000"/>
              </a:solidFill>
            </a:endParaRPr>
          </a:p>
        </p:txBody>
      </p:sp>
      <p:sp>
        <p:nvSpPr>
          <p:cNvPr id="7" name="文本框 5">
            <a:extLst>
              <a:ext uri="{FF2B5EF4-FFF2-40B4-BE49-F238E27FC236}">
                <a16:creationId xmlns:a16="http://schemas.microsoft.com/office/drawing/2014/main" xmlns="" id="{79CB62C9-C92C-4491-9BE3-58DF152508F9}"/>
              </a:ext>
            </a:extLst>
          </p:cNvPr>
          <p:cNvSpPr txBox="1"/>
          <p:nvPr/>
        </p:nvSpPr>
        <p:spPr>
          <a:xfrm>
            <a:off x="3707904" y="5430943"/>
            <a:ext cx="936104" cy="584775"/>
          </a:xfrm>
          <a:prstGeom prst="rect">
            <a:avLst/>
          </a:prstGeom>
          <a:noFill/>
        </p:spPr>
        <p:txBody>
          <a:bodyPr wrap="square" rtlCol="0">
            <a:spAutoFit/>
          </a:bodyPr>
          <a:lstStyle/>
          <a:p>
            <a:r>
              <a:rPr lang="en-US" altLang="zh-CN" sz="3200" b="1" dirty="0">
                <a:solidFill>
                  <a:srgbClr val="FF0000"/>
                </a:solidFill>
              </a:rPr>
              <a:t>A</a:t>
            </a:r>
            <a:endParaRPr lang="zh-CN" altLang="en-US" sz="3200" b="1" dirty="0">
              <a:solidFill>
                <a:srgbClr val="FF0000"/>
              </a:solidFill>
            </a:endParaRPr>
          </a:p>
        </p:txBody>
      </p:sp>
    </p:spTree>
    <p:extLst>
      <p:ext uri="{BB962C8B-B14F-4D97-AF65-F5344CB8AC3E}">
        <p14:creationId xmlns:p14="http://schemas.microsoft.com/office/powerpoint/2010/main" val="267992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2029</Words>
  <Application>Microsoft Office PowerPoint</Application>
  <PresentationFormat>全屏显示(4:3)</PresentationFormat>
  <Paragraphs>236</Paragraphs>
  <Slides>25</Slides>
  <Notes>1</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Office 主题</vt:lpstr>
      <vt:lpstr>Period 4 Using Language &amp; Listening</vt:lpstr>
      <vt:lpstr>Step 1 Look at the pictures of the three people on Page 13, read the quotations and finish the following sentences.    1. The amount of relief and comfort                             (experience) by the sick after the skin has been carefully washed and dried, is one of the commonest observations           ____________(make) at a sick bed. 2. There is nobody                 (hurt), and the well’s under control. </vt:lpstr>
      <vt:lpstr>Step 2 -ed as attribute （过去分词作定语） 单元语法透析 过去分词作定语，性质上相当于形容词，其逻辑主语就是它所修饰的名词或代词。它所 修饰的名词、代词与之构成被动关系。 过去分词作定语的位置： 单个的过去分词作定语时，常常置于所修饰的名词前，叫做前置定语；而过去分词短语作定语时，常常置于其所修饰的名词之后，叫做后置定语。 Your                  (speak) English is quite good. Taking exercise early in the morning has become a part of his         ___________(retire) life. Would you like to explain in detail the problems               (mention) in this chapter? </vt:lpstr>
      <vt:lpstr>过去分词修饰something/everything/anything/nothing/somebody/nobody等不定代词以及指示代词those时，要放在这些词的后面。 He is one of those                  (invite).   Nothing                   (report) in the newspaper interested him. 过去分词作定语的意义： 及物动词的过去分词作定语，可以表被动，也可以表被动+完成。 She is a                        (respect) teacher.  The question                       (discuss) yesterday remains up in the air.  Did you accept the invitation                  (give) by the tour guide?  We'll go on with our experiment as soon as we get the           (add) fund. </vt:lpstr>
      <vt:lpstr>不及物动词的过去分词作定语时，一般是前置定语，不表示被动，强调动作完成。如：fallen, retired, risen, escaped, arrived, dated, faded等。 We can see the               (fall) leaves everywhere on the ground.  Can you tell me why the rising sun looks much bigger than the  _________(rise) sun? 有些动词的过去分词已经转化成形容词，多用来表示人物的心理特征或感情变化。常见的有：disappointed，surprised，puzzled，frightened，moved，shocked，confused，embarrassed，satisfied等。 He threw me a quick and                  (puzzle) glance. I know he didn’t pass the examination from his            (disappoint) look. The teacher is comforting the                        (frighten) girl. </vt:lpstr>
      <vt:lpstr>当过去分词或过去分词短语作定语时，往往可以用定语从句代替。 1) All the leaves __________have been cleared away. =All the fallen leaves have been cleared away. 2) Most of the guests                                      to the party were my classmates. =Most of the guests invited to the party were my classmates. 3) I am fond of the food                                        by my mother. =I am fond of the food cooked by my mother. 4) The government decided to rebuild the bridge_______________________ =The government decided to rebuild the damaged bridge. </vt:lpstr>
      <vt:lpstr>现在分词、过去分词和不定式作定语的区别 </vt:lpstr>
      <vt:lpstr>Step 3 Exercises Exercise 1 Finish Activity 2&amp;3 on Page 17. Exercise 2 Choose the best answer. 1. There have been several new events _____ to the program for the 2008 Beijing Olympic Games.  A. add                  B. to add          C. adding           D. added 2. Five people won the “China’s Green Figure” award, a title ___________ to ordinary people for their contributions to environmental protection.  being given         B. is given          C. given           D. was given </vt:lpstr>
      <vt:lpstr>4. Don’t use words, expressions, or phrases ___________ only to people with specific knowledge.  A. being known   B. having been known   C. to be known  D. known 5. The prize of the game show is $ 30,000 and an all expenses-___________ vacation to China.  paying      B. paid             C. to be paid        D. being paid </vt:lpstr>
      <vt:lpstr>8. The repairs cost a lot, but it’s money well ___________. A. to spend  B. spent       C. being spent        D. spending 9. The producer comes regularly to collect the cameras_________ to our shop for quality problems returning     B. returned    C. to return   D. to be returned 10. The first textbook ____ for teaching English as a foreign language came out in the 16th century. A. have written           B. to be written      C. being written      D. written 11. The trees ___________ in the storm have been moved off the road by the cleaners. A. being blown down      B. blown down      C. blowing down     D. to blow down </vt:lpstr>
      <vt:lpstr>12. The Town Hall _________ in the 1800s was the most distinguished building at that time. A. to be completed       B. having been completed      C. completed   D. being completed  13. The girl ________ in blue skirt laughs like a blossoming flower. dressed        B. dressing   C. to dress D. is dressed </vt:lpstr>
      <vt:lpstr>16. “Things __________ never come again!” I couldn’t help talking to myself. A. losing              B. to lose             C. lost          D. lose 17. The house _________ south belongs to Mr. Smith, who is a poor but kind old man. faced          B. facing         C. to face       D. being faced </vt:lpstr>
      <vt:lpstr>3. There is a black car                  (park) in the yard by which Mr. White usually goes to work. 4. Tim’s                      (puzzle) expression suggested that he didn’t understand what they had said. 5. I was the first Western TV reporter                         (permit) to film a special unit caring for pandas rescued from starvation in the wild. 6. The yoga club,                     (open) last month in our school, is popular among women teachers. 7. It regularly arranges quick getaways here for people       ____________(live) in Shanghai and Hong Kong. </vt:lpstr>
      <vt:lpstr>8. The adobe dwellings (土坯房)                (build) by the Pueblo Indians of the American Southwest are admired by even the most modern architects and engineers.  9. A study of travelers                     (conduct) by the website TripAdvisor names Yangshuo as one of the top 10 destinations in the world. 10. The weather of Zibo                       (change) dramatically within one day has led me to a severe cold. 11. “Don’t travel during the holidays” is one golden rule      ____________(follow) by some friends for years, especially during the Spring Festival as the traffic is heavy. 12. In the beginning, a senior man                     (name) Li Yubao in a remote mountainous area asked his grandson on the phone what gift he wanted for the Spring Festival. </vt:lpstr>
      <vt:lpstr>13. The class centered round why the body needs to sleep and the physical and mental health problems ____________(cause) by a lack of sleep. 14. We are brothers                       (share) weal and woe(福祸). 15. In art criticism, you must assume the artist have a secret message                  (hide) within the work. 16. The                   (break) dishes lay on the floor. 17. In the research                    (involve) about 200 people, the blood test found early stages of melanoma (黑素瘤) in more than 80 percent of cases. 18. China stretches across a vast area                      (cover) the cold, temperate and tropical zones. 19. The                     (injury) workers are now being taken good care of in the hospital. </vt:lpstr>
      <vt:lpstr>20. There are many beautifully                          (decorate) houses in this rich area. 21. Lying on the                     (fall) leaves and looking at the white clouds in the sky, we felt really relaxed. 22. There are many people                      (stand) at the crossroad, hesitating. 23. Earth Day,                        (mark) on 22 April, is an annual event aiming to raise public awareness  about environmental protection.  24. There are five pairs                             (choose), but I’m at a loss which to choose. 25. The landing is an example of China’s growing desire   ______________(compete) with the American, Russian and European space programs. </vt:lpstr>
      <vt:lpstr>Exercise 4  用分词作定语的方式翻译以下句子  1.有200幅优秀的绘画作品在展览上展出。(there be句型)  2. 听说您对中国武术(Chinese Martial Art)有极大的热情，并渴望了解更多，我迫不及待地通知您我们俱乐部将举办一场功夫表演。    3. 他是一位受所有学生尊敬的语言学教授。(respect) </vt:lpstr>
      <vt:lpstr>4. 正在给队员鼓气的这个男人是这次活动的组织者。(cheer up)   5.这家快递公司承诺在线上购买的物品24小时内可以送达。    Step 4 Listening  Personal qualities Finish Activity 4 and 5 on Page 18.                </vt:lpstr>
      <vt:lpstr>Keys: Activity 4:  Liu Tao: sensitive, serious, bookish, independent  Li Mei: shy, generous, honest Tim: confident, nervous, creative Anna: easygoing, lazy  Activity 5:  Positive: independent, generous, honest, confident, creative, easygoing, loyal, intelligent, determined, warm-hearted, straightforward…            Neutral: sensitive, serious, bookish, shy, self-conscious, strict           Negative: nervous, lazy, short-sighted, selfish, mean, slack… </vt:lpstr>
      <vt:lpstr>Listening---To be a volunteer Task 1 listen to the tape and finish Activity 7 on Page 19. </vt:lpstr>
      <vt:lpstr>PowerPoint 演示文稿</vt:lpstr>
      <vt:lpstr>听力文本： Danny: Winchester Volunteer Centre. How can I help you? Sarah: Hi, yes, my name is Sarah White and I’m interested in doing some sort of voluntary work. Could you tell me how to become a volunteer? Danny: Of course. OK, so, first of all, you need to think about what type of work you would like to do. Any ideas? Sarah: Well... I enjoy working with children, so maybe some work of this kind. Danny: OK. Let's see. Do you do any sports at all? Sarah: Yes, I've been riding since I was little. I really love horses. </vt:lpstr>
      <vt:lpstr>Danny: Well, they do riding classes for kids with disabilities at Peter's Stables. Perhaps that  would interest you. Sarah: Oh, that sounds interesting. Can you tell me a bit more about it? Danny: The most important thing is for the children to have fun and learn that they can still  enjoy sports despite their disabilities. You work one on one with the same children each  week, so you get to build a relationship with them. It's amazing to see how their confidence increases over time. </vt:lpstr>
      <vt:lpstr>Sarah: That sounds just right for me! What should I do to get the work? Danny: You can call Mrs. Erica Marshall, director of the Stables. Her number is 0738695 2054. Sarah: OK. Is there anything else I need to know? Danny: Once you've contacted Mrs. Marshall, she'll want to know if you have previous experience as a volunteer. She'll probably also want a reference from someone who knows you, just to make sure that you're the right sort of person for that kind of work. And then, of course, you should think about how often you would like to help out. Sarah: Right. That all sounds great. I'll prepare the information needed and call her. Thank you very much. </vt:lpstr>
      <vt:lpstr>Step 5 Phrases and sentence patterns 承担使命                                                     (P17) 犹豫做某事                                                 (P18) 在某件事上相信某人                                    (P18) 对……有信心                                          (P18) 想出好主意                                                    (P18) 幽默感                                                             (P18) 使某人高兴/振作起来                                 (P18) 在环境保护中扮演日益重要的角色                                                                                 (P19)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 4 Using Language &amp; Listening</dc:title>
  <dc:creator>Administrator</dc:creator>
  <cp:lastModifiedBy>China</cp:lastModifiedBy>
  <cp:revision>16</cp:revision>
  <dcterms:created xsi:type="dcterms:W3CDTF">2021-05-17T09:27:33Z</dcterms:created>
  <dcterms:modified xsi:type="dcterms:W3CDTF">2021-05-19T03:16:31Z</dcterms:modified>
</cp:coreProperties>
</file>