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316" r:id="rId2"/>
    <p:sldId id="319" r:id="rId3"/>
    <p:sldId id="320" r:id="rId4"/>
    <p:sldId id="318" r:id="rId5"/>
    <p:sldId id="321" r:id="rId6"/>
    <p:sldId id="298" r:id="rId7"/>
    <p:sldId id="322" r:id="rId8"/>
    <p:sldId id="323" r:id="rId9"/>
    <p:sldId id="324" r:id="rId10"/>
    <p:sldId id="325" r:id="rId11"/>
    <p:sldId id="326" r:id="rId12"/>
    <p:sldId id="327" r:id="rId13"/>
    <p:sldId id="328" r:id="rId14"/>
    <p:sldId id="329" r:id="rId15"/>
    <p:sldId id="330" r:id="rId16"/>
    <p:sldId id="334" r:id="rId17"/>
    <p:sldId id="308" r:id="rId18"/>
    <p:sldId id="309" r:id="rId19"/>
    <p:sldId id="312" r:id="rId20"/>
    <p:sldId id="310" r:id="rId21"/>
    <p:sldId id="313" r:id="rId22"/>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47">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686" y="72"/>
      </p:cViewPr>
      <p:guideLst>
        <p:guide orient="horz" pos="2147"/>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2021/6/16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2021/6/16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2021/6/16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2021/6/16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2021/6/16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t>2021/6/16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t>2021/6/16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t>2021/6/16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2021/6/16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2021/6/16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2021/6/16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2021/6/16</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1104057" y="2108707"/>
            <a:ext cx="6608445" cy="768350"/>
          </a:xfrm>
          <a:prstGeom prst="rect">
            <a:avLst/>
          </a:prstGeom>
        </p:spPr>
        <p:txBody>
          <a:bodyPr wrap="none">
            <a:spAutoFit/>
          </a:bodyPr>
          <a:lstStyle/>
          <a:p>
            <a:r>
              <a:rPr lang="en-US" altLang="zh-CN" sz="4400" b="1" dirty="0">
                <a:solidFill>
                  <a:srgbClr val="C00000"/>
                </a:solidFill>
                <a:latin typeface="Times New Roman" panose="02020603050405020304" pitchFamily="18" charset="0"/>
                <a:cs typeface="Times New Roman" panose="02020603050405020304" pitchFamily="18" charset="0"/>
              </a:rPr>
              <a:t>Period 3:  Language points</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63195" y="173355"/>
            <a:ext cx="8930640" cy="4526280"/>
          </a:xfrm>
        </p:spPr>
        <p:txBody>
          <a:bodyPr>
            <a:noAutofit/>
          </a:bodyPr>
          <a:lstStyle/>
          <a:p>
            <a:pPr marL="0" indent="0">
              <a:buNone/>
            </a:pPr>
            <a:r>
              <a:rPr lang="zh-CN" altLang="en-US" sz="2800">
                <a:sym typeface="+mn-ea"/>
              </a:rPr>
              <a:t>②_______ the young man's honesty and hard work  ________helped him gain this position? </a:t>
            </a:r>
            <a:endParaRPr lang="zh-CN" altLang="en-US" sz="2800"/>
          </a:p>
          <a:p>
            <a:pPr marL="0" indent="0">
              <a:buNone/>
            </a:pPr>
            <a:r>
              <a:rPr lang="zh-CN" altLang="en-US" sz="2800">
                <a:sym typeface="+mn-ea"/>
              </a:rPr>
              <a:t>是这个年轻人的诚实和勤奋为他赢得了这个职位吗?</a:t>
            </a:r>
            <a:endParaRPr lang="zh-CN" altLang="en-US" sz="2800"/>
          </a:p>
          <a:p>
            <a:pPr marL="0" indent="0">
              <a:buNone/>
            </a:pPr>
            <a:r>
              <a:rPr lang="zh-CN" altLang="en-US" sz="2800">
                <a:sym typeface="+mn-ea"/>
              </a:rPr>
              <a:t>③_____________</a:t>
            </a:r>
            <a:r>
              <a:rPr lang="en-US" altLang="zh-CN" sz="2800">
                <a:sym typeface="+mn-ea"/>
              </a:rPr>
              <a:t>___</a:t>
            </a:r>
            <a:r>
              <a:rPr lang="zh-CN" altLang="en-US" sz="2800">
                <a:sym typeface="+mn-ea"/>
              </a:rPr>
              <a:t>gave you the permission to check my e-mail?</a:t>
            </a:r>
            <a:endParaRPr lang="zh-CN" altLang="en-US" sz="2800"/>
          </a:p>
          <a:p>
            <a:pPr marL="0" indent="0">
              <a:buNone/>
            </a:pPr>
            <a:r>
              <a:rPr lang="zh-CN" altLang="en-US" sz="2800">
                <a:sym typeface="+mn-ea"/>
              </a:rPr>
              <a:t>是谁允许你查看我的邮件呢?</a:t>
            </a:r>
          </a:p>
          <a:p>
            <a:pPr marL="0" indent="0">
              <a:buNone/>
            </a:pPr>
            <a:r>
              <a:rPr lang="zh-CN" altLang="en-US" sz="2800"/>
              <a:t>【写作拓展】</a:t>
            </a:r>
          </a:p>
          <a:p>
            <a:pPr marL="0" indent="0">
              <a:buNone/>
            </a:pPr>
            <a:r>
              <a:rPr lang="zh-CN" altLang="en-US" sz="2800"/>
              <a:t>a. 强调句特殊疑问句型做宾语从句</a:t>
            </a:r>
          </a:p>
          <a:p>
            <a:pPr marL="0" indent="0">
              <a:buNone/>
            </a:pPr>
            <a:r>
              <a:rPr lang="zh-CN" altLang="en-US" sz="2800"/>
              <a:t>  I wonder _____it is____inspires him to insist on his dream.</a:t>
            </a:r>
          </a:p>
          <a:p>
            <a:pPr marL="0" indent="0">
              <a:buNone/>
            </a:pPr>
            <a:r>
              <a:rPr lang="zh-CN" altLang="en-US" sz="2800"/>
              <a:t>b. not until句型的强调句</a:t>
            </a:r>
          </a:p>
          <a:p>
            <a:pPr marL="0" indent="0">
              <a:buNone/>
            </a:pPr>
            <a:r>
              <a:rPr lang="zh-CN" altLang="en-US" sz="2800"/>
              <a:t>  e.g. He didn’t leave until his father arrived back. </a:t>
            </a:r>
          </a:p>
          <a:p>
            <a:pPr marL="0" indent="0">
              <a:buNone/>
            </a:pPr>
            <a:r>
              <a:rPr lang="zh-CN" altLang="en-US" sz="2800"/>
              <a:t>     A.______________ his father arrived back________he left.（强调句）</a:t>
            </a:r>
          </a:p>
          <a:p>
            <a:pPr marL="0" indent="0">
              <a:buNone/>
            </a:pPr>
            <a:r>
              <a:rPr lang="zh-CN" altLang="en-US" sz="2800"/>
              <a:t>     </a:t>
            </a:r>
          </a:p>
        </p:txBody>
      </p:sp>
      <p:sp>
        <p:nvSpPr>
          <p:cNvPr id="4" name="文本框 3"/>
          <p:cNvSpPr txBox="1"/>
          <p:nvPr/>
        </p:nvSpPr>
        <p:spPr>
          <a:xfrm>
            <a:off x="632460" y="173355"/>
            <a:ext cx="1346835"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 </a:t>
            </a:r>
            <a:r>
              <a:rPr lang="en-US" altLang="zh-CN" sz="2800" b="1">
                <a:solidFill>
                  <a:srgbClr val="FF0000"/>
                </a:solidFill>
                <a:latin typeface="Times New Roman" panose="02020603050405020304" pitchFamily="18" charset="0"/>
                <a:cs typeface="Times New Roman" panose="02020603050405020304" pitchFamily="18" charset="0"/>
              </a:rPr>
              <a:t>Was it </a:t>
            </a:r>
          </a:p>
        </p:txBody>
      </p:sp>
      <p:sp>
        <p:nvSpPr>
          <p:cNvPr id="5" name="文本框 4"/>
          <p:cNvSpPr txBox="1"/>
          <p:nvPr/>
        </p:nvSpPr>
        <p:spPr>
          <a:xfrm>
            <a:off x="632460" y="574040"/>
            <a:ext cx="1079500"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 </a:t>
            </a:r>
            <a:r>
              <a:rPr lang="en-US" altLang="zh-CN" sz="2800" b="1">
                <a:solidFill>
                  <a:srgbClr val="FF0000"/>
                </a:solidFill>
                <a:latin typeface="Times New Roman" panose="02020603050405020304" pitchFamily="18" charset="0"/>
                <a:cs typeface="Times New Roman" panose="02020603050405020304" pitchFamily="18" charset="0"/>
              </a:rPr>
              <a:t>that </a:t>
            </a:r>
          </a:p>
        </p:txBody>
      </p:sp>
      <p:sp>
        <p:nvSpPr>
          <p:cNvPr id="6" name="文本框 5"/>
          <p:cNvSpPr txBox="1"/>
          <p:nvPr/>
        </p:nvSpPr>
        <p:spPr>
          <a:xfrm>
            <a:off x="546100" y="1603375"/>
            <a:ext cx="2678430"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 </a:t>
            </a:r>
            <a:r>
              <a:rPr lang="en-US" altLang="zh-CN" sz="2800" b="1">
                <a:solidFill>
                  <a:srgbClr val="FF0000"/>
                </a:solidFill>
                <a:latin typeface="Times New Roman" panose="02020603050405020304" pitchFamily="18" charset="0"/>
                <a:cs typeface="Times New Roman" panose="02020603050405020304" pitchFamily="18" charset="0"/>
              </a:rPr>
              <a:t>Who was it that </a:t>
            </a:r>
          </a:p>
        </p:txBody>
      </p:sp>
      <p:sp>
        <p:nvSpPr>
          <p:cNvPr id="7" name="文本框 6"/>
          <p:cNvSpPr txBox="1"/>
          <p:nvPr/>
        </p:nvSpPr>
        <p:spPr>
          <a:xfrm>
            <a:off x="1640205" y="4108450"/>
            <a:ext cx="1079500"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 </a:t>
            </a:r>
            <a:r>
              <a:rPr lang="en-US" altLang="zh-CN" sz="2800" b="1">
                <a:solidFill>
                  <a:srgbClr val="FF0000"/>
                </a:solidFill>
                <a:latin typeface="Times New Roman" panose="02020603050405020304" pitchFamily="18" charset="0"/>
                <a:cs typeface="Times New Roman" panose="02020603050405020304" pitchFamily="18" charset="0"/>
              </a:rPr>
              <a:t>what </a:t>
            </a:r>
          </a:p>
        </p:txBody>
      </p:sp>
      <p:sp>
        <p:nvSpPr>
          <p:cNvPr id="8" name="文本框 7"/>
          <p:cNvSpPr txBox="1"/>
          <p:nvPr/>
        </p:nvSpPr>
        <p:spPr>
          <a:xfrm>
            <a:off x="3034030" y="4108450"/>
            <a:ext cx="1079500"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 </a:t>
            </a:r>
            <a:r>
              <a:rPr lang="en-US" altLang="zh-CN" sz="2800" b="1">
                <a:solidFill>
                  <a:srgbClr val="FF0000"/>
                </a:solidFill>
                <a:latin typeface="Times New Roman" panose="02020603050405020304" pitchFamily="18" charset="0"/>
                <a:cs typeface="Times New Roman" panose="02020603050405020304" pitchFamily="18" charset="0"/>
              </a:rPr>
              <a:t>that </a:t>
            </a:r>
          </a:p>
        </p:txBody>
      </p:sp>
      <p:sp>
        <p:nvSpPr>
          <p:cNvPr id="9" name="文本框 8"/>
          <p:cNvSpPr txBox="1"/>
          <p:nvPr/>
        </p:nvSpPr>
        <p:spPr>
          <a:xfrm>
            <a:off x="876300" y="5584825"/>
            <a:ext cx="2765425"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 </a:t>
            </a:r>
            <a:r>
              <a:rPr lang="en-US" altLang="zh-CN" sz="2800" b="1">
                <a:solidFill>
                  <a:srgbClr val="FF0000"/>
                </a:solidFill>
                <a:latin typeface="Times New Roman" panose="02020603050405020304" pitchFamily="18" charset="0"/>
                <a:cs typeface="Times New Roman" panose="02020603050405020304" pitchFamily="18" charset="0"/>
              </a:rPr>
              <a:t>It was not until </a:t>
            </a:r>
          </a:p>
        </p:txBody>
      </p:sp>
      <p:sp>
        <p:nvSpPr>
          <p:cNvPr id="10" name="文本框 9"/>
          <p:cNvSpPr txBox="1"/>
          <p:nvPr/>
        </p:nvSpPr>
        <p:spPr>
          <a:xfrm>
            <a:off x="6800215" y="5653405"/>
            <a:ext cx="1079500"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 </a:t>
            </a:r>
            <a:r>
              <a:rPr lang="en-US" altLang="zh-CN" sz="2800" b="1">
                <a:solidFill>
                  <a:srgbClr val="FF0000"/>
                </a:solidFill>
                <a:latin typeface="Times New Roman" panose="02020603050405020304" pitchFamily="18" charset="0"/>
                <a:cs typeface="Times New Roman" panose="02020603050405020304" pitchFamily="18" charset="0"/>
              </a:rPr>
              <a:t>that </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 calcmode="lin" valueType="num">
                                      <p:cBhvr additive="base">
                                        <p:cTn id="19"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xEl>
                                              <p:pRg st="0" end="0"/>
                                            </p:txEl>
                                          </p:spTgt>
                                        </p:tgtEl>
                                        <p:attrNameLst>
                                          <p:attrName>style.visibility</p:attrName>
                                        </p:attrNameLst>
                                      </p:cBhvr>
                                      <p:to>
                                        <p:strVal val="visible"/>
                                      </p:to>
                                    </p:set>
                                    <p:anim calcmode="lin" valueType="num">
                                      <p:cBhvr additive="base">
                                        <p:cTn id="25"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8">
                                            <p:txEl>
                                              <p:pRg st="0" end="0"/>
                                            </p:txEl>
                                          </p:spTgt>
                                        </p:tgtEl>
                                        <p:attrNameLst>
                                          <p:attrName>style.visibility</p:attrName>
                                        </p:attrNameLst>
                                      </p:cBhvr>
                                      <p:to>
                                        <p:strVal val="visible"/>
                                      </p:to>
                                    </p:set>
                                    <p:anim calcmode="lin" valueType="num">
                                      <p:cBhvr additive="base">
                                        <p:cTn id="31"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9">
                                            <p:txEl>
                                              <p:pRg st="0" end="0"/>
                                            </p:txEl>
                                          </p:spTgt>
                                        </p:tgtEl>
                                        <p:attrNameLst>
                                          <p:attrName>style.visibility</p:attrName>
                                        </p:attrNameLst>
                                      </p:cBhvr>
                                      <p:to>
                                        <p:strVal val="visible"/>
                                      </p:to>
                                    </p:set>
                                    <p:anim calcmode="lin" valueType="num">
                                      <p:cBhvr additive="base">
                                        <p:cTn id="3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0">
                                            <p:txEl>
                                              <p:pRg st="0" end="0"/>
                                            </p:txEl>
                                          </p:spTgt>
                                        </p:tgtEl>
                                        <p:attrNameLst>
                                          <p:attrName>style.visibility</p:attrName>
                                        </p:attrNameLst>
                                      </p:cBhvr>
                                      <p:to>
                                        <p:strVal val="visible"/>
                                      </p:to>
                                    </p:set>
                                    <p:anim calcmode="lin" valueType="num">
                                      <p:cBhvr additive="base">
                                        <p:cTn id="4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21945" y="182245"/>
            <a:ext cx="8641715" cy="4526280"/>
          </a:xfrm>
        </p:spPr>
        <p:txBody>
          <a:bodyPr>
            <a:noAutofit/>
          </a:bodyPr>
          <a:lstStyle/>
          <a:p>
            <a:pPr marL="0" indent="0">
              <a:buNone/>
            </a:pPr>
            <a:r>
              <a:rPr lang="zh-CN" altLang="en-US" sz="2800">
                <a:latin typeface="Times New Roman" panose="02020603050405020304" pitchFamily="18" charset="0"/>
                <a:cs typeface="Times New Roman" panose="02020603050405020304" pitchFamily="18" charset="0"/>
                <a:sym typeface="+mn-ea"/>
              </a:rPr>
              <a:t>B. Not until his father arrived back ___________（倒装句）</a:t>
            </a:r>
            <a:endParaRPr lang="zh-CN" altLang="en-US" sz="2800">
              <a:latin typeface="Times New Roman" panose="02020603050405020304" pitchFamily="18" charset="0"/>
              <a:cs typeface="Times New Roman" panose="02020603050405020304" pitchFamily="18" charset="0"/>
            </a:endParaRPr>
          </a:p>
          <a:p>
            <a:pPr marL="0" indent="0">
              <a:buNone/>
            </a:pPr>
            <a:r>
              <a:rPr lang="zh-CN" altLang="en-US" sz="2800">
                <a:latin typeface="Times New Roman" panose="02020603050405020304" pitchFamily="18" charset="0"/>
                <a:cs typeface="Times New Roman" panose="02020603050405020304" pitchFamily="18" charset="0"/>
              </a:rPr>
              <a:t>【活学活用】</a:t>
            </a:r>
          </a:p>
          <a:p>
            <a:pPr marL="0" indent="0">
              <a:buNone/>
            </a:pPr>
            <a:r>
              <a:rPr lang="zh-CN" altLang="en-US" sz="2800">
                <a:latin typeface="Times New Roman" panose="02020603050405020304" pitchFamily="18" charset="0"/>
                <a:cs typeface="Times New Roman" panose="02020603050405020304" pitchFamily="18" charset="0"/>
              </a:rPr>
              <a:t>a. It is the young man they looked for __________ caught the murderer. </a:t>
            </a:r>
          </a:p>
          <a:p>
            <a:pPr marL="0" indent="0">
              <a:buNone/>
            </a:pPr>
            <a:r>
              <a:rPr lang="zh-CN" altLang="en-US" sz="2800">
                <a:latin typeface="Times New Roman" panose="02020603050405020304" pitchFamily="18" charset="0"/>
                <a:cs typeface="Times New Roman" panose="02020603050405020304" pitchFamily="18" charset="0"/>
              </a:rPr>
              <a:t>b. Was ______yesterday that he met Li Ping?</a:t>
            </a:r>
          </a:p>
          <a:p>
            <a:pPr marL="0" indent="0">
              <a:buNone/>
            </a:pPr>
            <a:r>
              <a:rPr lang="zh-CN" altLang="en-US" sz="2800">
                <a:latin typeface="Times New Roman" panose="02020603050405020304" pitchFamily="18" charset="0"/>
                <a:cs typeface="Times New Roman" panose="02020603050405020304" pitchFamily="18" charset="0"/>
              </a:rPr>
              <a:t>c. ______ was it that encouraged him to stick to his dream?</a:t>
            </a:r>
          </a:p>
          <a:p>
            <a:pPr marL="0" indent="0">
              <a:buNone/>
            </a:pPr>
            <a:r>
              <a:rPr lang="zh-CN" altLang="en-US" sz="2800">
                <a:latin typeface="Times New Roman" panose="02020603050405020304" pitchFamily="18" charset="0"/>
                <a:cs typeface="Times New Roman" panose="02020603050405020304" pitchFamily="18" charset="0"/>
              </a:rPr>
              <a:t>d. He didn’t do his homework until he finished his revision. A._____________________________________________ </a:t>
            </a:r>
          </a:p>
          <a:p>
            <a:pPr marL="0" indent="0">
              <a:buNone/>
            </a:pPr>
            <a:r>
              <a:rPr lang="zh-CN" altLang="en-US" sz="2800">
                <a:latin typeface="Times New Roman" panose="02020603050405020304" pitchFamily="18" charset="0"/>
                <a:cs typeface="Times New Roman" panose="02020603050405020304" pitchFamily="18" charset="0"/>
              </a:rPr>
              <a:t>   ___</a:t>
            </a:r>
            <a:r>
              <a:rPr lang="en-US" altLang="zh-CN" sz="2800">
                <a:latin typeface="Times New Roman" panose="02020603050405020304" pitchFamily="18" charset="0"/>
                <a:cs typeface="Times New Roman" panose="02020603050405020304" pitchFamily="18" charset="0"/>
              </a:rPr>
              <a:t>__________</a:t>
            </a:r>
            <a:r>
              <a:rPr lang="zh-CN" altLang="en-US" sz="2800">
                <a:latin typeface="Times New Roman" panose="02020603050405020304" pitchFamily="18" charset="0"/>
                <a:cs typeface="Times New Roman" panose="02020603050405020304" pitchFamily="18" charset="0"/>
              </a:rPr>
              <a:t>____(改为强调句)</a:t>
            </a:r>
          </a:p>
          <a:p>
            <a:pPr marL="0" indent="0">
              <a:buNone/>
            </a:pPr>
            <a:r>
              <a:rPr lang="zh-CN" altLang="en-US" sz="2800">
                <a:latin typeface="Times New Roman" panose="02020603050405020304" pitchFamily="18" charset="0"/>
                <a:cs typeface="Times New Roman" panose="02020603050405020304" pitchFamily="18" charset="0"/>
              </a:rPr>
              <a:t>B._____________________________________________ </a:t>
            </a:r>
          </a:p>
          <a:p>
            <a:pPr marL="0" indent="0">
              <a:buNone/>
            </a:pPr>
            <a:r>
              <a:rPr lang="zh-CN" altLang="en-US" sz="2800">
                <a:latin typeface="Times New Roman" panose="02020603050405020304" pitchFamily="18" charset="0"/>
                <a:cs typeface="Times New Roman" panose="02020603050405020304" pitchFamily="18" charset="0"/>
              </a:rPr>
              <a:t>   ___</a:t>
            </a:r>
            <a:r>
              <a:rPr lang="en-US" altLang="zh-CN" sz="2800">
                <a:latin typeface="Times New Roman" panose="02020603050405020304" pitchFamily="18" charset="0"/>
                <a:cs typeface="Times New Roman" panose="02020603050405020304" pitchFamily="18" charset="0"/>
              </a:rPr>
              <a:t>______</a:t>
            </a:r>
            <a:r>
              <a:rPr lang="zh-CN" altLang="en-US" sz="2800">
                <a:latin typeface="Times New Roman" panose="02020603050405020304" pitchFamily="18" charset="0"/>
                <a:cs typeface="Times New Roman" panose="02020603050405020304" pitchFamily="18" charset="0"/>
              </a:rPr>
              <a:t>__(改为倒装句)</a:t>
            </a:r>
          </a:p>
          <a:p>
            <a:pPr marL="0" indent="0">
              <a:buNone/>
            </a:pPr>
            <a:endParaRPr lang="zh-CN" altLang="en-US" sz="2800">
              <a:latin typeface="Times New Roman" panose="02020603050405020304" pitchFamily="18" charset="0"/>
              <a:cs typeface="Times New Roman" panose="02020603050405020304" pitchFamily="18" charset="0"/>
            </a:endParaRPr>
          </a:p>
        </p:txBody>
      </p:sp>
      <p:sp>
        <p:nvSpPr>
          <p:cNvPr id="9" name="文本框 8"/>
          <p:cNvSpPr txBox="1"/>
          <p:nvPr/>
        </p:nvSpPr>
        <p:spPr>
          <a:xfrm>
            <a:off x="5295900" y="182245"/>
            <a:ext cx="2194560"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 </a:t>
            </a:r>
            <a:r>
              <a:rPr lang="en-US" altLang="zh-CN" sz="2800" b="1">
                <a:solidFill>
                  <a:srgbClr val="FF0000"/>
                </a:solidFill>
                <a:latin typeface="Times New Roman" panose="02020603050405020304" pitchFamily="18" charset="0"/>
                <a:cs typeface="Times New Roman" panose="02020603050405020304" pitchFamily="18" charset="0"/>
              </a:rPr>
              <a:t>did he leave </a:t>
            </a:r>
          </a:p>
        </p:txBody>
      </p:sp>
      <p:sp>
        <p:nvSpPr>
          <p:cNvPr id="4" name="文本框 3"/>
          <p:cNvSpPr txBox="1"/>
          <p:nvPr/>
        </p:nvSpPr>
        <p:spPr>
          <a:xfrm>
            <a:off x="5924550" y="1174115"/>
            <a:ext cx="1771650"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 </a:t>
            </a:r>
            <a:r>
              <a:rPr lang="en-US" altLang="zh-CN" sz="2800" b="1">
                <a:solidFill>
                  <a:srgbClr val="FF0000"/>
                </a:solidFill>
                <a:latin typeface="Times New Roman" panose="02020603050405020304" pitchFamily="18" charset="0"/>
                <a:cs typeface="Times New Roman" panose="02020603050405020304" pitchFamily="18" charset="0"/>
              </a:rPr>
              <a:t>that/who </a:t>
            </a:r>
          </a:p>
        </p:txBody>
      </p:sp>
      <p:sp>
        <p:nvSpPr>
          <p:cNvPr id="5" name="文本框 4"/>
          <p:cNvSpPr txBox="1"/>
          <p:nvPr/>
        </p:nvSpPr>
        <p:spPr>
          <a:xfrm>
            <a:off x="1367155" y="2148205"/>
            <a:ext cx="638175"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 </a:t>
            </a:r>
            <a:r>
              <a:rPr lang="en-US" altLang="zh-CN" sz="2800" b="1">
                <a:solidFill>
                  <a:srgbClr val="FF0000"/>
                </a:solidFill>
                <a:latin typeface="Times New Roman" panose="02020603050405020304" pitchFamily="18" charset="0"/>
                <a:cs typeface="Times New Roman" panose="02020603050405020304" pitchFamily="18" charset="0"/>
              </a:rPr>
              <a:t>it </a:t>
            </a:r>
          </a:p>
        </p:txBody>
      </p:sp>
      <p:sp>
        <p:nvSpPr>
          <p:cNvPr id="6" name="文本框 5"/>
          <p:cNvSpPr txBox="1"/>
          <p:nvPr/>
        </p:nvSpPr>
        <p:spPr>
          <a:xfrm>
            <a:off x="657860" y="2722245"/>
            <a:ext cx="1131570"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 </a:t>
            </a:r>
            <a:r>
              <a:rPr lang="en-US" altLang="zh-CN" sz="2800" b="1">
                <a:solidFill>
                  <a:srgbClr val="FF0000"/>
                </a:solidFill>
                <a:latin typeface="Times New Roman" panose="02020603050405020304" pitchFamily="18" charset="0"/>
                <a:cs typeface="Times New Roman" panose="02020603050405020304" pitchFamily="18" charset="0"/>
              </a:rPr>
              <a:t>What </a:t>
            </a:r>
          </a:p>
        </p:txBody>
      </p:sp>
      <p:sp>
        <p:nvSpPr>
          <p:cNvPr id="7" name="文本框 6"/>
          <p:cNvSpPr txBox="1"/>
          <p:nvPr/>
        </p:nvSpPr>
        <p:spPr>
          <a:xfrm>
            <a:off x="657860" y="4042410"/>
            <a:ext cx="8014335" cy="953135"/>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 </a:t>
            </a:r>
            <a:r>
              <a:rPr lang="en-US" altLang="zh-CN" sz="2800" b="1">
                <a:solidFill>
                  <a:srgbClr val="FF0000"/>
                </a:solidFill>
                <a:latin typeface="Times New Roman" panose="02020603050405020304" pitchFamily="18" charset="0"/>
                <a:cs typeface="Times New Roman" panose="02020603050405020304" pitchFamily="18" charset="0"/>
              </a:rPr>
              <a:t>It was not until he finished his revision that he did his homework </a:t>
            </a:r>
          </a:p>
        </p:txBody>
      </p:sp>
      <p:sp>
        <p:nvSpPr>
          <p:cNvPr id="8" name="文本框 7"/>
          <p:cNvSpPr txBox="1"/>
          <p:nvPr/>
        </p:nvSpPr>
        <p:spPr>
          <a:xfrm>
            <a:off x="564515" y="4995545"/>
            <a:ext cx="8399145" cy="953135"/>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 </a:t>
            </a:r>
            <a:r>
              <a:rPr lang="en-US" altLang="zh-CN" sz="2800" b="1">
                <a:solidFill>
                  <a:srgbClr val="FF0000"/>
                </a:solidFill>
                <a:latin typeface="Times New Roman" panose="02020603050405020304" pitchFamily="18" charset="0"/>
                <a:cs typeface="Times New Roman" panose="02020603050405020304" pitchFamily="18" charset="0"/>
              </a:rPr>
              <a:t>Not until he finished his revision did he do his homework</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 calcmode="lin" valueType="num">
                                      <p:cBhvr additive="base">
                                        <p:cTn id="25"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7">
                                            <p:txEl>
                                              <p:pRg st="0" end="0"/>
                                            </p:txEl>
                                          </p:spTgt>
                                        </p:tgtEl>
                                        <p:attrNameLst>
                                          <p:attrName>style.visibility</p:attrName>
                                        </p:attrNameLst>
                                      </p:cBhvr>
                                      <p:to>
                                        <p:strVal val="visible"/>
                                      </p:to>
                                    </p:set>
                                    <p:anim calcmode="lin" valueType="num">
                                      <p:cBhvr additive="base">
                                        <p:cTn id="31"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8">
                                            <p:txEl>
                                              <p:pRg st="0" end="0"/>
                                            </p:txEl>
                                          </p:spTgt>
                                        </p:tgtEl>
                                        <p:attrNameLst>
                                          <p:attrName>style.visibility</p:attrName>
                                        </p:attrNameLst>
                                      </p:cBhvr>
                                      <p:to>
                                        <p:strVal val="visible"/>
                                      </p:to>
                                    </p:set>
                                    <p:anim calcmode="lin" valueType="num">
                                      <p:cBhvr additive="base">
                                        <p:cTn id="3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15265" y="43815"/>
            <a:ext cx="8713470" cy="4526280"/>
          </a:xfrm>
        </p:spPr>
        <p:txBody>
          <a:bodyPr>
            <a:noAutofit/>
          </a:bodyPr>
          <a:lstStyle/>
          <a:p>
            <a:pPr marL="0" indent="0">
              <a:buNone/>
            </a:pPr>
            <a:r>
              <a:rPr lang="zh-CN" altLang="en-US" sz="2800">
                <a:latin typeface="Times New Roman" panose="02020603050405020304" pitchFamily="18" charset="0"/>
                <a:cs typeface="Times New Roman" panose="02020603050405020304" pitchFamily="18" charset="0"/>
              </a:rPr>
              <a:t>3. What remains important is that we have an incredible desire to think and create, and that’s the real spirit of invention. </a:t>
            </a:r>
          </a:p>
          <a:p>
            <a:pPr marL="0" indent="0">
              <a:buNone/>
            </a:pPr>
            <a:r>
              <a:rPr lang="zh-CN" altLang="en-US" sz="2800">
                <a:latin typeface="Times New Roman" panose="02020603050405020304" pitchFamily="18" charset="0"/>
                <a:cs typeface="Times New Roman" panose="02020603050405020304" pitchFamily="18" charset="0"/>
              </a:rPr>
              <a:t>1）本句是主从复合句。其中what remains important是what引导的_____从句, what在从句中作______; that we have. . . to think and create是that引导的_____从句, that在表语从句中不作成分。</a:t>
            </a:r>
          </a:p>
          <a:p>
            <a:pPr marL="0" indent="0">
              <a:buNone/>
            </a:pPr>
            <a:r>
              <a:rPr lang="zh-CN" altLang="en-US" sz="2800">
                <a:latin typeface="Times New Roman" panose="02020603050405020304" pitchFamily="18" charset="0"/>
                <a:cs typeface="Times New Roman" panose="02020603050405020304" pitchFamily="18" charset="0"/>
              </a:rPr>
              <a:t>①What caused the accident___________________ </a:t>
            </a:r>
          </a:p>
          <a:p>
            <a:pPr marL="0" indent="0">
              <a:buNone/>
            </a:pPr>
            <a:r>
              <a:rPr lang="zh-CN" altLang="en-US" sz="2800">
                <a:latin typeface="Times New Roman" panose="02020603050405020304" pitchFamily="18" charset="0"/>
                <a:cs typeface="Times New Roman" panose="02020603050405020304" pitchFamily="18" charset="0"/>
              </a:rPr>
              <a:t>事故的起因还不清楚。</a:t>
            </a:r>
          </a:p>
          <a:p>
            <a:pPr marL="0" indent="0">
              <a:buNone/>
            </a:pPr>
            <a:r>
              <a:rPr lang="zh-CN" altLang="en-US" sz="2800">
                <a:latin typeface="Times New Roman" panose="02020603050405020304" pitchFamily="18" charset="0"/>
                <a:cs typeface="Times New Roman" panose="02020603050405020304" pitchFamily="18" charset="0"/>
              </a:rPr>
              <a:t>②His suggestion is______________________ </a:t>
            </a:r>
          </a:p>
          <a:p>
            <a:pPr marL="0" indent="0">
              <a:buNone/>
            </a:pPr>
            <a:r>
              <a:rPr lang="zh-CN" altLang="en-US" sz="2800">
                <a:latin typeface="Times New Roman" panose="02020603050405020304" pitchFamily="18" charset="0"/>
                <a:cs typeface="Times New Roman" panose="02020603050405020304" pitchFamily="18" charset="0"/>
              </a:rPr>
              <a:t>他的建议是，我们应该保持冷静。</a:t>
            </a:r>
          </a:p>
          <a:p>
            <a:pPr marL="0" indent="0">
              <a:buNone/>
            </a:pPr>
            <a:r>
              <a:rPr lang="zh-CN" altLang="en-US" sz="2800">
                <a:latin typeface="Times New Roman" panose="02020603050405020304" pitchFamily="18" charset="0"/>
                <a:cs typeface="Times New Roman" panose="02020603050405020304" pitchFamily="18" charset="0"/>
              </a:rPr>
              <a:t>a. __________ we need is time. </a:t>
            </a:r>
          </a:p>
          <a:p>
            <a:pPr marL="0" indent="0">
              <a:buNone/>
            </a:pPr>
            <a:r>
              <a:rPr lang="zh-CN" altLang="en-US" sz="2800">
                <a:latin typeface="Times New Roman" panose="02020603050405020304" pitchFamily="18" charset="0"/>
                <a:cs typeface="Times New Roman" panose="02020603050405020304" pitchFamily="18" charset="0"/>
              </a:rPr>
              <a:t>b. ______I told him was ____ I would find him a good play. </a:t>
            </a:r>
          </a:p>
        </p:txBody>
      </p:sp>
      <p:sp>
        <p:nvSpPr>
          <p:cNvPr id="6" name="文本框 5"/>
          <p:cNvSpPr txBox="1"/>
          <p:nvPr/>
        </p:nvSpPr>
        <p:spPr>
          <a:xfrm>
            <a:off x="1946275" y="1840865"/>
            <a:ext cx="1131570"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 主语</a:t>
            </a:r>
            <a:r>
              <a:rPr lang="en-US" altLang="zh-CN" sz="2800" b="1">
                <a:solidFill>
                  <a:srgbClr val="FF0000"/>
                </a:solidFill>
                <a:latin typeface="Times New Roman" panose="02020603050405020304" pitchFamily="18" charset="0"/>
                <a:cs typeface="Times New Roman" panose="02020603050405020304" pitchFamily="18" charset="0"/>
              </a:rPr>
              <a:t> </a:t>
            </a:r>
          </a:p>
        </p:txBody>
      </p:sp>
      <p:sp>
        <p:nvSpPr>
          <p:cNvPr id="4" name="文本框 3"/>
          <p:cNvSpPr txBox="1"/>
          <p:nvPr/>
        </p:nvSpPr>
        <p:spPr>
          <a:xfrm>
            <a:off x="6200775" y="1783080"/>
            <a:ext cx="1131570"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 主语</a:t>
            </a:r>
            <a:r>
              <a:rPr lang="en-US" altLang="zh-CN" sz="2800" b="1">
                <a:solidFill>
                  <a:srgbClr val="FF0000"/>
                </a:solidFill>
                <a:latin typeface="Times New Roman" panose="02020603050405020304" pitchFamily="18" charset="0"/>
                <a:cs typeface="Times New Roman" panose="02020603050405020304" pitchFamily="18" charset="0"/>
              </a:rPr>
              <a:t> </a:t>
            </a:r>
          </a:p>
        </p:txBody>
      </p:sp>
      <p:sp>
        <p:nvSpPr>
          <p:cNvPr id="5" name="文本框 4"/>
          <p:cNvSpPr txBox="1"/>
          <p:nvPr/>
        </p:nvSpPr>
        <p:spPr>
          <a:xfrm>
            <a:off x="6054725" y="2291080"/>
            <a:ext cx="1131570"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 表语</a:t>
            </a:r>
            <a:r>
              <a:rPr lang="en-US" altLang="zh-CN" sz="2800" b="1">
                <a:solidFill>
                  <a:srgbClr val="FF0000"/>
                </a:solidFill>
                <a:latin typeface="Times New Roman" panose="02020603050405020304" pitchFamily="18" charset="0"/>
                <a:cs typeface="Times New Roman" panose="02020603050405020304" pitchFamily="18" charset="0"/>
              </a:rPr>
              <a:t> </a:t>
            </a:r>
          </a:p>
        </p:txBody>
      </p:sp>
      <p:sp>
        <p:nvSpPr>
          <p:cNvPr id="7" name="文本框 6"/>
          <p:cNvSpPr txBox="1"/>
          <p:nvPr/>
        </p:nvSpPr>
        <p:spPr>
          <a:xfrm>
            <a:off x="4212590" y="3152775"/>
            <a:ext cx="3119755"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  remains unknown</a:t>
            </a:r>
            <a:r>
              <a:rPr lang="en-US" altLang="zh-CN" sz="2800" b="1">
                <a:solidFill>
                  <a:srgbClr val="FF0000"/>
                </a:solidFill>
                <a:latin typeface="Times New Roman" panose="02020603050405020304" pitchFamily="18" charset="0"/>
                <a:cs typeface="Times New Roman" panose="02020603050405020304" pitchFamily="18" charset="0"/>
              </a:rPr>
              <a:t> </a:t>
            </a:r>
          </a:p>
        </p:txBody>
      </p:sp>
      <p:sp>
        <p:nvSpPr>
          <p:cNvPr id="8" name="文本框 7"/>
          <p:cNvSpPr txBox="1"/>
          <p:nvPr/>
        </p:nvSpPr>
        <p:spPr>
          <a:xfrm>
            <a:off x="3077845" y="4196080"/>
            <a:ext cx="4166235"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 that we should stay calm</a:t>
            </a:r>
            <a:r>
              <a:rPr lang="en-US" altLang="zh-CN" sz="2800" b="1">
                <a:solidFill>
                  <a:srgbClr val="FF0000"/>
                </a:solidFill>
                <a:latin typeface="Times New Roman" panose="02020603050405020304" pitchFamily="18" charset="0"/>
                <a:cs typeface="Times New Roman" panose="02020603050405020304" pitchFamily="18" charset="0"/>
              </a:rPr>
              <a:t> </a:t>
            </a:r>
          </a:p>
        </p:txBody>
      </p:sp>
      <p:sp>
        <p:nvSpPr>
          <p:cNvPr id="9" name="文本框 8"/>
          <p:cNvSpPr txBox="1"/>
          <p:nvPr/>
        </p:nvSpPr>
        <p:spPr>
          <a:xfrm>
            <a:off x="781050" y="5224780"/>
            <a:ext cx="1165225" cy="521970"/>
          </a:xfrm>
          <a:prstGeom prst="rect">
            <a:avLst/>
          </a:prstGeom>
          <a:noFill/>
        </p:spPr>
        <p:txBody>
          <a:bodyPr wrap="square" rtlCol="0">
            <a:spAutoFit/>
          </a:bodyPr>
          <a:lstStyle/>
          <a:p>
            <a:r>
              <a:rPr lang="en-US" altLang="zh-CN" sz="2800" b="1">
                <a:solidFill>
                  <a:srgbClr val="FF0000"/>
                </a:solidFill>
                <a:latin typeface="Times New Roman" panose="02020603050405020304" pitchFamily="18" charset="0"/>
                <a:cs typeface="Times New Roman" panose="02020603050405020304" pitchFamily="18" charset="0"/>
              </a:rPr>
              <a:t>What </a:t>
            </a:r>
          </a:p>
        </p:txBody>
      </p:sp>
      <p:sp>
        <p:nvSpPr>
          <p:cNvPr id="10" name="文本框 9"/>
          <p:cNvSpPr txBox="1"/>
          <p:nvPr/>
        </p:nvSpPr>
        <p:spPr>
          <a:xfrm>
            <a:off x="640080" y="5815965"/>
            <a:ext cx="1165225" cy="521970"/>
          </a:xfrm>
          <a:prstGeom prst="rect">
            <a:avLst/>
          </a:prstGeom>
          <a:noFill/>
        </p:spPr>
        <p:txBody>
          <a:bodyPr wrap="square" rtlCol="0">
            <a:spAutoFit/>
          </a:bodyPr>
          <a:lstStyle/>
          <a:p>
            <a:r>
              <a:rPr lang="en-US" altLang="zh-CN" sz="2800" b="1">
                <a:solidFill>
                  <a:srgbClr val="FF0000"/>
                </a:solidFill>
                <a:latin typeface="Times New Roman" panose="02020603050405020304" pitchFamily="18" charset="0"/>
                <a:cs typeface="Times New Roman" panose="02020603050405020304" pitchFamily="18" charset="0"/>
              </a:rPr>
              <a:t>What </a:t>
            </a:r>
          </a:p>
        </p:txBody>
      </p:sp>
      <p:sp>
        <p:nvSpPr>
          <p:cNvPr id="11" name="文本框 10"/>
          <p:cNvSpPr txBox="1"/>
          <p:nvPr/>
        </p:nvSpPr>
        <p:spPr>
          <a:xfrm>
            <a:off x="3822700" y="5746750"/>
            <a:ext cx="1165225" cy="521970"/>
          </a:xfrm>
          <a:prstGeom prst="rect">
            <a:avLst/>
          </a:prstGeom>
          <a:noFill/>
        </p:spPr>
        <p:txBody>
          <a:bodyPr wrap="square" rtlCol="0">
            <a:spAutoFit/>
          </a:bodyPr>
          <a:lstStyle/>
          <a:p>
            <a:r>
              <a:rPr lang="en-US" altLang="zh-CN" sz="2800" b="1">
                <a:solidFill>
                  <a:srgbClr val="FF0000"/>
                </a:solidFill>
                <a:latin typeface="Times New Roman" panose="02020603050405020304" pitchFamily="18" charset="0"/>
                <a:cs typeface="Times New Roman" panose="02020603050405020304" pitchFamily="18" charset="0"/>
              </a:rPr>
              <a:t>that </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xEl>
                                              <p:pRg st="0" end="0"/>
                                            </p:txEl>
                                          </p:spTgt>
                                        </p:tgtEl>
                                        <p:attrNameLst>
                                          <p:attrName>style.visibility</p:attrName>
                                        </p:attrNameLst>
                                      </p:cBhvr>
                                      <p:to>
                                        <p:strVal val="visible"/>
                                      </p:to>
                                    </p:set>
                                    <p:anim calcmode="lin" valueType="num">
                                      <p:cBhvr additive="base">
                                        <p:cTn id="25"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8">
                                            <p:txEl>
                                              <p:pRg st="0" end="0"/>
                                            </p:txEl>
                                          </p:spTgt>
                                        </p:tgtEl>
                                        <p:attrNameLst>
                                          <p:attrName>style.visibility</p:attrName>
                                        </p:attrNameLst>
                                      </p:cBhvr>
                                      <p:to>
                                        <p:strVal val="visible"/>
                                      </p:to>
                                    </p:set>
                                    <p:anim calcmode="lin" valueType="num">
                                      <p:cBhvr additive="base">
                                        <p:cTn id="31"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9">
                                            <p:txEl>
                                              <p:pRg st="0" end="0"/>
                                            </p:txEl>
                                          </p:spTgt>
                                        </p:tgtEl>
                                        <p:attrNameLst>
                                          <p:attrName>style.visibility</p:attrName>
                                        </p:attrNameLst>
                                      </p:cBhvr>
                                      <p:to>
                                        <p:strVal val="visible"/>
                                      </p:to>
                                    </p:set>
                                    <p:anim calcmode="lin" valueType="num">
                                      <p:cBhvr additive="base">
                                        <p:cTn id="3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0">
                                            <p:txEl>
                                              <p:pRg st="0" end="0"/>
                                            </p:txEl>
                                          </p:spTgt>
                                        </p:tgtEl>
                                        <p:attrNameLst>
                                          <p:attrName>style.visibility</p:attrName>
                                        </p:attrNameLst>
                                      </p:cBhvr>
                                      <p:to>
                                        <p:strVal val="visible"/>
                                      </p:to>
                                    </p:set>
                                    <p:anim calcmode="lin" valueType="num">
                                      <p:cBhvr additive="base">
                                        <p:cTn id="4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1">
                                            <p:txEl>
                                              <p:pRg st="0" end="0"/>
                                            </p:txEl>
                                          </p:spTgt>
                                        </p:tgtEl>
                                        <p:attrNameLst>
                                          <p:attrName>style.visibility</p:attrName>
                                        </p:attrNameLst>
                                      </p:cBhvr>
                                      <p:to>
                                        <p:strVal val="visible"/>
                                      </p:to>
                                    </p:set>
                                    <p:anim calcmode="lin" valueType="num">
                                      <p:cBhvr additive="base">
                                        <p:cTn id="49"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80340" y="216535"/>
            <a:ext cx="8826500" cy="4526280"/>
          </a:xfrm>
        </p:spPr>
        <p:txBody>
          <a:bodyPr>
            <a:noAutofit/>
          </a:bodyPr>
          <a:lstStyle/>
          <a:p>
            <a:pPr marL="0" indent="0">
              <a:buNone/>
            </a:pPr>
            <a:r>
              <a:rPr lang="zh-CN" altLang="en-US" sz="2800">
                <a:latin typeface="Times New Roman" panose="02020603050405020304" pitchFamily="18" charset="0"/>
                <a:cs typeface="Times New Roman" panose="02020603050405020304" pitchFamily="18" charset="0"/>
              </a:rPr>
              <a:t>2）remain:</a:t>
            </a:r>
          </a:p>
          <a:p>
            <a:pPr marL="0" indent="0">
              <a:buNone/>
            </a:pPr>
            <a:r>
              <a:rPr lang="zh-CN" altLang="en-US" sz="2800">
                <a:latin typeface="Times New Roman" panose="02020603050405020304" pitchFamily="18" charset="0"/>
                <a:cs typeface="Times New Roman" panose="02020603050405020304" pitchFamily="18" charset="0"/>
              </a:rPr>
              <a:t>linking verb.系动词 保持，仍然是</a:t>
            </a:r>
          </a:p>
          <a:p>
            <a:pPr marL="0" indent="0">
              <a:buNone/>
            </a:pPr>
            <a:r>
              <a:rPr lang="zh-CN" altLang="en-US" sz="2800">
                <a:latin typeface="Times New Roman" panose="02020603050405020304" pitchFamily="18" charset="0"/>
                <a:cs typeface="Times New Roman" panose="02020603050405020304" pitchFamily="18" charset="0"/>
              </a:rPr>
              <a:t>  ①Many of his songs____________________</a:t>
            </a:r>
          </a:p>
          <a:p>
            <a:pPr marL="0" indent="0">
              <a:buNone/>
            </a:pPr>
            <a:r>
              <a:rPr lang="zh-CN" altLang="en-US" sz="2800">
                <a:latin typeface="Times New Roman" panose="02020603050405020304" pitchFamily="18" charset="0"/>
                <a:cs typeface="Times New Roman" panose="02020603050405020304" pitchFamily="18" charset="0"/>
              </a:rPr>
              <a:t>    他的许多歌曲仍然很流行。</a:t>
            </a:r>
          </a:p>
          <a:p>
            <a:pPr marL="0" indent="0">
              <a:buNone/>
            </a:pPr>
            <a:r>
              <a:rPr lang="zh-CN" altLang="en-US" sz="2800">
                <a:latin typeface="Times New Roman" panose="02020603050405020304" pitchFamily="18" charset="0"/>
                <a:cs typeface="Times New Roman" panose="02020603050405020304" pitchFamily="18" charset="0"/>
              </a:rPr>
              <a:t>  ②In spite of their quarrel, they ______________________</a:t>
            </a:r>
          </a:p>
          <a:p>
            <a:pPr marL="0" indent="0">
              <a:buNone/>
            </a:pPr>
            <a:r>
              <a:rPr lang="zh-CN" altLang="en-US" sz="2800">
                <a:latin typeface="Times New Roman" panose="02020603050405020304" pitchFamily="18" charset="0"/>
                <a:cs typeface="Times New Roman" panose="02020603050405020304" pitchFamily="18" charset="0"/>
              </a:rPr>
              <a:t>    尽管他们吵架了，但他们仍然是最好的朋友。</a:t>
            </a:r>
          </a:p>
          <a:p>
            <a:pPr marL="0" indent="0">
              <a:buNone/>
            </a:pPr>
            <a:r>
              <a:rPr lang="zh-CN" altLang="en-US" sz="2800">
                <a:latin typeface="Times New Roman" panose="02020603050405020304" pitchFamily="18" charset="0"/>
                <a:cs typeface="Times New Roman" panose="02020603050405020304" pitchFamily="18" charset="0"/>
              </a:rPr>
              <a:t>vi. 停留，逗留；留存，剩下，遗留；留待，尚待  </a:t>
            </a:r>
          </a:p>
          <a:p>
            <a:pPr marL="0" indent="0">
              <a:buNone/>
            </a:pPr>
            <a:r>
              <a:rPr lang="zh-CN" altLang="en-US" sz="2800">
                <a:latin typeface="Times New Roman" panose="02020603050405020304" pitchFamily="18" charset="0"/>
                <a:cs typeface="Times New Roman" panose="02020603050405020304" pitchFamily="18" charset="0"/>
              </a:rPr>
              <a:t>常用句型it remains to be done 尚待/有待于进一步去做</a:t>
            </a:r>
          </a:p>
          <a:p>
            <a:pPr marL="0" indent="0">
              <a:buNone/>
            </a:pPr>
            <a:r>
              <a:rPr lang="zh-CN" altLang="en-US" sz="2800">
                <a:latin typeface="Times New Roman" panose="02020603050405020304" pitchFamily="18" charset="0"/>
                <a:cs typeface="Times New Roman" panose="02020603050405020304" pitchFamily="18" charset="0"/>
              </a:rPr>
              <a:t>  ①They __________ in Mexico until June.</a:t>
            </a:r>
          </a:p>
          <a:p>
            <a:pPr marL="0" indent="0">
              <a:buNone/>
            </a:pPr>
            <a:r>
              <a:rPr lang="zh-CN" altLang="en-US" sz="2800">
                <a:latin typeface="Times New Roman" panose="02020603050405020304" pitchFamily="18" charset="0"/>
                <a:cs typeface="Times New Roman" panose="02020603050405020304" pitchFamily="18" charset="0"/>
              </a:rPr>
              <a:t>他们停留在墨西哥到六月。</a:t>
            </a:r>
          </a:p>
          <a:p>
            <a:pPr marL="0" indent="0">
              <a:buNone/>
            </a:pPr>
            <a:r>
              <a:rPr lang="zh-CN" altLang="en-US" sz="2800">
                <a:latin typeface="Times New Roman" panose="02020603050405020304" pitchFamily="18" charset="0"/>
                <a:cs typeface="Times New Roman" panose="02020603050405020304" pitchFamily="18" charset="0"/>
              </a:rPr>
              <a:t>  ②________________________________ after the big fire.</a:t>
            </a:r>
          </a:p>
          <a:p>
            <a:pPr marL="0" indent="0">
              <a:buNone/>
            </a:pPr>
            <a:r>
              <a:rPr lang="zh-CN" altLang="en-US" sz="2800">
                <a:latin typeface="Times New Roman" panose="02020603050405020304" pitchFamily="18" charset="0"/>
                <a:cs typeface="Times New Roman" panose="02020603050405020304" pitchFamily="18" charset="0"/>
              </a:rPr>
              <a:t>大火过后，这间房子所剩无几。</a:t>
            </a:r>
          </a:p>
          <a:p>
            <a:pPr marL="0" indent="0">
              <a:buNone/>
            </a:pPr>
            <a:r>
              <a:rPr lang="zh-CN" altLang="en-US" sz="2800">
                <a:latin typeface="Times New Roman" panose="02020603050405020304" pitchFamily="18" charset="0"/>
                <a:cs typeface="Times New Roman" panose="02020603050405020304" pitchFamily="18" charset="0"/>
              </a:rPr>
              <a:t>  </a:t>
            </a:r>
          </a:p>
        </p:txBody>
      </p:sp>
      <p:sp>
        <p:nvSpPr>
          <p:cNvPr id="7" name="文本框 6"/>
          <p:cNvSpPr txBox="1"/>
          <p:nvPr/>
        </p:nvSpPr>
        <p:spPr>
          <a:xfrm>
            <a:off x="3443605" y="1215390"/>
            <a:ext cx="3119755"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  remain popular</a:t>
            </a:r>
            <a:r>
              <a:rPr lang="en-US" altLang="zh-CN" sz="2800" b="1">
                <a:solidFill>
                  <a:srgbClr val="FF0000"/>
                </a:solidFill>
                <a:latin typeface="Times New Roman" panose="02020603050405020304" pitchFamily="18" charset="0"/>
                <a:cs typeface="Times New Roman" panose="02020603050405020304" pitchFamily="18" charset="0"/>
              </a:rPr>
              <a:t> </a:t>
            </a:r>
          </a:p>
        </p:txBody>
      </p:sp>
      <p:sp>
        <p:nvSpPr>
          <p:cNvPr id="4" name="文本框 3"/>
          <p:cNvSpPr txBox="1"/>
          <p:nvPr/>
        </p:nvSpPr>
        <p:spPr>
          <a:xfrm>
            <a:off x="4577715" y="2218690"/>
            <a:ext cx="4699635"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  </a:t>
            </a:r>
            <a:r>
              <a:rPr sz="2800" b="1">
                <a:solidFill>
                  <a:srgbClr val="FF0000"/>
                </a:solidFill>
                <a:latin typeface="Times New Roman" panose="02020603050405020304" pitchFamily="18" charset="0"/>
                <a:cs typeface="Times New Roman" panose="02020603050405020304" pitchFamily="18" charset="0"/>
              </a:rPr>
              <a:t>remained the best of friends</a:t>
            </a:r>
          </a:p>
        </p:txBody>
      </p:sp>
      <p:sp>
        <p:nvSpPr>
          <p:cNvPr id="5" name="文本框 4"/>
          <p:cNvSpPr txBox="1"/>
          <p:nvPr/>
        </p:nvSpPr>
        <p:spPr>
          <a:xfrm>
            <a:off x="1583055" y="4285615"/>
            <a:ext cx="3119755"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  remained</a:t>
            </a:r>
            <a:r>
              <a:rPr lang="en-US" altLang="zh-CN" sz="2800" b="1">
                <a:solidFill>
                  <a:srgbClr val="FF0000"/>
                </a:solidFill>
                <a:latin typeface="Times New Roman" panose="02020603050405020304" pitchFamily="18" charset="0"/>
                <a:cs typeface="Times New Roman" panose="02020603050405020304" pitchFamily="18" charset="0"/>
              </a:rPr>
              <a:t> </a:t>
            </a:r>
          </a:p>
        </p:txBody>
      </p:sp>
      <p:sp>
        <p:nvSpPr>
          <p:cNvPr id="6" name="文本框 5"/>
          <p:cNvSpPr txBox="1"/>
          <p:nvPr/>
        </p:nvSpPr>
        <p:spPr>
          <a:xfrm>
            <a:off x="690245" y="5294630"/>
            <a:ext cx="5445125"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  </a:t>
            </a:r>
            <a:r>
              <a:rPr sz="2800" b="1">
                <a:solidFill>
                  <a:srgbClr val="FF0000"/>
                </a:solidFill>
                <a:latin typeface="Times New Roman" panose="02020603050405020304" pitchFamily="18" charset="0"/>
                <a:cs typeface="Times New Roman" panose="02020603050405020304" pitchFamily="18" charset="0"/>
              </a:rPr>
              <a:t>Very little of the house remained</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 calcmode="lin" valueType="num">
                                      <p:cBhvr additive="base">
                                        <p:cTn id="25"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20015" y="156210"/>
            <a:ext cx="8869680" cy="4526280"/>
          </a:xfrm>
        </p:spPr>
        <p:txBody>
          <a:bodyPr>
            <a:noAutofit/>
          </a:bodyPr>
          <a:lstStyle/>
          <a:p>
            <a:pPr marL="0" indent="0">
              <a:buNone/>
            </a:pPr>
            <a:r>
              <a:rPr lang="zh-CN" altLang="en-US" sz="2800">
                <a:latin typeface="Times New Roman" panose="02020603050405020304" pitchFamily="18" charset="0"/>
                <a:cs typeface="Times New Roman" panose="02020603050405020304" pitchFamily="18" charset="0"/>
                <a:sym typeface="+mn-ea"/>
              </a:rPr>
              <a:t>③____________________ whether you are right.</a:t>
            </a:r>
          </a:p>
          <a:p>
            <a:pPr marL="0" indent="0">
              <a:buNone/>
            </a:pPr>
            <a:r>
              <a:rPr lang="zh-CN" altLang="en-US" sz="2800">
                <a:latin typeface="Times New Roman" panose="02020603050405020304" pitchFamily="18" charset="0"/>
                <a:cs typeface="Times New Roman" panose="02020603050405020304" pitchFamily="18" charset="0"/>
                <a:sym typeface="+mn-ea"/>
              </a:rPr>
              <a:t>  你是否正确，尚待分晓。</a:t>
            </a:r>
            <a:endParaRPr lang="zh-CN" altLang="en-US" sz="2800">
              <a:latin typeface="Times New Roman" panose="02020603050405020304" pitchFamily="18" charset="0"/>
              <a:cs typeface="Times New Roman" panose="02020603050405020304" pitchFamily="18" charset="0"/>
            </a:endParaRPr>
          </a:p>
          <a:p>
            <a:pPr marL="0" indent="0">
              <a:buNone/>
            </a:pPr>
            <a:r>
              <a:rPr lang="zh-CN" altLang="en-US" sz="2800">
                <a:latin typeface="Times New Roman" panose="02020603050405020304" pitchFamily="18" charset="0"/>
                <a:cs typeface="Times New Roman" panose="02020603050405020304" pitchFamily="18" charset="0"/>
              </a:rPr>
              <a:t>【拓展】</a:t>
            </a:r>
          </a:p>
          <a:p>
            <a:pPr marL="0" indent="0">
              <a:buNone/>
            </a:pPr>
            <a:r>
              <a:rPr lang="zh-CN" altLang="en-US" sz="2800">
                <a:latin typeface="Times New Roman" panose="02020603050405020304" pitchFamily="18" charset="0"/>
                <a:cs typeface="Times New Roman" panose="02020603050405020304" pitchFamily="18" charset="0"/>
              </a:rPr>
              <a:t>remaining adj. 剩下的，留下的 常做前置定语</a:t>
            </a:r>
          </a:p>
          <a:p>
            <a:pPr marL="0" indent="0">
              <a:buNone/>
            </a:pPr>
            <a:r>
              <a:rPr lang="zh-CN" altLang="en-US" sz="2800">
                <a:latin typeface="Times New Roman" panose="02020603050405020304" pitchFamily="18" charset="0"/>
                <a:cs typeface="Times New Roman" panose="02020603050405020304" pitchFamily="18" charset="0"/>
              </a:rPr>
              <a:t>The three parties will meet next month to work out the____________ differences.  </a:t>
            </a:r>
          </a:p>
          <a:p>
            <a:pPr marL="0" indent="0">
              <a:buNone/>
            </a:pPr>
            <a:r>
              <a:rPr lang="zh-CN" altLang="en-US" sz="2800">
                <a:latin typeface="Times New Roman" panose="02020603050405020304" pitchFamily="18" charset="0"/>
                <a:cs typeface="Times New Roman" panose="02020603050405020304" pitchFamily="18" charset="0"/>
              </a:rPr>
              <a:t>三方将在下个月会面，以解决余下的分歧。</a:t>
            </a:r>
          </a:p>
          <a:p>
            <a:pPr marL="0" indent="0">
              <a:buNone/>
            </a:pPr>
            <a:r>
              <a:rPr lang="zh-CN" altLang="en-US" sz="2800">
                <a:latin typeface="Times New Roman" panose="02020603050405020304" pitchFamily="18" charset="0"/>
                <a:cs typeface="Times New Roman" panose="02020603050405020304" pitchFamily="18" charset="0"/>
              </a:rPr>
              <a:t>remains n. 遗体，遗迹，剩余物</a:t>
            </a:r>
          </a:p>
          <a:p>
            <a:pPr marL="0" indent="0">
              <a:buNone/>
            </a:pPr>
            <a:r>
              <a:rPr lang="zh-CN" altLang="en-US" sz="2800">
                <a:latin typeface="Times New Roman" panose="02020603050405020304" pitchFamily="18" charset="0"/>
                <a:cs typeface="Times New Roman" panose="02020603050405020304" pitchFamily="18" charset="0"/>
              </a:rPr>
              <a:t>The remains of an ancient town ______________(preserve) well by the local government.</a:t>
            </a:r>
          </a:p>
          <a:p>
            <a:pPr marL="0" indent="0">
              <a:buNone/>
            </a:pPr>
            <a:r>
              <a:rPr lang="zh-CN" altLang="en-US" sz="2800">
                <a:latin typeface="Times New Roman" panose="02020603050405020304" pitchFamily="18" charset="0"/>
                <a:cs typeface="Times New Roman" panose="02020603050405020304" pitchFamily="18" charset="0"/>
              </a:rPr>
              <a:t>一座古城的遗迹被当地政府完好地保存下来。</a:t>
            </a:r>
          </a:p>
          <a:p>
            <a:pPr marL="0" indent="0">
              <a:buNone/>
            </a:pPr>
            <a:endParaRPr lang="zh-CN" altLang="en-US" sz="2800">
              <a:latin typeface="Times New Roman" panose="02020603050405020304" pitchFamily="18" charset="0"/>
              <a:cs typeface="Times New Roman" panose="02020603050405020304" pitchFamily="18" charset="0"/>
            </a:endParaRPr>
          </a:p>
        </p:txBody>
      </p:sp>
      <p:sp>
        <p:nvSpPr>
          <p:cNvPr id="6" name="文本框 5"/>
          <p:cNvSpPr txBox="1"/>
          <p:nvPr/>
        </p:nvSpPr>
        <p:spPr>
          <a:xfrm>
            <a:off x="551815" y="156210"/>
            <a:ext cx="3576955"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  </a:t>
            </a:r>
            <a:r>
              <a:rPr sz="2800" b="1">
                <a:solidFill>
                  <a:srgbClr val="FF0000"/>
                </a:solidFill>
                <a:latin typeface="Times New Roman" panose="02020603050405020304" pitchFamily="18" charset="0"/>
                <a:cs typeface="Times New Roman" panose="02020603050405020304" pitchFamily="18" charset="0"/>
              </a:rPr>
              <a:t>It remains to be seen</a:t>
            </a:r>
          </a:p>
        </p:txBody>
      </p:sp>
      <p:sp>
        <p:nvSpPr>
          <p:cNvPr id="4" name="文本框 3"/>
          <p:cNvSpPr txBox="1"/>
          <p:nvPr/>
        </p:nvSpPr>
        <p:spPr>
          <a:xfrm>
            <a:off x="551815" y="2574925"/>
            <a:ext cx="2133600"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  </a:t>
            </a:r>
            <a:r>
              <a:rPr sz="2800" b="1">
                <a:solidFill>
                  <a:srgbClr val="FF0000"/>
                </a:solidFill>
                <a:latin typeface="Times New Roman" panose="02020603050405020304" pitchFamily="18" charset="0"/>
                <a:cs typeface="Times New Roman" panose="02020603050405020304" pitchFamily="18" charset="0"/>
              </a:rPr>
              <a:t>remaining</a:t>
            </a:r>
          </a:p>
        </p:txBody>
      </p:sp>
      <p:sp>
        <p:nvSpPr>
          <p:cNvPr id="5" name="文本框 4"/>
          <p:cNvSpPr txBox="1"/>
          <p:nvPr/>
        </p:nvSpPr>
        <p:spPr>
          <a:xfrm>
            <a:off x="4571365" y="4160520"/>
            <a:ext cx="2781300"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  </a:t>
            </a:r>
            <a:r>
              <a:rPr sz="2800" b="1">
                <a:solidFill>
                  <a:srgbClr val="FF0000"/>
                </a:solidFill>
                <a:latin typeface="Times New Roman" panose="02020603050405020304" pitchFamily="18" charset="0"/>
                <a:cs typeface="Times New Roman" panose="02020603050405020304" pitchFamily="18" charset="0"/>
              </a:rPr>
              <a:t>were preserved</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32410" y="165100"/>
            <a:ext cx="8696960" cy="4526280"/>
          </a:xfrm>
        </p:spPr>
        <p:txBody>
          <a:bodyPr>
            <a:noAutofit/>
          </a:bodyPr>
          <a:lstStyle/>
          <a:p>
            <a:pPr marL="0" indent="0">
              <a:buNone/>
            </a:pPr>
            <a:r>
              <a:rPr lang="zh-CN" altLang="en-US" sz="2800">
                <a:latin typeface="Times New Roman" panose="02020603050405020304" pitchFamily="18" charset="0"/>
                <a:cs typeface="Times New Roman" panose="02020603050405020304" pitchFamily="18" charset="0"/>
                <a:sym typeface="+mn-ea"/>
              </a:rPr>
              <a:t>【活学活用】</a:t>
            </a:r>
            <a:endParaRPr lang="zh-CN" altLang="en-US" sz="2800">
              <a:latin typeface="Times New Roman" panose="02020603050405020304" pitchFamily="18" charset="0"/>
              <a:cs typeface="Times New Roman" panose="02020603050405020304" pitchFamily="18" charset="0"/>
            </a:endParaRPr>
          </a:p>
          <a:p>
            <a:pPr marL="0" indent="0">
              <a:buNone/>
            </a:pPr>
            <a:r>
              <a:rPr lang="zh-CN" altLang="en-US" sz="2800">
                <a:latin typeface="Times New Roman" panose="02020603050405020304" pitchFamily="18" charset="0"/>
                <a:cs typeface="Times New Roman" panose="02020603050405020304" pitchFamily="18" charset="0"/>
                <a:sym typeface="+mn-ea"/>
              </a:rPr>
              <a:t>a. It remains ___</a:t>
            </a:r>
            <a:r>
              <a:rPr lang="en-US" altLang="zh-CN" sz="2800">
                <a:latin typeface="Times New Roman" panose="02020603050405020304" pitchFamily="18" charset="0"/>
                <a:cs typeface="Times New Roman" panose="02020603050405020304" pitchFamily="18" charset="0"/>
                <a:sym typeface="+mn-ea"/>
              </a:rPr>
              <a:t>___</a:t>
            </a:r>
            <a:r>
              <a:rPr lang="zh-CN" altLang="en-US" sz="2800">
                <a:latin typeface="Times New Roman" panose="02020603050405020304" pitchFamily="18" charset="0"/>
                <a:cs typeface="Times New Roman" panose="02020603050405020304" pitchFamily="18" charset="0"/>
                <a:sym typeface="+mn-ea"/>
              </a:rPr>
              <a:t>______(see) whether Jim will be fit enough to play in the finals.</a:t>
            </a:r>
            <a:endParaRPr lang="zh-CN" altLang="en-US" sz="2800">
              <a:latin typeface="Times New Roman" panose="02020603050405020304" pitchFamily="18" charset="0"/>
              <a:cs typeface="Times New Roman" panose="02020603050405020304" pitchFamily="18" charset="0"/>
            </a:endParaRPr>
          </a:p>
          <a:p>
            <a:pPr marL="0" indent="0">
              <a:buNone/>
            </a:pPr>
            <a:r>
              <a:rPr lang="zh-CN" altLang="en-US" sz="2800">
                <a:latin typeface="Times New Roman" panose="02020603050405020304" pitchFamily="18" charset="0"/>
                <a:cs typeface="Times New Roman" panose="02020603050405020304" pitchFamily="18" charset="0"/>
                <a:sym typeface="+mn-ea"/>
              </a:rPr>
              <a:t>b. Please remain  ______ (seat).The winner of the prize will be announced soon.</a:t>
            </a:r>
            <a:endParaRPr lang="zh-CN" altLang="en-US" sz="2800">
              <a:latin typeface="Times New Roman" panose="02020603050405020304" pitchFamily="18" charset="0"/>
              <a:cs typeface="Times New Roman" panose="02020603050405020304" pitchFamily="18" charset="0"/>
            </a:endParaRPr>
          </a:p>
          <a:p>
            <a:pPr marL="0" indent="0">
              <a:buNone/>
            </a:pPr>
            <a:r>
              <a:rPr lang="zh-CN" altLang="en-US" sz="2800">
                <a:latin typeface="Times New Roman" panose="02020603050405020304" pitchFamily="18" charset="0"/>
                <a:cs typeface="Times New Roman" panose="02020603050405020304" pitchFamily="18" charset="0"/>
              </a:rPr>
              <a:t>3) desire n.渴望，欲望 vt. 渴望，希望，要求</a:t>
            </a:r>
          </a:p>
          <a:p>
            <a:pPr marL="0" indent="0">
              <a:buNone/>
            </a:pPr>
            <a:r>
              <a:rPr lang="zh-CN" altLang="en-US" sz="2800">
                <a:latin typeface="Times New Roman" panose="02020603050405020304" pitchFamily="18" charset="0"/>
                <a:cs typeface="Times New Roman" panose="02020603050405020304" pitchFamily="18" charset="0"/>
              </a:rPr>
              <a:t>a. have a/ no desire for sth./ to do sth. （不）渴望得到某物/做某事</a:t>
            </a:r>
          </a:p>
          <a:p>
            <a:pPr marL="0" indent="0">
              <a:buNone/>
            </a:pPr>
            <a:r>
              <a:rPr lang="zh-CN" altLang="en-US" sz="2800">
                <a:latin typeface="Times New Roman" panose="02020603050405020304" pitchFamily="18" charset="0"/>
                <a:cs typeface="Times New Roman" panose="02020603050405020304" pitchFamily="18" charset="0"/>
              </a:rPr>
              <a:t>  He__________________fame and wealth.</a:t>
            </a:r>
          </a:p>
          <a:p>
            <a:pPr marL="0" indent="0">
              <a:buNone/>
            </a:pPr>
            <a:r>
              <a:rPr lang="zh-CN" altLang="en-US" sz="2800">
                <a:latin typeface="Times New Roman" panose="02020603050405020304" pitchFamily="18" charset="0"/>
                <a:cs typeface="Times New Roman" panose="02020603050405020304" pitchFamily="18" charset="0"/>
              </a:rPr>
              <a:t>  他淡泊名利。</a:t>
            </a:r>
          </a:p>
          <a:p>
            <a:pPr marL="0" indent="0">
              <a:buNone/>
            </a:pPr>
            <a:r>
              <a:rPr lang="zh-CN" altLang="en-US" sz="2800">
                <a:latin typeface="Times New Roman" panose="02020603050405020304" pitchFamily="18" charset="0"/>
                <a:cs typeface="Times New Roman" panose="02020603050405020304" pitchFamily="18" charset="0"/>
              </a:rPr>
              <a:t>b. desire (sb.) to do sth. 渴望（某人）去做某事</a:t>
            </a:r>
          </a:p>
          <a:p>
            <a:pPr marL="0" indent="0">
              <a:buNone/>
            </a:pPr>
            <a:r>
              <a:rPr lang="zh-CN" altLang="en-US" sz="2800">
                <a:latin typeface="Times New Roman" panose="02020603050405020304" pitchFamily="18" charset="0"/>
                <a:cs typeface="Times New Roman" panose="02020603050405020304" pitchFamily="18" charset="0"/>
              </a:rPr>
              <a:t>  He ______________ the job he _______________.</a:t>
            </a:r>
          </a:p>
          <a:p>
            <a:pPr marL="0" indent="0">
              <a:buNone/>
            </a:pPr>
            <a:r>
              <a:rPr lang="zh-CN" altLang="en-US" sz="2800">
                <a:latin typeface="Times New Roman" panose="02020603050405020304" pitchFamily="18" charset="0"/>
                <a:cs typeface="Times New Roman" panose="02020603050405020304" pitchFamily="18" charset="0"/>
              </a:rPr>
              <a:t>  他渴望得到他一直想要的工作。</a:t>
            </a:r>
          </a:p>
          <a:p>
            <a:pPr marL="0" indent="0">
              <a:buNone/>
            </a:pPr>
            <a:endParaRPr lang="zh-CN" altLang="en-US" sz="2800">
              <a:latin typeface="Times New Roman" panose="02020603050405020304" pitchFamily="18" charset="0"/>
              <a:cs typeface="Times New Roman" panose="02020603050405020304" pitchFamily="18" charset="0"/>
            </a:endParaRPr>
          </a:p>
        </p:txBody>
      </p:sp>
      <p:sp>
        <p:nvSpPr>
          <p:cNvPr id="7" name="文本框 6"/>
          <p:cNvSpPr txBox="1"/>
          <p:nvPr/>
        </p:nvSpPr>
        <p:spPr>
          <a:xfrm>
            <a:off x="2179320" y="654685"/>
            <a:ext cx="1960245"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  </a:t>
            </a:r>
            <a:r>
              <a:rPr sz="2800" b="1">
                <a:solidFill>
                  <a:srgbClr val="FF0000"/>
                </a:solidFill>
                <a:latin typeface="Times New Roman" panose="02020603050405020304" pitchFamily="18" charset="0"/>
                <a:cs typeface="Times New Roman" panose="02020603050405020304" pitchFamily="18" charset="0"/>
              </a:rPr>
              <a:t>to be seen</a:t>
            </a:r>
          </a:p>
        </p:txBody>
      </p:sp>
      <p:sp>
        <p:nvSpPr>
          <p:cNvPr id="4" name="文本框 3"/>
          <p:cNvSpPr txBox="1"/>
          <p:nvPr/>
        </p:nvSpPr>
        <p:spPr>
          <a:xfrm>
            <a:off x="2624455" y="1607185"/>
            <a:ext cx="1381125"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  </a:t>
            </a:r>
            <a:r>
              <a:rPr sz="2800" b="1">
                <a:solidFill>
                  <a:srgbClr val="FF0000"/>
                </a:solidFill>
                <a:latin typeface="Times New Roman" panose="02020603050405020304" pitchFamily="18" charset="0"/>
                <a:cs typeface="Times New Roman" panose="02020603050405020304" pitchFamily="18" charset="0"/>
              </a:rPr>
              <a:t>seated</a:t>
            </a:r>
          </a:p>
        </p:txBody>
      </p:sp>
      <p:sp>
        <p:nvSpPr>
          <p:cNvPr id="5" name="文本框 4"/>
          <p:cNvSpPr txBox="1"/>
          <p:nvPr/>
        </p:nvSpPr>
        <p:spPr>
          <a:xfrm>
            <a:off x="877570" y="3993515"/>
            <a:ext cx="2928620"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  </a:t>
            </a:r>
            <a:r>
              <a:rPr sz="2800" b="1">
                <a:solidFill>
                  <a:srgbClr val="FF0000"/>
                </a:solidFill>
                <a:latin typeface="Times New Roman" panose="02020603050405020304" pitchFamily="18" charset="0"/>
                <a:cs typeface="Times New Roman" panose="02020603050405020304" pitchFamily="18" charset="0"/>
              </a:rPr>
              <a:t>has no desire for</a:t>
            </a:r>
          </a:p>
        </p:txBody>
      </p:sp>
      <p:sp>
        <p:nvSpPr>
          <p:cNvPr id="6" name="文本框 5"/>
          <p:cNvSpPr txBox="1"/>
          <p:nvPr/>
        </p:nvSpPr>
        <p:spPr>
          <a:xfrm>
            <a:off x="817245" y="5541010"/>
            <a:ext cx="2642870"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  </a:t>
            </a:r>
            <a:r>
              <a:rPr sz="2800" b="1">
                <a:solidFill>
                  <a:srgbClr val="FF0000"/>
                </a:solidFill>
                <a:latin typeface="Times New Roman" panose="02020603050405020304" pitchFamily="18" charset="0"/>
                <a:cs typeface="Times New Roman" panose="02020603050405020304" pitchFamily="18" charset="0"/>
              </a:rPr>
              <a:t>desired to get</a:t>
            </a:r>
          </a:p>
        </p:txBody>
      </p:sp>
      <p:sp>
        <p:nvSpPr>
          <p:cNvPr id="8" name="文本框 7"/>
          <p:cNvSpPr txBox="1"/>
          <p:nvPr/>
        </p:nvSpPr>
        <p:spPr>
          <a:xfrm>
            <a:off x="5095240" y="5541010"/>
            <a:ext cx="2642870"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  </a:t>
            </a:r>
            <a:r>
              <a:rPr sz="2800" b="1">
                <a:solidFill>
                  <a:srgbClr val="FF0000"/>
                </a:solidFill>
                <a:latin typeface="Times New Roman" panose="02020603050405020304" pitchFamily="18" charset="0"/>
                <a:cs typeface="Times New Roman" panose="02020603050405020304" pitchFamily="18" charset="0"/>
              </a:rPr>
              <a:t> had desired</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 calcmode="lin" valueType="num">
                                      <p:cBhvr additive="base">
                                        <p:cTn id="25"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8">
                                            <p:txEl>
                                              <p:pRg st="0" end="0"/>
                                            </p:txEl>
                                          </p:spTgt>
                                        </p:tgtEl>
                                        <p:attrNameLst>
                                          <p:attrName>style.visibility</p:attrName>
                                        </p:attrNameLst>
                                      </p:cBhvr>
                                      <p:to>
                                        <p:strVal val="visible"/>
                                      </p:to>
                                    </p:set>
                                    <p:anim calcmode="lin" valueType="num">
                                      <p:cBhvr additive="base">
                                        <p:cTn id="31"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44805" y="657860"/>
            <a:ext cx="8229600" cy="4525963"/>
          </a:xfrm>
        </p:spPr>
        <p:txBody>
          <a:bodyPr>
            <a:normAutofit fontScale="90000" lnSpcReduction="10000"/>
          </a:bodyPr>
          <a:lstStyle/>
          <a:p>
            <a:pPr marL="0" indent="0">
              <a:buNone/>
            </a:pPr>
            <a:r>
              <a:rPr lang="zh-CN" altLang="en-US">
                <a:latin typeface="Times New Roman" panose="02020603050405020304" pitchFamily="18" charset="0"/>
                <a:cs typeface="Times New Roman" panose="02020603050405020304" pitchFamily="18" charset="0"/>
                <a:sym typeface="+mn-ea"/>
              </a:rPr>
              <a:t>c. desire+ that从句，从句谓语动词使用(should) +动词原形。</a:t>
            </a:r>
            <a:endParaRPr lang="zh-CN" altLang="en-US">
              <a:latin typeface="Times New Roman" panose="02020603050405020304" pitchFamily="18" charset="0"/>
              <a:cs typeface="Times New Roman" panose="02020603050405020304" pitchFamily="18" charset="0"/>
            </a:endParaRPr>
          </a:p>
          <a:p>
            <a:pPr marL="0" indent="0">
              <a:buNone/>
            </a:pPr>
            <a:r>
              <a:rPr lang="zh-CN" altLang="en-US">
                <a:latin typeface="Times New Roman" panose="02020603050405020304" pitchFamily="18" charset="0"/>
                <a:cs typeface="Times New Roman" panose="02020603050405020304" pitchFamily="18" charset="0"/>
                <a:sym typeface="+mn-ea"/>
              </a:rPr>
              <a:t>My parents desired that I______________________ ___</a:t>
            </a:r>
            <a:r>
              <a:rPr lang="en-US" altLang="zh-CN">
                <a:latin typeface="Times New Roman" panose="02020603050405020304" pitchFamily="18" charset="0"/>
                <a:cs typeface="Times New Roman" panose="02020603050405020304" pitchFamily="18" charset="0"/>
                <a:sym typeface="+mn-ea"/>
              </a:rPr>
              <a:t>________________</a:t>
            </a:r>
            <a:r>
              <a:rPr lang="zh-CN" altLang="en-US">
                <a:latin typeface="Times New Roman" panose="02020603050405020304" pitchFamily="18" charset="0"/>
                <a:cs typeface="Times New Roman" panose="02020603050405020304" pitchFamily="18" charset="0"/>
                <a:sym typeface="+mn-ea"/>
              </a:rPr>
              <a:t> the interview.</a:t>
            </a:r>
            <a:endParaRPr lang="zh-CN" altLang="en-US">
              <a:latin typeface="Times New Roman" panose="02020603050405020304" pitchFamily="18" charset="0"/>
              <a:cs typeface="Times New Roman" panose="02020603050405020304" pitchFamily="18" charset="0"/>
            </a:endParaRPr>
          </a:p>
          <a:p>
            <a:pPr marL="0" indent="0">
              <a:buNone/>
            </a:pPr>
            <a:r>
              <a:rPr lang="zh-CN" altLang="en-US">
                <a:latin typeface="Times New Roman" panose="02020603050405020304" pitchFamily="18" charset="0"/>
                <a:cs typeface="Times New Roman" panose="02020603050405020304" pitchFamily="18" charset="0"/>
                <a:sym typeface="+mn-ea"/>
              </a:rPr>
              <a:t>我的父母希望我为面试做好准备。</a:t>
            </a:r>
            <a:endParaRPr lang="zh-CN" altLang="en-US">
              <a:latin typeface="Times New Roman" panose="02020603050405020304" pitchFamily="18" charset="0"/>
              <a:cs typeface="Times New Roman" panose="02020603050405020304" pitchFamily="18" charset="0"/>
            </a:endParaRPr>
          </a:p>
          <a:p>
            <a:pPr marL="0" indent="0">
              <a:buNone/>
            </a:pPr>
            <a:r>
              <a:rPr lang="zh-CN" altLang="en-US">
                <a:latin typeface="Times New Roman" panose="02020603050405020304" pitchFamily="18" charset="0"/>
                <a:cs typeface="Times New Roman" panose="02020603050405020304" pitchFamily="18" charset="0"/>
                <a:sym typeface="+mn-ea"/>
              </a:rPr>
              <a:t>【活学活用】</a:t>
            </a:r>
            <a:endParaRPr lang="zh-CN" altLang="en-US">
              <a:latin typeface="Times New Roman" panose="02020603050405020304" pitchFamily="18" charset="0"/>
              <a:cs typeface="Times New Roman" panose="02020603050405020304" pitchFamily="18" charset="0"/>
            </a:endParaRPr>
          </a:p>
          <a:p>
            <a:pPr marL="0" indent="0">
              <a:buNone/>
            </a:pPr>
            <a:r>
              <a:rPr lang="zh-CN" altLang="en-US">
                <a:latin typeface="Times New Roman" panose="02020603050405020304" pitchFamily="18" charset="0"/>
                <a:cs typeface="Times New Roman" panose="02020603050405020304" pitchFamily="18" charset="0"/>
                <a:sym typeface="+mn-ea"/>
              </a:rPr>
              <a:t>a. I desired him ____________ back.</a:t>
            </a:r>
          </a:p>
          <a:p>
            <a:pPr marL="0" indent="0">
              <a:buNone/>
            </a:pPr>
            <a:r>
              <a:rPr lang="zh-CN" altLang="en-US">
                <a:latin typeface="Times New Roman" panose="02020603050405020304" pitchFamily="18" charset="0"/>
                <a:cs typeface="Times New Roman" panose="02020603050405020304" pitchFamily="18" charset="0"/>
                <a:sym typeface="+mn-ea"/>
              </a:rPr>
              <a:t>    = I desired that he _________</a:t>
            </a:r>
            <a:r>
              <a:rPr lang="en-US" altLang="zh-CN">
                <a:latin typeface="Times New Roman" panose="02020603050405020304" pitchFamily="18" charset="0"/>
                <a:cs typeface="Times New Roman" panose="02020603050405020304" pitchFamily="18" charset="0"/>
                <a:sym typeface="+mn-ea"/>
              </a:rPr>
              <a:t>____</a:t>
            </a:r>
            <a:r>
              <a:rPr lang="zh-CN" altLang="en-US">
                <a:latin typeface="Times New Roman" panose="02020603050405020304" pitchFamily="18" charset="0"/>
                <a:cs typeface="Times New Roman" panose="02020603050405020304" pitchFamily="18" charset="0"/>
                <a:sym typeface="+mn-ea"/>
              </a:rPr>
              <a:t>_ back.(come)</a:t>
            </a:r>
            <a:endParaRPr lang="zh-CN" altLang="en-US">
              <a:latin typeface="Times New Roman" panose="02020603050405020304" pitchFamily="18" charset="0"/>
              <a:cs typeface="Times New Roman" panose="02020603050405020304" pitchFamily="18" charset="0"/>
            </a:endParaRPr>
          </a:p>
          <a:p>
            <a:pPr marL="0" indent="0">
              <a:buNone/>
            </a:pPr>
            <a:r>
              <a:rPr lang="zh-CN" altLang="en-US">
                <a:latin typeface="Times New Roman" panose="02020603050405020304" pitchFamily="18" charset="0"/>
                <a:cs typeface="Times New Roman" panose="02020603050405020304" pitchFamily="18" charset="0"/>
                <a:sym typeface="+mn-ea"/>
              </a:rPr>
              <a:t>b. He had a strong desire ______(go) on holiday.</a:t>
            </a:r>
            <a:endParaRPr lang="zh-CN" altLang="en-US">
              <a:latin typeface="Times New Roman" panose="02020603050405020304" pitchFamily="18" charset="0"/>
              <a:cs typeface="Times New Roman" panose="02020603050405020304" pitchFamily="18" charset="0"/>
            </a:endParaRPr>
          </a:p>
          <a:p>
            <a:pPr marL="0" indent="0">
              <a:buNone/>
            </a:pPr>
            <a:endParaRPr lang="zh-CN" altLang="en-US"/>
          </a:p>
        </p:txBody>
      </p:sp>
      <p:sp>
        <p:nvSpPr>
          <p:cNvPr id="8" name="文本框 7"/>
          <p:cNvSpPr txBox="1"/>
          <p:nvPr/>
        </p:nvSpPr>
        <p:spPr>
          <a:xfrm>
            <a:off x="4240530" y="1530985"/>
            <a:ext cx="3615690"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  </a:t>
            </a:r>
            <a:r>
              <a:rPr sz="2800" b="1">
                <a:solidFill>
                  <a:srgbClr val="FF0000"/>
                </a:solidFill>
                <a:latin typeface="Times New Roman" panose="02020603050405020304" pitchFamily="18" charset="0"/>
                <a:cs typeface="Times New Roman" panose="02020603050405020304" pitchFamily="18" charset="0"/>
              </a:rPr>
              <a:t> (should) make good </a:t>
            </a:r>
          </a:p>
        </p:txBody>
      </p:sp>
      <p:sp>
        <p:nvSpPr>
          <p:cNvPr id="4" name="文本框 3"/>
          <p:cNvSpPr txBox="1"/>
          <p:nvPr/>
        </p:nvSpPr>
        <p:spPr>
          <a:xfrm>
            <a:off x="2727325" y="3344545"/>
            <a:ext cx="2642870"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  </a:t>
            </a:r>
            <a:r>
              <a:rPr sz="2800" b="1">
                <a:solidFill>
                  <a:srgbClr val="FF0000"/>
                </a:solidFill>
                <a:latin typeface="Times New Roman" panose="02020603050405020304" pitchFamily="18" charset="0"/>
                <a:cs typeface="Times New Roman" panose="02020603050405020304" pitchFamily="18" charset="0"/>
              </a:rPr>
              <a:t>  to come</a:t>
            </a:r>
          </a:p>
        </p:txBody>
      </p:sp>
      <p:sp>
        <p:nvSpPr>
          <p:cNvPr id="5" name="文本框 4"/>
          <p:cNvSpPr txBox="1"/>
          <p:nvPr/>
        </p:nvSpPr>
        <p:spPr>
          <a:xfrm>
            <a:off x="535940" y="1912620"/>
            <a:ext cx="3078480"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 </a:t>
            </a:r>
            <a:r>
              <a:rPr sz="2800" b="1">
                <a:solidFill>
                  <a:srgbClr val="FF0000"/>
                </a:solidFill>
                <a:latin typeface="Times New Roman" panose="02020603050405020304" pitchFamily="18" charset="0"/>
                <a:cs typeface="Times New Roman" panose="02020603050405020304" pitchFamily="18" charset="0"/>
              </a:rPr>
              <a:t>preparations for</a:t>
            </a:r>
          </a:p>
        </p:txBody>
      </p:sp>
      <p:sp>
        <p:nvSpPr>
          <p:cNvPr id="6" name="文本框 5"/>
          <p:cNvSpPr txBox="1"/>
          <p:nvPr/>
        </p:nvSpPr>
        <p:spPr>
          <a:xfrm>
            <a:off x="3234690" y="3792855"/>
            <a:ext cx="3248025"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  </a:t>
            </a:r>
            <a:r>
              <a:rPr sz="2800" b="1">
                <a:solidFill>
                  <a:srgbClr val="FF0000"/>
                </a:solidFill>
                <a:latin typeface="Times New Roman" panose="02020603050405020304" pitchFamily="18" charset="0"/>
                <a:cs typeface="Times New Roman" panose="02020603050405020304" pitchFamily="18" charset="0"/>
              </a:rPr>
              <a:t>  (should) come</a:t>
            </a:r>
          </a:p>
        </p:txBody>
      </p:sp>
      <p:sp>
        <p:nvSpPr>
          <p:cNvPr id="7" name="文本框 6"/>
          <p:cNvSpPr txBox="1"/>
          <p:nvPr/>
        </p:nvSpPr>
        <p:spPr>
          <a:xfrm>
            <a:off x="3839845" y="4324985"/>
            <a:ext cx="1530985"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  </a:t>
            </a:r>
            <a:r>
              <a:rPr sz="2800" b="1">
                <a:solidFill>
                  <a:srgbClr val="FF0000"/>
                </a:solidFill>
                <a:latin typeface="Times New Roman" panose="02020603050405020304" pitchFamily="18" charset="0"/>
                <a:cs typeface="Times New Roman" panose="02020603050405020304" pitchFamily="18" charset="0"/>
              </a:rPr>
              <a:t>  to </a:t>
            </a:r>
            <a:r>
              <a:rPr lang="en-US" sz="2800" b="1">
                <a:solidFill>
                  <a:srgbClr val="FF0000"/>
                </a:solidFill>
                <a:latin typeface="Times New Roman" panose="02020603050405020304" pitchFamily="18" charset="0"/>
                <a:cs typeface="Times New Roman" panose="02020603050405020304" pitchFamily="18" charset="0"/>
              </a:rPr>
              <a:t>go</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additive="base">
                                        <p:cTn id="1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 calcmode="lin" valueType="num">
                                      <p:cBhvr additive="base">
                                        <p:cTn id="25"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7">
                                            <p:txEl>
                                              <p:pRg st="0" end="0"/>
                                            </p:txEl>
                                          </p:spTgt>
                                        </p:tgtEl>
                                        <p:attrNameLst>
                                          <p:attrName>style.visibility</p:attrName>
                                        </p:attrNameLst>
                                      </p:cBhvr>
                                      <p:to>
                                        <p:strVal val="visible"/>
                                      </p:to>
                                    </p:set>
                                    <p:anim calcmode="lin" valueType="num">
                                      <p:cBhvr additive="base">
                                        <p:cTn id="31"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5692775"/>
          </a:xfrm>
          <a:prstGeom prst="rect">
            <a:avLst/>
          </a:prstGeom>
          <a:noFill/>
        </p:spPr>
        <p:txBody>
          <a:bodyPr wrap="square" rtlCol="0">
            <a:spAutoFit/>
          </a:bodyPr>
          <a:lstStyle/>
          <a:p>
            <a:r>
              <a:rPr lang="en-US" altLang="zh-CN" sz="2800" dirty="0">
                <a:latin typeface="Times New Roman" panose="02020603050405020304" pitchFamily="18" charset="0"/>
                <a:cs typeface="Times New Roman" panose="02020603050405020304" pitchFamily="18" charset="0"/>
              </a:rPr>
              <a:t>Task 3: Fill in the blanks. </a:t>
            </a:r>
            <a:endParaRPr lang="zh-CN" altLang="zh-CN" sz="2800" dirty="0">
              <a:latin typeface="Times New Roman" panose="02020603050405020304" pitchFamily="18" charset="0"/>
              <a:cs typeface="Times New Roman" panose="02020603050405020304" pitchFamily="18" charset="0"/>
            </a:endParaRPr>
          </a:p>
          <a:p>
            <a:r>
              <a:rPr lang="en-US" altLang="zh-CN" sz="2800" dirty="0">
                <a:latin typeface="Times New Roman" panose="02020603050405020304" pitchFamily="18" charset="0"/>
                <a:cs typeface="Times New Roman" panose="02020603050405020304" pitchFamily="18" charset="0"/>
              </a:rPr>
              <a:t>1. She has a strong desire ______ knowledge and  </a:t>
            </a:r>
          </a:p>
          <a:p>
            <a:r>
              <a:rPr lang="en-US" altLang="zh-CN" sz="2800" dirty="0">
                <a:latin typeface="Times New Roman" panose="02020603050405020304" pitchFamily="18" charset="0"/>
                <a:cs typeface="Times New Roman" panose="02020603050405020304" pitchFamily="18" charset="0"/>
              </a:rPr>
              <a:t>    desires______ (go) to college very much.</a:t>
            </a:r>
            <a:endParaRPr lang="zh-CN" altLang="zh-CN" sz="2800" dirty="0">
              <a:latin typeface="Times New Roman" panose="02020603050405020304" pitchFamily="18" charset="0"/>
              <a:cs typeface="Times New Roman" panose="02020603050405020304" pitchFamily="18" charset="0"/>
            </a:endParaRPr>
          </a:p>
          <a:p>
            <a:r>
              <a:rPr lang="en-US" altLang="zh-CN" sz="2800" dirty="0">
                <a:latin typeface="Times New Roman" panose="02020603050405020304" pitchFamily="18" charset="0"/>
                <a:cs typeface="Times New Roman" panose="02020603050405020304" pitchFamily="18" charset="0"/>
              </a:rPr>
              <a:t>2. The terracotta warriors, which shows the armies of the first </a:t>
            </a:r>
          </a:p>
          <a:p>
            <a:r>
              <a:rPr lang="en-US" altLang="zh-CN" sz="2800" dirty="0">
                <a:latin typeface="Times New Roman" panose="02020603050405020304" pitchFamily="18" charset="0"/>
                <a:cs typeface="Times New Roman" panose="02020603050405020304" pitchFamily="18" charset="0"/>
              </a:rPr>
              <a:t>    Emperor of China, </a:t>
            </a:r>
            <a:r>
              <a:rPr lang="en-US" altLang="zh-CN" sz="2800" dirty="0">
                <a:latin typeface="Times New Roman" panose="02020603050405020304" pitchFamily="18" charset="0"/>
                <a:cs typeface="Times New Roman" panose="02020603050405020304" pitchFamily="18" charset="0"/>
                <a:sym typeface="+mn-ea"/>
              </a:rPr>
              <a:t>remained</a:t>
            </a:r>
            <a:r>
              <a:rPr lang="en-US" altLang="zh-CN" sz="2800" dirty="0">
                <a:latin typeface="Times New Roman" panose="02020603050405020304" pitchFamily="18" charset="0"/>
                <a:cs typeface="Times New Roman" panose="02020603050405020304" pitchFamily="18" charset="0"/>
              </a:rPr>
              <a:t>________(</a:t>
            </a:r>
            <a:r>
              <a:rPr lang="en-US" altLang="zh-CN" sz="2800" dirty="0">
                <a:latin typeface="Times New Roman" panose="02020603050405020304" pitchFamily="18" charset="0"/>
                <a:cs typeface="Times New Roman" panose="02020603050405020304" pitchFamily="18" charset="0"/>
                <a:sym typeface="+mn-ea"/>
              </a:rPr>
              <a:t>hide</a:t>
            </a:r>
            <a:r>
              <a:rPr lang="en-US" altLang="zh-CN" sz="2800" dirty="0">
                <a:latin typeface="Times New Roman" panose="02020603050405020304" pitchFamily="18" charset="0"/>
                <a:cs typeface="Times New Roman" panose="02020603050405020304" pitchFamily="18" charset="0"/>
              </a:rPr>
              <a:t>)  until 1974.</a:t>
            </a:r>
            <a:endParaRPr lang="zh-CN" altLang="zh-CN" sz="2800" dirty="0">
              <a:latin typeface="Times New Roman" panose="02020603050405020304" pitchFamily="18" charset="0"/>
              <a:cs typeface="Times New Roman" panose="02020603050405020304" pitchFamily="18" charset="0"/>
            </a:endParaRPr>
          </a:p>
          <a:p>
            <a:r>
              <a:rPr lang="en-US" altLang="zh-CN" sz="2800" dirty="0">
                <a:latin typeface="Times New Roman" panose="02020603050405020304" pitchFamily="18" charset="0"/>
                <a:cs typeface="Times New Roman" panose="02020603050405020304" pitchFamily="18" charset="0"/>
              </a:rPr>
              <a:t>3. The lady said she would buy a gift for her daughter with the  </a:t>
            </a:r>
          </a:p>
          <a:p>
            <a:r>
              <a:rPr lang="en-US" altLang="zh-CN" sz="2800" dirty="0">
                <a:latin typeface="Times New Roman" panose="02020603050405020304" pitchFamily="18" charset="0"/>
                <a:cs typeface="Times New Roman" panose="02020603050405020304" pitchFamily="18" charset="0"/>
              </a:rPr>
              <a:t>   _____________ (remain)20 dollars.</a:t>
            </a:r>
            <a:endParaRPr lang="zh-CN" altLang="zh-CN" sz="2800" dirty="0">
              <a:latin typeface="Times New Roman" panose="02020603050405020304" pitchFamily="18" charset="0"/>
              <a:cs typeface="Times New Roman" panose="02020603050405020304" pitchFamily="18" charset="0"/>
            </a:endParaRPr>
          </a:p>
          <a:p>
            <a:r>
              <a:rPr lang="en-US" altLang="zh-CN" sz="2800" dirty="0">
                <a:latin typeface="Times New Roman" panose="02020603050405020304" pitchFamily="18" charset="0"/>
                <a:cs typeface="Times New Roman" panose="02020603050405020304" pitchFamily="18" charset="0"/>
              </a:rPr>
              <a:t>4. This evening, I will be talking to </a:t>
            </a:r>
            <a:r>
              <a:rPr lang="en-US" altLang="zh-CN" sz="2800" dirty="0" err="1">
                <a:latin typeface="Times New Roman" panose="02020603050405020304" pitchFamily="18" charset="0"/>
                <a:cs typeface="Times New Roman" panose="02020603050405020304" pitchFamily="18" charset="0"/>
              </a:rPr>
              <a:t>Dr</a:t>
            </a:r>
            <a:r>
              <a:rPr lang="en-US" altLang="zh-CN" sz="2800" dirty="0">
                <a:latin typeface="Times New Roman" panose="02020603050405020304" pitchFamily="18" charset="0"/>
                <a:cs typeface="Times New Roman" panose="02020603050405020304" pitchFamily="18" charset="0"/>
              </a:rPr>
              <a:t> Richard </a:t>
            </a:r>
            <a:r>
              <a:rPr lang="en-US" altLang="zh-CN" sz="2800" dirty="0" err="1">
                <a:latin typeface="Times New Roman" panose="02020603050405020304" pitchFamily="18" charset="0"/>
                <a:cs typeface="Times New Roman" panose="02020603050405020304" pitchFamily="18" charset="0"/>
              </a:rPr>
              <a:t>Fairhurst</a:t>
            </a:r>
            <a:r>
              <a:rPr lang="en-US" altLang="zh-CN" sz="2800" dirty="0">
                <a:latin typeface="Times New Roman" panose="02020603050405020304" pitchFamily="18" charset="0"/>
                <a:cs typeface="Times New Roman" panose="02020603050405020304" pitchFamily="18" charset="0"/>
              </a:rPr>
              <a:t>,  </a:t>
            </a:r>
          </a:p>
          <a:p>
            <a:r>
              <a:rPr lang="en-US" altLang="zh-CN" sz="2800" dirty="0">
                <a:latin typeface="Times New Roman" panose="02020603050405020304" pitchFamily="18" charset="0"/>
                <a:cs typeface="Times New Roman" panose="02020603050405020304" pitchFamily="18" charset="0"/>
              </a:rPr>
              <a:t>    ______ new book has just been published.</a:t>
            </a:r>
            <a:endParaRPr lang="zh-CN" altLang="zh-CN" sz="2800" dirty="0">
              <a:latin typeface="Times New Roman" panose="02020603050405020304" pitchFamily="18" charset="0"/>
              <a:cs typeface="Times New Roman" panose="02020603050405020304" pitchFamily="18" charset="0"/>
            </a:endParaRPr>
          </a:p>
          <a:p>
            <a:r>
              <a:rPr lang="en-US" altLang="zh-CN" sz="2800" dirty="0">
                <a:latin typeface="Times New Roman" panose="02020603050405020304" pitchFamily="18" charset="0"/>
                <a:cs typeface="Times New Roman" panose="02020603050405020304" pitchFamily="18" charset="0"/>
              </a:rPr>
              <a:t>5. ___________</a:t>
            </a:r>
            <a:r>
              <a:rPr lang="zh-CN" altLang="en-US" sz="2800" dirty="0">
                <a:latin typeface="Times New Roman" panose="02020603050405020304" pitchFamily="18" charset="0"/>
                <a:cs typeface="Times New Roman" panose="02020603050405020304" pitchFamily="18" charset="0"/>
              </a:rPr>
              <a:t>（就</a:t>
            </a:r>
            <a:r>
              <a:rPr lang="en-US" altLang="zh-CN" sz="2800" dirty="0">
                <a:latin typeface="Times New Roman" panose="02020603050405020304" pitchFamily="18" charset="0"/>
                <a:cs typeface="Times New Roman" panose="02020603050405020304" pitchFamily="18" charset="0"/>
              </a:rPr>
              <a:t>...</a:t>
            </a:r>
            <a:r>
              <a:rPr lang="zh-CN" altLang="en-US" sz="2800" dirty="0">
                <a:latin typeface="Times New Roman" panose="02020603050405020304" pitchFamily="18" charset="0"/>
                <a:cs typeface="Times New Roman" panose="02020603050405020304" pitchFamily="18" charset="0"/>
              </a:rPr>
              <a:t>而言）</a:t>
            </a:r>
            <a:r>
              <a:rPr lang="en-US" altLang="zh-CN" sz="2800" dirty="0">
                <a:latin typeface="Times New Roman" panose="02020603050405020304" pitchFamily="18" charset="0"/>
                <a:cs typeface="Times New Roman" panose="02020603050405020304" pitchFamily="18" charset="0"/>
              </a:rPr>
              <a:t> the environment, it is now </a:t>
            </a:r>
          </a:p>
          <a:p>
            <a:r>
              <a:rPr lang="en-US" altLang="zh-CN" sz="2800" dirty="0">
                <a:latin typeface="Times New Roman" panose="02020603050405020304" pitchFamily="18" charset="0"/>
                <a:cs typeface="Times New Roman" panose="02020603050405020304" pitchFamily="18" charset="0"/>
              </a:rPr>
              <a:t>   possible _________(create)an intelligent walking house. </a:t>
            </a:r>
            <a:endParaRPr lang="zh-CN" altLang="zh-CN" sz="2800" dirty="0">
              <a:latin typeface="Times New Roman" panose="02020603050405020304" pitchFamily="18" charset="0"/>
              <a:cs typeface="Times New Roman" panose="02020603050405020304" pitchFamily="18" charset="0"/>
            </a:endParaRPr>
          </a:p>
          <a:p>
            <a:r>
              <a:rPr lang="en-US" altLang="zh-CN" sz="2800" dirty="0">
                <a:latin typeface="Times New Roman" panose="02020603050405020304" pitchFamily="18" charset="0"/>
                <a:cs typeface="Times New Roman" panose="02020603050405020304" pitchFamily="18" charset="0"/>
              </a:rPr>
              <a:t>6. It remains __________ whether he is qualified for the job.</a:t>
            </a:r>
            <a:endParaRPr lang="zh-CN" altLang="zh-CN" sz="2800" dirty="0">
              <a:latin typeface="Times New Roman" panose="02020603050405020304" pitchFamily="18" charset="0"/>
              <a:cs typeface="Times New Roman" panose="02020603050405020304" pitchFamily="18" charset="0"/>
            </a:endParaRPr>
          </a:p>
          <a:p>
            <a:r>
              <a:rPr lang="en-US" altLang="zh-CN" sz="2800" dirty="0">
                <a:latin typeface="Times New Roman" panose="02020603050405020304" pitchFamily="18" charset="0"/>
                <a:cs typeface="Times New Roman" panose="02020603050405020304" pitchFamily="18" charset="0"/>
              </a:rPr>
              <a:t>7. Nothing like this_________________(invent) yet</a:t>
            </a:r>
            <a:r>
              <a:rPr lang="en-US" altLang="zh-CN" sz="2800" dirty="0" smtClean="0">
                <a:latin typeface="Times New Roman" panose="02020603050405020304" pitchFamily="18" charset="0"/>
                <a:cs typeface="Times New Roman" panose="02020603050405020304" pitchFamily="18" charset="0"/>
              </a:rPr>
              <a:t>.</a:t>
            </a:r>
            <a:endParaRPr lang="zh-CN" altLang="zh-CN" sz="2800" dirty="0">
              <a:latin typeface="Times New Roman" panose="02020603050405020304" pitchFamily="18" charset="0"/>
              <a:cs typeface="Times New Roman" panose="02020603050405020304" pitchFamily="18" charset="0"/>
            </a:endParaRPr>
          </a:p>
        </p:txBody>
      </p:sp>
      <p:sp>
        <p:nvSpPr>
          <p:cNvPr id="8" name="矩形 7"/>
          <p:cNvSpPr/>
          <p:nvPr/>
        </p:nvSpPr>
        <p:spPr>
          <a:xfrm>
            <a:off x="3914305" y="473492"/>
            <a:ext cx="957286" cy="523220"/>
          </a:xfrm>
          <a:prstGeom prst="rect">
            <a:avLst/>
          </a:prstGeom>
        </p:spPr>
        <p:txBody>
          <a:bodyPr wrap="square">
            <a:spAutoFit/>
          </a:bodyPr>
          <a:lstStyle/>
          <a:p>
            <a:r>
              <a:rPr lang="en-US" altLang="zh-CN" sz="2800" dirty="0" smtClean="0">
                <a:solidFill>
                  <a:srgbClr val="C00000"/>
                </a:solidFill>
                <a:latin typeface="Times New Roman" panose="02020603050405020304" pitchFamily="18" charset="0"/>
                <a:cs typeface="Times New Roman" panose="02020603050405020304" pitchFamily="18" charset="0"/>
              </a:rPr>
              <a:t>for</a:t>
            </a:r>
            <a:endParaRPr lang="zh-CN" altLang="en-US" sz="2800" dirty="0">
              <a:solidFill>
                <a:srgbClr val="C00000"/>
              </a:solidFill>
              <a:latin typeface="Times New Roman" panose="02020603050405020304" pitchFamily="18" charset="0"/>
              <a:cs typeface="Times New Roman" panose="02020603050405020304" pitchFamily="18" charset="0"/>
            </a:endParaRPr>
          </a:p>
        </p:txBody>
      </p:sp>
      <p:sp>
        <p:nvSpPr>
          <p:cNvPr id="10" name="矩形 9"/>
          <p:cNvSpPr/>
          <p:nvPr/>
        </p:nvSpPr>
        <p:spPr>
          <a:xfrm>
            <a:off x="1530271" y="799058"/>
            <a:ext cx="1512168" cy="523220"/>
          </a:xfrm>
          <a:prstGeom prst="rect">
            <a:avLst/>
          </a:prstGeom>
        </p:spPr>
        <p:txBody>
          <a:bodyPr wrap="square">
            <a:spAutoFit/>
          </a:bodyPr>
          <a:lstStyle/>
          <a:p>
            <a:r>
              <a:rPr lang="en-US" altLang="zh-CN" sz="2800" dirty="0" smtClean="0">
                <a:solidFill>
                  <a:srgbClr val="C00000"/>
                </a:solidFill>
                <a:latin typeface="Times New Roman" panose="02020603050405020304" pitchFamily="18" charset="0"/>
                <a:cs typeface="Times New Roman" panose="02020603050405020304" pitchFamily="18" charset="0"/>
              </a:rPr>
              <a:t>to go</a:t>
            </a:r>
            <a:endParaRPr lang="zh-CN" altLang="en-US" sz="2800" dirty="0">
              <a:solidFill>
                <a:srgbClr val="C00000"/>
              </a:solidFill>
              <a:latin typeface="Times New Roman" panose="02020603050405020304" pitchFamily="18" charset="0"/>
              <a:cs typeface="Times New Roman" panose="02020603050405020304" pitchFamily="18" charset="0"/>
            </a:endParaRPr>
          </a:p>
        </p:txBody>
      </p:sp>
      <p:sp>
        <p:nvSpPr>
          <p:cNvPr id="12" name="矩形 11"/>
          <p:cNvSpPr/>
          <p:nvPr/>
        </p:nvSpPr>
        <p:spPr>
          <a:xfrm>
            <a:off x="497223" y="2489840"/>
            <a:ext cx="1968264" cy="523220"/>
          </a:xfrm>
          <a:prstGeom prst="rect">
            <a:avLst/>
          </a:prstGeom>
        </p:spPr>
        <p:txBody>
          <a:bodyPr wrap="square">
            <a:spAutoFit/>
          </a:bodyPr>
          <a:lstStyle/>
          <a:p>
            <a:r>
              <a:rPr lang="en-US" altLang="zh-CN" sz="2800" dirty="0" smtClean="0">
                <a:solidFill>
                  <a:srgbClr val="C00000"/>
                </a:solidFill>
                <a:latin typeface="Times New Roman" panose="02020603050405020304" pitchFamily="18" charset="0"/>
                <a:cs typeface="Times New Roman" panose="02020603050405020304" pitchFamily="18" charset="0"/>
              </a:rPr>
              <a:t>remaining</a:t>
            </a:r>
            <a:endParaRPr lang="zh-CN" altLang="en-US" sz="2800" dirty="0">
              <a:solidFill>
                <a:srgbClr val="C00000"/>
              </a:solidFill>
              <a:latin typeface="Times New Roman" panose="02020603050405020304" pitchFamily="18" charset="0"/>
              <a:cs typeface="Times New Roman" panose="02020603050405020304" pitchFamily="18" charset="0"/>
            </a:endParaRPr>
          </a:p>
        </p:txBody>
      </p:sp>
      <p:sp>
        <p:nvSpPr>
          <p:cNvPr id="13" name="矩形 12"/>
          <p:cNvSpPr/>
          <p:nvPr/>
        </p:nvSpPr>
        <p:spPr>
          <a:xfrm>
            <a:off x="390113" y="3408293"/>
            <a:ext cx="1554532" cy="523220"/>
          </a:xfrm>
          <a:prstGeom prst="rect">
            <a:avLst/>
          </a:prstGeom>
        </p:spPr>
        <p:txBody>
          <a:bodyPr wrap="square">
            <a:spAutoFit/>
          </a:bodyPr>
          <a:lstStyle/>
          <a:p>
            <a:r>
              <a:rPr lang="en-US" altLang="zh-CN" sz="2800" dirty="0" smtClean="0">
                <a:solidFill>
                  <a:srgbClr val="C00000"/>
                </a:solidFill>
                <a:latin typeface="Times New Roman" panose="02020603050405020304" pitchFamily="18" charset="0"/>
                <a:cs typeface="Times New Roman" panose="02020603050405020304" pitchFamily="18" charset="0"/>
              </a:rPr>
              <a:t>whose</a:t>
            </a:r>
            <a:endParaRPr lang="zh-CN" altLang="en-US" sz="2800" dirty="0">
              <a:solidFill>
                <a:srgbClr val="C00000"/>
              </a:solidFill>
              <a:latin typeface="Times New Roman" panose="02020603050405020304" pitchFamily="18" charset="0"/>
              <a:cs typeface="Times New Roman" panose="02020603050405020304" pitchFamily="18" charset="0"/>
            </a:endParaRPr>
          </a:p>
        </p:txBody>
      </p:sp>
      <p:sp>
        <p:nvSpPr>
          <p:cNvPr id="14" name="矩形 13"/>
          <p:cNvSpPr/>
          <p:nvPr/>
        </p:nvSpPr>
        <p:spPr>
          <a:xfrm>
            <a:off x="497205" y="3850640"/>
            <a:ext cx="2237740" cy="521970"/>
          </a:xfrm>
          <a:prstGeom prst="rect">
            <a:avLst/>
          </a:prstGeom>
        </p:spPr>
        <p:txBody>
          <a:bodyPr wrap="square">
            <a:spAutoFit/>
          </a:bodyPr>
          <a:lstStyle/>
          <a:p>
            <a:r>
              <a:rPr lang="en-US" altLang="zh-CN" sz="2800" dirty="0" smtClean="0">
                <a:solidFill>
                  <a:srgbClr val="FF0000"/>
                </a:solidFill>
                <a:latin typeface="Times New Roman" panose="02020603050405020304" pitchFamily="18" charset="0"/>
                <a:cs typeface="Times New Roman" panose="02020603050405020304" pitchFamily="18" charset="0"/>
              </a:rPr>
              <a:t>In </a:t>
            </a:r>
            <a:r>
              <a:rPr lang="en-US" altLang="zh-CN" sz="2800" dirty="0">
                <a:solidFill>
                  <a:srgbClr val="FF0000"/>
                </a:solidFill>
                <a:latin typeface="Times New Roman" panose="02020603050405020304" pitchFamily="18" charset="0"/>
                <a:cs typeface="Times New Roman" panose="02020603050405020304" pitchFamily="18" charset="0"/>
                <a:sym typeface="+mn-ea"/>
              </a:rPr>
              <a:t>terms of</a:t>
            </a:r>
          </a:p>
        </p:txBody>
      </p:sp>
      <p:sp>
        <p:nvSpPr>
          <p:cNvPr id="15" name="矩形 14"/>
          <p:cNvSpPr/>
          <p:nvPr/>
        </p:nvSpPr>
        <p:spPr>
          <a:xfrm>
            <a:off x="1716837" y="4229209"/>
            <a:ext cx="1554532" cy="523220"/>
          </a:xfrm>
          <a:prstGeom prst="rect">
            <a:avLst/>
          </a:prstGeom>
        </p:spPr>
        <p:txBody>
          <a:bodyPr wrap="square">
            <a:spAutoFit/>
          </a:bodyPr>
          <a:lstStyle/>
          <a:p>
            <a:r>
              <a:rPr lang="en-US" altLang="zh-CN" sz="2800" dirty="0" smtClean="0">
                <a:solidFill>
                  <a:srgbClr val="C00000"/>
                </a:solidFill>
                <a:latin typeface="Times New Roman" panose="02020603050405020304" pitchFamily="18" charset="0"/>
                <a:cs typeface="Times New Roman" panose="02020603050405020304" pitchFamily="18" charset="0"/>
              </a:rPr>
              <a:t>to create</a:t>
            </a:r>
            <a:endParaRPr lang="zh-CN" altLang="en-US" sz="2800" dirty="0">
              <a:solidFill>
                <a:srgbClr val="C00000"/>
              </a:solidFill>
              <a:latin typeface="Times New Roman" panose="02020603050405020304" pitchFamily="18" charset="0"/>
              <a:cs typeface="Times New Roman" panose="02020603050405020304" pitchFamily="18" charset="0"/>
            </a:endParaRPr>
          </a:p>
        </p:txBody>
      </p:sp>
      <p:sp>
        <p:nvSpPr>
          <p:cNvPr id="16" name="矩形 15"/>
          <p:cNvSpPr/>
          <p:nvPr/>
        </p:nvSpPr>
        <p:spPr>
          <a:xfrm>
            <a:off x="1944370" y="4733925"/>
            <a:ext cx="2272665" cy="521970"/>
          </a:xfrm>
          <a:prstGeom prst="rect">
            <a:avLst/>
          </a:prstGeom>
        </p:spPr>
        <p:txBody>
          <a:bodyPr wrap="square">
            <a:spAutoFit/>
          </a:bodyPr>
          <a:lstStyle/>
          <a:p>
            <a:r>
              <a:rPr lang="en-US" altLang="zh-CN" sz="2800" dirty="0">
                <a:solidFill>
                  <a:srgbClr val="FF0000"/>
                </a:solidFill>
                <a:latin typeface="Times New Roman" panose="02020603050405020304" pitchFamily="18" charset="0"/>
                <a:cs typeface="Times New Roman" panose="02020603050405020304" pitchFamily="18" charset="0"/>
                <a:sym typeface="+mn-ea"/>
              </a:rPr>
              <a:t>to be settled</a:t>
            </a:r>
          </a:p>
        </p:txBody>
      </p:sp>
      <p:sp>
        <p:nvSpPr>
          <p:cNvPr id="17" name="矩形 16"/>
          <p:cNvSpPr/>
          <p:nvPr/>
        </p:nvSpPr>
        <p:spPr>
          <a:xfrm>
            <a:off x="2898599" y="5169639"/>
            <a:ext cx="3346348" cy="523220"/>
          </a:xfrm>
          <a:prstGeom prst="rect">
            <a:avLst/>
          </a:prstGeom>
        </p:spPr>
        <p:txBody>
          <a:bodyPr wrap="square">
            <a:spAutoFit/>
          </a:bodyPr>
          <a:lstStyle/>
          <a:p>
            <a:r>
              <a:rPr lang="en-US" altLang="zh-CN" sz="2800" smtClean="0">
                <a:solidFill>
                  <a:srgbClr val="C00000"/>
                </a:solidFill>
                <a:latin typeface="Times New Roman" panose="02020603050405020304" pitchFamily="18" charset="0"/>
                <a:cs typeface="Times New Roman" panose="02020603050405020304" pitchFamily="18" charset="0"/>
              </a:rPr>
              <a:t>has </a:t>
            </a:r>
            <a:r>
              <a:rPr lang="en-US" altLang="zh-CN" sz="2800" dirty="0" smtClean="0">
                <a:solidFill>
                  <a:srgbClr val="C00000"/>
                </a:solidFill>
                <a:latin typeface="Times New Roman" panose="02020603050405020304" pitchFamily="18" charset="0"/>
                <a:cs typeface="Times New Roman" panose="02020603050405020304" pitchFamily="18" charset="0"/>
              </a:rPr>
              <a:t>been invented</a:t>
            </a:r>
            <a:endParaRPr lang="zh-CN" altLang="en-US" sz="2800" dirty="0">
              <a:solidFill>
                <a:srgbClr val="C00000"/>
              </a:solidFill>
              <a:latin typeface="Times New Roman" panose="02020603050405020304" pitchFamily="18" charset="0"/>
              <a:cs typeface="Times New Roman" panose="02020603050405020304" pitchFamily="18" charset="0"/>
            </a:endParaRPr>
          </a:p>
        </p:txBody>
      </p:sp>
      <p:sp>
        <p:nvSpPr>
          <p:cNvPr id="3" name="矩形 2"/>
          <p:cNvSpPr/>
          <p:nvPr/>
        </p:nvSpPr>
        <p:spPr>
          <a:xfrm>
            <a:off x="4644390" y="1682115"/>
            <a:ext cx="1216660" cy="521970"/>
          </a:xfrm>
          <a:prstGeom prst="rect">
            <a:avLst/>
          </a:prstGeom>
        </p:spPr>
        <p:txBody>
          <a:bodyPr wrap="square">
            <a:spAutoFit/>
          </a:bodyPr>
          <a:lstStyle/>
          <a:p>
            <a:r>
              <a:rPr lang="en-US" altLang="zh-CN" sz="2800" dirty="0" smtClean="0">
                <a:solidFill>
                  <a:srgbClr val="C00000"/>
                </a:solidFill>
                <a:latin typeface="Times New Roman" panose="02020603050405020304" pitchFamily="18" charset="0"/>
                <a:cs typeface="Times New Roman" panose="02020603050405020304" pitchFamily="18" charset="0"/>
              </a:rPr>
              <a:t>hidden</a:t>
            </a:r>
            <a:endParaRPr lang="zh-CN" altLang="en-US" sz="2800" dirty="0">
              <a:solidFill>
                <a:srgbClr val="C00000"/>
              </a:solidFill>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2" grpId="0"/>
      <p:bldP spid="13" grpId="0"/>
      <p:bldP spid="14" grpId="0"/>
      <p:bldP spid="15" grpId="0"/>
      <p:bldP spid="16" grpId="0"/>
      <p:bldP spid="17" grpId="0"/>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6554470"/>
          </a:xfrm>
          <a:prstGeom prst="rect">
            <a:avLst/>
          </a:prstGeom>
          <a:noFill/>
        </p:spPr>
        <p:txBody>
          <a:bodyPr wrap="square" rtlCol="0">
            <a:spAutoFit/>
          </a:bodyPr>
          <a:lstStyle/>
          <a:p>
            <a:r>
              <a:rPr lang="en-US" altLang="zh-CN" sz="2800" dirty="0" smtClean="0">
                <a:latin typeface="Times New Roman" panose="02020603050405020304" pitchFamily="18" charset="0"/>
                <a:cs typeface="Times New Roman" panose="02020603050405020304" pitchFamily="18" charset="0"/>
              </a:rPr>
              <a:t>8</a:t>
            </a:r>
            <a:r>
              <a:rPr lang="en-US" altLang="zh-CN" sz="2800" dirty="0">
                <a:latin typeface="Times New Roman" panose="02020603050405020304" pitchFamily="18" charset="0"/>
                <a:cs typeface="Times New Roman" panose="02020603050405020304" pitchFamily="18" charset="0"/>
              </a:rPr>
              <a:t>. Most inventions start ______ recognizing a problem that needs a ______ (solve).</a:t>
            </a:r>
            <a:endParaRPr lang="zh-CN" altLang="zh-CN" sz="2800" dirty="0">
              <a:latin typeface="Times New Roman" panose="02020603050405020304" pitchFamily="18" charset="0"/>
              <a:cs typeface="Times New Roman" panose="02020603050405020304" pitchFamily="18" charset="0"/>
            </a:endParaRPr>
          </a:p>
          <a:p>
            <a:r>
              <a:rPr lang="en-US" altLang="zh-CN" sz="2800" dirty="0">
                <a:latin typeface="Times New Roman" panose="02020603050405020304" pitchFamily="18" charset="0"/>
                <a:cs typeface="Times New Roman" panose="02020603050405020304" pitchFamily="18" charset="0"/>
              </a:rPr>
              <a:t>9. ______ he referred to in his article was unknown to the general readers.</a:t>
            </a:r>
            <a:endParaRPr lang="zh-CN" altLang="zh-CN" sz="2800" dirty="0">
              <a:latin typeface="Times New Roman" panose="02020603050405020304" pitchFamily="18" charset="0"/>
              <a:cs typeface="Times New Roman" panose="02020603050405020304" pitchFamily="18" charset="0"/>
            </a:endParaRPr>
          </a:p>
          <a:p>
            <a:r>
              <a:rPr lang="en-US" altLang="zh-CN" sz="2800" dirty="0">
                <a:latin typeface="Times New Roman" panose="02020603050405020304" pitchFamily="18" charset="0"/>
                <a:cs typeface="Times New Roman" panose="02020603050405020304" pitchFamily="18" charset="0"/>
              </a:rPr>
              <a:t>10. ______ is known to us all is </a:t>
            </a:r>
            <a:r>
              <a:rPr lang="en-US" altLang="zh-CN" sz="2800" dirty="0" smtClean="0">
                <a:latin typeface="Times New Roman" panose="02020603050405020304" pitchFamily="18" charset="0"/>
                <a:cs typeface="Times New Roman" panose="02020603050405020304" pitchFamily="18" charset="0"/>
              </a:rPr>
              <a:t>____ </a:t>
            </a:r>
            <a:r>
              <a:rPr lang="en-US" altLang="zh-CN" sz="2800" dirty="0">
                <a:latin typeface="Times New Roman" panose="02020603050405020304" pitchFamily="18" charset="0"/>
                <a:cs typeface="Times New Roman" panose="02020603050405020304" pitchFamily="18" charset="0"/>
              </a:rPr>
              <a:t>the 2022 Winter Olympic Games will take place in Beijing.</a:t>
            </a:r>
            <a:br>
              <a:rPr lang="en-US" altLang="zh-CN" sz="2800" dirty="0">
                <a:latin typeface="Times New Roman" panose="02020603050405020304" pitchFamily="18" charset="0"/>
                <a:cs typeface="Times New Roman" panose="02020603050405020304" pitchFamily="18" charset="0"/>
              </a:rPr>
            </a:br>
            <a:r>
              <a:rPr lang="en-US" altLang="zh-CN" sz="2800" dirty="0">
                <a:latin typeface="Times New Roman" panose="02020603050405020304" pitchFamily="18" charset="0"/>
                <a:cs typeface="Times New Roman" panose="02020603050405020304" pitchFamily="18" charset="0"/>
              </a:rPr>
              <a:t>11. In addition to </a:t>
            </a:r>
            <a:r>
              <a:rPr lang="en-US" altLang="zh-CN" sz="2800" dirty="0" smtClean="0">
                <a:latin typeface="Times New Roman" panose="02020603050405020304" pitchFamily="18" charset="0"/>
                <a:cs typeface="Times New Roman" panose="02020603050405020304" pitchFamily="18" charset="0"/>
              </a:rPr>
              <a:t>______ </a:t>
            </a:r>
            <a:r>
              <a:rPr lang="en-US" altLang="zh-CN" sz="2800" dirty="0">
                <a:latin typeface="Times New Roman" panose="02020603050405020304" pitchFamily="18" charset="0"/>
                <a:cs typeface="Times New Roman" panose="02020603050405020304" pitchFamily="18" charset="0"/>
              </a:rPr>
              <a:t>_____(provide) warmth, what was fire used for?</a:t>
            </a:r>
            <a:endParaRPr lang="zh-CN" altLang="zh-CN" sz="2800" dirty="0">
              <a:latin typeface="Times New Roman" panose="02020603050405020304" pitchFamily="18" charset="0"/>
              <a:cs typeface="Times New Roman" panose="02020603050405020304" pitchFamily="18" charset="0"/>
            </a:endParaRPr>
          </a:p>
          <a:p>
            <a:r>
              <a:rPr lang="en-US" altLang="zh-CN" sz="2800" dirty="0">
                <a:latin typeface="Times New Roman" panose="02020603050405020304" pitchFamily="18" charset="0"/>
                <a:cs typeface="Times New Roman" panose="02020603050405020304" pitchFamily="18" charset="0"/>
              </a:rPr>
              <a:t>12. Top players must have excellent ball control, but it is not just ______they do with their feet ______ counts</a:t>
            </a:r>
            <a:r>
              <a:rPr lang="en-US" altLang="zh-CN" sz="2800" dirty="0" smtClean="0">
                <a:latin typeface="Times New Roman" panose="02020603050405020304" pitchFamily="18" charset="0"/>
                <a:cs typeface="Times New Roman" panose="02020603050405020304" pitchFamily="18" charset="0"/>
              </a:rPr>
              <a:t>.</a:t>
            </a:r>
          </a:p>
          <a:p>
            <a:r>
              <a:rPr lang="en-US" altLang="zh-CN" sz="2800" dirty="0">
                <a:latin typeface="Times New Roman" panose="02020603050405020304" pitchFamily="18" charset="0"/>
                <a:cs typeface="Times New Roman" panose="02020603050405020304" pitchFamily="18" charset="0"/>
                <a:sym typeface="+mn-ea"/>
              </a:rPr>
              <a:t>Task 6: Translate the following sentences into English.</a:t>
            </a:r>
            <a:endParaRPr lang="zh-CN" altLang="zh-CN" sz="2800" dirty="0">
              <a:latin typeface="Times New Roman" panose="02020603050405020304" pitchFamily="18" charset="0"/>
              <a:cs typeface="Times New Roman" panose="02020603050405020304" pitchFamily="18" charset="0"/>
            </a:endParaRPr>
          </a:p>
          <a:p>
            <a:r>
              <a:rPr lang="en-US" altLang="zh-CN" sz="2800" dirty="0">
                <a:latin typeface="Times New Roman" panose="02020603050405020304" pitchFamily="18" charset="0"/>
                <a:cs typeface="Times New Roman" panose="02020603050405020304" pitchFamily="18" charset="0"/>
                <a:sym typeface="+mn-ea"/>
              </a:rPr>
              <a:t>1. </a:t>
            </a:r>
            <a:r>
              <a:rPr lang="zh-CN" altLang="zh-CN" sz="2800" dirty="0">
                <a:latin typeface="Times New Roman" panose="02020603050405020304" pitchFamily="18" charset="0"/>
                <a:cs typeface="Times New Roman" panose="02020603050405020304" pitchFamily="18" charset="0"/>
                <a:sym typeface="+mn-ea"/>
              </a:rPr>
              <a:t>令他宽慰的是，他最终在附近找到了一家修理厂。（</a:t>
            </a:r>
            <a:r>
              <a:rPr lang="en-US" altLang="zh-CN" sz="2800" dirty="0">
                <a:latin typeface="Times New Roman" panose="02020603050405020304" pitchFamily="18" charset="0"/>
                <a:cs typeface="Times New Roman" panose="02020603050405020304" pitchFamily="18" charset="0"/>
                <a:sym typeface="+mn-ea"/>
              </a:rPr>
              <a:t>what</a:t>
            </a:r>
            <a:r>
              <a:rPr lang="zh-CN" altLang="zh-CN" sz="2800" dirty="0">
                <a:latin typeface="Times New Roman" panose="02020603050405020304" pitchFamily="18" charset="0"/>
                <a:cs typeface="Times New Roman" panose="02020603050405020304" pitchFamily="18" charset="0"/>
                <a:sym typeface="+mn-ea"/>
              </a:rPr>
              <a:t>引导主语从句）</a:t>
            </a:r>
            <a:endParaRPr lang="zh-CN" altLang="zh-CN" sz="2800" dirty="0">
              <a:latin typeface="Times New Roman" panose="02020603050405020304" pitchFamily="18" charset="0"/>
              <a:cs typeface="Times New Roman" panose="02020603050405020304" pitchFamily="18" charset="0"/>
            </a:endParaRPr>
          </a:p>
          <a:p>
            <a:r>
              <a:rPr lang="en-US" altLang="zh-CN" sz="2800" dirty="0">
                <a:solidFill>
                  <a:srgbClr val="C00000"/>
                </a:solidFill>
                <a:latin typeface="Times New Roman" panose="02020603050405020304" pitchFamily="18" charset="0"/>
                <a:cs typeface="Times New Roman" panose="02020603050405020304" pitchFamily="18" charset="0"/>
                <a:sym typeface="+mn-ea"/>
              </a:rPr>
              <a:t>What relieved him was that he finally found a garage nearby.</a:t>
            </a:r>
            <a:endParaRPr lang="zh-CN" altLang="zh-CN" sz="2800" dirty="0">
              <a:solidFill>
                <a:srgbClr val="C00000"/>
              </a:solidFill>
              <a:latin typeface="Times New Roman" panose="02020603050405020304" pitchFamily="18" charset="0"/>
              <a:cs typeface="Times New Roman" panose="02020603050405020304" pitchFamily="18" charset="0"/>
            </a:endParaRPr>
          </a:p>
          <a:p>
            <a:endParaRPr lang="zh-CN" altLang="zh-CN" sz="2800" dirty="0">
              <a:latin typeface="Times New Roman" panose="02020603050405020304" pitchFamily="18" charset="0"/>
              <a:cs typeface="Times New Roman" panose="02020603050405020304" pitchFamily="18" charset="0"/>
            </a:endParaRPr>
          </a:p>
        </p:txBody>
      </p:sp>
      <p:sp>
        <p:nvSpPr>
          <p:cNvPr id="3" name="矩形 2"/>
          <p:cNvSpPr/>
          <p:nvPr/>
        </p:nvSpPr>
        <p:spPr>
          <a:xfrm>
            <a:off x="3419872" y="13460"/>
            <a:ext cx="1554532" cy="523220"/>
          </a:xfrm>
          <a:prstGeom prst="rect">
            <a:avLst/>
          </a:prstGeom>
        </p:spPr>
        <p:txBody>
          <a:bodyPr wrap="square">
            <a:spAutoFit/>
          </a:bodyPr>
          <a:lstStyle/>
          <a:p>
            <a:r>
              <a:rPr lang="en-US" altLang="zh-CN" sz="2800" dirty="0" smtClean="0">
                <a:solidFill>
                  <a:srgbClr val="C00000"/>
                </a:solidFill>
                <a:latin typeface="Times New Roman" panose="02020603050405020304" pitchFamily="18" charset="0"/>
                <a:cs typeface="Times New Roman" panose="02020603050405020304" pitchFamily="18" charset="0"/>
              </a:rPr>
              <a:t>with</a:t>
            </a:r>
            <a:endParaRPr lang="zh-CN" altLang="en-US" sz="2800" dirty="0">
              <a:solidFill>
                <a:srgbClr val="C00000"/>
              </a:solidFill>
              <a:latin typeface="Times New Roman" panose="02020603050405020304" pitchFamily="18" charset="0"/>
              <a:cs typeface="Times New Roman" panose="02020603050405020304" pitchFamily="18" charset="0"/>
            </a:endParaRPr>
          </a:p>
        </p:txBody>
      </p:sp>
      <p:sp>
        <p:nvSpPr>
          <p:cNvPr id="4" name="矩形 3"/>
          <p:cNvSpPr/>
          <p:nvPr/>
        </p:nvSpPr>
        <p:spPr>
          <a:xfrm>
            <a:off x="1187624" y="404664"/>
            <a:ext cx="1554532" cy="523220"/>
          </a:xfrm>
          <a:prstGeom prst="rect">
            <a:avLst/>
          </a:prstGeom>
        </p:spPr>
        <p:txBody>
          <a:bodyPr wrap="square">
            <a:spAutoFit/>
          </a:bodyPr>
          <a:lstStyle/>
          <a:p>
            <a:r>
              <a:rPr lang="en-US" altLang="zh-CN" sz="2800" dirty="0" smtClean="0">
                <a:solidFill>
                  <a:srgbClr val="C00000"/>
                </a:solidFill>
                <a:latin typeface="Times New Roman" panose="02020603050405020304" pitchFamily="18" charset="0"/>
                <a:cs typeface="Times New Roman" panose="02020603050405020304" pitchFamily="18" charset="0"/>
              </a:rPr>
              <a:t>solution</a:t>
            </a:r>
            <a:endParaRPr lang="zh-CN" altLang="en-US" sz="2800" dirty="0">
              <a:solidFill>
                <a:srgbClr val="C00000"/>
              </a:solidFill>
              <a:latin typeface="Times New Roman" panose="02020603050405020304" pitchFamily="18" charset="0"/>
              <a:cs typeface="Times New Roman" panose="02020603050405020304" pitchFamily="18" charset="0"/>
            </a:endParaRPr>
          </a:p>
        </p:txBody>
      </p:sp>
      <p:sp>
        <p:nvSpPr>
          <p:cNvPr id="5" name="矩形 4"/>
          <p:cNvSpPr/>
          <p:nvPr/>
        </p:nvSpPr>
        <p:spPr>
          <a:xfrm>
            <a:off x="397806" y="836712"/>
            <a:ext cx="1554532" cy="523220"/>
          </a:xfrm>
          <a:prstGeom prst="rect">
            <a:avLst/>
          </a:prstGeom>
        </p:spPr>
        <p:txBody>
          <a:bodyPr wrap="square">
            <a:spAutoFit/>
          </a:bodyPr>
          <a:lstStyle/>
          <a:p>
            <a:r>
              <a:rPr lang="en-US" altLang="zh-CN" sz="2800" dirty="0" smtClean="0">
                <a:solidFill>
                  <a:srgbClr val="C00000"/>
                </a:solidFill>
                <a:latin typeface="Times New Roman" panose="02020603050405020304" pitchFamily="18" charset="0"/>
                <a:cs typeface="Times New Roman" panose="02020603050405020304" pitchFamily="18" charset="0"/>
              </a:rPr>
              <a:t>What</a:t>
            </a:r>
            <a:endParaRPr lang="zh-CN" altLang="en-US" sz="2800" dirty="0">
              <a:solidFill>
                <a:srgbClr val="C00000"/>
              </a:solidFill>
              <a:latin typeface="Times New Roman" panose="02020603050405020304" pitchFamily="18" charset="0"/>
              <a:cs typeface="Times New Roman" panose="02020603050405020304" pitchFamily="18" charset="0"/>
            </a:endParaRPr>
          </a:p>
        </p:txBody>
      </p:sp>
      <p:sp>
        <p:nvSpPr>
          <p:cNvPr id="6" name="矩形 5"/>
          <p:cNvSpPr/>
          <p:nvPr/>
        </p:nvSpPr>
        <p:spPr>
          <a:xfrm>
            <a:off x="550206" y="1690098"/>
            <a:ext cx="1554532" cy="523220"/>
          </a:xfrm>
          <a:prstGeom prst="rect">
            <a:avLst/>
          </a:prstGeom>
        </p:spPr>
        <p:txBody>
          <a:bodyPr wrap="square">
            <a:spAutoFit/>
          </a:bodyPr>
          <a:lstStyle/>
          <a:p>
            <a:r>
              <a:rPr lang="en-US" altLang="zh-CN" sz="2800" dirty="0" smtClean="0">
                <a:solidFill>
                  <a:srgbClr val="C00000"/>
                </a:solidFill>
                <a:latin typeface="Times New Roman" panose="02020603050405020304" pitchFamily="18" charset="0"/>
                <a:cs typeface="Times New Roman" panose="02020603050405020304" pitchFamily="18" charset="0"/>
              </a:rPr>
              <a:t>What</a:t>
            </a:r>
            <a:endParaRPr lang="zh-CN" altLang="en-US" sz="2800" dirty="0">
              <a:solidFill>
                <a:srgbClr val="C00000"/>
              </a:solidFill>
              <a:latin typeface="Times New Roman" panose="02020603050405020304" pitchFamily="18" charset="0"/>
              <a:cs typeface="Times New Roman" panose="02020603050405020304" pitchFamily="18" charset="0"/>
            </a:endParaRPr>
          </a:p>
        </p:txBody>
      </p:sp>
      <p:sp>
        <p:nvSpPr>
          <p:cNvPr id="7" name="矩形 6"/>
          <p:cNvSpPr/>
          <p:nvPr/>
        </p:nvSpPr>
        <p:spPr>
          <a:xfrm>
            <a:off x="4644008" y="1772816"/>
            <a:ext cx="1554532" cy="523220"/>
          </a:xfrm>
          <a:prstGeom prst="rect">
            <a:avLst/>
          </a:prstGeom>
        </p:spPr>
        <p:txBody>
          <a:bodyPr wrap="square">
            <a:spAutoFit/>
          </a:bodyPr>
          <a:lstStyle/>
          <a:p>
            <a:r>
              <a:rPr lang="en-US" altLang="zh-CN" sz="2800" dirty="0" smtClean="0">
                <a:solidFill>
                  <a:srgbClr val="C00000"/>
                </a:solidFill>
                <a:latin typeface="Times New Roman" panose="02020603050405020304" pitchFamily="18" charset="0"/>
                <a:cs typeface="Times New Roman" panose="02020603050405020304" pitchFamily="18" charset="0"/>
              </a:rPr>
              <a:t>that</a:t>
            </a:r>
            <a:endParaRPr lang="zh-CN" altLang="en-US" sz="2800" dirty="0">
              <a:solidFill>
                <a:srgbClr val="C00000"/>
              </a:solidFill>
              <a:latin typeface="Times New Roman" panose="02020603050405020304" pitchFamily="18" charset="0"/>
              <a:cs typeface="Times New Roman" panose="02020603050405020304" pitchFamily="18" charset="0"/>
            </a:endParaRPr>
          </a:p>
        </p:txBody>
      </p:sp>
      <p:sp>
        <p:nvSpPr>
          <p:cNvPr id="8" name="矩形 7"/>
          <p:cNvSpPr/>
          <p:nvPr/>
        </p:nvSpPr>
        <p:spPr>
          <a:xfrm>
            <a:off x="2742156" y="2564904"/>
            <a:ext cx="1929326" cy="523220"/>
          </a:xfrm>
          <a:prstGeom prst="rect">
            <a:avLst/>
          </a:prstGeom>
        </p:spPr>
        <p:txBody>
          <a:bodyPr wrap="square">
            <a:spAutoFit/>
          </a:bodyPr>
          <a:lstStyle/>
          <a:p>
            <a:r>
              <a:rPr lang="en-US" altLang="zh-CN" sz="2800" dirty="0" smtClean="0">
                <a:solidFill>
                  <a:srgbClr val="C00000"/>
                </a:solidFill>
                <a:latin typeface="Times New Roman" panose="02020603050405020304" pitchFamily="18" charset="0"/>
                <a:cs typeface="Times New Roman" panose="02020603050405020304" pitchFamily="18" charset="0"/>
              </a:rPr>
              <a:t>providing</a:t>
            </a:r>
            <a:endParaRPr lang="zh-CN" altLang="en-US" sz="2800" dirty="0">
              <a:solidFill>
                <a:srgbClr val="C00000"/>
              </a:solidFill>
              <a:latin typeface="Times New Roman" panose="02020603050405020304" pitchFamily="18" charset="0"/>
              <a:cs typeface="Times New Roman" panose="02020603050405020304" pitchFamily="18" charset="0"/>
            </a:endParaRPr>
          </a:p>
        </p:txBody>
      </p:sp>
      <p:sp>
        <p:nvSpPr>
          <p:cNvPr id="9" name="矩形 8"/>
          <p:cNvSpPr/>
          <p:nvPr/>
        </p:nvSpPr>
        <p:spPr>
          <a:xfrm>
            <a:off x="683568" y="3789040"/>
            <a:ext cx="1554532" cy="523220"/>
          </a:xfrm>
          <a:prstGeom prst="rect">
            <a:avLst/>
          </a:prstGeom>
        </p:spPr>
        <p:txBody>
          <a:bodyPr wrap="square">
            <a:spAutoFit/>
          </a:bodyPr>
          <a:lstStyle/>
          <a:p>
            <a:r>
              <a:rPr lang="en-US" altLang="zh-CN" sz="2800" dirty="0" smtClean="0">
                <a:solidFill>
                  <a:srgbClr val="C00000"/>
                </a:solidFill>
                <a:latin typeface="Times New Roman" panose="02020603050405020304" pitchFamily="18" charset="0"/>
                <a:cs typeface="Times New Roman" panose="02020603050405020304" pitchFamily="18" charset="0"/>
              </a:rPr>
              <a:t>what</a:t>
            </a:r>
            <a:endParaRPr lang="zh-CN" altLang="en-US" sz="2800" dirty="0">
              <a:solidFill>
                <a:srgbClr val="C00000"/>
              </a:solidFill>
              <a:latin typeface="Times New Roman" panose="02020603050405020304" pitchFamily="18" charset="0"/>
              <a:cs typeface="Times New Roman" panose="02020603050405020304" pitchFamily="18" charset="0"/>
            </a:endParaRPr>
          </a:p>
        </p:txBody>
      </p:sp>
      <p:sp>
        <p:nvSpPr>
          <p:cNvPr id="10" name="矩形 9"/>
          <p:cNvSpPr/>
          <p:nvPr/>
        </p:nvSpPr>
        <p:spPr>
          <a:xfrm>
            <a:off x="4966878" y="3877985"/>
            <a:ext cx="1554532" cy="523220"/>
          </a:xfrm>
          <a:prstGeom prst="rect">
            <a:avLst/>
          </a:prstGeom>
        </p:spPr>
        <p:txBody>
          <a:bodyPr wrap="square">
            <a:spAutoFit/>
          </a:bodyPr>
          <a:lstStyle/>
          <a:p>
            <a:r>
              <a:rPr lang="en-US" altLang="zh-CN" sz="2800" dirty="0" smtClean="0">
                <a:solidFill>
                  <a:srgbClr val="C00000"/>
                </a:solidFill>
                <a:latin typeface="Times New Roman" panose="02020603050405020304" pitchFamily="18" charset="0"/>
                <a:cs typeface="Times New Roman" panose="02020603050405020304" pitchFamily="18" charset="0"/>
              </a:rPr>
              <a:t>that</a:t>
            </a:r>
            <a:endParaRPr lang="zh-CN" altLang="en-US" sz="2800" dirty="0">
              <a:solidFill>
                <a:srgbClr val="C00000"/>
              </a:solidFill>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2">
                                            <p:txEl>
                                              <p:pRg st="6" end="6"/>
                                            </p:txEl>
                                          </p:spTgt>
                                        </p:tgtEl>
                                        <p:attrNameLst>
                                          <p:attrName>style.visibility</p:attrName>
                                        </p:attrNameLst>
                                      </p:cBhvr>
                                      <p:to>
                                        <p:strVal val="visible"/>
                                      </p:to>
                                    </p:set>
                                    <p:anim calcmode="lin" valueType="num">
                                      <p:cBhvr additive="base">
                                        <p:cTn id="3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P spid="1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1285" y="474980"/>
            <a:ext cx="9004935" cy="5262245"/>
          </a:xfrm>
          <a:prstGeom prst="rect">
            <a:avLst/>
          </a:prstGeom>
          <a:noFill/>
        </p:spPr>
        <p:txBody>
          <a:bodyPr wrap="square" rtlCol="0">
            <a:spAutoFit/>
          </a:bodyPr>
          <a:lstStyle/>
          <a:p>
            <a:r>
              <a:rPr lang="en-US" altLang="zh-CN" sz="2800" dirty="0">
                <a:latin typeface="Times New Roman" panose="02020603050405020304" pitchFamily="18" charset="0"/>
                <a:cs typeface="Times New Roman" panose="02020603050405020304" pitchFamily="18" charset="0"/>
              </a:rPr>
              <a:t>2. </a:t>
            </a:r>
            <a:r>
              <a:rPr lang="zh-CN" altLang="zh-CN" sz="2800" dirty="0">
                <a:latin typeface="Times New Roman" panose="02020603050405020304" pitchFamily="18" charset="0"/>
                <a:cs typeface="Times New Roman" panose="02020603050405020304" pitchFamily="18" charset="0"/>
              </a:rPr>
              <a:t>是我的英语老师鼓励我克服困难。（强调句）</a:t>
            </a:r>
          </a:p>
          <a:p>
            <a:r>
              <a:rPr lang="en-US" altLang="zh-CN" sz="2800" dirty="0">
                <a:solidFill>
                  <a:srgbClr val="C00000"/>
                </a:solidFill>
                <a:latin typeface="Times New Roman" panose="02020603050405020304" pitchFamily="18" charset="0"/>
                <a:cs typeface="Times New Roman" panose="02020603050405020304" pitchFamily="18" charset="0"/>
              </a:rPr>
              <a:t>It is my English teacher that/ who inspires me to get over the difficulties.</a:t>
            </a:r>
            <a:endParaRPr lang="zh-CN" altLang="zh-CN" sz="2800" dirty="0">
              <a:solidFill>
                <a:srgbClr val="C00000"/>
              </a:solidFill>
              <a:latin typeface="Times New Roman" panose="02020603050405020304" pitchFamily="18" charset="0"/>
              <a:cs typeface="Times New Roman" panose="02020603050405020304" pitchFamily="18" charset="0"/>
            </a:endParaRPr>
          </a:p>
          <a:p>
            <a:r>
              <a:rPr lang="en-US" altLang="zh-CN" sz="2800" dirty="0">
                <a:latin typeface="Times New Roman" panose="02020603050405020304" pitchFamily="18" charset="0"/>
                <a:cs typeface="Times New Roman" panose="02020603050405020304" pitchFamily="18" charset="0"/>
              </a:rPr>
              <a:t>3. </a:t>
            </a:r>
            <a:r>
              <a:rPr lang="zh-CN" altLang="zh-CN" sz="2800" dirty="0">
                <a:latin typeface="Times New Roman" panose="02020603050405020304" pitchFamily="18" charset="0"/>
                <a:cs typeface="Times New Roman" panose="02020603050405020304" pitchFamily="18" charset="0"/>
              </a:rPr>
              <a:t>除了上面提到的之外，你最好阅读一些英文小说。</a:t>
            </a:r>
          </a:p>
          <a:p>
            <a:r>
              <a:rPr lang="en-US" altLang="zh-CN" sz="2800" dirty="0">
                <a:solidFill>
                  <a:srgbClr val="C00000"/>
                </a:solidFill>
                <a:latin typeface="Times New Roman" panose="02020603050405020304" pitchFamily="18" charset="0"/>
                <a:cs typeface="Times New Roman" panose="02020603050405020304" pitchFamily="18" charset="0"/>
              </a:rPr>
              <a:t>In addition to what has been mentioned above, you’d better read some English novels.</a:t>
            </a:r>
            <a:endParaRPr lang="zh-CN" altLang="zh-CN" sz="2800" dirty="0">
              <a:solidFill>
                <a:srgbClr val="C00000"/>
              </a:solidFill>
              <a:latin typeface="Times New Roman" panose="02020603050405020304" pitchFamily="18" charset="0"/>
              <a:cs typeface="Times New Roman" panose="02020603050405020304" pitchFamily="18" charset="0"/>
            </a:endParaRPr>
          </a:p>
          <a:p>
            <a:r>
              <a:rPr lang="en-US" altLang="zh-CN" sz="2800" dirty="0">
                <a:latin typeface="Times New Roman" panose="02020603050405020304" pitchFamily="18" charset="0"/>
                <a:cs typeface="Times New Roman" panose="02020603050405020304" pitchFamily="18" charset="0"/>
              </a:rPr>
              <a:t>4. </a:t>
            </a:r>
            <a:r>
              <a:rPr lang="zh-CN" altLang="zh-CN" sz="2800" dirty="0">
                <a:latin typeface="Times New Roman" panose="02020603050405020304" pitchFamily="18" charset="0"/>
                <a:cs typeface="Times New Roman" panose="02020603050405020304" pitchFamily="18" charset="0"/>
              </a:rPr>
              <a:t>还有很多事要去做。(remain)</a:t>
            </a:r>
          </a:p>
          <a:p>
            <a:r>
              <a:rPr lang="zh-CN" altLang="zh-CN" sz="2800" dirty="0">
                <a:latin typeface="Times New Roman" panose="02020603050405020304" pitchFamily="18" charset="0"/>
                <a:cs typeface="Times New Roman" panose="02020603050405020304" pitchFamily="18" charset="0"/>
              </a:rPr>
              <a:t>  </a:t>
            </a:r>
            <a:r>
              <a:rPr lang="zh-CN" altLang="zh-CN" sz="2800" dirty="0">
                <a:solidFill>
                  <a:srgbClr val="FF0000"/>
                </a:solidFill>
                <a:latin typeface="Times New Roman" panose="02020603050405020304" pitchFamily="18" charset="0"/>
                <a:cs typeface="Times New Roman" panose="02020603050405020304" pitchFamily="18" charset="0"/>
              </a:rPr>
              <a:t>Much remains to be done</a:t>
            </a:r>
          </a:p>
          <a:p>
            <a:r>
              <a:rPr lang="en-US" altLang="zh-CN" sz="2800" dirty="0">
                <a:latin typeface="Times New Roman" panose="02020603050405020304" pitchFamily="18" charset="0"/>
                <a:cs typeface="Times New Roman" panose="02020603050405020304" pitchFamily="18" charset="0"/>
              </a:rPr>
              <a:t>5. </a:t>
            </a:r>
            <a:r>
              <a:rPr lang="zh-CN" altLang="zh-CN" sz="2800" dirty="0">
                <a:latin typeface="Times New Roman" panose="02020603050405020304" pitchFamily="18" charset="0"/>
                <a:cs typeface="Times New Roman" panose="02020603050405020304" pitchFamily="18" charset="0"/>
              </a:rPr>
              <a:t>渴望能够被重点大学录取，他养成了每天都进行英语小说阅读的习惯。（</a:t>
            </a:r>
            <a:r>
              <a:rPr lang="en-US" altLang="zh-CN" sz="2800" dirty="0">
                <a:latin typeface="Times New Roman" panose="02020603050405020304" pitchFamily="18" charset="0"/>
                <a:cs typeface="Times New Roman" panose="02020603050405020304" pitchFamily="18" charset="0"/>
              </a:rPr>
              <a:t>desire, make it a rule to do</a:t>
            </a:r>
            <a:r>
              <a:rPr lang="zh-CN" altLang="zh-CN" sz="2800" dirty="0">
                <a:latin typeface="Times New Roman" panose="02020603050405020304" pitchFamily="18" charset="0"/>
                <a:cs typeface="Times New Roman" panose="02020603050405020304" pitchFamily="18" charset="0"/>
              </a:rPr>
              <a:t>）</a:t>
            </a:r>
          </a:p>
          <a:p>
            <a:r>
              <a:rPr lang="en-US" altLang="zh-CN" sz="2800" dirty="0">
                <a:solidFill>
                  <a:srgbClr val="C00000"/>
                </a:solidFill>
                <a:latin typeface="Times New Roman" panose="02020603050405020304" pitchFamily="18" charset="0"/>
                <a:cs typeface="Times New Roman" panose="02020603050405020304" pitchFamily="18" charset="0"/>
              </a:rPr>
              <a:t>With a strong desire to be admitted into a key university, he makes it a rule to read English novels every day</a:t>
            </a:r>
            <a:r>
              <a:rPr lang="en-US" altLang="zh-CN" sz="2800" dirty="0" smtClean="0">
                <a:solidFill>
                  <a:srgbClr val="C00000"/>
                </a:solidFill>
                <a:latin typeface="Times New Roman" panose="02020603050405020304" pitchFamily="18" charset="0"/>
                <a:cs typeface="Times New Roman" panose="02020603050405020304" pitchFamily="18" charset="0"/>
              </a:rPr>
              <a:t>.</a:t>
            </a:r>
            <a:endParaRPr lang="zh-CN" altLang="en-US" sz="2800" dirty="0">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nodeType="click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p:tgtEl>
                                          <p:spTgt spid="4">
                                            <p:txEl>
                                              <p:pRg st="5" end="5"/>
                                            </p:txEl>
                                          </p:spTgt>
                                        </p:tgtEl>
                                        <p:attrNameLst>
                                          <p:attrName>ppt_y</p:attrName>
                                        </p:attrNameLst>
                                      </p:cBhvr>
                                      <p:tavLst>
                                        <p:tav tm="0">
                                          <p:val>
                                            <p:strVal val="#ppt_y+#ppt_h*1.125000"/>
                                          </p:val>
                                        </p:tav>
                                        <p:tav tm="100000">
                                          <p:val>
                                            <p:strVal val="#ppt_y"/>
                                          </p:val>
                                        </p:tav>
                                      </p:tavLst>
                                    </p:anim>
                                    <p:animEffect transition="in" filter="wipe(up)">
                                      <p:cBhvr>
                                        <p:cTn id="16" dur="500"/>
                                        <p:tgtEl>
                                          <p:spTgt spid="4">
                                            <p:txEl>
                                              <p:pRg st="5" end="5"/>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380365" y="285750"/>
            <a:ext cx="8503920" cy="5692775"/>
          </a:xfrm>
          <a:prstGeom prst="rect">
            <a:avLst/>
          </a:prstGeom>
          <a:noFill/>
          <a:ln w="9525">
            <a:noFill/>
          </a:ln>
        </p:spPr>
        <p:txBody>
          <a:bodyPr wrap="square">
            <a:spAutoFit/>
          </a:bodyPr>
          <a:lstStyle/>
          <a:p>
            <a:pPr indent="0"/>
            <a:r>
              <a:rPr lang="en-US" altLang="zh-CN" sz="2800" dirty="0">
                <a:latin typeface="Times New Roman" panose="02020603050405020304" pitchFamily="18" charset="0"/>
                <a:cs typeface="Times New Roman" panose="02020603050405020304" pitchFamily="18" charset="0"/>
                <a:sym typeface="+mn-ea"/>
              </a:rPr>
              <a:t>Task 1: Important phrases and key sentences</a:t>
            </a:r>
            <a:endParaRPr lang="zh-CN" altLang="zh-CN" sz="2800" dirty="0">
              <a:latin typeface="Times New Roman" panose="02020603050405020304" pitchFamily="18" charset="0"/>
              <a:cs typeface="Times New Roman" panose="02020603050405020304" pitchFamily="18" charset="0"/>
            </a:endParaRPr>
          </a:p>
          <a:p>
            <a:pPr indent="0"/>
            <a:r>
              <a:rPr lang="en-US" altLang="zh-CN" sz="2800" b="1" dirty="0">
                <a:solidFill>
                  <a:srgbClr val="FF0000"/>
                </a:solidFill>
                <a:latin typeface="Times New Roman" panose="02020603050405020304" pitchFamily="18" charset="0"/>
                <a:cs typeface="Times New Roman" panose="02020603050405020304" pitchFamily="18" charset="0"/>
                <a:sym typeface="+mn-ea"/>
              </a:rPr>
              <a:t>Important phrases</a:t>
            </a:r>
            <a:endParaRPr lang="en-US" altLang="zh-CN" sz="2800" b="1" dirty="0" smtClean="0">
              <a:solidFill>
                <a:srgbClr val="FF0000"/>
              </a:solidFill>
              <a:latin typeface="Times New Roman" panose="02020603050405020304" pitchFamily="18" charset="0"/>
              <a:cs typeface="Times New Roman" panose="02020603050405020304" pitchFamily="18" charset="0"/>
            </a:endParaRPr>
          </a:p>
          <a:p>
            <a:pPr indent="0"/>
            <a:r>
              <a:rPr lang="en-US" sz="2800" b="0">
                <a:latin typeface="Times New Roman" panose="02020603050405020304" pitchFamily="18" charset="0"/>
                <a:cs typeface="Times New Roman" panose="02020603050405020304" pitchFamily="18" charset="0"/>
              </a:rPr>
              <a:t>1. </a:t>
            </a:r>
            <a:r>
              <a:rPr lang="zh-CN" sz="2800" b="0">
                <a:latin typeface="Times New Roman" panose="02020603050405020304" pitchFamily="18" charset="0"/>
                <a:ea typeface="宋体" panose="02010600030101010101" pitchFamily="2" charset="-122"/>
                <a:cs typeface="Times New Roman" panose="02020603050405020304" pitchFamily="18" charset="0"/>
              </a:rPr>
              <a:t>随着时间的过去，久而久之</a:t>
            </a:r>
            <a:r>
              <a:rPr lang="en-US" sz="2800" b="0">
                <a:latin typeface="Times New Roman" panose="02020603050405020304" pitchFamily="18" charset="0"/>
                <a:cs typeface="Times New Roman" panose="02020603050405020304" pitchFamily="18" charset="0"/>
              </a:rPr>
              <a:t> </a:t>
            </a:r>
            <a:r>
              <a:rPr lang="en-US" sz="2800" b="0">
                <a:latin typeface="Times New Roman" panose="02020603050405020304" pitchFamily="18" charset="0"/>
                <a:ea typeface="宋体" panose="02010600030101010101" pitchFamily="2" charset="-122"/>
                <a:cs typeface="Times New Roman" panose="02020603050405020304" pitchFamily="18" charset="0"/>
              </a:rPr>
              <a:t> </a:t>
            </a:r>
            <a:r>
              <a:rPr lang="en-US" sz="2800" b="0">
                <a:latin typeface="Times New Roman" panose="02020603050405020304" pitchFamily="18" charset="0"/>
                <a:cs typeface="Times New Roman" panose="02020603050405020304" pitchFamily="18" charset="0"/>
              </a:rPr>
              <a:t>_____________</a:t>
            </a:r>
          </a:p>
          <a:p>
            <a:pPr indent="0"/>
            <a:r>
              <a:rPr lang="en-US" sz="2800" b="0">
                <a:latin typeface="Times New Roman" panose="02020603050405020304" pitchFamily="18" charset="0"/>
                <a:cs typeface="Times New Roman" panose="02020603050405020304" pitchFamily="18" charset="0"/>
              </a:rPr>
              <a:t>2. </a:t>
            </a:r>
            <a:r>
              <a:rPr lang="zh-CN" sz="2800" b="0">
                <a:latin typeface="Times New Roman" panose="02020603050405020304" pitchFamily="18" charset="0"/>
                <a:ea typeface="宋体" panose="02010600030101010101" pitchFamily="2" charset="-122"/>
                <a:cs typeface="Times New Roman" panose="02020603050405020304" pitchFamily="18" charset="0"/>
              </a:rPr>
              <a:t>发明的黄金期</a:t>
            </a:r>
            <a:r>
              <a:rPr lang="en-US" sz="2800" b="0">
                <a:latin typeface="Times New Roman" panose="02020603050405020304" pitchFamily="18" charset="0"/>
                <a:cs typeface="Times New Roman" panose="02020603050405020304" pitchFamily="18" charset="0"/>
              </a:rPr>
              <a:t> _____________________________</a:t>
            </a:r>
          </a:p>
          <a:p>
            <a:pPr indent="0"/>
            <a:r>
              <a:rPr lang="en-US" sz="2800" b="0">
                <a:latin typeface="Times New Roman" panose="02020603050405020304" pitchFamily="18" charset="0"/>
                <a:cs typeface="Times New Roman" panose="02020603050405020304" pitchFamily="18" charset="0"/>
              </a:rPr>
              <a:t>3. </a:t>
            </a:r>
            <a:r>
              <a:rPr lang="zh-CN" sz="2800" b="0">
                <a:latin typeface="Times New Roman" panose="02020603050405020304" pitchFamily="18" charset="0"/>
                <a:ea typeface="宋体" panose="02010600030101010101" pitchFamily="2" charset="-122"/>
                <a:cs typeface="Times New Roman" panose="02020603050405020304" pitchFamily="18" charset="0"/>
              </a:rPr>
              <a:t>虚拟现实</a:t>
            </a:r>
            <a:r>
              <a:rPr lang="en-US" sz="2800" b="0">
                <a:latin typeface="Times New Roman" panose="02020603050405020304" pitchFamily="18" charset="0"/>
                <a:cs typeface="Times New Roman" panose="02020603050405020304" pitchFamily="18" charset="0"/>
              </a:rPr>
              <a:t>  _______________________</a:t>
            </a:r>
          </a:p>
          <a:p>
            <a:pPr indent="0"/>
            <a:r>
              <a:rPr lang="en-US" sz="2800" b="0">
                <a:latin typeface="Times New Roman" panose="02020603050405020304" pitchFamily="18" charset="0"/>
                <a:cs typeface="Times New Roman" panose="02020603050405020304" pitchFamily="18" charset="0"/>
              </a:rPr>
              <a:t>4. </a:t>
            </a:r>
            <a:r>
              <a:rPr lang="zh-CN" sz="2800" b="0">
                <a:latin typeface="Times New Roman" panose="02020603050405020304" pitchFamily="18" charset="0"/>
                <a:ea typeface="宋体" panose="02010600030101010101" pitchFamily="2" charset="-122"/>
                <a:cs typeface="Times New Roman" panose="02020603050405020304" pitchFamily="18" charset="0"/>
              </a:rPr>
              <a:t>可穿戴技术</a:t>
            </a:r>
            <a:r>
              <a:rPr lang="en-US" sz="2800" b="0">
                <a:latin typeface="Times New Roman" panose="02020603050405020304" pitchFamily="18" charset="0"/>
                <a:cs typeface="Times New Roman" panose="02020603050405020304" pitchFamily="18" charset="0"/>
              </a:rPr>
              <a:t>  __________________</a:t>
            </a:r>
          </a:p>
          <a:p>
            <a:pPr indent="0"/>
            <a:r>
              <a:rPr lang="en-US" sz="2800" b="0">
                <a:latin typeface="Times New Roman" panose="02020603050405020304" pitchFamily="18" charset="0"/>
                <a:cs typeface="Times New Roman" panose="02020603050405020304" pitchFamily="18" charset="0"/>
              </a:rPr>
              <a:t>5. </a:t>
            </a:r>
            <a:r>
              <a:rPr lang="zh-CN" sz="2800" b="0">
                <a:latin typeface="Times New Roman" panose="02020603050405020304" pitchFamily="18" charset="0"/>
                <a:ea typeface="宋体" panose="02010600030101010101" pitchFamily="2" charset="-122"/>
                <a:cs typeface="Times New Roman" panose="02020603050405020304" pitchFamily="18" charset="0"/>
              </a:rPr>
              <a:t>和，也</a:t>
            </a:r>
            <a:r>
              <a:rPr lang="en-US" sz="2800" b="0">
                <a:latin typeface="Times New Roman" panose="02020603050405020304" pitchFamily="18" charset="0"/>
                <a:cs typeface="Times New Roman" panose="02020603050405020304" pitchFamily="18" charset="0"/>
              </a:rPr>
              <a:t> ______________________</a:t>
            </a:r>
          </a:p>
          <a:p>
            <a:pPr indent="0"/>
            <a:r>
              <a:rPr lang="en-US" sz="2800" b="0">
                <a:latin typeface="Times New Roman" panose="02020603050405020304" pitchFamily="18" charset="0"/>
                <a:cs typeface="Times New Roman" panose="02020603050405020304" pitchFamily="18" charset="0"/>
              </a:rPr>
              <a:t>6. </a:t>
            </a:r>
            <a:r>
              <a:rPr lang="zh-CN" sz="2800" b="0">
                <a:latin typeface="Times New Roman" panose="02020603050405020304" pitchFamily="18" charset="0"/>
                <a:ea typeface="宋体" panose="02010600030101010101" pitchFamily="2" charset="-122"/>
                <a:cs typeface="Times New Roman" panose="02020603050405020304" pitchFamily="18" charset="0"/>
              </a:rPr>
              <a:t>就环境而言</a:t>
            </a:r>
            <a:r>
              <a:rPr lang="en-US" sz="2800" b="0">
                <a:latin typeface="Times New Roman" panose="02020603050405020304" pitchFamily="18" charset="0"/>
                <a:cs typeface="Times New Roman" panose="02020603050405020304" pitchFamily="18" charset="0"/>
              </a:rPr>
              <a:t> ____________________________</a:t>
            </a:r>
          </a:p>
          <a:p>
            <a:pPr indent="0"/>
            <a:r>
              <a:rPr lang="en-US" sz="2800" b="0">
                <a:latin typeface="Times New Roman" panose="02020603050405020304" pitchFamily="18" charset="0"/>
                <a:cs typeface="Times New Roman" panose="02020603050405020304" pitchFamily="18" charset="0"/>
              </a:rPr>
              <a:t>7. </a:t>
            </a:r>
            <a:r>
              <a:rPr lang="zh-CN" sz="2800" b="0">
                <a:latin typeface="Times New Roman" panose="02020603050405020304" pitchFamily="18" charset="0"/>
                <a:ea typeface="宋体" panose="02010600030101010101" pitchFamily="2" charset="-122"/>
                <a:cs typeface="Times New Roman" panose="02020603050405020304" pitchFamily="18" charset="0"/>
              </a:rPr>
              <a:t>能够</a:t>
            </a:r>
            <a:r>
              <a:rPr lang="en-US" sz="2800" b="0">
                <a:latin typeface="Times New Roman" panose="02020603050405020304" pitchFamily="18" charset="0"/>
                <a:cs typeface="Times New Roman" panose="02020603050405020304" pitchFamily="18" charset="0"/>
              </a:rPr>
              <a:t> </a:t>
            </a:r>
            <a:r>
              <a:rPr lang="en-US" sz="2800" b="0" u="sng">
                <a:latin typeface="Times New Roman" panose="02020603050405020304" pitchFamily="18" charset="0"/>
                <a:cs typeface="Times New Roman" panose="02020603050405020304" pitchFamily="18" charset="0"/>
              </a:rPr>
              <a:t>____________________</a:t>
            </a:r>
            <a:endParaRPr lang="en-US" sz="2800" b="0">
              <a:latin typeface="Times New Roman" panose="02020603050405020304" pitchFamily="18" charset="0"/>
              <a:cs typeface="Times New Roman" panose="02020603050405020304" pitchFamily="18" charset="0"/>
            </a:endParaRPr>
          </a:p>
          <a:p>
            <a:pPr indent="0"/>
            <a:r>
              <a:rPr lang="en-US" sz="2800" b="0">
                <a:latin typeface="Times New Roman" panose="02020603050405020304" pitchFamily="18" charset="0"/>
                <a:cs typeface="Times New Roman" panose="02020603050405020304" pitchFamily="18" charset="0"/>
              </a:rPr>
              <a:t>8. </a:t>
            </a:r>
            <a:r>
              <a:rPr lang="zh-CN" sz="2800" b="0">
                <a:latin typeface="Times New Roman" panose="02020603050405020304" pitchFamily="18" charset="0"/>
                <a:ea typeface="宋体" panose="02010600030101010101" pitchFamily="2" charset="-122"/>
                <a:cs typeface="Times New Roman" panose="02020603050405020304" pitchFamily="18" charset="0"/>
              </a:rPr>
              <a:t>以</a:t>
            </a:r>
            <a:r>
              <a:rPr lang="en-US" sz="2800" b="0">
                <a:latin typeface="Times New Roman" panose="02020603050405020304" pitchFamily="18" charset="0"/>
                <a:ea typeface="宋体" panose="02010600030101010101" pitchFamily="2" charset="-122"/>
                <a:cs typeface="Times New Roman" panose="02020603050405020304" pitchFamily="18" charset="0"/>
              </a:rPr>
              <a:t>…</a:t>
            </a:r>
            <a:r>
              <a:rPr lang="zh-CN" sz="2800" b="0">
                <a:latin typeface="Times New Roman" panose="02020603050405020304" pitchFamily="18" charset="0"/>
                <a:ea typeface="宋体" panose="02010600030101010101" pitchFamily="2" charset="-122"/>
                <a:cs typeface="Times New Roman" panose="02020603050405020304" pitchFamily="18" charset="0"/>
              </a:rPr>
              <a:t>开始</a:t>
            </a:r>
            <a:r>
              <a:rPr lang="en-US" sz="2800" b="0">
                <a:latin typeface="Times New Roman" panose="02020603050405020304" pitchFamily="18" charset="0"/>
                <a:cs typeface="Times New Roman" panose="02020603050405020304" pitchFamily="18" charset="0"/>
              </a:rPr>
              <a:t>  _____________</a:t>
            </a:r>
          </a:p>
          <a:p>
            <a:pPr indent="0"/>
            <a:r>
              <a:rPr lang="en-US" sz="2800" b="0">
                <a:latin typeface="Times New Roman" panose="02020603050405020304" pitchFamily="18" charset="0"/>
                <a:cs typeface="Times New Roman" panose="02020603050405020304" pitchFamily="18" charset="0"/>
              </a:rPr>
              <a:t>9. </a:t>
            </a:r>
            <a:r>
              <a:rPr lang="zh-CN" sz="2800" b="0">
                <a:latin typeface="Times New Roman" panose="02020603050405020304" pitchFamily="18" charset="0"/>
                <a:ea typeface="宋体" panose="02010600030101010101" pitchFamily="2" charset="-122"/>
                <a:cs typeface="Times New Roman" panose="02020603050405020304" pitchFamily="18" charset="0"/>
              </a:rPr>
              <a:t>导致</a:t>
            </a:r>
            <a:r>
              <a:rPr lang="en-US" sz="2800" b="0">
                <a:latin typeface="Times New Roman" panose="02020603050405020304" pitchFamily="18" charset="0"/>
                <a:cs typeface="Times New Roman" panose="02020603050405020304" pitchFamily="18" charset="0"/>
              </a:rPr>
              <a:t> __________</a:t>
            </a:r>
          </a:p>
          <a:p>
            <a:pPr indent="0"/>
            <a:r>
              <a:rPr lang="en-US" sz="2800" b="0">
                <a:latin typeface="Times New Roman" panose="02020603050405020304" pitchFamily="18" charset="0"/>
                <a:cs typeface="Times New Roman" panose="02020603050405020304" pitchFamily="18" charset="0"/>
              </a:rPr>
              <a:t>10. </a:t>
            </a:r>
            <a:r>
              <a:rPr lang="zh-CN" sz="2800" b="0">
                <a:latin typeface="Times New Roman" panose="02020603050405020304" pitchFamily="18" charset="0"/>
                <a:ea typeface="宋体" panose="02010600030101010101" pitchFamily="2" charset="-122"/>
                <a:cs typeface="Times New Roman" panose="02020603050405020304" pitchFamily="18" charset="0"/>
              </a:rPr>
              <a:t>别轻易说绝不</a:t>
            </a:r>
            <a:r>
              <a:rPr lang="en-US" sz="2800" b="0">
                <a:latin typeface="Times New Roman" panose="02020603050405020304" pitchFamily="18" charset="0"/>
                <a:cs typeface="Times New Roman" panose="02020603050405020304" pitchFamily="18" charset="0"/>
              </a:rPr>
              <a:t> _______________________</a:t>
            </a:r>
          </a:p>
          <a:p>
            <a:endParaRPr lang="en-US" altLang="en-US" sz="2800" b="0">
              <a:latin typeface="Times New Roman" panose="02020603050405020304" pitchFamily="18" charset="0"/>
              <a:cs typeface="Times New Roman" panose="02020603050405020304" pitchFamily="18" charset="0"/>
            </a:endParaRPr>
          </a:p>
        </p:txBody>
      </p:sp>
      <p:sp>
        <p:nvSpPr>
          <p:cNvPr id="2" name="文本框 1"/>
          <p:cNvSpPr txBox="1"/>
          <p:nvPr/>
        </p:nvSpPr>
        <p:spPr>
          <a:xfrm>
            <a:off x="5380355" y="1011555"/>
            <a:ext cx="1781175"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over time</a:t>
            </a:r>
          </a:p>
        </p:txBody>
      </p:sp>
      <p:sp>
        <p:nvSpPr>
          <p:cNvPr id="3" name="文本框 2"/>
          <p:cNvSpPr txBox="1"/>
          <p:nvPr/>
        </p:nvSpPr>
        <p:spPr>
          <a:xfrm>
            <a:off x="3190240" y="1533525"/>
            <a:ext cx="4903470"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the golden age of invention</a:t>
            </a:r>
          </a:p>
        </p:txBody>
      </p:sp>
      <p:sp>
        <p:nvSpPr>
          <p:cNvPr id="4" name="文本框 3"/>
          <p:cNvSpPr txBox="1"/>
          <p:nvPr/>
        </p:nvSpPr>
        <p:spPr>
          <a:xfrm>
            <a:off x="2687955" y="1995170"/>
            <a:ext cx="2905760"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virtual reality</a:t>
            </a:r>
          </a:p>
        </p:txBody>
      </p:sp>
      <p:sp>
        <p:nvSpPr>
          <p:cNvPr id="5" name="文本框 4"/>
          <p:cNvSpPr txBox="1"/>
          <p:nvPr/>
        </p:nvSpPr>
        <p:spPr>
          <a:xfrm>
            <a:off x="2791460" y="2426970"/>
            <a:ext cx="2343785"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wearable tech</a:t>
            </a:r>
          </a:p>
        </p:txBody>
      </p:sp>
      <p:sp>
        <p:nvSpPr>
          <p:cNvPr id="6" name="文本框 5"/>
          <p:cNvSpPr txBox="1"/>
          <p:nvPr/>
        </p:nvSpPr>
        <p:spPr>
          <a:xfrm>
            <a:off x="2273300" y="2870835"/>
            <a:ext cx="1781175"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as well as</a:t>
            </a:r>
          </a:p>
        </p:txBody>
      </p:sp>
      <p:sp>
        <p:nvSpPr>
          <p:cNvPr id="7" name="文本框 6"/>
          <p:cNvSpPr txBox="1"/>
          <p:nvPr/>
        </p:nvSpPr>
        <p:spPr>
          <a:xfrm>
            <a:off x="2791460" y="3244215"/>
            <a:ext cx="5379085"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in terms of the environment</a:t>
            </a:r>
          </a:p>
        </p:txBody>
      </p:sp>
      <p:sp>
        <p:nvSpPr>
          <p:cNvPr id="8" name="文本框 7"/>
          <p:cNvSpPr txBox="1"/>
          <p:nvPr/>
        </p:nvSpPr>
        <p:spPr>
          <a:xfrm>
            <a:off x="1572895" y="3682365"/>
            <a:ext cx="2801620"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be capable of</a:t>
            </a:r>
          </a:p>
        </p:txBody>
      </p:sp>
      <p:sp>
        <p:nvSpPr>
          <p:cNvPr id="9" name="文本框 8"/>
          <p:cNvSpPr txBox="1"/>
          <p:nvPr/>
        </p:nvSpPr>
        <p:spPr>
          <a:xfrm>
            <a:off x="2368550" y="4075430"/>
            <a:ext cx="1781175"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start with</a:t>
            </a:r>
          </a:p>
        </p:txBody>
      </p:sp>
      <p:sp>
        <p:nvSpPr>
          <p:cNvPr id="10" name="文本框 9"/>
          <p:cNvSpPr txBox="1"/>
          <p:nvPr/>
        </p:nvSpPr>
        <p:spPr>
          <a:xfrm>
            <a:off x="1572895" y="4493895"/>
            <a:ext cx="1781175"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lead to</a:t>
            </a:r>
          </a:p>
        </p:txBody>
      </p:sp>
      <p:sp>
        <p:nvSpPr>
          <p:cNvPr id="11" name="文本框 10"/>
          <p:cNvSpPr txBox="1"/>
          <p:nvPr/>
        </p:nvSpPr>
        <p:spPr>
          <a:xfrm>
            <a:off x="3408680" y="5015865"/>
            <a:ext cx="2844165"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never say never</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additive="base">
                                        <p:cTn id="1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anim calcmode="lin" valueType="num">
                                      <p:cBhvr additive="base">
                                        <p:cTn id="3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7">
                                            <p:txEl>
                                              <p:pRg st="0" end="0"/>
                                            </p:txEl>
                                          </p:spTgt>
                                        </p:tgtEl>
                                        <p:attrNameLst>
                                          <p:attrName>style.visibility</p:attrName>
                                        </p:attrNameLst>
                                      </p:cBhvr>
                                      <p:to>
                                        <p:strVal val="visible"/>
                                      </p:to>
                                    </p:set>
                                    <p:anim calcmode="lin" valueType="num">
                                      <p:cBhvr additive="base">
                                        <p:cTn id="3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8">
                                            <p:txEl>
                                              <p:pRg st="0" end="0"/>
                                            </p:txEl>
                                          </p:spTgt>
                                        </p:tgtEl>
                                        <p:attrNameLst>
                                          <p:attrName>style.visibility</p:attrName>
                                        </p:attrNameLst>
                                      </p:cBhvr>
                                      <p:to>
                                        <p:strVal val="visible"/>
                                      </p:to>
                                    </p:set>
                                    <p:anim calcmode="lin" valueType="num">
                                      <p:cBhvr additive="base">
                                        <p:cTn id="43"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9">
                                            <p:txEl>
                                              <p:pRg st="0" end="0"/>
                                            </p:txEl>
                                          </p:spTgt>
                                        </p:tgtEl>
                                        <p:attrNameLst>
                                          <p:attrName>style.visibility</p:attrName>
                                        </p:attrNameLst>
                                      </p:cBhvr>
                                      <p:to>
                                        <p:strVal val="visible"/>
                                      </p:to>
                                    </p:set>
                                    <p:anim calcmode="lin" valueType="num">
                                      <p:cBhvr additive="base">
                                        <p:cTn id="49"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10">
                                            <p:txEl>
                                              <p:pRg st="0" end="0"/>
                                            </p:txEl>
                                          </p:spTgt>
                                        </p:tgtEl>
                                        <p:attrNameLst>
                                          <p:attrName>style.visibility</p:attrName>
                                        </p:attrNameLst>
                                      </p:cBhvr>
                                      <p:to>
                                        <p:strVal val="visible"/>
                                      </p:to>
                                    </p:set>
                                    <p:anim calcmode="lin" valueType="num">
                                      <p:cBhvr additive="base">
                                        <p:cTn id="55"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11">
                                            <p:txEl>
                                              <p:pRg st="0" end="0"/>
                                            </p:txEl>
                                          </p:spTgt>
                                        </p:tgtEl>
                                        <p:attrNameLst>
                                          <p:attrName>style.visibility</p:attrName>
                                        </p:attrNameLst>
                                      </p:cBhvr>
                                      <p:to>
                                        <p:strVal val="visible"/>
                                      </p:to>
                                    </p:set>
                                    <p:anim calcmode="lin" valueType="num">
                                      <p:cBhvr additive="base">
                                        <p:cTn id="61"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6124754"/>
          </a:xfrm>
          <a:prstGeom prst="rect">
            <a:avLst/>
          </a:prstGeom>
          <a:noFill/>
        </p:spPr>
        <p:txBody>
          <a:bodyPr wrap="square" rtlCol="0">
            <a:spAutoFit/>
          </a:bodyPr>
          <a:lstStyle/>
          <a:p>
            <a:r>
              <a:rPr lang="en-US" altLang="zh-CN" sz="2800" dirty="0" smtClean="0">
                <a:latin typeface="Times New Roman" panose="02020603050405020304" pitchFamily="18" charset="0"/>
                <a:cs typeface="Times New Roman" panose="02020603050405020304" pitchFamily="18" charset="0"/>
              </a:rPr>
              <a:t>Task </a:t>
            </a:r>
            <a:r>
              <a:rPr lang="en-US" altLang="zh-CN" sz="2800" dirty="0">
                <a:latin typeface="Times New Roman" panose="02020603050405020304" pitchFamily="18" charset="0"/>
                <a:cs typeface="Times New Roman" panose="02020603050405020304" pitchFamily="18" charset="0"/>
              </a:rPr>
              <a:t>7: Fill in the blanks.  (</a:t>
            </a:r>
            <a:r>
              <a:rPr lang="zh-CN" altLang="zh-CN" sz="2800" dirty="0">
                <a:latin typeface="Times New Roman" panose="02020603050405020304" pitchFamily="18" charset="0"/>
                <a:cs typeface="Times New Roman" panose="02020603050405020304" pitchFamily="18" charset="0"/>
              </a:rPr>
              <a:t>课文语法填空</a:t>
            </a:r>
            <a:r>
              <a:rPr lang="en-US" altLang="zh-CN" sz="2800" dirty="0">
                <a:latin typeface="Times New Roman" panose="02020603050405020304" pitchFamily="18" charset="0"/>
                <a:cs typeface="Times New Roman" panose="02020603050405020304" pitchFamily="18" charset="0"/>
              </a:rPr>
              <a:t>)</a:t>
            </a:r>
            <a:endParaRPr lang="zh-CN" altLang="zh-CN" sz="2800" dirty="0">
              <a:latin typeface="Times New Roman" panose="02020603050405020304" pitchFamily="18" charset="0"/>
              <a:cs typeface="Times New Roman" panose="02020603050405020304" pitchFamily="18" charset="0"/>
            </a:endParaRPr>
          </a:p>
          <a:p>
            <a:r>
              <a:rPr lang="en-US" altLang="zh-CN" sz="2800" dirty="0" err="1">
                <a:latin typeface="Times New Roman" panose="02020603050405020304" pitchFamily="18" charset="0"/>
                <a:cs typeface="Times New Roman" panose="02020603050405020304" pitchFamily="18" charset="0"/>
              </a:rPr>
              <a:t>Dr</a:t>
            </a:r>
            <a:r>
              <a:rPr lang="en-US" altLang="zh-CN" sz="2800" dirty="0">
                <a:latin typeface="Times New Roman" panose="02020603050405020304" pitchFamily="18" charset="0"/>
                <a:cs typeface="Times New Roman" panose="02020603050405020304" pitchFamily="18" charset="0"/>
              </a:rPr>
              <a:t> Richard </a:t>
            </a:r>
            <a:r>
              <a:rPr lang="en-US" altLang="zh-CN" sz="2800" dirty="0" err="1">
                <a:latin typeface="Times New Roman" panose="02020603050405020304" pitchFamily="18" charset="0"/>
                <a:cs typeface="Times New Roman" panose="02020603050405020304" pitchFamily="18" charset="0"/>
              </a:rPr>
              <a:t>Fairhurst</a:t>
            </a:r>
            <a:r>
              <a:rPr lang="en-US" altLang="zh-CN" sz="2800" dirty="0">
                <a:latin typeface="Times New Roman" panose="02020603050405020304" pitchFamily="18" charset="0"/>
                <a:cs typeface="Times New Roman" panose="02020603050405020304" pitchFamily="18" charset="0"/>
              </a:rPr>
              <a:t>, (1) ______new book </a:t>
            </a:r>
            <a:r>
              <a:rPr lang="en-US" altLang="zh-CN" sz="2800" i="1" dirty="0">
                <a:latin typeface="Times New Roman" panose="02020603050405020304" pitchFamily="18" charset="0"/>
                <a:cs typeface="Times New Roman" panose="02020603050405020304" pitchFamily="18" charset="0"/>
              </a:rPr>
              <a:t>The New Age of Invention</a:t>
            </a:r>
            <a:r>
              <a:rPr lang="en-US" altLang="zh-CN" sz="2800" dirty="0">
                <a:latin typeface="Times New Roman" panose="02020603050405020304" pitchFamily="18" charset="0"/>
                <a:cs typeface="Times New Roman" panose="02020603050405020304" pitchFamily="18" charset="0"/>
              </a:rPr>
              <a:t> has just been published, is an (2)________(invent) himself. He thinks there have been ______(gold)ages of invention throughout history and the present day is (4)__ new age for inventions. Most of the new great inventions are (5)_____(base) on advances in virtual reality, wearable tech, the flexible battery, medicine and (6)____________ (environment) science. 3D printers have been used to make replacement hearts and bone parts. in terms of the environment, it is now possible to create an intelligent walking house. It is capable (7)___ using GPS technology to travel to different places, with computing technology (8)__________ (control) its “legs”. </a:t>
            </a:r>
            <a:endParaRPr lang="zh-CN" altLang="en-US" sz="2800" dirty="0">
              <a:latin typeface="Times New Roman" panose="02020603050405020304" pitchFamily="18" charset="0"/>
              <a:cs typeface="Times New Roman" panose="02020603050405020304" pitchFamily="18" charset="0"/>
            </a:endParaRPr>
          </a:p>
        </p:txBody>
      </p:sp>
      <p:sp>
        <p:nvSpPr>
          <p:cNvPr id="4" name="矩形 3"/>
          <p:cNvSpPr/>
          <p:nvPr/>
        </p:nvSpPr>
        <p:spPr>
          <a:xfrm>
            <a:off x="3707904" y="475646"/>
            <a:ext cx="1101584" cy="523220"/>
          </a:xfrm>
          <a:prstGeom prst="rect">
            <a:avLst/>
          </a:prstGeom>
        </p:spPr>
        <p:txBody>
          <a:bodyPr wrap="none">
            <a:spAutoFit/>
          </a:bodyPr>
          <a:lstStyle/>
          <a:p>
            <a:r>
              <a:rPr lang="en-US" altLang="zh-CN" sz="2800" dirty="0">
                <a:solidFill>
                  <a:srgbClr val="C00000"/>
                </a:solidFill>
                <a:latin typeface="Times New Roman" panose="02020603050405020304" pitchFamily="18" charset="0"/>
                <a:cs typeface="Times New Roman" panose="02020603050405020304" pitchFamily="18" charset="0"/>
              </a:rPr>
              <a:t>whose</a:t>
            </a:r>
            <a:endParaRPr lang="zh-CN" altLang="en-US" dirty="0"/>
          </a:p>
        </p:txBody>
      </p:sp>
      <p:sp>
        <p:nvSpPr>
          <p:cNvPr id="5" name="矩形 4"/>
          <p:cNvSpPr/>
          <p:nvPr/>
        </p:nvSpPr>
        <p:spPr>
          <a:xfrm>
            <a:off x="6156176" y="908720"/>
            <a:ext cx="1380506" cy="523220"/>
          </a:xfrm>
          <a:prstGeom prst="rect">
            <a:avLst/>
          </a:prstGeom>
        </p:spPr>
        <p:txBody>
          <a:bodyPr wrap="none">
            <a:spAutoFit/>
          </a:bodyPr>
          <a:lstStyle/>
          <a:p>
            <a:r>
              <a:rPr lang="en-US" altLang="zh-CN" sz="2800" dirty="0">
                <a:solidFill>
                  <a:srgbClr val="C00000"/>
                </a:solidFill>
                <a:latin typeface="Times New Roman" panose="02020603050405020304" pitchFamily="18" charset="0"/>
                <a:cs typeface="Times New Roman" panose="02020603050405020304" pitchFamily="18" charset="0"/>
              </a:rPr>
              <a:t>inventor</a:t>
            </a:r>
            <a:endParaRPr lang="zh-CN" altLang="en-US" dirty="0"/>
          </a:p>
        </p:txBody>
      </p:sp>
      <p:sp>
        <p:nvSpPr>
          <p:cNvPr id="6" name="矩形 5"/>
          <p:cNvSpPr/>
          <p:nvPr/>
        </p:nvSpPr>
        <p:spPr>
          <a:xfrm>
            <a:off x="5076056" y="1325563"/>
            <a:ext cx="1160895" cy="523220"/>
          </a:xfrm>
          <a:prstGeom prst="rect">
            <a:avLst/>
          </a:prstGeom>
        </p:spPr>
        <p:txBody>
          <a:bodyPr wrap="none">
            <a:spAutoFit/>
          </a:bodyPr>
          <a:lstStyle/>
          <a:p>
            <a:r>
              <a:rPr lang="en-US" altLang="zh-CN" sz="2800" dirty="0">
                <a:solidFill>
                  <a:srgbClr val="C00000"/>
                </a:solidFill>
                <a:latin typeface="Times New Roman" panose="02020603050405020304" pitchFamily="18" charset="0"/>
                <a:cs typeface="Times New Roman" panose="02020603050405020304" pitchFamily="18" charset="0"/>
              </a:rPr>
              <a:t>golden</a:t>
            </a:r>
            <a:endParaRPr lang="zh-CN" altLang="en-US" dirty="0"/>
          </a:p>
        </p:txBody>
      </p:sp>
      <p:sp>
        <p:nvSpPr>
          <p:cNvPr id="7" name="矩形 6"/>
          <p:cNvSpPr/>
          <p:nvPr/>
        </p:nvSpPr>
        <p:spPr>
          <a:xfrm>
            <a:off x="7884368" y="1784766"/>
            <a:ext cx="343364" cy="523220"/>
          </a:xfrm>
          <a:prstGeom prst="rect">
            <a:avLst/>
          </a:prstGeom>
        </p:spPr>
        <p:txBody>
          <a:bodyPr wrap="none">
            <a:spAutoFit/>
          </a:bodyPr>
          <a:lstStyle/>
          <a:p>
            <a:r>
              <a:rPr lang="en-US" altLang="zh-CN" sz="2800" dirty="0">
                <a:solidFill>
                  <a:srgbClr val="C00000"/>
                </a:solidFill>
                <a:latin typeface="Times New Roman" panose="02020603050405020304" pitchFamily="18" charset="0"/>
                <a:cs typeface="Times New Roman" panose="02020603050405020304" pitchFamily="18" charset="0"/>
              </a:rPr>
              <a:t>a</a:t>
            </a:r>
            <a:endParaRPr lang="zh-CN" altLang="en-US" dirty="0"/>
          </a:p>
        </p:txBody>
      </p:sp>
      <p:sp>
        <p:nvSpPr>
          <p:cNvPr id="8" name="矩形 7"/>
          <p:cNvSpPr/>
          <p:nvPr/>
        </p:nvSpPr>
        <p:spPr>
          <a:xfrm>
            <a:off x="467544" y="2548912"/>
            <a:ext cx="1000595" cy="523220"/>
          </a:xfrm>
          <a:prstGeom prst="rect">
            <a:avLst/>
          </a:prstGeom>
        </p:spPr>
        <p:txBody>
          <a:bodyPr wrap="none">
            <a:spAutoFit/>
          </a:bodyPr>
          <a:lstStyle/>
          <a:p>
            <a:r>
              <a:rPr lang="en-US" altLang="zh-CN" sz="2800" dirty="0" smtClean="0">
                <a:solidFill>
                  <a:srgbClr val="C00000"/>
                </a:solidFill>
                <a:latin typeface="Times New Roman" panose="02020603050405020304" pitchFamily="18" charset="0"/>
                <a:cs typeface="Times New Roman" panose="02020603050405020304" pitchFamily="18" charset="0"/>
              </a:rPr>
              <a:t>based</a:t>
            </a:r>
            <a:endParaRPr lang="zh-CN" altLang="en-US" dirty="0"/>
          </a:p>
        </p:txBody>
      </p:sp>
      <p:sp>
        <p:nvSpPr>
          <p:cNvPr id="9" name="矩形 8"/>
          <p:cNvSpPr/>
          <p:nvPr/>
        </p:nvSpPr>
        <p:spPr>
          <a:xfrm>
            <a:off x="5436096" y="2977788"/>
            <a:ext cx="2255746" cy="523220"/>
          </a:xfrm>
          <a:prstGeom prst="rect">
            <a:avLst/>
          </a:prstGeom>
        </p:spPr>
        <p:txBody>
          <a:bodyPr wrap="none">
            <a:spAutoFit/>
          </a:bodyPr>
          <a:lstStyle/>
          <a:p>
            <a:r>
              <a:rPr lang="en-US" altLang="zh-CN" sz="2800" dirty="0">
                <a:solidFill>
                  <a:srgbClr val="C00000"/>
                </a:solidFill>
                <a:latin typeface="Times New Roman" panose="02020603050405020304" pitchFamily="18" charset="0"/>
                <a:cs typeface="Times New Roman" panose="02020603050405020304" pitchFamily="18" charset="0"/>
              </a:rPr>
              <a:t>environmental</a:t>
            </a:r>
            <a:endParaRPr lang="zh-CN" altLang="en-US" dirty="0"/>
          </a:p>
        </p:txBody>
      </p:sp>
      <p:sp>
        <p:nvSpPr>
          <p:cNvPr id="10" name="矩形 9"/>
          <p:cNvSpPr/>
          <p:nvPr/>
        </p:nvSpPr>
        <p:spPr>
          <a:xfrm>
            <a:off x="3397233" y="4693603"/>
            <a:ext cx="484428" cy="523220"/>
          </a:xfrm>
          <a:prstGeom prst="rect">
            <a:avLst/>
          </a:prstGeom>
        </p:spPr>
        <p:txBody>
          <a:bodyPr wrap="none">
            <a:spAutoFit/>
          </a:bodyPr>
          <a:lstStyle/>
          <a:p>
            <a:r>
              <a:rPr lang="en-US" altLang="zh-CN" sz="2800" dirty="0">
                <a:solidFill>
                  <a:srgbClr val="C00000"/>
                </a:solidFill>
                <a:latin typeface="Times New Roman" panose="02020603050405020304" pitchFamily="18" charset="0"/>
                <a:cs typeface="Times New Roman" panose="02020603050405020304" pitchFamily="18" charset="0"/>
              </a:rPr>
              <a:t>of</a:t>
            </a:r>
            <a:endParaRPr lang="zh-CN" altLang="en-US" dirty="0"/>
          </a:p>
        </p:txBody>
      </p:sp>
      <p:sp>
        <p:nvSpPr>
          <p:cNvPr id="11" name="矩形 10"/>
          <p:cNvSpPr/>
          <p:nvPr/>
        </p:nvSpPr>
        <p:spPr>
          <a:xfrm>
            <a:off x="6978129" y="5128137"/>
            <a:ext cx="1758815" cy="523220"/>
          </a:xfrm>
          <a:prstGeom prst="rect">
            <a:avLst/>
          </a:prstGeom>
        </p:spPr>
        <p:txBody>
          <a:bodyPr wrap="none">
            <a:spAutoFit/>
          </a:bodyPr>
          <a:lstStyle/>
          <a:p>
            <a:r>
              <a:rPr lang="en-US" altLang="zh-CN" sz="2800" dirty="0">
                <a:solidFill>
                  <a:srgbClr val="C00000"/>
                </a:solidFill>
                <a:latin typeface="Times New Roman" panose="02020603050405020304" pitchFamily="18" charset="0"/>
                <a:cs typeface="Times New Roman" panose="02020603050405020304" pitchFamily="18" charset="0"/>
              </a:rPr>
              <a:t>controlling</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p:tgtEl>
                                          <p:spTgt spid="7"/>
                                        </p:tgtEl>
                                        <p:attrNameLst>
                                          <p:attrName>ppt_y</p:attrName>
                                        </p:attrNameLst>
                                      </p:cBhvr>
                                      <p:tavLst>
                                        <p:tav tm="0">
                                          <p:val>
                                            <p:strVal val="#ppt_y+#ppt_h*1.125000"/>
                                          </p:val>
                                        </p:tav>
                                        <p:tav tm="100000">
                                          <p:val>
                                            <p:strVal val="#ppt_y"/>
                                          </p:val>
                                        </p:tav>
                                      </p:tavLst>
                                    </p:anim>
                                    <p:animEffect transition="in" filter="wipe(up)">
                                      <p:cBhvr>
                                        <p:cTn id="20" dur="5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4465" y="861695"/>
            <a:ext cx="9144000" cy="2246769"/>
          </a:xfrm>
          <a:prstGeom prst="rect">
            <a:avLst/>
          </a:prstGeom>
          <a:noFill/>
        </p:spPr>
        <p:txBody>
          <a:bodyPr wrap="square" rtlCol="0">
            <a:spAutoFit/>
          </a:bodyPr>
          <a:lstStyle/>
          <a:p>
            <a:r>
              <a:rPr lang="en-US" altLang="zh-CN" sz="2800" dirty="0" smtClean="0">
                <a:latin typeface="Times New Roman" panose="02020603050405020304" pitchFamily="18" charset="0"/>
                <a:cs typeface="Times New Roman" panose="02020603050405020304" pitchFamily="18" charset="0"/>
              </a:rPr>
              <a:t>Solar </a:t>
            </a:r>
            <a:r>
              <a:rPr lang="en-US" altLang="zh-CN" sz="2800" dirty="0">
                <a:latin typeface="Times New Roman" panose="02020603050405020304" pitchFamily="18" charset="0"/>
                <a:cs typeface="Times New Roman" panose="02020603050405020304" pitchFamily="18" charset="0"/>
              </a:rPr>
              <a:t>technology can be eco-friendly, too. Most inventions start with recognizing a problem that (9)_____(need) a solution. People have an incredible desire (10)_______(think) and create, and that is the real spirit of invention.</a:t>
            </a:r>
            <a:endParaRPr lang="zh-CN" altLang="zh-CN" sz="2800" dirty="0">
              <a:latin typeface="Times New Roman" panose="02020603050405020304" pitchFamily="18" charset="0"/>
              <a:cs typeface="Times New Roman" panose="02020603050405020304" pitchFamily="18" charset="0"/>
            </a:endParaRPr>
          </a:p>
          <a:p>
            <a:endParaRPr lang="zh-CN" altLang="en-US" sz="2800" dirty="0">
              <a:latin typeface="Times New Roman" panose="02020603050405020304" pitchFamily="18" charset="0"/>
              <a:cs typeface="Times New Roman" panose="02020603050405020304" pitchFamily="18" charset="0"/>
            </a:endParaRPr>
          </a:p>
        </p:txBody>
      </p:sp>
      <p:sp>
        <p:nvSpPr>
          <p:cNvPr id="4" name="矩形 3"/>
          <p:cNvSpPr/>
          <p:nvPr/>
        </p:nvSpPr>
        <p:spPr>
          <a:xfrm>
            <a:off x="6046961" y="1307252"/>
            <a:ext cx="1000595" cy="523220"/>
          </a:xfrm>
          <a:prstGeom prst="rect">
            <a:avLst/>
          </a:prstGeom>
        </p:spPr>
        <p:txBody>
          <a:bodyPr wrap="none">
            <a:spAutoFit/>
          </a:bodyPr>
          <a:lstStyle/>
          <a:p>
            <a:r>
              <a:rPr lang="en-US" altLang="zh-CN" sz="2800" dirty="0">
                <a:solidFill>
                  <a:srgbClr val="C00000"/>
                </a:solidFill>
                <a:latin typeface="Times New Roman" panose="02020603050405020304" pitchFamily="18" charset="0"/>
                <a:cs typeface="Times New Roman" panose="02020603050405020304" pitchFamily="18" charset="0"/>
              </a:rPr>
              <a:t>needs</a:t>
            </a:r>
            <a:endParaRPr lang="zh-CN" altLang="en-US" dirty="0"/>
          </a:p>
        </p:txBody>
      </p:sp>
      <p:sp>
        <p:nvSpPr>
          <p:cNvPr id="5" name="矩形 4"/>
          <p:cNvSpPr/>
          <p:nvPr/>
        </p:nvSpPr>
        <p:spPr>
          <a:xfrm>
            <a:off x="6867877" y="1723469"/>
            <a:ext cx="1290738" cy="523220"/>
          </a:xfrm>
          <a:prstGeom prst="rect">
            <a:avLst/>
          </a:prstGeom>
        </p:spPr>
        <p:txBody>
          <a:bodyPr wrap="none">
            <a:spAutoFit/>
          </a:bodyPr>
          <a:lstStyle/>
          <a:p>
            <a:pPr lvl="0"/>
            <a:r>
              <a:rPr lang="en-US" altLang="zh-CN" sz="2800" dirty="0">
                <a:solidFill>
                  <a:srgbClr val="C00000"/>
                </a:solidFill>
                <a:latin typeface="Times New Roman" panose="02020603050405020304" pitchFamily="18" charset="0"/>
                <a:cs typeface="Times New Roman" panose="02020603050405020304" pitchFamily="18" charset="0"/>
              </a:rPr>
              <a:t>to think</a:t>
            </a:r>
            <a:endParaRPr lang="zh-CN" altLang="zh-CN" sz="2800" dirty="0">
              <a:solidFill>
                <a:srgbClr val="C00000"/>
              </a:solidFill>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380365" y="285750"/>
            <a:ext cx="8503920" cy="4399915"/>
          </a:xfrm>
          <a:prstGeom prst="rect">
            <a:avLst/>
          </a:prstGeom>
          <a:noFill/>
          <a:ln w="9525">
            <a:noFill/>
          </a:ln>
        </p:spPr>
        <p:txBody>
          <a:bodyPr wrap="square">
            <a:spAutoFit/>
          </a:bodyPr>
          <a:lstStyle/>
          <a:p>
            <a:pPr indent="0"/>
            <a:r>
              <a:rPr lang="en-US" sz="2800" b="0">
                <a:latin typeface="Times New Roman" panose="02020603050405020304" pitchFamily="18" charset="0"/>
                <a:cs typeface="Times New Roman" panose="02020603050405020304" pitchFamily="18" charset="0"/>
              </a:rPr>
              <a:t>11. </a:t>
            </a:r>
            <a:r>
              <a:rPr lang="zh-CN" sz="2800" b="0">
                <a:latin typeface="Times New Roman" panose="02020603050405020304" pitchFamily="18" charset="0"/>
                <a:ea typeface="宋体" panose="02010600030101010101" pitchFamily="2" charset="-122"/>
                <a:cs typeface="Times New Roman" panose="02020603050405020304" pitchFamily="18" charset="0"/>
              </a:rPr>
              <a:t>在新的技术时代</a:t>
            </a:r>
            <a:r>
              <a:rPr lang="en-US" sz="2800" b="0">
                <a:latin typeface="Times New Roman" panose="02020603050405020304" pitchFamily="18" charset="0"/>
                <a:cs typeface="Times New Roman" panose="02020603050405020304" pitchFamily="18" charset="0"/>
              </a:rPr>
              <a:t>  ______________________</a:t>
            </a:r>
          </a:p>
          <a:p>
            <a:pPr indent="0"/>
            <a:r>
              <a:rPr lang="en-US" sz="2800" b="0">
                <a:latin typeface="Times New Roman" panose="02020603050405020304" pitchFamily="18" charset="0"/>
                <a:cs typeface="Times New Roman" panose="02020603050405020304" pitchFamily="18" charset="0"/>
              </a:rPr>
              <a:t>12. </a:t>
            </a:r>
            <a:r>
              <a:rPr lang="zh-CN" sz="2800" b="0">
                <a:latin typeface="Times New Roman" panose="02020603050405020304" pitchFamily="18" charset="0"/>
                <a:ea typeface="宋体" panose="02010600030101010101" pitchFamily="2" charset="-122"/>
                <a:cs typeface="Times New Roman" panose="02020603050405020304" pitchFamily="18" charset="0"/>
              </a:rPr>
              <a:t>在历史的长河中</a:t>
            </a:r>
            <a:r>
              <a:rPr lang="en-US" sz="2800" b="0">
                <a:latin typeface="Times New Roman" panose="02020603050405020304" pitchFamily="18" charset="0"/>
                <a:cs typeface="Times New Roman" panose="02020603050405020304" pitchFamily="18" charset="0"/>
              </a:rPr>
              <a:t> _________________________</a:t>
            </a:r>
          </a:p>
          <a:p>
            <a:pPr indent="0"/>
            <a:r>
              <a:rPr lang="en-US" sz="2800" b="0">
                <a:latin typeface="Times New Roman" panose="02020603050405020304" pitchFamily="18" charset="0"/>
                <a:cs typeface="Times New Roman" panose="02020603050405020304" pitchFamily="18" charset="0"/>
              </a:rPr>
              <a:t>13. </a:t>
            </a:r>
            <a:r>
              <a:rPr lang="zh-CN" sz="2800" b="0">
                <a:latin typeface="Times New Roman" panose="02020603050405020304" pitchFamily="18" charset="0"/>
                <a:ea typeface="宋体" panose="02010600030101010101" pitchFamily="2" charset="-122"/>
                <a:cs typeface="Times New Roman" panose="02020603050405020304" pitchFamily="18" charset="0"/>
              </a:rPr>
              <a:t>基于技术的</a:t>
            </a:r>
            <a:r>
              <a:rPr lang="en-US" sz="2800" b="0" u="sng">
                <a:latin typeface="Times New Roman" panose="02020603050405020304" pitchFamily="18" charset="0"/>
                <a:cs typeface="Times New Roman" panose="02020603050405020304" pitchFamily="18" charset="0"/>
              </a:rPr>
              <a:t> _____________</a:t>
            </a:r>
            <a:r>
              <a:rPr lang="en-US" sz="2800" b="0">
                <a:latin typeface="Times New Roman" panose="02020603050405020304" pitchFamily="18" charset="0"/>
                <a:cs typeface="Times New Roman" panose="02020603050405020304" pitchFamily="18" charset="0"/>
              </a:rPr>
              <a:t>   </a:t>
            </a:r>
            <a:r>
              <a:rPr lang="zh-CN" sz="2800" b="0">
                <a:latin typeface="Times New Roman" panose="02020603050405020304" pitchFamily="18" charset="0"/>
                <a:ea typeface="宋体" panose="02010600030101010101" pitchFamily="2" charset="-122"/>
                <a:cs typeface="Times New Roman" panose="02020603050405020304" pitchFamily="18" charset="0"/>
              </a:rPr>
              <a:t>拓展：</a:t>
            </a:r>
            <a:r>
              <a:rPr lang="en-US" sz="2800" b="0">
                <a:latin typeface="Times New Roman" panose="02020603050405020304" pitchFamily="18" charset="0"/>
                <a:cs typeface="Times New Roman" panose="02020603050405020304" pitchFamily="18" charset="0"/>
              </a:rPr>
              <a:t> high-tech </a:t>
            </a:r>
            <a:r>
              <a:rPr lang="zh-CN" sz="2800" b="0">
                <a:latin typeface="Times New Roman" panose="02020603050405020304" pitchFamily="18" charset="0"/>
                <a:ea typeface="宋体" panose="02010600030101010101" pitchFamily="2" charset="-122"/>
                <a:cs typeface="Times New Roman" panose="02020603050405020304" pitchFamily="18" charset="0"/>
              </a:rPr>
              <a:t>高科技</a:t>
            </a:r>
            <a:endParaRPr lang="en-US" sz="2800" b="0">
              <a:latin typeface="Times New Roman" panose="02020603050405020304" pitchFamily="18" charset="0"/>
              <a:cs typeface="Times New Roman" panose="02020603050405020304" pitchFamily="18" charset="0"/>
            </a:endParaRPr>
          </a:p>
          <a:p>
            <a:pPr indent="0"/>
            <a:r>
              <a:rPr lang="en-US" sz="2800" b="0">
                <a:latin typeface="Times New Roman" panose="02020603050405020304" pitchFamily="18" charset="0"/>
                <a:cs typeface="Times New Roman" panose="02020603050405020304" pitchFamily="18" charset="0"/>
              </a:rPr>
              <a:t>14. </a:t>
            </a:r>
            <a:r>
              <a:rPr lang="zh-CN" sz="2800" b="0">
                <a:latin typeface="Times New Roman" panose="02020603050405020304" pitchFamily="18" charset="0"/>
                <a:ea typeface="宋体" panose="02010600030101010101" pitchFamily="2" charset="-122"/>
                <a:cs typeface="Times New Roman" panose="02020603050405020304" pitchFamily="18" charset="0"/>
              </a:rPr>
              <a:t>制作移植心脏和部分骨骼</a:t>
            </a:r>
            <a:endParaRPr lang="en-US" sz="2800" b="0">
              <a:latin typeface="Times New Roman" panose="02020603050405020304" pitchFamily="18" charset="0"/>
              <a:ea typeface="宋体" panose="02010600030101010101" pitchFamily="2" charset="-122"/>
              <a:cs typeface="Times New Roman" panose="02020603050405020304" pitchFamily="18" charset="0"/>
            </a:endParaRPr>
          </a:p>
          <a:p>
            <a:pPr indent="0"/>
            <a:r>
              <a:rPr lang="en-US" sz="2800" b="0">
                <a:latin typeface="Times New Roman" panose="02020603050405020304" pitchFamily="18" charset="0"/>
                <a:ea typeface="宋体" panose="02010600030101010101" pitchFamily="2" charset="-122"/>
                <a:cs typeface="Times New Roman" panose="02020603050405020304" pitchFamily="18" charset="0"/>
              </a:rPr>
              <a:t>    </a:t>
            </a:r>
            <a:r>
              <a:rPr lang="en-US" sz="2800" b="0">
                <a:latin typeface="Times New Roman" panose="02020603050405020304" pitchFamily="18" charset="0"/>
                <a:cs typeface="Times New Roman" panose="02020603050405020304" pitchFamily="18" charset="0"/>
              </a:rPr>
              <a:t>__________________________________________</a:t>
            </a:r>
          </a:p>
          <a:p>
            <a:pPr indent="0"/>
            <a:r>
              <a:rPr lang="en-US" sz="2800" b="0">
                <a:latin typeface="Times New Roman" panose="02020603050405020304" pitchFamily="18" charset="0"/>
                <a:cs typeface="Times New Roman" panose="02020603050405020304" pitchFamily="18" charset="0"/>
              </a:rPr>
              <a:t>15. 干</a:t>
            </a:r>
            <a:r>
              <a:rPr lang="zh-CN" sz="2800" b="0">
                <a:latin typeface="Times New Roman" panose="02020603050405020304" pitchFamily="18" charset="0"/>
                <a:ea typeface="宋体" panose="02010600030101010101" pitchFamily="2" charset="-122"/>
                <a:cs typeface="Times New Roman" panose="02020603050405020304" pitchFamily="18" charset="0"/>
              </a:rPr>
              <a:t>干货满满啊！</a:t>
            </a:r>
            <a:r>
              <a:rPr lang="en-US" sz="2800" b="0">
                <a:latin typeface="Times New Roman" panose="02020603050405020304" pitchFamily="18" charset="0"/>
                <a:cs typeface="Times New Roman" panose="02020603050405020304" pitchFamily="18" charset="0"/>
              </a:rPr>
              <a:t>________________________</a:t>
            </a:r>
          </a:p>
          <a:p>
            <a:pPr indent="0"/>
            <a:r>
              <a:rPr lang="en-US" sz="2800" b="0">
                <a:latin typeface="Times New Roman" panose="02020603050405020304" pitchFamily="18" charset="0"/>
                <a:cs typeface="Times New Roman" panose="02020603050405020304" pitchFamily="18" charset="0"/>
              </a:rPr>
              <a:t>16. </a:t>
            </a:r>
            <a:r>
              <a:rPr lang="zh-CN" sz="2800" b="0">
                <a:latin typeface="Times New Roman" panose="02020603050405020304" pitchFamily="18" charset="0"/>
                <a:ea typeface="宋体" panose="02010600030101010101" pitchFamily="2" charset="-122"/>
                <a:cs typeface="Times New Roman" panose="02020603050405020304" pitchFamily="18" charset="0"/>
              </a:rPr>
              <a:t>很有意思！</a:t>
            </a:r>
            <a:r>
              <a:rPr lang="en-US" sz="2800" b="0">
                <a:latin typeface="Times New Roman" panose="02020603050405020304" pitchFamily="18" charset="0"/>
                <a:cs typeface="Times New Roman" panose="02020603050405020304" pitchFamily="18" charset="0"/>
              </a:rPr>
              <a:t>_______________________</a:t>
            </a:r>
            <a:r>
              <a:rPr lang="en-US" sz="2800" b="0" u="sng">
                <a:latin typeface="Times New Roman" panose="02020603050405020304" pitchFamily="18" charset="0"/>
                <a:cs typeface="Times New Roman" panose="02020603050405020304" pitchFamily="18" charset="0"/>
              </a:rPr>
              <a:t> </a:t>
            </a:r>
            <a:endParaRPr lang="en-US" sz="2800" b="0">
              <a:latin typeface="Times New Roman" panose="02020603050405020304" pitchFamily="18" charset="0"/>
              <a:cs typeface="Times New Roman" panose="02020603050405020304" pitchFamily="18" charset="0"/>
            </a:endParaRPr>
          </a:p>
          <a:p>
            <a:pPr indent="0"/>
            <a:r>
              <a:rPr lang="en-US" sz="2800" b="0">
                <a:latin typeface="Times New Roman" panose="02020603050405020304" pitchFamily="18" charset="0"/>
                <a:cs typeface="Times New Roman" panose="02020603050405020304" pitchFamily="18" charset="0"/>
              </a:rPr>
              <a:t>17. </a:t>
            </a:r>
            <a:r>
              <a:rPr lang="zh-CN" sz="2800" b="0">
                <a:latin typeface="Times New Roman" panose="02020603050405020304" pitchFamily="18" charset="0"/>
                <a:ea typeface="宋体" panose="02010600030101010101" pitchFamily="2" charset="-122"/>
                <a:cs typeface="Times New Roman" panose="02020603050405020304" pitchFamily="18" charset="0"/>
              </a:rPr>
              <a:t>智能可移动房屋</a:t>
            </a:r>
            <a:r>
              <a:rPr lang="en-US" sz="2800" b="0">
                <a:latin typeface="Times New Roman" panose="02020603050405020304" pitchFamily="18" charset="0"/>
                <a:cs typeface="Times New Roman" panose="02020603050405020304" pitchFamily="18" charset="0"/>
              </a:rPr>
              <a:t> ________________________</a:t>
            </a:r>
          </a:p>
          <a:p>
            <a:pPr indent="0"/>
            <a:r>
              <a:rPr lang="en-US" sz="2800" b="0">
                <a:latin typeface="Times New Roman" panose="02020603050405020304" pitchFamily="18" charset="0"/>
                <a:cs typeface="Times New Roman" panose="02020603050405020304" pitchFamily="18" charset="0"/>
              </a:rPr>
              <a:t>18. </a:t>
            </a:r>
            <a:r>
              <a:rPr lang="zh-CN" sz="2800" b="0">
                <a:latin typeface="Times New Roman" panose="02020603050405020304" pitchFamily="18" charset="0"/>
                <a:ea typeface="宋体" panose="02010600030101010101" pitchFamily="2" charset="-122"/>
                <a:cs typeface="Times New Roman" panose="02020603050405020304" pitchFamily="18" charset="0"/>
              </a:rPr>
              <a:t>在古代</a:t>
            </a:r>
            <a:r>
              <a:rPr lang="en-US" sz="2800" b="0">
                <a:latin typeface="Times New Roman" panose="02020603050405020304" pitchFamily="18" charset="0"/>
                <a:cs typeface="Times New Roman" panose="02020603050405020304" pitchFamily="18" charset="0"/>
              </a:rPr>
              <a:t> ________________</a:t>
            </a:r>
            <a:endParaRPr lang="en-US" altLang="en-US" sz="2800" b="0">
              <a:latin typeface="Times New Roman" panose="02020603050405020304" pitchFamily="18" charset="0"/>
              <a:cs typeface="Times New Roman" panose="02020603050405020304" pitchFamily="18" charset="0"/>
            </a:endParaRPr>
          </a:p>
          <a:p>
            <a:endParaRPr lang="en-US" altLang="en-US" sz="2800" b="0">
              <a:latin typeface="Times New Roman" panose="02020603050405020304" pitchFamily="18" charset="0"/>
              <a:cs typeface="Times New Roman" panose="02020603050405020304" pitchFamily="18" charset="0"/>
            </a:endParaRPr>
          </a:p>
        </p:txBody>
      </p:sp>
      <p:sp>
        <p:nvSpPr>
          <p:cNvPr id="11" name="文本框 10"/>
          <p:cNvSpPr txBox="1"/>
          <p:nvPr/>
        </p:nvSpPr>
        <p:spPr>
          <a:xfrm>
            <a:off x="3599180" y="285750"/>
            <a:ext cx="4789805"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in the new age of technology</a:t>
            </a:r>
          </a:p>
        </p:txBody>
      </p:sp>
      <p:sp>
        <p:nvSpPr>
          <p:cNvPr id="2" name="文本框 1"/>
          <p:cNvSpPr txBox="1"/>
          <p:nvPr/>
        </p:nvSpPr>
        <p:spPr>
          <a:xfrm>
            <a:off x="3599180" y="746760"/>
            <a:ext cx="4737735"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throughout history</a:t>
            </a:r>
          </a:p>
        </p:txBody>
      </p:sp>
      <p:sp>
        <p:nvSpPr>
          <p:cNvPr id="3" name="文本框 2"/>
          <p:cNvSpPr txBox="1"/>
          <p:nvPr/>
        </p:nvSpPr>
        <p:spPr>
          <a:xfrm>
            <a:off x="2717165" y="1158875"/>
            <a:ext cx="2844165"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tech-based</a:t>
            </a:r>
          </a:p>
        </p:txBody>
      </p:sp>
      <p:sp>
        <p:nvSpPr>
          <p:cNvPr id="4" name="文本框 3"/>
          <p:cNvSpPr txBox="1"/>
          <p:nvPr/>
        </p:nvSpPr>
        <p:spPr>
          <a:xfrm>
            <a:off x="684530" y="2360930"/>
            <a:ext cx="7651750"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make replacement hearts and bone parts</a:t>
            </a:r>
          </a:p>
        </p:txBody>
      </p:sp>
      <p:sp>
        <p:nvSpPr>
          <p:cNvPr id="5" name="文本框 4"/>
          <p:cNvSpPr txBox="1"/>
          <p:nvPr/>
        </p:nvSpPr>
        <p:spPr>
          <a:xfrm>
            <a:off x="3529330" y="2882900"/>
            <a:ext cx="2844165"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Impressive stuff</a:t>
            </a:r>
          </a:p>
        </p:txBody>
      </p:sp>
      <p:sp>
        <p:nvSpPr>
          <p:cNvPr id="6" name="文本框 5"/>
          <p:cNvSpPr txBox="1"/>
          <p:nvPr/>
        </p:nvSpPr>
        <p:spPr>
          <a:xfrm>
            <a:off x="2595245" y="3240405"/>
            <a:ext cx="5464810"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That’s an interesting point</a:t>
            </a:r>
          </a:p>
        </p:txBody>
      </p:sp>
      <p:sp>
        <p:nvSpPr>
          <p:cNvPr id="7" name="文本框 6"/>
          <p:cNvSpPr txBox="1"/>
          <p:nvPr/>
        </p:nvSpPr>
        <p:spPr>
          <a:xfrm>
            <a:off x="3599180" y="3709670"/>
            <a:ext cx="4997450"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an intelligent walking house</a:t>
            </a:r>
          </a:p>
        </p:txBody>
      </p:sp>
      <p:sp>
        <p:nvSpPr>
          <p:cNvPr id="8" name="文本框 7"/>
          <p:cNvSpPr txBox="1"/>
          <p:nvPr/>
        </p:nvSpPr>
        <p:spPr>
          <a:xfrm>
            <a:off x="2181225" y="4163695"/>
            <a:ext cx="4331335"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in ancient times</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additive="base">
                                        <p:cTn id="7"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additive="base">
                                        <p:cTn id="13"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anim calcmode="lin" valueType="num">
                                      <p:cBhvr additive="base">
                                        <p:cTn id="25"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anim calcmode="lin" valueType="num">
                                      <p:cBhvr additive="base">
                                        <p:cTn id="31"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 calcmode="lin" valueType="num">
                                      <p:cBhvr additive="base">
                                        <p:cTn id="3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7">
                                            <p:txEl>
                                              <p:pRg st="0" end="0"/>
                                            </p:txEl>
                                          </p:spTgt>
                                        </p:tgtEl>
                                        <p:attrNameLst>
                                          <p:attrName>style.visibility</p:attrName>
                                        </p:attrNameLst>
                                      </p:cBhvr>
                                      <p:to>
                                        <p:strVal val="visible"/>
                                      </p:to>
                                    </p:set>
                                    <p:anim calcmode="lin" valueType="num">
                                      <p:cBhvr additive="base">
                                        <p:cTn id="43"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8">
                                            <p:txEl>
                                              <p:pRg st="0" end="0"/>
                                            </p:txEl>
                                          </p:spTgt>
                                        </p:tgtEl>
                                        <p:attrNameLst>
                                          <p:attrName>style.visibility</p:attrName>
                                        </p:attrNameLst>
                                      </p:cBhvr>
                                      <p:to>
                                        <p:strVal val="visible"/>
                                      </p:to>
                                    </p:set>
                                    <p:anim calcmode="lin" valueType="num">
                                      <p:cBhvr additive="base">
                                        <p:cTn id="49"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6048"/>
            <a:ext cx="9252520" cy="6554470"/>
          </a:xfrm>
          <a:prstGeom prst="rect">
            <a:avLst/>
          </a:prstGeom>
          <a:noFill/>
        </p:spPr>
        <p:txBody>
          <a:bodyPr wrap="square" rtlCol="0">
            <a:spAutoFit/>
          </a:bodyPr>
          <a:lstStyle/>
          <a:p>
            <a:r>
              <a:rPr lang="zh-CN" altLang="en-US" sz="2800" dirty="0">
                <a:solidFill>
                  <a:schemeClr val="tx1"/>
                </a:solidFill>
                <a:latin typeface="Times New Roman" panose="02020603050405020304" pitchFamily="18" charset="0"/>
                <a:cs typeface="Times New Roman" panose="02020603050405020304" pitchFamily="18" charset="0"/>
              </a:rPr>
              <a:t>1. ___________, important advances _______________ in medicine and environmental science __________increasing computer power.</a:t>
            </a:r>
          </a:p>
          <a:p>
            <a:r>
              <a:rPr lang="zh-CN" altLang="en-US" sz="2800" dirty="0">
                <a:solidFill>
                  <a:schemeClr val="tx1"/>
                </a:solidFill>
                <a:latin typeface="Times New Roman" panose="02020603050405020304" pitchFamily="18" charset="0"/>
                <a:cs typeface="Times New Roman" panose="02020603050405020304" pitchFamily="18" charset="0"/>
              </a:rPr>
              <a:t>另外，多亏了日益增长的计算机能力，在医学和环保科学方面已经取得了重要的进展。</a:t>
            </a:r>
          </a:p>
          <a:p>
            <a:r>
              <a:rPr lang="zh-CN" altLang="en-US" sz="2800" dirty="0">
                <a:solidFill>
                  <a:schemeClr val="tx1"/>
                </a:solidFill>
                <a:latin typeface="Times New Roman" panose="02020603050405020304" pitchFamily="18" charset="0"/>
                <a:cs typeface="Times New Roman" panose="02020603050405020304" pitchFamily="18" charset="0"/>
              </a:rPr>
              <a:t>2. ________________ inspires us to invent things?</a:t>
            </a:r>
          </a:p>
          <a:p>
            <a:r>
              <a:rPr lang="zh-CN" altLang="en-US" sz="2800" dirty="0">
                <a:solidFill>
                  <a:schemeClr val="tx1"/>
                </a:solidFill>
                <a:latin typeface="Times New Roman" panose="02020603050405020304" pitchFamily="18" charset="0"/>
                <a:cs typeface="Times New Roman" panose="02020603050405020304" pitchFamily="18" charset="0"/>
              </a:rPr>
              <a:t>是什么激励我们去发明东西呢？</a:t>
            </a:r>
          </a:p>
          <a:p>
            <a:r>
              <a:rPr lang="zh-CN" altLang="en-US" sz="2800" dirty="0">
                <a:solidFill>
                  <a:schemeClr val="tx1"/>
                </a:solidFill>
                <a:latin typeface="Times New Roman" panose="02020603050405020304" pitchFamily="18" charset="0"/>
                <a:cs typeface="Times New Roman" panose="02020603050405020304" pitchFamily="18" charset="0"/>
              </a:rPr>
              <a:t>3. ______________________is ____ we ________________ </a:t>
            </a:r>
            <a:r>
              <a:rPr lang="en-US" altLang="zh-CN" sz="2800" dirty="0">
                <a:solidFill>
                  <a:schemeClr val="tx1"/>
                </a:solidFill>
                <a:latin typeface="Times New Roman" panose="02020603050405020304" pitchFamily="18" charset="0"/>
                <a:cs typeface="Times New Roman" panose="02020603050405020304" pitchFamily="18" charset="0"/>
              </a:rPr>
              <a:t>________</a:t>
            </a:r>
            <a:r>
              <a:rPr lang="zh-CN" altLang="en-US" sz="2800" dirty="0">
                <a:solidFill>
                  <a:schemeClr val="tx1"/>
                </a:solidFill>
                <a:latin typeface="Times New Roman" panose="02020603050405020304" pitchFamily="18" charset="0"/>
                <a:cs typeface="Times New Roman" panose="02020603050405020304" pitchFamily="18" charset="0"/>
              </a:rPr>
              <a:t>think and create, and that</a:t>
            </a:r>
            <a:r>
              <a:rPr lang="en-US" altLang="zh-CN" sz="2800" dirty="0">
                <a:solidFill>
                  <a:schemeClr val="tx1"/>
                </a:solidFill>
                <a:latin typeface="Times New Roman" panose="02020603050405020304" pitchFamily="18" charset="0"/>
                <a:cs typeface="Times New Roman" panose="02020603050405020304" pitchFamily="18" charset="0"/>
              </a:rPr>
              <a:t>'</a:t>
            </a:r>
            <a:r>
              <a:rPr lang="zh-CN" altLang="en-US" sz="2800" dirty="0">
                <a:solidFill>
                  <a:schemeClr val="tx1"/>
                </a:solidFill>
                <a:latin typeface="Times New Roman" panose="02020603050405020304" pitchFamily="18" charset="0"/>
                <a:cs typeface="Times New Roman" panose="02020603050405020304" pitchFamily="18" charset="0"/>
              </a:rPr>
              <a:t>s</a:t>
            </a:r>
            <a:r>
              <a:rPr lang="en-US" altLang="zh-CN" sz="2800" dirty="0">
                <a:solidFill>
                  <a:schemeClr val="tx1"/>
                </a:solidFill>
                <a:latin typeface="Times New Roman" panose="02020603050405020304" pitchFamily="18" charset="0"/>
                <a:cs typeface="Times New Roman" panose="02020603050405020304" pitchFamily="18" charset="0"/>
              </a:rPr>
              <a:t>____________________</a:t>
            </a:r>
            <a:r>
              <a:rPr lang="zh-CN" altLang="en-US" sz="2800" dirty="0">
                <a:solidFill>
                  <a:schemeClr val="tx1"/>
                </a:solidFill>
                <a:latin typeface="Times New Roman" panose="02020603050405020304" pitchFamily="18" charset="0"/>
                <a:cs typeface="Times New Roman" panose="02020603050405020304" pitchFamily="18" charset="0"/>
              </a:rPr>
              <a:t> </a:t>
            </a:r>
          </a:p>
          <a:p>
            <a:r>
              <a:rPr lang="zh-CN" altLang="en-US" sz="2800" dirty="0">
                <a:solidFill>
                  <a:schemeClr val="tx1"/>
                </a:solidFill>
                <a:latin typeface="Times New Roman" panose="02020603050405020304" pitchFamily="18" charset="0"/>
                <a:cs typeface="Times New Roman" panose="02020603050405020304" pitchFamily="18" charset="0"/>
              </a:rPr>
              <a:t>依然重要的是我们对思考和创造有超乎想象的渴望，这就是真正的发明精神。</a:t>
            </a:r>
          </a:p>
          <a:p>
            <a:r>
              <a:rPr lang="zh-CN" altLang="en-US" sz="2800" dirty="0">
                <a:solidFill>
                  <a:schemeClr val="tx1"/>
                </a:solidFill>
                <a:latin typeface="Times New Roman" panose="02020603050405020304" pitchFamily="18" charset="0"/>
                <a:cs typeface="Times New Roman" panose="02020603050405020304" pitchFamily="18" charset="0"/>
              </a:rPr>
              <a:t>4. It ____________ using GPS technology to travel to different places, ____computing technology  _________ its “legs”. </a:t>
            </a:r>
          </a:p>
          <a:p>
            <a:r>
              <a:rPr lang="zh-CN" altLang="en-US" sz="2800" dirty="0">
                <a:solidFill>
                  <a:schemeClr val="tx1"/>
                </a:solidFill>
                <a:latin typeface="Times New Roman" panose="02020603050405020304" pitchFamily="18" charset="0"/>
                <a:cs typeface="Times New Roman" panose="02020603050405020304" pitchFamily="18" charset="0"/>
              </a:rPr>
              <a:t>  利用电脑科技控制房屋的“腿”，它就在使用全球定位系统时走向四海。</a:t>
            </a:r>
          </a:p>
        </p:txBody>
      </p:sp>
      <p:sp>
        <p:nvSpPr>
          <p:cNvPr id="8" name="文本框 7"/>
          <p:cNvSpPr txBox="1"/>
          <p:nvPr/>
        </p:nvSpPr>
        <p:spPr>
          <a:xfrm>
            <a:off x="424815" y="15875"/>
            <a:ext cx="1875790"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In addition</a:t>
            </a:r>
          </a:p>
        </p:txBody>
      </p:sp>
      <p:sp>
        <p:nvSpPr>
          <p:cNvPr id="3" name="文本框 2"/>
          <p:cNvSpPr txBox="1"/>
          <p:nvPr/>
        </p:nvSpPr>
        <p:spPr>
          <a:xfrm>
            <a:off x="5516245" y="15875"/>
            <a:ext cx="2844165"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have been made</a:t>
            </a:r>
          </a:p>
        </p:txBody>
      </p:sp>
      <p:sp>
        <p:nvSpPr>
          <p:cNvPr id="4" name="文本框 3"/>
          <p:cNvSpPr txBox="1"/>
          <p:nvPr/>
        </p:nvSpPr>
        <p:spPr>
          <a:xfrm>
            <a:off x="5332730" y="537845"/>
            <a:ext cx="1764030"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thanks to</a:t>
            </a:r>
          </a:p>
        </p:txBody>
      </p:sp>
      <p:sp>
        <p:nvSpPr>
          <p:cNvPr id="5" name="文本框 4"/>
          <p:cNvSpPr txBox="1"/>
          <p:nvPr/>
        </p:nvSpPr>
        <p:spPr>
          <a:xfrm>
            <a:off x="512445" y="2181225"/>
            <a:ext cx="3580130"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What is it that </a:t>
            </a:r>
          </a:p>
        </p:txBody>
      </p:sp>
      <p:sp>
        <p:nvSpPr>
          <p:cNvPr id="6" name="文本框 5"/>
          <p:cNvSpPr txBox="1"/>
          <p:nvPr/>
        </p:nvSpPr>
        <p:spPr>
          <a:xfrm>
            <a:off x="273050" y="3000375"/>
            <a:ext cx="4185285"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What remains important</a:t>
            </a:r>
          </a:p>
        </p:txBody>
      </p:sp>
      <p:sp>
        <p:nvSpPr>
          <p:cNvPr id="7" name="文本框 6"/>
          <p:cNvSpPr txBox="1"/>
          <p:nvPr/>
        </p:nvSpPr>
        <p:spPr>
          <a:xfrm>
            <a:off x="4702810" y="3000375"/>
            <a:ext cx="813435"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that </a:t>
            </a:r>
          </a:p>
        </p:txBody>
      </p:sp>
      <p:sp>
        <p:nvSpPr>
          <p:cNvPr id="9" name="文本框 8"/>
          <p:cNvSpPr txBox="1"/>
          <p:nvPr/>
        </p:nvSpPr>
        <p:spPr>
          <a:xfrm>
            <a:off x="5862320" y="3000375"/>
            <a:ext cx="3104515"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have an incredible </a:t>
            </a:r>
          </a:p>
        </p:txBody>
      </p:sp>
      <p:sp>
        <p:nvSpPr>
          <p:cNvPr id="10" name="文本框 9"/>
          <p:cNvSpPr txBox="1"/>
          <p:nvPr/>
        </p:nvSpPr>
        <p:spPr>
          <a:xfrm>
            <a:off x="116840" y="3453130"/>
            <a:ext cx="1526540"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desire to</a:t>
            </a:r>
          </a:p>
        </p:txBody>
      </p:sp>
      <p:sp>
        <p:nvSpPr>
          <p:cNvPr id="11" name="文本框 10"/>
          <p:cNvSpPr txBox="1"/>
          <p:nvPr/>
        </p:nvSpPr>
        <p:spPr>
          <a:xfrm>
            <a:off x="5298440" y="3483610"/>
            <a:ext cx="3668395" cy="460375"/>
          </a:xfrm>
          <a:prstGeom prst="rect">
            <a:avLst/>
          </a:prstGeom>
          <a:noFill/>
        </p:spPr>
        <p:txBody>
          <a:bodyPr wrap="square" rtlCol="0">
            <a:spAutoFit/>
          </a:bodyPr>
          <a:lstStyle/>
          <a:p>
            <a:r>
              <a:rPr lang="zh-CN" altLang="en-US" sz="2400" b="1">
                <a:solidFill>
                  <a:srgbClr val="FF0000"/>
                </a:solidFill>
                <a:latin typeface="Times New Roman" panose="02020603050405020304" pitchFamily="18" charset="0"/>
                <a:cs typeface="Times New Roman" panose="02020603050405020304" pitchFamily="18" charset="0"/>
              </a:rPr>
              <a:t>the real spirit of invention.</a:t>
            </a:r>
          </a:p>
        </p:txBody>
      </p:sp>
      <p:sp>
        <p:nvSpPr>
          <p:cNvPr id="12" name="文本框 11"/>
          <p:cNvSpPr txBox="1"/>
          <p:nvPr/>
        </p:nvSpPr>
        <p:spPr>
          <a:xfrm>
            <a:off x="709930" y="4718685"/>
            <a:ext cx="2152650"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 is capable of </a:t>
            </a:r>
          </a:p>
        </p:txBody>
      </p:sp>
      <p:sp>
        <p:nvSpPr>
          <p:cNvPr id="13" name="文本框 12"/>
          <p:cNvSpPr txBox="1"/>
          <p:nvPr/>
        </p:nvSpPr>
        <p:spPr>
          <a:xfrm>
            <a:off x="949325" y="5131435"/>
            <a:ext cx="1062990"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 </a:t>
            </a:r>
            <a:r>
              <a:rPr lang="en-US" altLang="zh-CN" sz="2800" b="1">
                <a:solidFill>
                  <a:srgbClr val="FF0000"/>
                </a:solidFill>
                <a:latin typeface="Times New Roman" panose="02020603050405020304" pitchFamily="18" charset="0"/>
                <a:cs typeface="Times New Roman" panose="02020603050405020304" pitchFamily="18" charset="0"/>
              </a:rPr>
              <a:t>with</a:t>
            </a:r>
            <a:r>
              <a:rPr lang="zh-CN" altLang="en-US" sz="2800" b="1">
                <a:solidFill>
                  <a:srgbClr val="FF0000"/>
                </a:solidFill>
                <a:latin typeface="Times New Roman" panose="02020603050405020304" pitchFamily="18" charset="0"/>
                <a:cs typeface="Times New Roman" panose="02020603050405020304" pitchFamily="18" charset="0"/>
              </a:rPr>
              <a:t> </a:t>
            </a:r>
          </a:p>
        </p:txBody>
      </p:sp>
      <p:sp>
        <p:nvSpPr>
          <p:cNvPr id="14" name="文本框 13"/>
          <p:cNvSpPr txBox="1"/>
          <p:nvPr/>
        </p:nvSpPr>
        <p:spPr>
          <a:xfrm>
            <a:off x="5026025" y="5131435"/>
            <a:ext cx="2152650"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 controlling </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additive="base">
                                        <p:cTn id="1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anim calcmode="lin" valueType="num">
                                      <p:cBhvr additive="base">
                                        <p:cTn id="3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7">
                                            <p:txEl>
                                              <p:pRg st="0" end="0"/>
                                            </p:txEl>
                                          </p:spTgt>
                                        </p:tgtEl>
                                        <p:attrNameLst>
                                          <p:attrName>style.visibility</p:attrName>
                                        </p:attrNameLst>
                                      </p:cBhvr>
                                      <p:to>
                                        <p:strVal val="visible"/>
                                      </p:to>
                                    </p:set>
                                    <p:anim calcmode="lin" valueType="num">
                                      <p:cBhvr additive="base">
                                        <p:cTn id="3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9">
                                            <p:txEl>
                                              <p:pRg st="0" end="0"/>
                                            </p:txEl>
                                          </p:spTgt>
                                        </p:tgtEl>
                                        <p:attrNameLst>
                                          <p:attrName>style.visibility</p:attrName>
                                        </p:attrNameLst>
                                      </p:cBhvr>
                                      <p:to>
                                        <p:strVal val="visible"/>
                                      </p:to>
                                    </p:set>
                                    <p:anim calcmode="lin" valueType="num">
                                      <p:cBhvr additive="base">
                                        <p:cTn id="43"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0">
                                            <p:txEl>
                                              <p:pRg st="0" end="0"/>
                                            </p:txEl>
                                          </p:spTgt>
                                        </p:tgtEl>
                                        <p:attrNameLst>
                                          <p:attrName>style.visibility</p:attrName>
                                        </p:attrNameLst>
                                      </p:cBhvr>
                                      <p:to>
                                        <p:strVal val="visible"/>
                                      </p:to>
                                    </p:set>
                                    <p:anim calcmode="lin" valueType="num">
                                      <p:cBhvr additive="base">
                                        <p:cTn id="49"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11">
                                            <p:txEl>
                                              <p:pRg st="0" end="0"/>
                                            </p:txEl>
                                          </p:spTgt>
                                        </p:tgtEl>
                                        <p:attrNameLst>
                                          <p:attrName>style.visibility</p:attrName>
                                        </p:attrNameLst>
                                      </p:cBhvr>
                                      <p:to>
                                        <p:strVal val="visible"/>
                                      </p:to>
                                    </p:set>
                                    <p:anim calcmode="lin" valueType="num">
                                      <p:cBhvr additive="base">
                                        <p:cTn id="55"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12">
                                            <p:txEl>
                                              <p:pRg st="0" end="0"/>
                                            </p:txEl>
                                          </p:spTgt>
                                        </p:tgtEl>
                                        <p:attrNameLst>
                                          <p:attrName>style.visibility</p:attrName>
                                        </p:attrNameLst>
                                      </p:cBhvr>
                                      <p:to>
                                        <p:strVal val="visible"/>
                                      </p:to>
                                    </p:set>
                                    <p:anim calcmode="lin" valueType="num">
                                      <p:cBhvr additive="base">
                                        <p:cTn id="61"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13">
                                            <p:txEl>
                                              <p:pRg st="0" end="0"/>
                                            </p:txEl>
                                          </p:spTgt>
                                        </p:tgtEl>
                                        <p:attrNameLst>
                                          <p:attrName>style.visibility</p:attrName>
                                        </p:attrNameLst>
                                      </p:cBhvr>
                                      <p:to>
                                        <p:strVal val="visible"/>
                                      </p:to>
                                    </p:set>
                                    <p:anim calcmode="lin" valueType="num">
                                      <p:cBhvr additive="base">
                                        <p:cTn id="6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14">
                                            <p:txEl>
                                              <p:pRg st="0" end="0"/>
                                            </p:txEl>
                                          </p:spTgt>
                                        </p:tgtEl>
                                        <p:attrNameLst>
                                          <p:attrName>style.visibility</p:attrName>
                                        </p:attrNameLst>
                                      </p:cBhvr>
                                      <p:to>
                                        <p:strVal val="visible"/>
                                      </p:to>
                                    </p:set>
                                    <p:anim calcmode="lin" valueType="num">
                                      <p:cBhvr additive="base">
                                        <p:cTn id="73"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99060" y="86360"/>
            <a:ext cx="8945245" cy="6554470"/>
          </a:xfrm>
          <a:prstGeom prst="rect">
            <a:avLst/>
          </a:prstGeom>
          <a:noFill/>
          <a:ln w="9525">
            <a:noFill/>
          </a:ln>
        </p:spPr>
        <p:txBody>
          <a:bodyPr wrap="square">
            <a:spAutoFit/>
          </a:bodyPr>
          <a:lstStyle/>
          <a:p>
            <a:pPr indent="0"/>
            <a:r>
              <a:rPr lang="en-US" sz="2800" b="0">
                <a:latin typeface="Times New Roman" panose="02020603050405020304" pitchFamily="18" charset="0"/>
                <a:cs typeface="Times New Roman" panose="02020603050405020304" pitchFamily="18" charset="0"/>
              </a:rPr>
              <a:t>5. _________________ the reason behind the invention of the wheel in ancient times, ______ much later developed into the car. </a:t>
            </a:r>
          </a:p>
          <a:p>
            <a:pPr indent="0"/>
            <a:r>
              <a:rPr lang="en-US" sz="2800" b="0">
                <a:latin typeface="Times New Roman" panose="02020603050405020304" pitchFamily="18" charset="0"/>
                <a:cs typeface="Times New Roman" panose="02020603050405020304" pitchFamily="18" charset="0"/>
              </a:rPr>
              <a:t>  </a:t>
            </a:r>
            <a:r>
              <a:rPr lang="zh-CN" sz="2800" b="0">
                <a:latin typeface="Times New Roman" panose="02020603050405020304" pitchFamily="18" charset="0"/>
                <a:ea typeface="宋体" panose="02010600030101010101" pitchFamily="2" charset="-122"/>
                <a:cs typeface="Times New Roman" panose="02020603050405020304" pitchFamily="18" charset="0"/>
              </a:rPr>
              <a:t>毫无疑问，这就是古代轮子发明背后的原因，这一点后来演变成了汽车。</a:t>
            </a:r>
            <a:endParaRPr lang="en-US" sz="2800" b="0">
              <a:latin typeface="Times New Roman" panose="02020603050405020304" pitchFamily="18" charset="0"/>
              <a:cs typeface="Times New Roman" panose="02020603050405020304" pitchFamily="18" charset="0"/>
            </a:endParaRPr>
          </a:p>
          <a:p>
            <a:pPr indent="0"/>
            <a:r>
              <a:rPr lang="en-US" sz="2800" b="0">
                <a:latin typeface="Times New Roman" panose="02020603050405020304" pitchFamily="18" charset="0"/>
                <a:cs typeface="Times New Roman" panose="02020603050405020304" pitchFamily="18" charset="0"/>
              </a:rPr>
              <a:t>6. Now</a:t>
            </a:r>
            <a:r>
              <a:rPr lang="zh-CN" sz="2800" b="0">
                <a:latin typeface="Times New Roman" panose="02020603050405020304" pitchFamily="18" charset="0"/>
                <a:ea typeface="宋体" panose="02010600030101010101" pitchFamily="2" charset="-122"/>
                <a:cs typeface="Times New Roman" panose="02020603050405020304" pitchFamily="18" charset="0"/>
              </a:rPr>
              <a:t>，</a:t>
            </a:r>
            <a:r>
              <a:rPr lang="en-US" sz="2800" b="0">
                <a:latin typeface="Times New Roman" panose="02020603050405020304" pitchFamily="18" charset="0"/>
                <a:cs typeface="Times New Roman" panose="02020603050405020304" pitchFamily="18" charset="0"/>
              </a:rPr>
              <a:t>_______energy supplies and ________________ pollution ___________more advances in the technology of ______________________. </a:t>
            </a:r>
          </a:p>
          <a:p>
            <a:pPr indent="0"/>
            <a:r>
              <a:rPr lang="en-US" sz="2800" b="0">
                <a:latin typeface="Times New Roman" panose="02020603050405020304" pitchFamily="18" charset="0"/>
                <a:cs typeface="Times New Roman" panose="02020603050405020304" pitchFamily="18" charset="0"/>
              </a:rPr>
              <a:t>  </a:t>
            </a:r>
            <a:r>
              <a:rPr lang="zh-CN" sz="2800" b="0">
                <a:latin typeface="Times New Roman" panose="02020603050405020304" pitchFamily="18" charset="0"/>
                <a:ea typeface="宋体" panose="02010600030101010101" pitchFamily="2" charset="-122"/>
                <a:cs typeface="Times New Roman" panose="02020603050405020304" pitchFamily="18" charset="0"/>
              </a:rPr>
              <a:t>如今，能源需求的减少和环境污染诱发了新能源汽车技术的进步。</a:t>
            </a:r>
            <a:endParaRPr lang="en-US" sz="2800" b="0">
              <a:latin typeface="Times New Roman" panose="02020603050405020304" pitchFamily="18" charset="0"/>
              <a:cs typeface="Times New Roman" panose="02020603050405020304" pitchFamily="18" charset="0"/>
            </a:endParaRPr>
          </a:p>
          <a:p>
            <a:pPr indent="0"/>
            <a:r>
              <a:rPr lang="en-US" sz="2800" b="0">
                <a:latin typeface="Times New Roman" panose="02020603050405020304" pitchFamily="18" charset="0"/>
                <a:cs typeface="Times New Roman" panose="02020603050405020304" pitchFamily="18" charset="0"/>
              </a:rPr>
              <a:t>7. Nothing like this _________________yet and I</a:t>
            </a:r>
            <a:r>
              <a:rPr lang="en-US" sz="2800" b="0">
                <a:latin typeface="Times New Roman" panose="02020603050405020304" pitchFamily="18" charset="0"/>
                <a:ea typeface="宋体" panose="02010600030101010101" pitchFamily="2" charset="-122"/>
                <a:cs typeface="Times New Roman" panose="02020603050405020304" pitchFamily="18" charset="0"/>
              </a:rPr>
              <a:t>’</a:t>
            </a:r>
            <a:r>
              <a:rPr lang="en-US" sz="2800" b="0">
                <a:latin typeface="Times New Roman" panose="02020603050405020304" pitchFamily="18" charset="0"/>
                <a:cs typeface="Times New Roman" panose="02020603050405020304" pitchFamily="18" charset="0"/>
              </a:rPr>
              <a:t>d say we</a:t>
            </a:r>
            <a:r>
              <a:rPr lang="en-US" sz="2800" b="0">
                <a:latin typeface="Times New Roman" panose="02020603050405020304" pitchFamily="18" charset="0"/>
                <a:ea typeface="宋体" panose="02010600030101010101" pitchFamily="2" charset="-122"/>
                <a:cs typeface="Times New Roman" panose="02020603050405020304" pitchFamily="18" charset="0"/>
              </a:rPr>
              <a:t>’</a:t>
            </a:r>
            <a:r>
              <a:rPr lang="en-US" sz="2800" b="0">
                <a:latin typeface="Times New Roman" panose="02020603050405020304" pitchFamily="18" charset="0"/>
                <a:cs typeface="Times New Roman" panose="02020603050405020304" pitchFamily="18" charset="0"/>
              </a:rPr>
              <a:t>re __________________an invention like that at the moment!</a:t>
            </a:r>
          </a:p>
          <a:p>
            <a:pPr indent="0"/>
            <a:r>
              <a:rPr lang="en-US" sz="2800" b="0">
                <a:latin typeface="Times New Roman" panose="02020603050405020304" pitchFamily="18" charset="0"/>
                <a:cs typeface="Times New Roman" panose="02020603050405020304" pitchFamily="18" charset="0"/>
              </a:rPr>
              <a:t>  </a:t>
            </a:r>
            <a:r>
              <a:rPr lang="zh-CN" sz="2800" b="0">
                <a:latin typeface="Times New Roman" panose="02020603050405020304" pitchFamily="18" charset="0"/>
                <a:ea typeface="宋体" panose="02010600030101010101" pitchFamily="2" charset="-122"/>
                <a:cs typeface="Times New Roman" panose="02020603050405020304" pitchFamily="18" charset="0"/>
              </a:rPr>
              <a:t>目前还没有这样的发明；而且我认为，我们离这样的发明还远着呢！</a:t>
            </a:r>
            <a:endParaRPr lang="zh-CN" altLang="en-US" sz="2800" b="0">
              <a:latin typeface="Times New Roman" panose="02020603050405020304" pitchFamily="18" charset="0"/>
              <a:ea typeface="宋体" panose="02010600030101010101" pitchFamily="2" charset="-122"/>
              <a:cs typeface="Times New Roman" panose="02020603050405020304" pitchFamily="18" charset="0"/>
            </a:endParaRPr>
          </a:p>
        </p:txBody>
      </p:sp>
      <p:sp>
        <p:nvSpPr>
          <p:cNvPr id="14" name="文本框 13"/>
          <p:cNvSpPr txBox="1"/>
          <p:nvPr/>
        </p:nvSpPr>
        <p:spPr>
          <a:xfrm>
            <a:off x="529590" y="86360"/>
            <a:ext cx="3138170"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 This was no doubt </a:t>
            </a:r>
          </a:p>
        </p:txBody>
      </p:sp>
      <p:sp>
        <p:nvSpPr>
          <p:cNvPr id="2" name="文本框 1"/>
          <p:cNvSpPr txBox="1"/>
          <p:nvPr/>
        </p:nvSpPr>
        <p:spPr>
          <a:xfrm>
            <a:off x="3890645" y="516255"/>
            <a:ext cx="1219200"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 </a:t>
            </a:r>
            <a:r>
              <a:rPr lang="en-US" altLang="zh-CN" sz="2800" b="1">
                <a:solidFill>
                  <a:srgbClr val="FF0000"/>
                </a:solidFill>
                <a:latin typeface="Times New Roman" panose="02020603050405020304" pitchFamily="18" charset="0"/>
                <a:cs typeface="Times New Roman" panose="02020603050405020304" pitchFamily="18" charset="0"/>
              </a:rPr>
              <a:t>which</a:t>
            </a:r>
          </a:p>
        </p:txBody>
      </p:sp>
      <p:sp>
        <p:nvSpPr>
          <p:cNvPr id="3" name="文本框 2"/>
          <p:cNvSpPr txBox="1"/>
          <p:nvPr/>
        </p:nvSpPr>
        <p:spPr>
          <a:xfrm>
            <a:off x="1350645" y="2234565"/>
            <a:ext cx="1496060"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 </a:t>
            </a:r>
            <a:r>
              <a:rPr lang="en-US" altLang="zh-CN" sz="2800" b="1">
                <a:solidFill>
                  <a:srgbClr val="FF0000"/>
                </a:solidFill>
                <a:latin typeface="Times New Roman" panose="02020603050405020304" pitchFamily="18" charset="0"/>
                <a:cs typeface="Times New Roman" panose="02020603050405020304" pitchFamily="18" charset="0"/>
              </a:rPr>
              <a:t>reduced </a:t>
            </a:r>
          </a:p>
        </p:txBody>
      </p:sp>
      <p:sp>
        <p:nvSpPr>
          <p:cNvPr id="4" name="文本框 3"/>
          <p:cNvSpPr txBox="1"/>
          <p:nvPr/>
        </p:nvSpPr>
        <p:spPr>
          <a:xfrm>
            <a:off x="5672455" y="2234565"/>
            <a:ext cx="2533015"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 </a:t>
            </a:r>
            <a:r>
              <a:rPr lang="en-US" altLang="zh-CN" sz="2800" b="1">
                <a:solidFill>
                  <a:srgbClr val="FF0000"/>
                </a:solidFill>
                <a:latin typeface="Times New Roman" panose="02020603050405020304" pitchFamily="18" charset="0"/>
                <a:cs typeface="Times New Roman" panose="02020603050405020304" pitchFamily="18" charset="0"/>
              </a:rPr>
              <a:t>environmental </a:t>
            </a:r>
          </a:p>
        </p:txBody>
      </p:sp>
      <p:sp>
        <p:nvSpPr>
          <p:cNvPr id="5" name="文本框 4"/>
          <p:cNvSpPr txBox="1"/>
          <p:nvPr/>
        </p:nvSpPr>
        <p:spPr>
          <a:xfrm>
            <a:off x="1480185" y="2652395"/>
            <a:ext cx="2083435"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 </a:t>
            </a:r>
            <a:r>
              <a:rPr lang="en-US" altLang="zh-CN" sz="2800" b="1">
                <a:solidFill>
                  <a:srgbClr val="FF0000"/>
                </a:solidFill>
                <a:latin typeface="Times New Roman" panose="02020603050405020304" pitchFamily="18" charset="0"/>
                <a:cs typeface="Times New Roman" panose="02020603050405020304" pitchFamily="18" charset="0"/>
              </a:rPr>
              <a:t>have led to </a:t>
            </a:r>
          </a:p>
        </p:txBody>
      </p:sp>
      <p:sp>
        <p:nvSpPr>
          <p:cNvPr id="6" name="文本框 5"/>
          <p:cNvSpPr txBox="1"/>
          <p:nvPr/>
        </p:nvSpPr>
        <p:spPr>
          <a:xfrm>
            <a:off x="166370" y="3102610"/>
            <a:ext cx="3397250"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 </a:t>
            </a:r>
            <a:r>
              <a:rPr lang="en-US" altLang="zh-CN" sz="2800" b="1">
                <a:solidFill>
                  <a:srgbClr val="FF0000"/>
                </a:solidFill>
                <a:latin typeface="Times New Roman" panose="02020603050405020304" pitchFamily="18" charset="0"/>
                <a:cs typeface="Times New Roman" panose="02020603050405020304" pitchFamily="18" charset="0"/>
              </a:rPr>
              <a:t>new energy vehicles </a:t>
            </a:r>
          </a:p>
        </p:txBody>
      </p:sp>
      <p:sp>
        <p:nvSpPr>
          <p:cNvPr id="7" name="文本框 6"/>
          <p:cNvSpPr txBox="1"/>
          <p:nvPr/>
        </p:nvSpPr>
        <p:spPr>
          <a:xfrm>
            <a:off x="2939415" y="4336415"/>
            <a:ext cx="3397250"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 </a:t>
            </a:r>
            <a:r>
              <a:rPr lang="en-US" altLang="zh-CN" sz="2800" b="1">
                <a:solidFill>
                  <a:srgbClr val="FF0000"/>
                </a:solidFill>
                <a:latin typeface="Times New Roman" panose="02020603050405020304" pitchFamily="18" charset="0"/>
                <a:cs typeface="Times New Roman" panose="02020603050405020304" pitchFamily="18" charset="0"/>
              </a:rPr>
              <a:t>has been invented </a:t>
            </a:r>
          </a:p>
        </p:txBody>
      </p:sp>
      <p:sp>
        <p:nvSpPr>
          <p:cNvPr id="8" name="文本框 7"/>
          <p:cNvSpPr txBox="1"/>
          <p:nvPr/>
        </p:nvSpPr>
        <p:spPr>
          <a:xfrm>
            <a:off x="1134110" y="4798060"/>
            <a:ext cx="3051810"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 </a:t>
            </a:r>
            <a:r>
              <a:rPr lang="en-US" altLang="zh-CN" sz="2800" b="1">
                <a:solidFill>
                  <a:srgbClr val="FF0000"/>
                </a:solidFill>
                <a:latin typeface="Times New Roman" panose="02020603050405020304" pitchFamily="18" charset="0"/>
                <a:cs typeface="Times New Roman" panose="02020603050405020304" pitchFamily="18" charset="0"/>
              </a:rPr>
              <a:t>a long way from </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 calcmode="lin" valueType="num">
                                      <p:cBhvr additive="base">
                                        <p:cTn id="7"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additive="base">
                                        <p:cTn id="13"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anim calcmode="lin" valueType="num">
                                      <p:cBhvr additive="base">
                                        <p:cTn id="25"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anim calcmode="lin" valueType="num">
                                      <p:cBhvr additive="base">
                                        <p:cTn id="31"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 calcmode="lin" valueType="num">
                                      <p:cBhvr additive="base">
                                        <p:cTn id="3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7">
                                            <p:txEl>
                                              <p:pRg st="0" end="0"/>
                                            </p:txEl>
                                          </p:spTgt>
                                        </p:tgtEl>
                                        <p:attrNameLst>
                                          <p:attrName>style.visibility</p:attrName>
                                        </p:attrNameLst>
                                      </p:cBhvr>
                                      <p:to>
                                        <p:strVal val="visible"/>
                                      </p:to>
                                    </p:set>
                                    <p:anim calcmode="lin" valueType="num">
                                      <p:cBhvr additive="base">
                                        <p:cTn id="43"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8">
                                            <p:txEl>
                                              <p:pRg st="0" end="0"/>
                                            </p:txEl>
                                          </p:spTgt>
                                        </p:tgtEl>
                                        <p:attrNameLst>
                                          <p:attrName>style.visibility</p:attrName>
                                        </p:attrNameLst>
                                      </p:cBhvr>
                                      <p:to>
                                        <p:strVal val="visible"/>
                                      </p:to>
                                    </p:set>
                                    <p:anim calcmode="lin" valueType="num">
                                      <p:cBhvr additive="base">
                                        <p:cTn id="49"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6123940"/>
          </a:xfrm>
          <a:prstGeom prst="rect">
            <a:avLst/>
          </a:prstGeom>
          <a:noFill/>
        </p:spPr>
        <p:txBody>
          <a:bodyPr wrap="square" rtlCol="0">
            <a:spAutoFit/>
          </a:bodyPr>
          <a:lstStyle/>
          <a:p>
            <a:r>
              <a:rPr lang="en-US" altLang="zh-CN" sz="2800" b="1" dirty="0">
                <a:latin typeface="Times New Roman" panose="02020603050405020304" pitchFamily="18" charset="0"/>
                <a:cs typeface="Times New Roman" panose="02020603050405020304" pitchFamily="18" charset="0"/>
              </a:rPr>
              <a:t>Step 3: Language Points</a:t>
            </a:r>
            <a:endParaRPr lang="zh-CN" altLang="zh-CN" sz="2800" dirty="0">
              <a:latin typeface="Times New Roman" panose="02020603050405020304" pitchFamily="18" charset="0"/>
              <a:cs typeface="Times New Roman" panose="02020603050405020304" pitchFamily="18" charset="0"/>
            </a:endParaRPr>
          </a:p>
          <a:p>
            <a:r>
              <a:rPr lang="en-US" altLang="zh-CN" sz="2800" dirty="0">
                <a:latin typeface="Times New Roman" panose="02020603050405020304" pitchFamily="18" charset="0"/>
                <a:cs typeface="Times New Roman" panose="02020603050405020304" pitchFamily="18" charset="0"/>
              </a:rPr>
              <a:t>1.</a:t>
            </a:r>
            <a:r>
              <a:rPr lang="en-US" altLang="zh-CN" sz="2800" b="1" dirty="0">
                <a:latin typeface="Times New Roman" panose="02020603050405020304" pitchFamily="18" charset="0"/>
                <a:cs typeface="Times New Roman" panose="02020603050405020304" pitchFamily="18" charset="0"/>
              </a:rPr>
              <a:t> In addition</a:t>
            </a:r>
            <a:r>
              <a:rPr lang="en-US" altLang="zh-CN" sz="2800" dirty="0">
                <a:latin typeface="Times New Roman" panose="02020603050405020304" pitchFamily="18" charset="0"/>
                <a:cs typeface="Times New Roman" panose="02020603050405020304" pitchFamily="18" charset="0"/>
              </a:rPr>
              <a:t>, important </a:t>
            </a:r>
            <a:r>
              <a:rPr lang="en-US" altLang="zh-CN" sz="2800" b="1" dirty="0">
                <a:latin typeface="Times New Roman" panose="02020603050405020304" pitchFamily="18" charset="0"/>
                <a:cs typeface="Times New Roman" panose="02020603050405020304" pitchFamily="18" charset="0"/>
              </a:rPr>
              <a:t>advances have been made in</a:t>
            </a:r>
            <a:r>
              <a:rPr lang="en-US" altLang="zh-CN" sz="2800" dirty="0">
                <a:latin typeface="Times New Roman" panose="02020603050405020304" pitchFamily="18" charset="0"/>
                <a:cs typeface="Times New Roman" panose="02020603050405020304" pitchFamily="18" charset="0"/>
              </a:rPr>
              <a:t> medicine and environmental science </a:t>
            </a:r>
            <a:r>
              <a:rPr lang="en-US" altLang="zh-CN" sz="2800" b="1" dirty="0">
                <a:latin typeface="Times New Roman" panose="02020603050405020304" pitchFamily="18" charset="0"/>
                <a:cs typeface="Times New Roman" panose="02020603050405020304" pitchFamily="18" charset="0"/>
              </a:rPr>
              <a:t>thanks to </a:t>
            </a:r>
            <a:r>
              <a:rPr lang="en-US" altLang="zh-CN" sz="2800" dirty="0">
                <a:latin typeface="Times New Roman" panose="02020603050405020304" pitchFamily="18" charset="0"/>
                <a:cs typeface="Times New Roman" panose="02020603050405020304" pitchFamily="18" charset="0"/>
              </a:rPr>
              <a:t>increasing computer power.</a:t>
            </a:r>
            <a:endParaRPr lang="zh-CN" altLang="zh-CN" sz="2800" dirty="0">
              <a:latin typeface="Times New Roman" panose="02020603050405020304" pitchFamily="18" charset="0"/>
              <a:cs typeface="Times New Roman" panose="02020603050405020304" pitchFamily="18" charset="0"/>
            </a:endParaRPr>
          </a:p>
          <a:p>
            <a:r>
              <a:rPr lang="en-US" altLang="zh-CN" sz="2800" dirty="0">
                <a:latin typeface="Times New Roman" panose="02020603050405020304" pitchFamily="18" charset="0"/>
                <a:cs typeface="Times New Roman" panose="02020603050405020304" pitchFamily="18" charset="0"/>
              </a:rPr>
              <a:t>1) in addition </a:t>
            </a:r>
            <a:r>
              <a:rPr lang="zh-CN" altLang="zh-CN" sz="2800" dirty="0">
                <a:latin typeface="Times New Roman" panose="02020603050405020304" pitchFamily="18" charset="0"/>
                <a:cs typeface="Times New Roman" panose="02020603050405020304" pitchFamily="18" charset="0"/>
              </a:rPr>
              <a:t>除此之外，另外</a:t>
            </a:r>
            <a:r>
              <a:rPr lang="en-US" altLang="zh-CN" sz="2800" dirty="0">
                <a:latin typeface="Times New Roman" panose="02020603050405020304" pitchFamily="18" charset="0"/>
                <a:cs typeface="Times New Roman" panose="02020603050405020304" pitchFamily="18" charset="0"/>
              </a:rPr>
              <a:t>(</a:t>
            </a:r>
            <a:r>
              <a:rPr lang="zh-CN" altLang="zh-CN" sz="2800" dirty="0">
                <a:latin typeface="Times New Roman" panose="02020603050405020304" pitchFamily="18" charset="0"/>
                <a:cs typeface="Times New Roman" panose="02020603050405020304" pitchFamily="18" charset="0"/>
              </a:rPr>
              <a:t>通常用逗号与句子的其他部分隔开</a:t>
            </a:r>
            <a:r>
              <a:rPr lang="en-US" altLang="zh-CN" sz="2800" dirty="0">
                <a:latin typeface="Times New Roman" panose="02020603050405020304" pitchFamily="18" charset="0"/>
                <a:cs typeface="Times New Roman" panose="02020603050405020304" pitchFamily="18" charset="0"/>
              </a:rPr>
              <a:t>)</a:t>
            </a:r>
            <a:endParaRPr lang="zh-CN" altLang="zh-CN" sz="2800" dirty="0">
              <a:latin typeface="Times New Roman" panose="02020603050405020304" pitchFamily="18" charset="0"/>
              <a:cs typeface="Times New Roman" panose="02020603050405020304" pitchFamily="18" charset="0"/>
            </a:endParaRPr>
          </a:p>
          <a:p>
            <a:r>
              <a:rPr lang="en-US" altLang="zh-CN" sz="2800" dirty="0">
                <a:latin typeface="Times New Roman" panose="02020603050405020304" pitchFamily="18" charset="0"/>
                <a:cs typeface="Times New Roman" panose="02020603050405020304" pitchFamily="18" charset="0"/>
              </a:rPr>
              <a:t>  ___________, you'd better do more outdoor exercise to   </a:t>
            </a:r>
          </a:p>
          <a:p>
            <a:r>
              <a:rPr lang="en-US" altLang="zh-CN" sz="2800" dirty="0">
                <a:latin typeface="Times New Roman" panose="02020603050405020304" pitchFamily="18" charset="0"/>
                <a:cs typeface="Times New Roman" panose="02020603050405020304" pitchFamily="18" charset="0"/>
              </a:rPr>
              <a:t>  ____________ </a:t>
            </a:r>
            <a:r>
              <a:rPr lang="zh-CN" altLang="en-US" sz="2800" dirty="0">
                <a:latin typeface="Times New Roman" panose="02020603050405020304" pitchFamily="18" charset="0"/>
                <a:cs typeface="Times New Roman" panose="02020603050405020304" pitchFamily="18" charset="0"/>
              </a:rPr>
              <a:t>(strong) </a:t>
            </a:r>
            <a:r>
              <a:rPr lang="en-US" altLang="zh-CN" sz="2800" dirty="0">
                <a:latin typeface="Times New Roman" panose="02020603050405020304" pitchFamily="18" charset="0"/>
                <a:cs typeface="Times New Roman" panose="02020603050405020304" pitchFamily="18" charset="0"/>
              </a:rPr>
              <a:t>your body.</a:t>
            </a:r>
            <a:endParaRPr lang="zh-CN" altLang="zh-CN" sz="2800" dirty="0">
              <a:latin typeface="Times New Roman" panose="02020603050405020304" pitchFamily="18" charset="0"/>
              <a:cs typeface="Times New Roman" panose="02020603050405020304" pitchFamily="18" charset="0"/>
            </a:endParaRPr>
          </a:p>
          <a:p>
            <a:r>
              <a:rPr lang="zh-CN" altLang="zh-CN" sz="2800" dirty="0">
                <a:latin typeface="Times New Roman" panose="02020603050405020304" pitchFamily="18" charset="0"/>
                <a:cs typeface="Times New Roman" panose="02020603050405020304" pitchFamily="18" charset="0"/>
              </a:rPr>
              <a:t>此外，你最好多进行户外运动来增强体质。</a:t>
            </a:r>
          </a:p>
          <a:p>
            <a:r>
              <a:rPr lang="zh-CN" altLang="zh-CN" sz="2800" dirty="0">
                <a:latin typeface="Times New Roman" panose="02020603050405020304" pitchFamily="18" charset="0"/>
                <a:cs typeface="Times New Roman" panose="02020603050405020304" pitchFamily="18" charset="0"/>
              </a:rPr>
              <a:t>【拓展】</a:t>
            </a:r>
            <a:r>
              <a:rPr lang="en-US" altLang="zh-CN" sz="2800" dirty="0">
                <a:latin typeface="Times New Roman" panose="02020603050405020304" pitchFamily="18" charset="0"/>
                <a:cs typeface="Times New Roman" panose="02020603050405020304" pitchFamily="18" charset="0"/>
              </a:rPr>
              <a:t>in addition to"</a:t>
            </a:r>
            <a:r>
              <a:rPr lang="zh-CN" altLang="zh-CN" sz="2800" dirty="0">
                <a:latin typeface="Times New Roman" panose="02020603050405020304" pitchFamily="18" charset="0"/>
                <a:cs typeface="Times New Roman" panose="02020603050405020304" pitchFamily="18" charset="0"/>
              </a:rPr>
              <a:t>除</a:t>
            </a:r>
            <a:r>
              <a:rPr lang="en-US" altLang="zh-CN" sz="2800" dirty="0">
                <a:latin typeface="Times New Roman" panose="02020603050405020304" pitchFamily="18" charset="0"/>
                <a:cs typeface="Times New Roman" panose="02020603050405020304" pitchFamily="18" charset="0"/>
              </a:rPr>
              <a:t>...</a:t>
            </a:r>
            <a:r>
              <a:rPr lang="zh-CN" altLang="zh-CN" sz="2800" dirty="0">
                <a:latin typeface="Times New Roman" panose="02020603050405020304" pitchFamily="18" charset="0"/>
                <a:cs typeface="Times New Roman" panose="02020603050405020304" pitchFamily="18" charset="0"/>
              </a:rPr>
              <a:t>之</a:t>
            </a:r>
            <a:r>
              <a:rPr lang="en-US" altLang="zh-CN" sz="2800" dirty="0">
                <a:latin typeface="Times New Roman" panose="02020603050405020304" pitchFamily="18" charset="0"/>
                <a:cs typeface="Times New Roman" panose="02020603050405020304" pitchFamily="18" charset="0"/>
              </a:rPr>
              <a:t>.</a:t>
            </a:r>
            <a:r>
              <a:rPr lang="zh-CN" altLang="zh-CN" sz="2800" dirty="0">
                <a:latin typeface="Times New Roman" panose="02020603050405020304" pitchFamily="18" charset="0"/>
                <a:cs typeface="Times New Roman" panose="02020603050405020304" pitchFamily="18" charset="0"/>
              </a:rPr>
              <a:t>外</a:t>
            </a:r>
            <a:r>
              <a:rPr lang="en-US" altLang="zh-CN" sz="2800" dirty="0">
                <a:latin typeface="Times New Roman" panose="02020603050405020304" pitchFamily="18" charset="0"/>
                <a:cs typeface="Times New Roman" panose="02020603050405020304" pitchFamily="18" charset="0"/>
              </a:rPr>
              <a:t>(</a:t>
            </a:r>
            <a:r>
              <a:rPr lang="zh-CN" altLang="zh-CN" sz="2800" dirty="0">
                <a:latin typeface="Times New Roman" panose="02020603050405020304" pitchFamily="18" charset="0"/>
                <a:cs typeface="Times New Roman" panose="02020603050405020304" pitchFamily="18" charset="0"/>
              </a:rPr>
              <a:t>还</a:t>
            </a:r>
            <a:r>
              <a:rPr lang="en-US" altLang="zh-CN" sz="2800" dirty="0">
                <a:latin typeface="Times New Roman" panose="02020603050405020304" pitchFamily="18" charset="0"/>
                <a:cs typeface="Times New Roman" panose="02020603050405020304" pitchFamily="18" charset="0"/>
              </a:rPr>
              <a:t>)",</a:t>
            </a:r>
            <a:r>
              <a:rPr lang="zh-CN" altLang="zh-CN" sz="2800" dirty="0">
                <a:latin typeface="Times New Roman" panose="02020603050405020304" pitchFamily="18" charset="0"/>
                <a:cs typeface="Times New Roman" panose="02020603050405020304" pitchFamily="18" charset="0"/>
              </a:rPr>
              <a:t>是短语介词，后接名词、代词、从句或动名词。</a:t>
            </a:r>
          </a:p>
          <a:p>
            <a:r>
              <a:rPr lang="en-US" altLang="zh-CN" sz="2800" dirty="0">
                <a:latin typeface="Times New Roman" panose="02020603050405020304" pitchFamily="18" charset="0"/>
                <a:cs typeface="Times New Roman" panose="02020603050405020304" pitchFamily="18" charset="0"/>
              </a:rPr>
              <a:t> How else could you help in addition to _________________    </a:t>
            </a:r>
          </a:p>
          <a:p>
            <a:r>
              <a:rPr lang="en-US" altLang="zh-CN" sz="2800" dirty="0">
                <a:latin typeface="Times New Roman" panose="02020603050405020304" pitchFamily="18" charset="0"/>
                <a:cs typeface="Times New Roman" panose="02020603050405020304" pitchFamily="18" charset="0"/>
              </a:rPr>
              <a:t> _________________?</a:t>
            </a:r>
            <a:endParaRPr lang="zh-CN" altLang="zh-CN" sz="2800" dirty="0">
              <a:latin typeface="Times New Roman" panose="02020603050405020304" pitchFamily="18" charset="0"/>
              <a:cs typeface="Times New Roman" panose="02020603050405020304" pitchFamily="18" charset="0"/>
            </a:endParaRPr>
          </a:p>
          <a:p>
            <a:r>
              <a:rPr lang="zh-CN" altLang="zh-CN" sz="2800" dirty="0">
                <a:latin typeface="Times New Roman" panose="02020603050405020304" pitchFamily="18" charset="0"/>
                <a:cs typeface="Times New Roman" panose="02020603050405020304" pitchFamily="18" charset="0"/>
              </a:rPr>
              <a:t>除了已经提到的，你还能提供怎样的帮助呢</a:t>
            </a:r>
            <a:r>
              <a:rPr lang="en-US" altLang="zh-CN" sz="2800" dirty="0" smtClean="0">
                <a:latin typeface="Times New Roman" panose="02020603050405020304" pitchFamily="18" charset="0"/>
                <a:cs typeface="Times New Roman" panose="02020603050405020304" pitchFamily="18" charset="0"/>
              </a:rPr>
              <a:t>?</a:t>
            </a:r>
            <a:endParaRPr lang="zh-CN" altLang="zh-CN" sz="2800" dirty="0">
              <a:latin typeface="Times New Roman" panose="02020603050405020304" pitchFamily="18" charset="0"/>
              <a:cs typeface="Times New Roman" panose="02020603050405020304" pitchFamily="18" charset="0"/>
            </a:endParaRPr>
          </a:p>
        </p:txBody>
      </p:sp>
      <p:sp>
        <p:nvSpPr>
          <p:cNvPr id="8" name="文本框 7"/>
          <p:cNvSpPr txBox="1"/>
          <p:nvPr/>
        </p:nvSpPr>
        <p:spPr>
          <a:xfrm>
            <a:off x="165735" y="2575560"/>
            <a:ext cx="2117725"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 </a:t>
            </a:r>
            <a:r>
              <a:rPr lang="en-US" altLang="zh-CN" sz="2800" b="1" dirty="0">
                <a:solidFill>
                  <a:srgbClr val="FF0000"/>
                </a:solidFill>
                <a:latin typeface="Times New Roman" panose="02020603050405020304" pitchFamily="18" charset="0"/>
                <a:cs typeface="Times New Roman" panose="02020603050405020304" pitchFamily="18" charset="0"/>
                <a:sym typeface="+mn-ea"/>
              </a:rPr>
              <a:t>In addition</a:t>
            </a:r>
            <a:r>
              <a:rPr lang="en-US" altLang="zh-CN" sz="2800" b="1">
                <a:solidFill>
                  <a:srgbClr val="FF0000"/>
                </a:solidFill>
                <a:latin typeface="Times New Roman" panose="02020603050405020304" pitchFamily="18" charset="0"/>
                <a:cs typeface="Times New Roman" panose="02020603050405020304" pitchFamily="18" charset="0"/>
              </a:rPr>
              <a:t> </a:t>
            </a:r>
          </a:p>
        </p:txBody>
      </p:sp>
      <p:sp>
        <p:nvSpPr>
          <p:cNvPr id="3" name="文本框 2"/>
          <p:cNvSpPr txBox="1"/>
          <p:nvPr/>
        </p:nvSpPr>
        <p:spPr>
          <a:xfrm>
            <a:off x="231775" y="3028315"/>
            <a:ext cx="2117725"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 </a:t>
            </a:r>
            <a:r>
              <a:rPr lang="en-US" altLang="zh-CN" sz="2800" b="1" dirty="0">
                <a:solidFill>
                  <a:srgbClr val="FF0000"/>
                </a:solidFill>
                <a:latin typeface="Times New Roman" panose="02020603050405020304" pitchFamily="18" charset="0"/>
                <a:cs typeface="Times New Roman" panose="02020603050405020304" pitchFamily="18" charset="0"/>
                <a:sym typeface="+mn-ea"/>
              </a:rPr>
              <a:t>strengthen</a:t>
            </a:r>
            <a:r>
              <a:rPr lang="en-US" altLang="zh-CN" sz="2800" b="1">
                <a:solidFill>
                  <a:srgbClr val="FF0000"/>
                </a:solidFill>
                <a:latin typeface="Times New Roman" panose="02020603050405020304" pitchFamily="18" charset="0"/>
                <a:cs typeface="Times New Roman" panose="02020603050405020304" pitchFamily="18" charset="0"/>
              </a:rPr>
              <a:t> </a:t>
            </a:r>
          </a:p>
        </p:txBody>
      </p:sp>
      <p:sp>
        <p:nvSpPr>
          <p:cNvPr id="4" name="文本框 3"/>
          <p:cNvSpPr txBox="1"/>
          <p:nvPr/>
        </p:nvSpPr>
        <p:spPr>
          <a:xfrm>
            <a:off x="5784850" y="4700270"/>
            <a:ext cx="3051175"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 </a:t>
            </a:r>
            <a:r>
              <a:rPr lang="en-US" altLang="zh-CN" sz="2800" b="1" dirty="0">
                <a:solidFill>
                  <a:srgbClr val="FF0000"/>
                </a:solidFill>
                <a:latin typeface="Times New Roman" panose="02020603050405020304" pitchFamily="18" charset="0"/>
                <a:cs typeface="Times New Roman" panose="02020603050405020304" pitchFamily="18" charset="0"/>
                <a:sym typeface="+mn-ea"/>
              </a:rPr>
              <a:t> what has already </a:t>
            </a:r>
            <a:endParaRPr lang="en-US" altLang="zh-CN" sz="2800" b="1">
              <a:solidFill>
                <a:srgbClr val="FF0000"/>
              </a:solidFill>
              <a:latin typeface="Times New Roman" panose="02020603050405020304" pitchFamily="18" charset="0"/>
              <a:cs typeface="Times New Roman" panose="02020603050405020304" pitchFamily="18" charset="0"/>
            </a:endParaRPr>
          </a:p>
        </p:txBody>
      </p:sp>
      <p:sp>
        <p:nvSpPr>
          <p:cNvPr id="5" name="文本框 4"/>
          <p:cNvSpPr txBox="1"/>
          <p:nvPr/>
        </p:nvSpPr>
        <p:spPr>
          <a:xfrm>
            <a:off x="359410" y="5121275"/>
            <a:ext cx="3189605"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 </a:t>
            </a:r>
            <a:r>
              <a:rPr lang="en-US" altLang="zh-CN" sz="2800" b="1" dirty="0">
                <a:solidFill>
                  <a:srgbClr val="FF0000"/>
                </a:solidFill>
                <a:latin typeface="Times New Roman" panose="02020603050405020304" pitchFamily="18" charset="0"/>
                <a:cs typeface="Times New Roman" panose="02020603050405020304" pitchFamily="18" charset="0"/>
                <a:sym typeface="+mn-ea"/>
              </a:rPr>
              <a:t>been mentioned</a:t>
            </a:r>
            <a:r>
              <a:rPr lang="en-US" altLang="zh-CN" sz="2800" b="1">
                <a:solidFill>
                  <a:srgbClr val="FF0000"/>
                </a:solidFill>
                <a:latin typeface="Times New Roman" panose="02020603050405020304" pitchFamily="18" charset="0"/>
                <a:cs typeface="Times New Roman" panose="02020603050405020304" pitchFamily="18" charset="0"/>
                <a:sym typeface="+mn-ea"/>
              </a:rPr>
              <a:t> </a:t>
            </a:r>
            <a:r>
              <a:rPr lang="en-US" altLang="zh-CN" sz="2800" b="1">
                <a:solidFill>
                  <a:srgbClr val="FF0000"/>
                </a:solidFill>
                <a:latin typeface="Times New Roman" panose="02020603050405020304" pitchFamily="18" charset="0"/>
                <a:cs typeface="Times New Roman" panose="02020603050405020304" pitchFamily="18" charset="0"/>
              </a:rPr>
              <a:t> </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additive="base">
                                        <p:cTn id="1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14630" y="354965"/>
            <a:ext cx="8636000" cy="6325235"/>
          </a:xfrm>
        </p:spPr>
        <p:txBody>
          <a:bodyPr>
            <a:normAutofit/>
          </a:bodyPr>
          <a:lstStyle/>
          <a:p>
            <a:pPr marL="0" indent="0">
              <a:buNone/>
            </a:pPr>
            <a:r>
              <a:rPr lang="zh-CN" altLang="en-US" sz="2800"/>
              <a:t>【活学活用】</a:t>
            </a:r>
          </a:p>
          <a:p>
            <a:pPr marL="0" indent="0">
              <a:buNone/>
            </a:pPr>
            <a:r>
              <a:rPr lang="zh-CN" altLang="en-US" sz="2800"/>
              <a:t>_________________</a:t>
            </a:r>
            <a:r>
              <a:rPr lang="en-US" altLang="zh-CN" sz="2800"/>
              <a:t>____</a:t>
            </a:r>
            <a:r>
              <a:rPr lang="zh-CN" altLang="en-US" sz="2800"/>
              <a:t>___ fuel, the owner of a car should______________money for insurance.</a:t>
            </a:r>
          </a:p>
          <a:p>
            <a:pPr marL="0" indent="0">
              <a:buNone/>
            </a:pPr>
            <a:r>
              <a:rPr lang="zh-CN" altLang="en-US" sz="2800"/>
              <a:t>除了支付油钱,车主还应该留出一笔钱买保险。</a:t>
            </a:r>
          </a:p>
          <a:p>
            <a:pPr marL="0" indent="0">
              <a:buNone/>
            </a:pPr>
            <a:r>
              <a:rPr lang="zh-CN" altLang="en-US" sz="2800"/>
              <a:t>【拓展】表示“另外”的常见表达法plus, besides, for another thing, what’s more</a:t>
            </a:r>
          </a:p>
          <a:p>
            <a:pPr marL="0" indent="0">
              <a:buNone/>
            </a:pPr>
            <a:r>
              <a:rPr lang="zh-CN" altLang="en-US" sz="2800"/>
              <a:t>2）make advances in… 在…方面取得进步</a:t>
            </a:r>
          </a:p>
          <a:p>
            <a:pPr marL="0" indent="0">
              <a:buNone/>
            </a:pPr>
            <a:r>
              <a:rPr lang="zh-CN" altLang="en-US" sz="2800"/>
              <a:t>     = __________________ in…</a:t>
            </a:r>
          </a:p>
          <a:p>
            <a:pPr marL="0" indent="0">
              <a:buNone/>
            </a:pPr>
            <a:r>
              <a:rPr lang="zh-CN" altLang="en-US" sz="2800"/>
              <a:t>3）thanks to 多亏，幸亏</a:t>
            </a:r>
          </a:p>
          <a:p>
            <a:pPr marL="0" indent="0">
              <a:buNone/>
            </a:pPr>
            <a:r>
              <a:rPr lang="zh-CN" altLang="en-US" sz="2800"/>
              <a:t>【拓展】表示“由于、因为”的短语：due to, on account of, as a result of, because of, as a consequence of, owing to等，后面常接名词、代词、从句或动名词。</a:t>
            </a:r>
          </a:p>
          <a:p>
            <a:pPr marL="0" indent="0">
              <a:buNone/>
            </a:pPr>
            <a:r>
              <a:rPr lang="zh-CN" altLang="en-US" sz="2800"/>
              <a:t>他因为他的行为受到了惩罚。</a:t>
            </a:r>
          </a:p>
        </p:txBody>
      </p:sp>
      <p:sp>
        <p:nvSpPr>
          <p:cNvPr id="5" name="文本框 4"/>
          <p:cNvSpPr txBox="1"/>
          <p:nvPr/>
        </p:nvSpPr>
        <p:spPr>
          <a:xfrm>
            <a:off x="315595" y="869315"/>
            <a:ext cx="4225925"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 </a:t>
            </a:r>
            <a:r>
              <a:rPr lang="en-US" altLang="zh-CN" sz="2800" b="1">
                <a:solidFill>
                  <a:srgbClr val="FF0000"/>
                </a:solidFill>
                <a:latin typeface="Times New Roman" panose="02020603050405020304" pitchFamily="18" charset="0"/>
                <a:cs typeface="Times New Roman" panose="02020603050405020304" pitchFamily="18" charset="0"/>
                <a:sym typeface="+mn-ea"/>
              </a:rPr>
              <a:t>In addition to paying for</a:t>
            </a:r>
            <a:r>
              <a:rPr lang="en-US" altLang="zh-CN" sz="2800" b="1">
                <a:solidFill>
                  <a:srgbClr val="FF0000"/>
                </a:solidFill>
                <a:latin typeface="Times New Roman" panose="02020603050405020304" pitchFamily="18" charset="0"/>
                <a:cs typeface="Times New Roman" panose="02020603050405020304" pitchFamily="18" charset="0"/>
              </a:rPr>
              <a:t> </a:t>
            </a:r>
          </a:p>
        </p:txBody>
      </p:sp>
      <p:sp>
        <p:nvSpPr>
          <p:cNvPr id="4" name="文本框 3"/>
          <p:cNvSpPr txBox="1"/>
          <p:nvPr/>
        </p:nvSpPr>
        <p:spPr>
          <a:xfrm>
            <a:off x="1446530" y="1287780"/>
            <a:ext cx="1849120"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 </a:t>
            </a:r>
            <a:r>
              <a:rPr lang="en-US" altLang="zh-CN" sz="2800" b="1" dirty="0">
                <a:solidFill>
                  <a:srgbClr val="FF0000"/>
                </a:solidFill>
                <a:latin typeface="Times New Roman" panose="02020603050405020304" pitchFamily="18" charset="0"/>
                <a:cs typeface="Times New Roman" panose="02020603050405020304" pitchFamily="18" charset="0"/>
                <a:sym typeface="+mn-ea"/>
              </a:rPr>
              <a:t>set aside</a:t>
            </a:r>
            <a:r>
              <a:rPr lang="en-US" altLang="zh-CN" sz="2800" b="1">
                <a:solidFill>
                  <a:srgbClr val="FF0000"/>
                </a:solidFill>
                <a:latin typeface="Times New Roman" panose="02020603050405020304" pitchFamily="18" charset="0"/>
                <a:cs typeface="Times New Roman" panose="02020603050405020304" pitchFamily="18" charset="0"/>
                <a:sym typeface="+mn-ea"/>
              </a:rPr>
              <a:t> </a:t>
            </a:r>
            <a:r>
              <a:rPr lang="en-US" altLang="zh-CN" sz="2800" b="1">
                <a:solidFill>
                  <a:srgbClr val="FF0000"/>
                </a:solidFill>
                <a:latin typeface="Times New Roman" panose="02020603050405020304" pitchFamily="18" charset="0"/>
                <a:cs typeface="Times New Roman" panose="02020603050405020304" pitchFamily="18" charset="0"/>
              </a:rPr>
              <a:t> </a:t>
            </a:r>
          </a:p>
        </p:txBody>
      </p:sp>
      <p:sp>
        <p:nvSpPr>
          <p:cNvPr id="6" name="文本框 5"/>
          <p:cNvSpPr txBox="1"/>
          <p:nvPr/>
        </p:nvSpPr>
        <p:spPr>
          <a:xfrm>
            <a:off x="1132205" y="3652520"/>
            <a:ext cx="2593340"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 </a:t>
            </a:r>
            <a:r>
              <a:rPr lang="en-US" altLang="zh-CN" sz="2800" b="1" dirty="0">
                <a:solidFill>
                  <a:srgbClr val="FF0000"/>
                </a:solidFill>
                <a:latin typeface="Times New Roman" panose="02020603050405020304" pitchFamily="18" charset="0"/>
                <a:cs typeface="Times New Roman" panose="02020603050405020304" pitchFamily="18" charset="0"/>
                <a:sym typeface="+mn-ea"/>
              </a:rPr>
              <a:t>make progress </a:t>
            </a:r>
            <a:r>
              <a:rPr lang="en-US" altLang="zh-CN" sz="2800" b="1">
                <a:solidFill>
                  <a:srgbClr val="FF0000"/>
                </a:solidFill>
                <a:latin typeface="Times New Roman" panose="02020603050405020304" pitchFamily="18" charset="0"/>
                <a:cs typeface="Times New Roman" panose="02020603050405020304" pitchFamily="18" charset="0"/>
                <a:sym typeface="+mn-ea"/>
              </a:rPr>
              <a:t> </a:t>
            </a:r>
            <a:r>
              <a:rPr lang="en-US" altLang="zh-CN" sz="2800" b="1">
                <a:solidFill>
                  <a:srgbClr val="FF0000"/>
                </a:solidFill>
                <a:latin typeface="Times New Roman" panose="02020603050405020304" pitchFamily="18" charset="0"/>
                <a:cs typeface="Times New Roman" panose="02020603050405020304" pitchFamily="18" charset="0"/>
              </a:rPr>
              <a:t> </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 calcmode="lin" valueType="num">
                                      <p:cBhvr additive="base">
                                        <p:cTn id="19"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44805" y="320675"/>
            <a:ext cx="8652510" cy="5624195"/>
          </a:xfrm>
        </p:spPr>
        <p:txBody>
          <a:bodyPr>
            <a:noAutofit/>
          </a:bodyPr>
          <a:lstStyle/>
          <a:p>
            <a:pPr marL="0" indent="0">
              <a:buNone/>
            </a:pPr>
            <a:r>
              <a:rPr lang="zh-CN" altLang="en-US" sz="2800"/>
              <a:t>He was punished ____________________his behavior.</a:t>
            </a:r>
          </a:p>
          <a:p>
            <a:pPr marL="0" indent="0">
              <a:buNone/>
            </a:pPr>
            <a:r>
              <a:rPr lang="zh-CN" altLang="en-US" sz="2800"/>
              <a:t>= He was punished on account of ___________________.</a:t>
            </a:r>
          </a:p>
          <a:p>
            <a:pPr marL="0" indent="0">
              <a:buNone/>
            </a:pPr>
            <a:r>
              <a:rPr lang="zh-CN" altLang="en-US" sz="2800"/>
              <a:t>【活学活用】</a:t>
            </a:r>
          </a:p>
          <a:p>
            <a:pPr marL="0" indent="0">
              <a:buNone/>
            </a:pPr>
            <a:r>
              <a:rPr lang="zh-CN" altLang="en-US" sz="2800"/>
              <a:t>①多亏你的帮助，我的演讲才如此成功。</a:t>
            </a:r>
          </a:p>
          <a:p>
            <a:pPr marL="0" indent="0">
              <a:buNone/>
            </a:pPr>
            <a:r>
              <a:rPr lang="zh-CN" altLang="en-US" sz="2800"/>
              <a:t>____________________, my speech was so successful.</a:t>
            </a:r>
          </a:p>
          <a:p>
            <a:pPr marL="0" indent="0">
              <a:buNone/>
            </a:pPr>
            <a:r>
              <a:rPr lang="zh-CN" altLang="en-US" sz="2800"/>
              <a:t>②因为生病，他今天没有上学。</a:t>
            </a:r>
          </a:p>
          <a:p>
            <a:pPr marL="0" indent="0">
              <a:buNone/>
            </a:pPr>
            <a:r>
              <a:rPr lang="zh-CN" altLang="en-US" sz="2800"/>
              <a:t>He was absent from school because he was ill.</a:t>
            </a:r>
          </a:p>
          <a:p>
            <a:pPr marL="0" indent="0">
              <a:buNone/>
            </a:pPr>
            <a:r>
              <a:rPr lang="zh-CN" altLang="en-US" sz="2800"/>
              <a:t>= He was absent from school due to __________. (doing)</a:t>
            </a:r>
          </a:p>
          <a:p>
            <a:pPr marL="0" indent="0">
              <a:buNone/>
            </a:pPr>
            <a:r>
              <a:rPr lang="zh-CN" altLang="en-US" sz="2800"/>
              <a:t>= He was absent from school due to the fact   </a:t>
            </a:r>
          </a:p>
          <a:p>
            <a:pPr marL="0" indent="0">
              <a:buNone/>
            </a:pPr>
            <a:r>
              <a:rPr lang="zh-CN" altLang="en-US" sz="2800"/>
              <a:t>   __________________. (同位语从句)</a:t>
            </a:r>
          </a:p>
          <a:p>
            <a:pPr marL="0" indent="0">
              <a:buNone/>
            </a:pPr>
            <a:r>
              <a:rPr lang="zh-CN" altLang="en-US" sz="2800"/>
              <a:t>= He was absent from school due to __________.（n.）</a:t>
            </a:r>
          </a:p>
        </p:txBody>
      </p:sp>
      <p:sp>
        <p:nvSpPr>
          <p:cNvPr id="6" name="文本框 5"/>
          <p:cNvSpPr txBox="1"/>
          <p:nvPr/>
        </p:nvSpPr>
        <p:spPr>
          <a:xfrm>
            <a:off x="3155950" y="320675"/>
            <a:ext cx="2593340"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 </a:t>
            </a:r>
            <a:r>
              <a:rPr lang="en-US" altLang="zh-CN" sz="2800" b="1">
                <a:solidFill>
                  <a:srgbClr val="FF0000"/>
                </a:solidFill>
                <a:latin typeface="Times New Roman" panose="02020603050405020304" pitchFamily="18" charset="0"/>
                <a:cs typeface="Times New Roman" panose="02020603050405020304" pitchFamily="18" charset="0"/>
                <a:sym typeface="+mn-ea"/>
              </a:rPr>
              <a:t>on account of</a:t>
            </a:r>
            <a:r>
              <a:rPr lang="en-US" altLang="zh-CN" sz="2800" b="1">
                <a:solidFill>
                  <a:srgbClr val="FF0000"/>
                </a:solidFill>
                <a:latin typeface="Times New Roman" panose="02020603050405020304" pitchFamily="18" charset="0"/>
                <a:cs typeface="Times New Roman" panose="02020603050405020304" pitchFamily="18" charset="0"/>
              </a:rPr>
              <a:t> </a:t>
            </a:r>
          </a:p>
        </p:txBody>
      </p:sp>
      <p:sp>
        <p:nvSpPr>
          <p:cNvPr id="4" name="文本框 3"/>
          <p:cNvSpPr txBox="1"/>
          <p:nvPr/>
        </p:nvSpPr>
        <p:spPr>
          <a:xfrm>
            <a:off x="5309870" y="842645"/>
            <a:ext cx="3164205"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 </a:t>
            </a:r>
            <a:r>
              <a:rPr lang="en-US" altLang="zh-CN" sz="2800" b="1" dirty="0">
                <a:solidFill>
                  <a:srgbClr val="FF0000"/>
                </a:solidFill>
                <a:latin typeface="Times New Roman" panose="02020603050405020304" pitchFamily="18" charset="0"/>
                <a:cs typeface="Times New Roman" panose="02020603050405020304" pitchFamily="18" charset="0"/>
                <a:sym typeface="+mn-ea"/>
              </a:rPr>
              <a:t>what he had done </a:t>
            </a:r>
            <a:r>
              <a:rPr lang="en-US" altLang="zh-CN" sz="2800" b="1">
                <a:solidFill>
                  <a:srgbClr val="FF0000"/>
                </a:solidFill>
                <a:latin typeface="Times New Roman" panose="02020603050405020304" pitchFamily="18" charset="0"/>
                <a:cs typeface="Times New Roman" panose="02020603050405020304" pitchFamily="18" charset="0"/>
                <a:sym typeface="+mn-ea"/>
              </a:rPr>
              <a:t> </a:t>
            </a:r>
            <a:r>
              <a:rPr lang="en-US" altLang="zh-CN" sz="2800" b="1">
                <a:solidFill>
                  <a:srgbClr val="FF0000"/>
                </a:solidFill>
                <a:latin typeface="Times New Roman" panose="02020603050405020304" pitchFamily="18" charset="0"/>
                <a:cs typeface="Times New Roman" panose="02020603050405020304" pitchFamily="18" charset="0"/>
              </a:rPr>
              <a:t> </a:t>
            </a:r>
          </a:p>
        </p:txBody>
      </p:sp>
      <p:sp>
        <p:nvSpPr>
          <p:cNvPr id="5" name="文本框 4"/>
          <p:cNvSpPr txBox="1"/>
          <p:nvPr/>
        </p:nvSpPr>
        <p:spPr>
          <a:xfrm>
            <a:off x="421640" y="2284730"/>
            <a:ext cx="3949700"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 </a:t>
            </a:r>
            <a:r>
              <a:rPr lang="en-US" altLang="zh-CN" sz="2800" b="1" dirty="0">
                <a:solidFill>
                  <a:srgbClr val="FF0000"/>
                </a:solidFill>
                <a:latin typeface="Times New Roman" panose="02020603050405020304" pitchFamily="18" charset="0"/>
                <a:cs typeface="Times New Roman" panose="02020603050405020304" pitchFamily="18" charset="0"/>
                <a:sym typeface="+mn-ea"/>
              </a:rPr>
              <a:t>Thanks to your help </a:t>
            </a:r>
            <a:r>
              <a:rPr lang="en-US" altLang="zh-CN" sz="2800" b="1">
                <a:solidFill>
                  <a:srgbClr val="FF0000"/>
                </a:solidFill>
                <a:latin typeface="Times New Roman" panose="02020603050405020304" pitchFamily="18" charset="0"/>
                <a:cs typeface="Times New Roman" panose="02020603050405020304" pitchFamily="18" charset="0"/>
                <a:sym typeface="+mn-ea"/>
              </a:rPr>
              <a:t> </a:t>
            </a:r>
            <a:r>
              <a:rPr lang="en-US" altLang="zh-CN" sz="2800" b="1">
                <a:solidFill>
                  <a:srgbClr val="FF0000"/>
                </a:solidFill>
                <a:latin typeface="Times New Roman" panose="02020603050405020304" pitchFamily="18" charset="0"/>
                <a:cs typeface="Times New Roman" panose="02020603050405020304" pitchFamily="18" charset="0"/>
              </a:rPr>
              <a:t> </a:t>
            </a:r>
          </a:p>
        </p:txBody>
      </p:sp>
      <p:sp>
        <p:nvSpPr>
          <p:cNvPr id="7" name="文本框 6"/>
          <p:cNvSpPr txBox="1"/>
          <p:nvPr/>
        </p:nvSpPr>
        <p:spPr>
          <a:xfrm>
            <a:off x="5668645" y="3917315"/>
            <a:ext cx="1865630"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 </a:t>
            </a:r>
            <a:r>
              <a:rPr lang="en-US" altLang="zh-CN" sz="2800" b="1" dirty="0">
                <a:solidFill>
                  <a:srgbClr val="FF0000"/>
                </a:solidFill>
                <a:latin typeface="Times New Roman" panose="02020603050405020304" pitchFamily="18" charset="0"/>
                <a:cs typeface="Times New Roman" panose="02020603050405020304" pitchFamily="18" charset="0"/>
                <a:sym typeface="+mn-ea"/>
              </a:rPr>
              <a:t>being ill </a:t>
            </a:r>
            <a:r>
              <a:rPr lang="en-US" altLang="zh-CN" sz="2800" b="1">
                <a:solidFill>
                  <a:srgbClr val="FF0000"/>
                </a:solidFill>
                <a:latin typeface="Times New Roman" panose="02020603050405020304" pitchFamily="18" charset="0"/>
                <a:cs typeface="Times New Roman" panose="02020603050405020304" pitchFamily="18" charset="0"/>
                <a:sym typeface="+mn-ea"/>
              </a:rPr>
              <a:t> </a:t>
            </a:r>
            <a:r>
              <a:rPr lang="en-US" altLang="zh-CN" sz="2800" b="1">
                <a:solidFill>
                  <a:srgbClr val="FF0000"/>
                </a:solidFill>
                <a:latin typeface="Times New Roman" panose="02020603050405020304" pitchFamily="18" charset="0"/>
                <a:cs typeface="Times New Roman" panose="02020603050405020304" pitchFamily="18" charset="0"/>
              </a:rPr>
              <a:t> </a:t>
            </a:r>
          </a:p>
        </p:txBody>
      </p:sp>
      <p:sp>
        <p:nvSpPr>
          <p:cNvPr id="8" name="文本框 7"/>
          <p:cNvSpPr txBox="1"/>
          <p:nvPr/>
        </p:nvSpPr>
        <p:spPr>
          <a:xfrm>
            <a:off x="816610" y="4867275"/>
            <a:ext cx="2523490"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 </a:t>
            </a:r>
            <a:r>
              <a:rPr lang="en-US" altLang="zh-CN" sz="2800" b="1" dirty="0">
                <a:solidFill>
                  <a:srgbClr val="FF0000"/>
                </a:solidFill>
                <a:latin typeface="Times New Roman" panose="02020603050405020304" pitchFamily="18" charset="0"/>
                <a:cs typeface="Times New Roman" panose="02020603050405020304" pitchFamily="18" charset="0"/>
                <a:sym typeface="+mn-ea"/>
              </a:rPr>
              <a:t>that he was ill </a:t>
            </a:r>
            <a:r>
              <a:rPr lang="en-US" altLang="zh-CN" sz="2800" b="1">
                <a:solidFill>
                  <a:srgbClr val="FF0000"/>
                </a:solidFill>
                <a:latin typeface="Times New Roman" panose="02020603050405020304" pitchFamily="18" charset="0"/>
                <a:cs typeface="Times New Roman" panose="02020603050405020304" pitchFamily="18" charset="0"/>
                <a:sym typeface="+mn-ea"/>
              </a:rPr>
              <a:t> </a:t>
            </a:r>
            <a:r>
              <a:rPr lang="en-US" altLang="zh-CN" sz="2800" b="1">
                <a:solidFill>
                  <a:srgbClr val="FF0000"/>
                </a:solidFill>
                <a:latin typeface="Times New Roman" panose="02020603050405020304" pitchFamily="18" charset="0"/>
                <a:cs typeface="Times New Roman" panose="02020603050405020304" pitchFamily="18" charset="0"/>
              </a:rPr>
              <a:t> </a:t>
            </a:r>
          </a:p>
        </p:txBody>
      </p:sp>
      <p:sp>
        <p:nvSpPr>
          <p:cNvPr id="9" name="文本框 8"/>
          <p:cNvSpPr txBox="1"/>
          <p:nvPr/>
        </p:nvSpPr>
        <p:spPr>
          <a:xfrm>
            <a:off x="5668645" y="5389245"/>
            <a:ext cx="2030095"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 </a:t>
            </a:r>
            <a:r>
              <a:rPr lang="en-US" altLang="zh-CN" sz="2800" b="1" dirty="0">
                <a:solidFill>
                  <a:srgbClr val="FF0000"/>
                </a:solidFill>
                <a:latin typeface="Times New Roman" panose="02020603050405020304" pitchFamily="18" charset="0"/>
                <a:cs typeface="Times New Roman" panose="02020603050405020304" pitchFamily="18" charset="0"/>
                <a:sym typeface="+mn-ea"/>
              </a:rPr>
              <a:t>his illness </a:t>
            </a:r>
            <a:r>
              <a:rPr lang="en-US" altLang="zh-CN" sz="2800" b="1">
                <a:solidFill>
                  <a:srgbClr val="FF0000"/>
                </a:solidFill>
                <a:latin typeface="Times New Roman" panose="02020603050405020304" pitchFamily="18" charset="0"/>
                <a:cs typeface="Times New Roman" panose="02020603050405020304" pitchFamily="18" charset="0"/>
                <a:sym typeface="+mn-ea"/>
              </a:rPr>
              <a:t> </a:t>
            </a:r>
            <a:r>
              <a:rPr lang="en-US" altLang="zh-CN" sz="2800" b="1">
                <a:solidFill>
                  <a:srgbClr val="FF0000"/>
                </a:solidFill>
                <a:latin typeface="Times New Roman" panose="02020603050405020304" pitchFamily="18" charset="0"/>
                <a:cs typeface="Times New Roman" panose="02020603050405020304" pitchFamily="18" charset="0"/>
              </a:rPr>
              <a:t> </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xEl>
                                              <p:pRg st="0" end="0"/>
                                            </p:txEl>
                                          </p:spTgt>
                                        </p:tgtEl>
                                        <p:attrNameLst>
                                          <p:attrName>style.visibility</p:attrName>
                                        </p:attrNameLst>
                                      </p:cBhvr>
                                      <p:to>
                                        <p:strVal val="visible"/>
                                      </p:to>
                                    </p:set>
                                    <p:anim calcmode="lin" valueType="num">
                                      <p:cBhvr additive="base">
                                        <p:cTn id="25"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8">
                                            <p:txEl>
                                              <p:pRg st="0" end="0"/>
                                            </p:txEl>
                                          </p:spTgt>
                                        </p:tgtEl>
                                        <p:attrNameLst>
                                          <p:attrName>style.visibility</p:attrName>
                                        </p:attrNameLst>
                                      </p:cBhvr>
                                      <p:to>
                                        <p:strVal val="visible"/>
                                      </p:to>
                                    </p:set>
                                    <p:anim calcmode="lin" valueType="num">
                                      <p:cBhvr additive="base">
                                        <p:cTn id="31"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9">
                                            <p:txEl>
                                              <p:pRg st="0" end="0"/>
                                            </p:txEl>
                                          </p:spTgt>
                                        </p:tgtEl>
                                        <p:attrNameLst>
                                          <p:attrName>style.visibility</p:attrName>
                                        </p:attrNameLst>
                                      </p:cBhvr>
                                      <p:to>
                                        <p:strVal val="visible"/>
                                      </p:to>
                                    </p:set>
                                    <p:anim calcmode="lin" valueType="num">
                                      <p:cBhvr additive="base">
                                        <p:cTn id="3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80975" y="208280"/>
            <a:ext cx="8818245" cy="4526280"/>
          </a:xfrm>
        </p:spPr>
        <p:txBody>
          <a:bodyPr>
            <a:noAutofit/>
          </a:bodyPr>
          <a:lstStyle/>
          <a:p>
            <a:pPr marL="0" indent="0">
              <a:buNone/>
            </a:pPr>
            <a:r>
              <a:rPr lang="zh-CN" altLang="en-US" sz="2800"/>
              <a:t>2. What is it that inspires us to invent things? </a:t>
            </a:r>
          </a:p>
          <a:p>
            <a:pPr marL="0" indent="0">
              <a:buNone/>
            </a:pPr>
            <a:r>
              <a:rPr lang="zh-CN" altLang="en-US" sz="2800"/>
              <a:t>本句是强调句型的特殊疑问句形式。</a:t>
            </a:r>
          </a:p>
          <a:p>
            <a:pPr marL="0" indent="0">
              <a:buNone/>
            </a:pPr>
            <a:r>
              <a:rPr lang="zh-CN" altLang="en-US" sz="2800"/>
              <a:t>(1)强调句基本结构: </a:t>
            </a:r>
          </a:p>
          <a:p>
            <a:pPr marL="0" indent="0">
              <a:buNone/>
            </a:pPr>
            <a:r>
              <a:rPr lang="zh-CN" altLang="en-US" sz="2800"/>
              <a:t>It is/was +被强调部分+ that +其他部分。如果被强调的部分指人，可用who或that； 如果指物，用_______.</a:t>
            </a:r>
          </a:p>
          <a:p>
            <a:pPr marL="0" indent="0">
              <a:buNone/>
            </a:pPr>
            <a:r>
              <a:rPr lang="zh-CN" altLang="en-US" sz="2800"/>
              <a:t>(2)用途:强调句型用来强调除了谓语以外的其它成分。</a:t>
            </a:r>
          </a:p>
          <a:p>
            <a:pPr marL="0" indent="0">
              <a:buNone/>
            </a:pPr>
            <a:r>
              <a:rPr lang="zh-CN" altLang="en-US" sz="2800"/>
              <a:t>(3)强调句型的一般疑问句: Is/Was it +被强调部分+that/who +其他部分?</a:t>
            </a:r>
          </a:p>
          <a:p>
            <a:pPr marL="0" indent="0">
              <a:buNone/>
            </a:pPr>
            <a:r>
              <a:rPr lang="zh-CN" altLang="en-US" sz="2800"/>
              <a:t>强调句型的特殊疑问句:疑问词+is/was+ it+ that /who+其他部分?</a:t>
            </a:r>
          </a:p>
          <a:p>
            <a:pPr marL="0" indent="0">
              <a:buNone/>
            </a:pPr>
            <a:r>
              <a:rPr lang="zh-CN" altLang="en-US" sz="2800"/>
              <a:t>①It was my sister __________ first had the idea to cycle along the entire river from where it begins to _____ it ends.</a:t>
            </a:r>
          </a:p>
          <a:p>
            <a:pPr marL="0" indent="0">
              <a:buNone/>
            </a:pPr>
            <a:r>
              <a:rPr lang="zh-CN" altLang="en-US" sz="2800"/>
              <a:t>首先想到要沿整条河从源头到终点骑车旅行的是我的姐姐。</a:t>
            </a:r>
          </a:p>
          <a:p>
            <a:pPr marL="0" indent="0">
              <a:buNone/>
            </a:pPr>
            <a:endParaRPr lang="zh-CN" altLang="en-US" sz="2800"/>
          </a:p>
        </p:txBody>
      </p:sp>
      <p:sp>
        <p:nvSpPr>
          <p:cNvPr id="9" name="文本框 8"/>
          <p:cNvSpPr txBox="1"/>
          <p:nvPr/>
        </p:nvSpPr>
        <p:spPr>
          <a:xfrm>
            <a:off x="6567805" y="2210435"/>
            <a:ext cx="1087755"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 </a:t>
            </a:r>
            <a:r>
              <a:rPr lang="en-US" altLang="zh-CN" sz="2800" b="1">
                <a:solidFill>
                  <a:srgbClr val="FF0000"/>
                </a:solidFill>
                <a:latin typeface="Times New Roman" panose="02020603050405020304" pitchFamily="18" charset="0"/>
                <a:cs typeface="Times New Roman" panose="02020603050405020304" pitchFamily="18" charset="0"/>
              </a:rPr>
              <a:t>that</a:t>
            </a:r>
            <a:r>
              <a:rPr lang="en-US" altLang="zh-CN" sz="2800" b="1" dirty="0">
                <a:solidFill>
                  <a:srgbClr val="FF0000"/>
                </a:solidFill>
                <a:latin typeface="Times New Roman" panose="02020603050405020304" pitchFamily="18" charset="0"/>
                <a:cs typeface="Times New Roman" panose="02020603050405020304" pitchFamily="18" charset="0"/>
                <a:sym typeface="+mn-ea"/>
              </a:rPr>
              <a:t> </a:t>
            </a:r>
            <a:r>
              <a:rPr lang="en-US" altLang="zh-CN" sz="2800" b="1">
                <a:solidFill>
                  <a:srgbClr val="FF0000"/>
                </a:solidFill>
                <a:latin typeface="Times New Roman" panose="02020603050405020304" pitchFamily="18" charset="0"/>
                <a:cs typeface="Times New Roman" panose="02020603050405020304" pitchFamily="18" charset="0"/>
                <a:sym typeface="+mn-ea"/>
              </a:rPr>
              <a:t> </a:t>
            </a:r>
            <a:r>
              <a:rPr lang="en-US" altLang="zh-CN" sz="2800" b="1">
                <a:solidFill>
                  <a:srgbClr val="FF0000"/>
                </a:solidFill>
                <a:latin typeface="Times New Roman" panose="02020603050405020304" pitchFamily="18" charset="0"/>
                <a:cs typeface="Times New Roman" panose="02020603050405020304" pitchFamily="18" charset="0"/>
              </a:rPr>
              <a:t> </a:t>
            </a:r>
          </a:p>
        </p:txBody>
      </p:sp>
      <p:sp>
        <p:nvSpPr>
          <p:cNvPr id="4" name="文本框 3"/>
          <p:cNvSpPr txBox="1"/>
          <p:nvPr/>
        </p:nvSpPr>
        <p:spPr>
          <a:xfrm>
            <a:off x="2959100" y="5062855"/>
            <a:ext cx="1857375"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 </a:t>
            </a:r>
            <a:r>
              <a:rPr lang="en-US" altLang="zh-CN" sz="2800" b="1">
                <a:solidFill>
                  <a:srgbClr val="FF0000"/>
                </a:solidFill>
                <a:latin typeface="Times New Roman" panose="02020603050405020304" pitchFamily="18" charset="0"/>
                <a:cs typeface="Times New Roman" panose="02020603050405020304" pitchFamily="18" charset="0"/>
              </a:rPr>
              <a:t>who/ that </a:t>
            </a:r>
          </a:p>
        </p:txBody>
      </p:sp>
      <p:sp>
        <p:nvSpPr>
          <p:cNvPr id="5" name="文本框 4"/>
          <p:cNvSpPr txBox="1"/>
          <p:nvPr/>
        </p:nvSpPr>
        <p:spPr>
          <a:xfrm>
            <a:off x="6650990" y="5520055"/>
            <a:ext cx="1597660" cy="521970"/>
          </a:xfrm>
          <a:prstGeom prst="rect">
            <a:avLst/>
          </a:prstGeom>
          <a:noFill/>
        </p:spPr>
        <p:txBody>
          <a:bodyPr wrap="square" rtlCol="0">
            <a:spAutoFit/>
          </a:bodyPr>
          <a:lstStyle/>
          <a:p>
            <a:r>
              <a:rPr lang="zh-CN" altLang="en-US" sz="2800" b="1">
                <a:solidFill>
                  <a:srgbClr val="FF0000"/>
                </a:solidFill>
                <a:latin typeface="Times New Roman" panose="02020603050405020304" pitchFamily="18" charset="0"/>
                <a:cs typeface="Times New Roman" panose="02020603050405020304" pitchFamily="18" charset="0"/>
              </a:rPr>
              <a:t> </a:t>
            </a:r>
            <a:r>
              <a:rPr lang="en-US" altLang="zh-CN" sz="2800" b="1">
                <a:solidFill>
                  <a:srgbClr val="FF0000"/>
                </a:solidFill>
                <a:latin typeface="Times New Roman" panose="02020603050405020304" pitchFamily="18" charset="0"/>
                <a:cs typeface="Times New Roman" panose="02020603050405020304" pitchFamily="18" charset="0"/>
              </a:rPr>
              <a:t>where</a:t>
            </a:r>
            <a:r>
              <a:rPr lang="en-US" altLang="zh-CN" sz="2800" b="1" dirty="0">
                <a:solidFill>
                  <a:srgbClr val="FF0000"/>
                </a:solidFill>
                <a:latin typeface="Times New Roman" panose="02020603050405020304" pitchFamily="18" charset="0"/>
                <a:cs typeface="Times New Roman" panose="02020603050405020304" pitchFamily="18" charset="0"/>
                <a:sym typeface="+mn-ea"/>
              </a:rPr>
              <a:t> </a:t>
            </a:r>
            <a:r>
              <a:rPr lang="en-US" altLang="zh-CN" sz="2800" b="1">
                <a:solidFill>
                  <a:srgbClr val="FF0000"/>
                </a:solidFill>
                <a:latin typeface="Times New Roman" panose="02020603050405020304" pitchFamily="18" charset="0"/>
                <a:cs typeface="Times New Roman" panose="02020603050405020304" pitchFamily="18" charset="0"/>
                <a:sym typeface="+mn-ea"/>
              </a:rPr>
              <a:t> </a:t>
            </a:r>
            <a:r>
              <a:rPr lang="en-US" altLang="zh-CN" sz="2800" b="1">
                <a:solidFill>
                  <a:srgbClr val="FF0000"/>
                </a:solidFill>
                <a:latin typeface="Times New Roman" panose="02020603050405020304" pitchFamily="18" charset="0"/>
                <a:cs typeface="Times New Roman" panose="02020603050405020304" pitchFamily="18" charset="0"/>
              </a:rPr>
              <a:t> </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TotalTime>
  <Words>2550</Words>
  <Application>Microsoft Office PowerPoint</Application>
  <PresentationFormat>全屏显示(4:3)</PresentationFormat>
  <Paragraphs>292</Paragraphs>
  <Slides>21</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21</vt:i4>
      </vt:variant>
    </vt:vector>
  </HeadingPairs>
  <TitlesOfParts>
    <vt:vector size="26" baseType="lpstr">
      <vt:lpstr>宋体</vt:lpstr>
      <vt:lpstr>Arial</vt:lpstr>
      <vt:lpstr>Calibri</vt:lpstr>
      <vt:lpstr>Times New Roman</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
  <cp:lastModifiedBy>Windows 用户</cp:lastModifiedBy>
  <cp:revision>63</cp:revision>
  <dcterms:created xsi:type="dcterms:W3CDTF">2021-05-19T02:43:00Z</dcterms:created>
  <dcterms:modified xsi:type="dcterms:W3CDTF">2021-06-16T02:06:45Z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2052-11.3.0.9228</vt:lpwstr>
  </property>
</Properties>
</file>