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2" r:id="rId3"/>
    <p:sldId id="366" r:id="rId4"/>
    <p:sldId id="382" r:id="rId5"/>
    <p:sldId id="367" r:id="rId6"/>
    <p:sldId id="383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5" r:id="rId21"/>
    <p:sldId id="399" r:id="rId22"/>
    <p:sldId id="400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png"/><Relationship Id="rId7" Type="http://schemas.openxmlformats.org/officeDocument/2006/relationships/image" Target="../media/image23.jpeg"/><Relationship Id="rId6" Type="http://schemas.openxmlformats.org/officeDocument/2006/relationships/hyperlink" Target="Listening%207.mp3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hyperlink" Target="Listening%208.mp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6814" y="1694418"/>
            <a:ext cx="726884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5  Using Language (Ⅱ)</a:t>
            </a:r>
            <a:endParaRPr lang="zh-CN" altLang="zh-CN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7157" y="965602"/>
            <a:ext cx="784887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the introductions about different scientists with the words in Activity 4. Pay attention to the language that describes their careers.</a:t>
            </a:r>
            <a:endParaRPr lang="en-US" altLang="zh-CN" sz="3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520" y="2253986"/>
            <a:ext cx="8698925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Shoujing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(1231-1316) was a famous Chinese ___________ of the Yuan Dynasty. He invented twelve new instruments to study stars and planets. He also developed a calendar which is as accurate as the Gregorian calendar. A mountain on the Moon and a minor planet are named after him.</a:t>
            </a:r>
            <a:endParaRPr lang="en-US" altLang="zh-C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03145" y="2902058"/>
            <a:ext cx="241136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astronomer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timgsa.baidu.com/timg?image&amp;quality=80&amp;size=b9999_10000&amp;sec=1579014167647&amp;di=55ab80b91f520437279ce3d0f4882feb&amp;imgtype=jpg&amp;src=http%3A%2F%2Fimg2.imgtn.bdimg.com%2Fit%2Fu%3D2044949632%2C1999496596%26fm%3D214%26gp%3D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349"/>
            <a:ext cx="3624337" cy="23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2998482"/>
            <a:ext cx="8561003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 </a:t>
            </a: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Charles Darwin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(1809-1882) is best known for his work </a:t>
            </a:r>
            <a:r>
              <a:rPr lang="en-US" altLang="zh-CN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origin of Species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which he explains changes in species due to natural selection. His ideas deeply influence our understanding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relationship between humans and nature.</a:t>
            </a:r>
            <a:endParaRPr lang="en-US" altLang="zh-C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35696" y="3026767"/>
            <a:ext cx="176202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biologist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79" y="-28646"/>
            <a:ext cx="47625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2708920"/>
            <a:ext cx="857256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</a:t>
            </a:r>
            <a:r>
              <a:rPr lang="en-US" altLang="zh-CN" sz="3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Daoyuan</a:t>
            </a: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 466-527) was a famous writer and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Northern Wei Dynasty. He did field research across China and studied more than a thousand rivers and streams, along with the landscape, history and culture of the surrounding areas.</a:t>
            </a:r>
            <a:endParaRPr lang="en-US" altLang="zh-C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87624" y="3356992"/>
            <a:ext cx="23166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s://timgsa.baidu.com/timg?image&amp;quality=80&amp;size=b9999_10000&amp;sec=1579014050375&amp;di=e10766f237217c366d1d42a19f338f4e&amp;imgtype=0&amp;src=http%3A%2F%2F5b0988e595225.cdn.sohucs.com%2Fq_70%2Cc_zoom%2Cw_640%2Fimages%2F20171222%2F96e183d033fe481da0b697d2bc3609c3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50" y="19405"/>
            <a:ext cx="37719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2780928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 Curie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(1867-1934) was a world –famous ________ and was first awarded the Nobel Prize in 1903 for her extraordinary work on radioactivity. She was also regarded as a brilliant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_________,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was again awarded the Nobel Prize in 1911 for the isolation of pure radium.</a:t>
            </a:r>
            <a:endParaRPr lang="en-US" altLang="zh-C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1240" y="3356992"/>
            <a:ext cx="16161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https://timgsa.baidu.com/timg?image&amp;quality=80&amp;size=b9999_10000&amp;sec=1579013934099&amp;di=9cbfa9d7fc0f6df4748c4687c581c974&amp;imgtype=0&amp;src=http%3A%2F%2Fgss0.baidu.com%2F94o3dSag_xI4khGko9WTAnF6hhy%2Fzhidao%2Fpic%2Fitem%2Fc8177f3e6709c93da88ae401983df8dcd00054c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0295"/>
            <a:ext cx="2335246" cy="27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timgsa.baidu.com/timg?image&amp;quality=80&amp;size=b9999_10000&amp;sec=1579013955576&amp;di=03b268e80c116946f02c77577f6faceb&amp;imgtype=0&amp;src=http%3A%2F%2F5b0988e595225.cdn.sohucs.com%2Fimages%2F20171003%2Fed3fe0679145415c8c66f4093652a09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6464"/>
            <a:ext cx="4248472" cy="27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921439" y="5085184"/>
            <a:ext cx="181011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2965464"/>
            <a:ext cx="849694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 </a:t>
            </a:r>
            <a:r>
              <a:rPr lang="en-US" altLang="zh-CN" sz="34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Jingrun</a:t>
            </a:r>
            <a:r>
              <a:rPr lang="en-US" altLang="zh-CN" sz="34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(1933-1996) was one of the world’s leading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 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 work on Chen’s Theorem made an important advance towards proving </a:t>
            </a:r>
            <a:r>
              <a:rPr lang="en-US" altLang="zh-CN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Goldbach’s</a:t>
            </a:r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Conjecture, the greatest unsolved problem in number theory.</a:t>
            </a:r>
            <a:endParaRPr lang="en-US" altLang="zh-C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24110" y="3573016"/>
            <a:ext cx="297389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mathematician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timgsa.baidu.com/timg?image&amp;quality=80&amp;size=b9999_10000&amp;sec=1579013894792&amp;di=5cd539bd72e9c305ff319f58957b9df5&amp;imgtype=jpg&amp;src=http%3A%2F%2Fimg4.imgtn.bdimg.com%2Fit%2Fu%3D3166344984%2C856178310%26fm%3D214%26gp%3D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97" y="171913"/>
            <a:ext cx="3950204" cy="27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5250" y="849808"/>
            <a:ext cx="82896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conversation and number the pictures in the correct order.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QQ截图20200109153136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47279" y="1885950"/>
            <a:ext cx="2744604" cy="2153647"/>
          </a:xfrm>
          <a:prstGeom prst="rect">
            <a:avLst/>
          </a:prstGeom>
        </p:spPr>
      </p:pic>
      <p:pic>
        <p:nvPicPr>
          <p:cNvPr id="4" name="图片 3" descr="QQ截图202001091531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993" y="4401108"/>
            <a:ext cx="2744604" cy="2196957"/>
          </a:xfrm>
          <a:prstGeom prst="rect">
            <a:avLst/>
          </a:prstGeom>
        </p:spPr>
      </p:pic>
      <p:pic>
        <p:nvPicPr>
          <p:cNvPr id="5" name="图片 4" descr="QQ截图202001091532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2029" y="3359373"/>
            <a:ext cx="2813991" cy="2374929"/>
          </a:xfrm>
          <a:prstGeom prst="rect">
            <a:avLst/>
          </a:prstGeom>
        </p:spPr>
      </p:pic>
      <p:pic>
        <p:nvPicPr>
          <p:cNvPr id="6" name="图片 5" descr="QQ截图202001091532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986" y="1885950"/>
            <a:ext cx="2915934" cy="2153647"/>
          </a:xfrm>
          <a:prstGeom prst="rect">
            <a:avLst/>
          </a:prstGeom>
        </p:spPr>
      </p:pic>
      <p:pic>
        <p:nvPicPr>
          <p:cNvPr id="7" name="图片 6" descr="QQ截图202001091532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1700" y="4546838"/>
            <a:ext cx="2834007" cy="2051227"/>
          </a:xfrm>
          <a:prstGeom prst="rect">
            <a:avLst/>
          </a:prstGeom>
        </p:spPr>
      </p:pic>
      <p:pic>
        <p:nvPicPr>
          <p:cNvPr id="8" name="图片 7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1" y="1885950"/>
            <a:ext cx="1303020" cy="11673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6" y="1071424"/>
            <a:ext cx="633986" cy="63398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89877" y="5861151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b d a e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Read “Did You Know” on Page 31, listen to the record and do Activity 7&amp;8 on Page 31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141" y="991192"/>
            <a:ext cx="1304657" cy="11705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19196" y="528128"/>
            <a:ext cx="7374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again and complete the notes.</a:t>
            </a:r>
            <a:endParaRPr lang="en-US" altLang="zh-CN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3764" y="1834210"/>
            <a:ext cx="2098651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it?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764" y="2466907"/>
            <a:ext cx="4148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It’s________________.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0790" y="3909521"/>
            <a:ext cx="4491935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was it invented by?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316" y="4770082"/>
            <a:ext cx="74911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was invented by____________________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called Kenneth.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QQ截图202001091534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1805" y="1433195"/>
            <a:ext cx="3000375" cy="120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85" y="544796"/>
            <a:ext cx="624711" cy="62471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32028" y="2419467"/>
            <a:ext cx="638556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pair of socks designed 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people with Alzheimer’s disease.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09921" y="4767360"/>
            <a:ext cx="4591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 student form New York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0034" y="653600"/>
            <a:ext cx="5156155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inspired the invention?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4306" y="1622383"/>
            <a:ext cx="7789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__________________, who has Alzheimer's.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0034" y="2766338"/>
            <a:ext cx="3456395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it work?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0034" y="3664114"/>
            <a:ext cx="82868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 is sent to a mobile phone like an alarm when the person with it ____________________.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6890" y="1609585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His grandfather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02578" y="3657267"/>
            <a:ext cx="20002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 warning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54298" y="4685694"/>
            <a:ext cx="27000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gets out of bed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009" t="4751" r="8468" b="3759"/>
          <a:stretch>
            <a:fillRect/>
          </a:stretch>
        </p:blipFill>
        <p:spPr>
          <a:xfrm rot="16200000">
            <a:off x="1362710" y="-1014730"/>
            <a:ext cx="6497955" cy="88284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12089" y="105321"/>
            <a:ext cx="471956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Careers in science</a:t>
            </a:r>
            <a:endParaRPr lang="zh-CN" alt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4603" y="5417769"/>
            <a:ext cx="179070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3380" y="813435"/>
            <a:ext cx="83578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Look at the pictures and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answer the 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questions.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421765"/>
            <a:ext cx="84270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What 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do you know about these careers?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 descr="QQ截图20200109145155.png"/>
          <p:cNvPicPr>
            <a:picLocks noChangeAspect="1"/>
          </p:cNvPicPr>
          <p:nvPr/>
        </p:nvPicPr>
        <p:blipFill>
          <a:blip r:embed="rId1" cstate="print"/>
          <a:srcRect r="50191"/>
          <a:stretch>
            <a:fillRect/>
          </a:stretch>
        </p:blipFill>
        <p:spPr>
          <a:xfrm>
            <a:off x="358140" y="2178685"/>
            <a:ext cx="2462295" cy="30283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56915" y="2334260"/>
            <a:ext cx="522795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 physicist is a person who </a:t>
            </a:r>
            <a:r>
              <a:rPr lang="zh-CN" altLang="en-US" sz="3200" b="1"/>
              <a:t>does research connected with physics or who studies physics. 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27384"/>
            <a:ext cx="9144000" cy="612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Important phrases in using language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无法辨认；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面目全非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取得成功 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直到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现在 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闯入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实验室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制定一种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历法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命名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认为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…/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称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颁给某人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诺贝尔奖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自然选择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实地研究，实地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调研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被认为是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改善生活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质量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无药可治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91880" y="404664"/>
            <a:ext cx="5652120" cy="569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recognition (P29)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success(P29)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 (P29)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the lab(P29)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calendar (P30)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name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after A(P30)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regard…as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(P30)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award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sb. the Noble Prize (P30)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natural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selection(P30)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research(P30)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recognized as…  (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P31)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quality of life (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P31)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no cure for...(P31)</a:t>
            </a: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88410" y="554355"/>
            <a:ext cx="4331335" cy="181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Goldbach’s Conjecture (P30)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isolation of pure radium 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number theory 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0" algn="l"/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Gregorian calendar(P30)</a:t>
            </a:r>
            <a:endParaRPr lang="en-US" altLang="zh-C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5510" y="626110"/>
            <a:ext cx="2672080" cy="18148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哥德巴赫猜想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纯镭的隔离提取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数论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zh-CN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格里历，</a:t>
            </a:r>
            <a:r>
              <a:rPr lang="zh-CN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阳历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QQ截图20200109145155.png"/>
          <p:cNvPicPr>
            <a:picLocks noChangeAspect="1"/>
          </p:cNvPicPr>
          <p:nvPr/>
        </p:nvPicPr>
        <p:blipFill>
          <a:blip r:embed="rId1" cstate="print"/>
          <a:srcRect l="50348"/>
          <a:stretch>
            <a:fillRect/>
          </a:stretch>
        </p:blipFill>
        <p:spPr>
          <a:xfrm>
            <a:off x="283845" y="296545"/>
            <a:ext cx="2454275" cy="25444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8663" y="2788234"/>
            <a:ext cx="2940050" cy="61404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mathematician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34080" y="579120"/>
            <a:ext cx="497332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 mathematician is a person who</a:t>
            </a:r>
            <a:r>
              <a:rPr lang="zh-CN" altLang="en-US" sz="3200" b="1"/>
              <a:t> is trained to the study of numbers and calculations.</a:t>
            </a:r>
            <a:endParaRPr lang="zh-CN" altLang="en-US" sz="3200" b="1"/>
          </a:p>
        </p:txBody>
      </p:sp>
      <p:pic>
        <p:nvPicPr>
          <p:cNvPr id="4" name="图片 3" descr="QQ截图20200109145210.png"/>
          <p:cNvPicPr>
            <a:picLocks noChangeAspect="1"/>
          </p:cNvPicPr>
          <p:nvPr/>
        </p:nvPicPr>
        <p:blipFill>
          <a:blip r:embed="rId2" cstate="print"/>
          <a:srcRect r="49457"/>
          <a:stretch>
            <a:fillRect/>
          </a:stretch>
        </p:blipFill>
        <p:spPr>
          <a:xfrm>
            <a:off x="283845" y="3402330"/>
            <a:ext cx="2454275" cy="265620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7987" y="6058371"/>
            <a:ext cx="1597660" cy="61404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81400" y="3699510"/>
            <a:ext cx="50361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 chemist is a person who</a:t>
            </a:r>
            <a:r>
              <a:rPr lang="zh-CN" altLang="en-US" sz="3200" b="1"/>
              <a:t> does research connected with chemistry or who studies chemistry.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1127" y="2643341"/>
            <a:ext cx="2300605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astronomer 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4633" y="6143537"/>
            <a:ext cx="2293620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QQ截图20200109145210.png"/>
          <p:cNvPicPr>
            <a:picLocks noChangeAspect="1"/>
          </p:cNvPicPr>
          <p:nvPr/>
        </p:nvPicPr>
        <p:blipFill>
          <a:blip r:embed="rId1" cstate="print"/>
          <a:srcRect l="49435"/>
          <a:stretch>
            <a:fillRect/>
          </a:stretch>
        </p:blipFill>
        <p:spPr>
          <a:xfrm>
            <a:off x="401483" y="56515"/>
            <a:ext cx="2174077" cy="2656205"/>
          </a:xfrm>
          <a:prstGeom prst="rect">
            <a:avLst/>
          </a:prstGeom>
        </p:spPr>
      </p:pic>
      <p:pic>
        <p:nvPicPr>
          <p:cNvPr id="5" name="图片 4" descr="QQ截图20200109145223.png"/>
          <p:cNvPicPr>
            <a:picLocks noChangeAspect="1"/>
          </p:cNvPicPr>
          <p:nvPr/>
        </p:nvPicPr>
        <p:blipFill>
          <a:blip r:embed="rId2" cstate="print"/>
          <a:srcRect r="50499"/>
          <a:stretch>
            <a:fillRect/>
          </a:stretch>
        </p:blipFill>
        <p:spPr>
          <a:xfrm>
            <a:off x="233045" y="3192145"/>
            <a:ext cx="2390512" cy="3000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53715" y="354330"/>
            <a:ext cx="549783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An astronomer is a scientist who </a:t>
            </a:r>
            <a:r>
              <a:rPr lang="zh-CN" altLang="en-US" sz="3200" b="1"/>
              <a:t>studies the stars, planets and other natural objects in space. </a:t>
            </a:r>
            <a:endParaRPr lang="zh-CN" altLang="en-US" sz="3200" b="1"/>
          </a:p>
        </p:txBody>
      </p:sp>
      <p:sp>
        <p:nvSpPr>
          <p:cNvPr id="7" name="文本框 6"/>
          <p:cNvSpPr txBox="1"/>
          <p:nvPr/>
        </p:nvSpPr>
        <p:spPr>
          <a:xfrm>
            <a:off x="3105785" y="3589020"/>
            <a:ext cx="50996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 geographer is a person who</a:t>
            </a:r>
            <a:r>
              <a:rPr lang="zh-CN" altLang="en-US" sz="3200" b="1"/>
              <a:t> studies geography or is an expert in it. </a:t>
            </a:r>
            <a:endParaRPr lang="zh-CN" alt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QQ截图20200109145223.png"/>
          <p:cNvPicPr>
            <a:picLocks noChangeAspect="1"/>
          </p:cNvPicPr>
          <p:nvPr/>
        </p:nvPicPr>
        <p:blipFill>
          <a:blip r:embed="rId1" cstate="print"/>
          <a:srcRect l="50198"/>
          <a:stretch>
            <a:fillRect/>
          </a:stretch>
        </p:blipFill>
        <p:spPr>
          <a:xfrm>
            <a:off x="484242" y="615315"/>
            <a:ext cx="2405008" cy="30003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5023" y="3851822"/>
            <a:ext cx="1742440" cy="61404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en-US" altLang="zh-CN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5325" y="1400175"/>
            <a:ext cx="48310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</a:rPr>
              <a:t>A biologist is a person who</a:t>
            </a:r>
            <a:r>
              <a:rPr lang="zh-CN" altLang="en-US" sz="3200" b="1"/>
              <a:t> studies or works in the field of biology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14282" y="285728"/>
            <a:ext cx="8643998" cy="1137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855" indent="-363855"/>
            <a:r>
              <a:rPr lang="en-US" altLang="zh-CN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zh-CN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zh-CN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famous scientists can you name in these fields?</a:t>
            </a:r>
            <a:endParaRPr lang="en-US" altLang="zh-CN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ss1.bdstatic.com/70cFuXSh_Q1YnxGkpoWK1HF6hhy/it/u=41024537,3591823344&amp;fm=26&amp;gp=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2816" y="2457499"/>
            <a:ext cx="3518459" cy="3462164"/>
          </a:xfrm>
          <a:prstGeom prst="rect">
            <a:avLst/>
          </a:prstGeom>
          <a:noFill/>
        </p:spPr>
      </p:pic>
      <p:pic>
        <p:nvPicPr>
          <p:cNvPr id="8196" name="Picture 4" descr="https://timgsa.baidu.com/timg?image&amp;quality=80&amp;size=b9999_10000&amp;sec=1578563194092&amp;di=d5e3fd4b6f45af0fdcc4322659429459&amp;imgtype=0&amp;src=http%3A%2F%2Fi.xingzuo123.com%2Fuploads%2Fallimg%2F160227%2F1_16022710462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564904"/>
            <a:ext cx="3744416" cy="331236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821275" y="1778180"/>
            <a:ext cx="1810111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8104" y="5919663"/>
            <a:ext cx="26917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Newton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5443" y="5919663"/>
            <a:ext cx="30332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ss3.bdstatic.com/7Po3dSag_xI4khGkpoWK1HF6hhy/baike/w%3D268%3Bg%3D0/sign=ca0bcc990c087bf47dec50efcae83011/d058ccbf6c81800ace467adcbf3533fa838b474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27584" y="1772816"/>
            <a:ext cx="3168352" cy="3369331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3124791" y="784060"/>
            <a:ext cx="2973891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mathematician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775" y="5373137"/>
            <a:ext cx="56493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Johann Carl Friedrich Gauss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a3.att.hudong.com/05/03/0130000016464212161303407804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8226" y="1812603"/>
            <a:ext cx="3024336" cy="3329544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940152" y="5352913"/>
            <a:ext cx="261802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Zu</a:t>
            </a:r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Chongzhi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5274" y="673761"/>
            <a:ext cx="1616148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http://5b0988e595225.cdn.sohucs.com/images/20181216/75c49a6f19d24b33a5bb967e44fa0da0.jpe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6" y="1412776"/>
            <a:ext cx="3095625" cy="397192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29727" y="5574839"/>
            <a:ext cx="57263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Antoine-Laurent de Lavoisier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8" name="Picture 4" descr="https://ss2.baidu.com/6ONYsjip0QIZ8tyhnq/it/u=2012138729,3343031512&amp;fm=173&amp;app=25&amp;f=JPEG?w=268&amp;h=325&amp;s=6574CD6EE8C89F7640C1BCA203003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9105" y="1624392"/>
            <a:ext cx="3240360" cy="3929541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724128" y="818701"/>
            <a:ext cx="2334422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astronomer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4128" y="5661248"/>
            <a:ext cx="310533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Edmond Halley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764704"/>
            <a:ext cx="2316660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geographer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39261" y="1015159"/>
            <a:ext cx="1762021" cy="61555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biologist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4551" y="5562288"/>
            <a:ext cx="45468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Alfred </a:t>
            </a:r>
            <a:r>
              <a:rPr lang="en-US" altLang="zh-CN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Lothar</a:t>
            </a:r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Wegener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5.ssl.qhimgs1.com/sdr/400__/t01692ba2d071c44ba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3568" y="1422137"/>
            <a:ext cx="3168352" cy="4095095"/>
          </a:xfrm>
          <a:prstGeom prst="rect">
            <a:avLst/>
          </a:prstGeom>
          <a:noFill/>
        </p:spPr>
      </p:pic>
      <p:pic>
        <p:nvPicPr>
          <p:cNvPr id="2054" name="Picture 6" descr="https://timgsa.baidu.com/timg?image&amp;quality=80&amp;size=b9999_10000&amp;sec=1578564264096&amp;di=6cbd8e75bbce12ed10a660636104af13&amp;imgtype=0&amp;src=http%3A%2F%2Fa1.att.hudong.com%2F70%2F82%2F01300542494409139892824896471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72816"/>
            <a:ext cx="3168352" cy="3762419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4691373" y="5661248"/>
            <a:ext cx="453066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Gregor</a:t>
            </a:r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Johann Mendel</a:t>
            </a:r>
            <a:endParaRPr lang="zh-CN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3599</Words>
  <Application>WPS 演示</Application>
  <PresentationFormat>全屏显示(4:3)</PresentationFormat>
  <Paragraphs>161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Arial</vt:lpstr>
      <vt:lpstr>宋体</vt:lpstr>
      <vt:lpstr>Wingdings</vt:lpstr>
      <vt:lpstr>Times New Roman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盛夏</cp:lastModifiedBy>
  <cp:revision>49</cp:revision>
  <dcterms:created xsi:type="dcterms:W3CDTF">2021-05-21T06:15:00Z</dcterms:created>
  <dcterms:modified xsi:type="dcterms:W3CDTF">2021-05-21T08:49:02Z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