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42" r:id="rId3"/>
    <p:sldId id="344" r:id="rId4"/>
    <p:sldId id="345" r:id="rId5"/>
    <p:sldId id="346" r:id="rId6"/>
    <p:sldId id="347" r:id="rId7"/>
    <p:sldId id="348" r:id="rId8"/>
    <p:sldId id="422" r:id="rId9"/>
    <p:sldId id="343" r:id="rId10"/>
    <p:sldId id="423" r:id="rId11"/>
    <p:sldId id="349" r:id="rId12"/>
    <p:sldId id="351" r:id="rId13"/>
    <p:sldId id="350" r:id="rId14"/>
    <p:sldId id="352" r:id="rId15"/>
    <p:sldId id="353" r:id="rId16"/>
    <p:sldId id="354" r:id="rId17"/>
    <p:sldId id="357" r:id="rId18"/>
    <p:sldId id="358" r:id="rId19"/>
    <p:sldId id="359" r:id="rId20"/>
    <p:sldId id="360" r:id="rId21"/>
    <p:sldId id="424" r:id="rId22"/>
    <p:sldId id="356" r:id="rId23"/>
    <p:sldId id="361" r:id="rId24"/>
    <p:sldId id="363" r:id="rId25"/>
    <p:sldId id="364" r:id="rId26"/>
    <p:sldId id="425" r:id="rId2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0" y="-90"/>
      </p:cViewPr>
      <p:guideLst>
        <p:guide orient="horz" pos="2158"/>
        <p:guide pos="285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2899" y="1694418"/>
            <a:ext cx="8956675" cy="1445260"/>
          </a:xfrm>
          <a:prstGeom prst="rect">
            <a:avLst/>
          </a:prstGeom>
        </p:spPr>
        <p:txBody>
          <a:bodyPr wrap="none">
            <a:spAutoFit/>
          </a:bodyPr>
          <a:lstStyle/>
          <a:p>
            <a:pPr algn="ctr"/>
            <a:r>
              <a:rPr lang="en-US" altLang="zh-CN" sz="4400" b="1" dirty="0">
                <a:solidFill>
                  <a:srgbClr val="C00000"/>
                </a:solidFill>
                <a:latin typeface="Times New Roman" panose="02020603050405020304" pitchFamily="18" charset="0"/>
                <a:cs typeface="Times New Roman" panose="02020603050405020304" pitchFamily="18" charset="0"/>
              </a:rPr>
              <a:t>Period 6</a:t>
            </a:r>
            <a:endParaRPr lang="en-US" altLang="zh-CN" sz="4400" b="1" dirty="0">
              <a:solidFill>
                <a:srgbClr val="C00000"/>
              </a:solidFill>
              <a:latin typeface="Times New Roman" panose="02020603050405020304" pitchFamily="18" charset="0"/>
              <a:cs typeface="Times New Roman" panose="02020603050405020304" pitchFamily="18" charset="0"/>
            </a:endParaRPr>
          </a:p>
          <a:p>
            <a:pPr algn="ctr"/>
            <a:r>
              <a:rPr lang="en-US" altLang="zh-CN" sz="4400" b="1" dirty="0">
                <a:solidFill>
                  <a:srgbClr val="C00000"/>
                </a:solidFill>
                <a:latin typeface="Times New Roman" panose="02020603050405020304" pitchFamily="18" charset="0"/>
                <a:cs typeface="Times New Roman" panose="02020603050405020304" pitchFamily="18" charset="0"/>
              </a:rPr>
              <a:t>Developing Ideas &amp; Presenting Ideas</a:t>
            </a:r>
            <a:endParaRPr lang="en-US" altLang="zh-CN" sz="4400" b="1"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496" y="0"/>
            <a:ext cx="9001000" cy="6985635"/>
          </a:xfrm>
          <a:prstGeom prst="rect">
            <a:avLst/>
          </a:prstGeom>
          <a:noFill/>
        </p:spPr>
        <p:txBody>
          <a:bodyPr wrap="square" rtlCol="0">
            <a:spAutoFit/>
          </a:bodyPr>
          <a:lstStyle/>
          <a:p>
            <a:r>
              <a:rPr lang="en-US" altLang="zh-CN" sz="2800" b="1" dirty="0" smtClean="0">
                <a:latin typeface="Times New Roman" panose="02020603050405020304" pitchFamily="18" charset="0"/>
                <a:cs typeface="Times New Roman" panose="02020603050405020304" pitchFamily="18" charset="0"/>
              </a:rPr>
              <a:t>17. Apart </a:t>
            </a:r>
            <a:r>
              <a:rPr lang="en-US" altLang="zh-CN" sz="2800" b="1" dirty="0">
                <a:latin typeface="Times New Roman" panose="02020603050405020304" pitchFamily="18" charset="0"/>
                <a:cs typeface="Times New Roman" panose="02020603050405020304" pitchFamily="18" charset="0"/>
              </a:rPr>
              <a:t>from ______(be) a successful statesman, he was also well known ______ a leading American author…</a:t>
            </a:r>
            <a:endParaRPr lang="zh-CN"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  </a:t>
            </a:r>
            <a:r>
              <a:rPr lang="zh-CN" altLang="zh-CN" sz="2800" b="1" dirty="0">
                <a:latin typeface="Times New Roman" panose="02020603050405020304" pitchFamily="18" charset="0"/>
                <a:cs typeface="Times New Roman" panose="02020603050405020304" pitchFamily="18" charset="0"/>
              </a:rPr>
              <a:t>【翻译】</a:t>
            </a:r>
            <a:r>
              <a:rPr lang="zh-CN" altLang="zh-CN" sz="2800" b="1" dirty="0">
                <a:solidFill>
                  <a:srgbClr val="FF0000"/>
                </a:solidFill>
                <a:latin typeface="Times New Roman" panose="02020603050405020304" pitchFamily="18" charset="0"/>
                <a:cs typeface="Times New Roman" panose="02020603050405020304" pitchFamily="18" charset="0"/>
              </a:rPr>
              <a:t>他不仅是一位成功的政治家，还被称为美国著名的领军作家</a:t>
            </a:r>
            <a:r>
              <a:rPr lang="en-US" altLang="zh-CN" sz="2800" b="1" dirty="0">
                <a:solidFill>
                  <a:srgbClr val="FF0000"/>
                </a:solidFill>
                <a:latin typeface="Times New Roman" panose="02020603050405020304" pitchFamily="18" charset="0"/>
                <a:cs typeface="Times New Roman" panose="02020603050405020304" pitchFamily="18" charset="0"/>
              </a:rPr>
              <a:t>…</a:t>
            </a:r>
            <a:endParaRPr lang="zh-CN" altLang="zh-CN" sz="2800" b="1" dirty="0">
              <a:solidFill>
                <a:srgbClr val="FF0000"/>
              </a:solidFill>
              <a:latin typeface="Times New Roman" panose="02020603050405020304" pitchFamily="18" charset="0"/>
              <a:cs typeface="Times New Roman" panose="02020603050405020304" pitchFamily="18" charset="0"/>
            </a:endParaRPr>
          </a:p>
          <a:p>
            <a:r>
              <a:rPr lang="zh-CN" altLang="zh-CN" sz="2800" b="1" dirty="0">
                <a:latin typeface="Times New Roman" panose="02020603050405020304" pitchFamily="18" charset="0"/>
                <a:cs typeface="Times New Roman" panose="02020603050405020304" pitchFamily="18" charset="0"/>
              </a:rPr>
              <a:t>【分析】</a:t>
            </a:r>
            <a:r>
              <a:rPr lang="en-US" altLang="zh-CN" sz="2800" b="1" dirty="0">
                <a:latin typeface="Times New Roman" panose="02020603050405020304" pitchFamily="18" charset="0"/>
                <a:cs typeface="Times New Roman" panose="02020603050405020304" pitchFamily="18" charset="0"/>
              </a:rPr>
              <a:t>apart from:</a:t>
            </a:r>
            <a:r>
              <a:rPr lang="zh-CN" altLang="zh-CN" sz="2800" b="1" dirty="0">
                <a:latin typeface="Times New Roman" panose="02020603050405020304" pitchFamily="18" charset="0"/>
                <a:cs typeface="Times New Roman" panose="02020603050405020304" pitchFamily="18" charset="0"/>
              </a:rPr>
              <a:t>除</a:t>
            </a:r>
            <a:r>
              <a:rPr lang="en-US" altLang="zh-CN" sz="2800" b="1" dirty="0">
                <a:latin typeface="Times New Roman" panose="02020603050405020304" pitchFamily="18" charset="0"/>
                <a:cs typeface="Times New Roman" panose="02020603050405020304" pitchFamily="18" charset="0"/>
              </a:rPr>
              <a:t>…</a:t>
            </a:r>
            <a:r>
              <a:rPr lang="zh-CN" altLang="zh-CN" sz="2800" b="1" dirty="0">
                <a:latin typeface="Times New Roman" panose="02020603050405020304" pitchFamily="18" charset="0"/>
                <a:cs typeface="Times New Roman" panose="02020603050405020304" pitchFamily="18" charset="0"/>
              </a:rPr>
              <a:t>外</a:t>
            </a:r>
            <a:r>
              <a:rPr lang="en-US" altLang="zh-CN" sz="2800" b="1" dirty="0">
                <a:latin typeface="Times New Roman" panose="02020603050405020304" pitchFamily="18" charset="0"/>
                <a:cs typeface="Times New Roman" panose="02020603050405020304" pitchFamily="18" charset="0"/>
              </a:rPr>
              <a:t>(=except for, except); </a:t>
            </a:r>
            <a:r>
              <a:rPr lang="zh-CN" altLang="zh-CN" sz="2800" b="1" dirty="0">
                <a:latin typeface="Times New Roman" panose="02020603050405020304" pitchFamily="18" charset="0"/>
                <a:cs typeface="Times New Roman" panose="02020603050405020304" pitchFamily="18" charset="0"/>
              </a:rPr>
              <a:t>除</a:t>
            </a:r>
            <a:r>
              <a:rPr lang="en-US" altLang="zh-CN" sz="2800" b="1" dirty="0">
                <a:latin typeface="Times New Roman" panose="02020603050405020304" pitchFamily="18" charset="0"/>
                <a:cs typeface="Times New Roman" panose="02020603050405020304" pitchFamily="18" charset="0"/>
              </a:rPr>
              <a:t>…</a:t>
            </a:r>
            <a:r>
              <a:rPr lang="zh-CN" altLang="zh-CN" sz="2800" b="1" dirty="0">
                <a:latin typeface="Times New Roman" panose="02020603050405020304" pitchFamily="18" charset="0"/>
                <a:cs typeface="Times New Roman" panose="02020603050405020304" pitchFamily="18" charset="0"/>
              </a:rPr>
              <a:t>之外还有</a:t>
            </a:r>
            <a:r>
              <a:rPr lang="en-US" altLang="zh-CN" sz="2800" b="1" dirty="0">
                <a:latin typeface="Times New Roman" panose="02020603050405020304" pitchFamily="18" charset="0"/>
                <a:cs typeface="Times New Roman" panose="02020603050405020304" pitchFamily="18" charset="0"/>
              </a:rPr>
              <a:t>…(= besides),</a:t>
            </a:r>
            <a:r>
              <a:rPr lang="zh-CN" altLang="zh-CN" sz="2800" b="1" dirty="0">
                <a:latin typeface="Times New Roman" panose="02020603050405020304" pitchFamily="18" charset="0"/>
                <a:cs typeface="Times New Roman" panose="02020603050405020304" pitchFamily="18" charset="0"/>
              </a:rPr>
              <a:t>其后常跟名词、代词、动词</a:t>
            </a:r>
            <a:r>
              <a:rPr lang="en-US" altLang="zh-CN" sz="2800" b="1" dirty="0" err="1">
                <a:latin typeface="Times New Roman" panose="02020603050405020304" pitchFamily="18" charset="0"/>
                <a:cs typeface="Times New Roman" panose="02020603050405020304" pitchFamily="18" charset="0"/>
              </a:rPr>
              <a:t>ing</a:t>
            </a:r>
            <a:r>
              <a:rPr lang="zh-CN" altLang="zh-CN" sz="2800" b="1" dirty="0">
                <a:latin typeface="Times New Roman" panose="02020603050405020304" pitchFamily="18" charset="0"/>
                <a:cs typeface="Times New Roman" panose="02020603050405020304" pitchFamily="18" charset="0"/>
              </a:rPr>
              <a:t>形式及名词性从句。</a:t>
            </a:r>
            <a:endParaRPr lang="zh-CN"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  </a:t>
            </a:r>
            <a:r>
              <a:rPr lang="zh-CN" altLang="zh-CN" sz="2800" b="1" dirty="0">
                <a:latin typeface="Times New Roman" panose="02020603050405020304" pitchFamily="18" charset="0"/>
                <a:cs typeface="Times New Roman" panose="02020603050405020304" pitchFamily="18" charset="0"/>
              </a:rPr>
              <a:t>【练一练】</a:t>
            </a:r>
            <a:endParaRPr lang="zh-CN"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a. </a:t>
            </a:r>
            <a:r>
              <a:rPr lang="en-US" altLang="zh-CN" sz="2800" b="1" dirty="0" smtClean="0">
                <a:latin typeface="Times New Roman" panose="02020603050405020304" pitchFamily="18" charset="0"/>
                <a:cs typeface="Times New Roman" panose="02020603050405020304" pitchFamily="18" charset="0"/>
              </a:rPr>
              <a:t>________________________________, </a:t>
            </a:r>
            <a:r>
              <a:rPr lang="en-US" altLang="zh-CN" sz="2800" b="1" dirty="0">
                <a:latin typeface="Times New Roman" panose="02020603050405020304" pitchFamily="18" charset="0"/>
                <a:cs typeface="Times New Roman" panose="02020603050405020304" pitchFamily="18" charset="0"/>
              </a:rPr>
              <a:t>she has to pay a membership fee.</a:t>
            </a:r>
            <a:endParaRPr lang="zh-CN" altLang="zh-CN" sz="2800" b="1" dirty="0">
              <a:latin typeface="Times New Roman" panose="02020603050405020304" pitchFamily="18" charset="0"/>
              <a:cs typeface="Times New Roman" panose="02020603050405020304" pitchFamily="18" charset="0"/>
            </a:endParaRPr>
          </a:p>
          <a:p>
            <a:r>
              <a:rPr lang="zh-CN" altLang="zh-CN" sz="2800" b="1" dirty="0">
                <a:latin typeface="Times New Roman" panose="02020603050405020304" pitchFamily="18" charset="0"/>
                <a:cs typeface="Times New Roman" panose="02020603050405020304" pitchFamily="18" charset="0"/>
              </a:rPr>
              <a:t>除了要填表格之外，她还要缴纳会费。</a:t>
            </a:r>
            <a:endParaRPr lang="zh-CN"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b. ____________________, swimming is a very useful skill,</a:t>
            </a:r>
            <a:endParaRPr lang="zh-CN" altLang="zh-CN" sz="2800" b="1" dirty="0">
              <a:latin typeface="Times New Roman" panose="02020603050405020304" pitchFamily="18" charset="0"/>
              <a:cs typeface="Times New Roman" panose="02020603050405020304" pitchFamily="18" charset="0"/>
            </a:endParaRPr>
          </a:p>
          <a:p>
            <a:r>
              <a:rPr lang="zh-CN" altLang="zh-CN" sz="2800" b="1" dirty="0">
                <a:latin typeface="Times New Roman" panose="02020603050405020304" pitchFamily="18" charset="0"/>
                <a:cs typeface="Times New Roman" panose="02020603050405020304" pitchFamily="18" charset="0"/>
              </a:rPr>
              <a:t>除了有乐趣外，游泳是一门有用的技能。</a:t>
            </a:r>
            <a:r>
              <a:rPr lang="en-US" altLang="zh-CN" sz="2800" b="1" dirty="0">
                <a:latin typeface="Times New Roman" panose="02020603050405020304" pitchFamily="18" charset="0"/>
                <a:cs typeface="Times New Roman" panose="02020603050405020304" pitchFamily="18" charset="0"/>
              </a:rPr>
              <a:t>      </a:t>
            </a:r>
            <a:endParaRPr lang="zh-CN"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c. _______________ two men on watch in the room, everyone was asleep.  </a:t>
            </a:r>
            <a:endParaRPr lang="zh-CN" altLang="zh-CN" sz="2800" b="1" dirty="0">
              <a:latin typeface="Times New Roman" panose="02020603050405020304" pitchFamily="18" charset="0"/>
              <a:cs typeface="Times New Roman" panose="02020603050405020304" pitchFamily="18" charset="0"/>
            </a:endParaRPr>
          </a:p>
          <a:p>
            <a:r>
              <a:rPr lang="zh-CN" altLang="zh-CN" sz="2800" b="1" dirty="0">
                <a:latin typeface="Times New Roman" panose="02020603050405020304" pitchFamily="18" charset="0"/>
                <a:cs typeface="Times New Roman" panose="02020603050405020304" pitchFamily="18" charset="0"/>
              </a:rPr>
              <a:t>除了两个人在房间值班外，所有人都在睡觉</a:t>
            </a:r>
            <a:r>
              <a:rPr lang="zh-CN" altLang="zh-CN" sz="2800" b="1" dirty="0" smtClean="0">
                <a:latin typeface="Times New Roman" panose="02020603050405020304" pitchFamily="18" charset="0"/>
                <a:cs typeface="Times New Roman" panose="02020603050405020304" pitchFamily="18" charset="0"/>
              </a:rPr>
              <a:t>。</a:t>
            </a:r>
            <a:endParaRPr lang="zh-CN" altLang="zh-CN" sz="2800" b="1" dirty="0">
              <a:latin typeface="Times New Roman" panose="02020603050405020304" pitchFamily="18" charset="0"/>
              <a:cs typeface="Times New Roman" panose="02020603050405020304" pitchFamily="18" charset="0"/>
            </a:endParaRPr>
          </a:p>
        </p:txBody>
      </p:sp>
      <p:sp>
        <p:nvSpPr>
          <p:cNvPr id="3" name="矩形 2"/>
          <p:cNvSpPr/>
          <p:nvPr/>
        </p:nvSpPr>
        <p:spPr>
          <a:xfrm>
            <a:off x="2483262" y="0"/>
            <a:ext cx="1296144" cy="523220"/>
          </a:xfrm>
          <a:prstGeom prst="rect">
            <a:avLst/>
          </a:prstGeom>
        </p:spPr>
        <p:txBody>
          <a:bodyPr wrap="square">
            <a:spAutoFit/>
          </a:bodyPr>
          <a:lstStyle/>
          <a:p>
            <a:r>
              <a:rPr lang="en-US" altLang="zh-CN" sz="2800" b="1" dirty="0" smtClean="0">
                <a:solidFill>
                  <a:srgbClr val="FF0000"/>
                </a:solidFill>
                <a:latin typeface="Times New Roman" panose="02020603050405020304" pitchFamily="18" charset="0"/>
                <a:cs typeface="Times New Roman" panose="02020603050405020304" pitchFamily="18" charset="0"/>
              </a:rPr>
              <a:t>being</a:t>
            </a:r>
            <a:endParaRPr lang="en-US" altLang="zh-CN" sz="2800" b="1" dirty="0" smtClean="0">
              <a:solidFill>
                <a:srgbClr val="FF0000"/>
              </a:solidFill>
              <a:latin typeface="Times New Roman" panose="02020603050405020304" pitchFamily="18" charset="0"/>
              <a:cs typeface="Times New Roman" panose="02020603050405020304" pitchFamily="18" charset="0"/>
            </a:endParaRPr>
          </a:p>
        </p:txBody>
      </p:sp>
      <p:sp>
        <p:nvSpPr>
          <p:cNvPr id="4" name="矩形 3"/>
          <p:cNvSpPr/>
          <p:nvPr/>
        </p:nvSpPr>
        <p:spPr>
          <a:xfrm>
            <a:off x="2622585" y="353368"/>
            <a:ext cx="503664" cy="523220"/>
          </a:xfrm>
          <a:prstGeom prst="rect">
            <a:avLst/>
          </a:prstGeom>
        </p:spPr>
        <p:txBody>
          <a:bodyPr wrap="none">
            <a:spAutoFit/>
          </a:bodyPr>
          <a:lstStyle/>
          <a:p>
            <a:r>
              <a:rPr lang="en-US" altLang="zh-CN" sz="2800" b="1" dirty="0" smtClean="0">
                <a:solidFill>
                  <a:srgbClr val="FF0000"/>
                </a:solidFill>
                <a:latin typeface="Times New Roman" panose="02020603050405020304" pitchFamily="18" charset="0"/>
                <a:cs typeface="Times New Roman" panose="02020603050405020304" pitchFamily="18" charset="0"/>
              </a:rPr>
              <a:t>as</a:t>
            </a:r>
            <a:endParaRPr lang="en-US" altLang="zh-CN" sz="2800" b="1" dirty="0" smtClean="0">
              <a:solidFill>
                <a:srgbClr val="FF0000"/>
              </a:solidFill>
              <a:latin typeface="Times New Roman" panose="02020603050405020304" pitchFamily="18" charset="0"/>
              <a:cs typeface="Times New Roman" panose="02020603050405020304" pitchFamily="18" charset="0"/>
            </a:endParaRPr>
          </a:p>
        </p:txBody>
      </p:sp>
      <p:sp>
        <p:nvSpPr>
          <p:cNvPr id="5" name="矩形 4"/>
          <p:cNvSpPr/>
          <p:nvPr/>
        </p:nvSpPr>
        <p:spPr>
          <a:xfrm>
            <a:off x="575568" y="5570076"/>
            <a:ext cx="2484264" cy="52197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Apart </a:t>
            </a:r>
            <a:r>
              <a:rPr lang="en-US" altLang="zh-CN" sz="2800" b="1" dirty="0">
                <a:solidFill>
                  <a:srgbClr val="C00000"/>
                </a:solidFill>
                <a:latin typeface="Times New Roman" panose="02020603050405020304" pitchFamily="18" charset="0"/>
                <a:cs typeface="Times New Roman" panose="02020603050405020304" pitchFamily="18" charset="0"/>
              </a:rPr>
              <a:t>from</a:t>
            </a:r>
            <a:r>
              <a:rPr lang="en-US" altLang="zh-CN" sz="2800" dirty="0">
                <a:solidFill>
                  <a:srgbClr val="C00000"/>
                </a:solidFill>
                <a:latin typeface="Times New Roman" panose="02020603050405020304" pitchFamily="18" charset="0"/>
                <a:cs typeface="Times New Roman" panose="02020603050405020304" pitchFamily="18" charset="0"/>
              </a:rPr>
              <a:t> </a:t>
            </a:r>
            <a:endParaRPr lang="zh-CN" altLang="zh-CN" sz="2800" dirty="0">
              <a:solidFill>
                <a:srgbClr val="C00000"/>
              </a:solidFill>
              <a:latin typeface="Times New Roman" panose="02020603050405020304" pitchFamily="18" charset="0"/>
              <a:cs typeface="Times New Roman" panose="02020603050405020304" pitchFamily="18" charset="0"/>
            </a:endParaRPr>
          </a:p>
        </p:txBody>
      </p:sp>
      <p:sp>
        <p:nvSpPr>
          <p:cNvPr id="6" name="矩形 5"/>
          <p:cNvSpPr/>
          <p:nvPr/>
        </p:nvSpPr>
        <p:spPr>
          <a:xfrm>
            <a:off x="323215" y="3403600"/>
            <a:ext cx="6190615" cy="521970"/>
          </a:xfrm>
          <a:prstGeom prst="rect">
            <a:avLst/>
          </a:prstGeom>
        </p:spPr>
        <p:txBody>
          <a:bodyPr wrap="square">
            <a:spAutoFit/>
          </a:bodyPr>
          <a:lstStyle/>
          <a:p>
            <a:pPr lvl="0"/>
            <a:r>
              <a:rPr lang="en-US" altLang="zh-CN" sz="2800" b="1" dirty="0">
                <a:solidFill>
                  <a:srgbClr val="C00000"/>
                </a:solidFill>
                <a:latin typeface="Times New Roman" panose="02020603050405020304" pitchFamily="18" charset="0"/>
                <a:cs typeface="Times New Roman" panose="02020603050405020304" pitchFamily="18" charset="0"/>
              </a:rPr>
              <a:t>Apart from filling out a form/in a form</a:t>
            </a:r>
            <a:endParaRPr lang="zh-CN" altLang="zh-CN" sz="2800" b="1" dirty="0">
              <a:solidFill>
                <a:srgbClr val="C00000"/>
              </a:solidFill>
              <a:latin typeface="Times New Roman" panose="02020603050405020304" pitchFamily="18" charset="0"/>
              <a:cs typeface="Times New Roman" panose="02020603050405020304" pitchFamily="18" charset="0"/>
            </a:endParaRPr>
          </a:p>
        </p:txBody>
      </p:sp>
      <p:sp>
        <p:nvSpPr>
          <p:cNvPr id="7" name="矩形 6"/>
          <p:cNvSpPr/>
          <p:nvPr/>
        </p:nvSpPr>
        <p:spPr>
          <a:xfrm>
            <a:off x="467544" y="4705980"/>
            <a:ext cx="3744416" cy="521970"/>
          </a:xfrm>
          <a:prstGeom prst="rect">
            <a:avLst/>
          </a:prstGeom>
        </p:spPr>
        <p:txBody>
          <a:bodyPr wrap="square">
            <a:spAutoFit/>
          </a:bodyPr>
          <a:lstStyle/>
          <a:p>
            <a:pPr lvl="0"/>
            <a:r>
              <a:rPr lang="en-US" altLang="zh-CN" sz="2800" b="1" dirty="0">
                <a:solidFill>
                  <a:srgbClr val="C00000"/>
                </a:solidFill>
                <a:latin typeface="Times New Roman" panose="02020603050405020304" pitchFamily="18" charset="0"/>
                <a:cs typeface="Times New Roman" panose="02020603050405020304" pitchFamily="18" charset="0"/>
              </a:rPr>
              <a:t>Apart from being fun</a:t>
            </a:r>
            <a:endParaRPr lang="zh-CN" altLang="zh-CN" sz="2800" b="1"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additive="base">
                                        <p:cTn id="1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496" y="0"/>
            <a:ext cx="9001000" cy="6985635"/>
          </a:xfrm>
          <a:prstGeom prst="rect">
            <a:avLst/>
          </a:prstGeom>
          <a:noFill/>
        </p:spPr>
        <p:txBody>
          <a:bodyPr wrap="square" rtlCol="0">
            <a:spAutoFit/>
          </a:bodyPr>
          <a:lstStyle/>
          <a:p>
            <a:r>
              <a:rPr lang="en-US" altLang="zh-CN" sz="2800" dirty="0" smtClean="0">
                <a:latin typeface="Times New Roman" panose="02020603050405020304" pitchFamily="18" charset="0"/>
                <a:cs typeface="Times New Roman" panose="02020603050405020304" pitchFamily="18" charset="0"/>
              </a:rPr>
              <a:t>18</a:t>
            </a:r>
            <a:r>
              <a:rPr lang="en-US" altLang="zh-CN" sz="2800" dirty="0">
                <a:latin typeface="Times New Roman" panose="02020603050405020304" pitchFamily="18" charset="0"/>
                <a:cs typeface="Times New Roman" panose="02020603050405020304" pitchFamily="18" charset="0"/>
              </a:rPr>
              <a:t>. He raised the kite with a piece of string ______ (tie)to it. A metal key was </a:t>
            </a:r>
            <a:r>
              <a:rPr lang="en-US" altLang="zh-CN" sz="2800" dirty="0" smtClean="0">
                <a:latin typeface="Times New Roman" panose="02020603050405020304" pitchFamily="18" charset="0"/>
                <a:cs typeface="Times New Roman" panose="02020603050405020304" pitchFamily="18" charset="0"/>
              </a:rPr>
              <a:t>attached_____ it</a:t>
            </a:r>
            <a:r>
              <a:rPr lang="en-US" altLang="zh-CN" sz="2800" dirty="0">
                <a:latin typeface="Times New Roman" panose="02020603050405020304" pitchFamily="18" charset="0"/>
                <a:cs typeface="Times New Roman" panose="02020603050405020304" pitchFamily="18" charset="0"/>
              </a:rPr>
              <a:t>. A flash of lightning hit the kite, and electricity ___________ (conduct) through the string to the key.</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19. </a:t>
            </a:r>
            <a:r>
              <a:rPr lang="en-US" altLang="zh-CN" sz="2800" dirty="0" smtClean="0">
                <a:latin typeface="Times New Roman" panose="02020603050405020304" pitchFamily="18" charset="0"/>
                <a:cs typeface="Times New Roman" panose="02020603050405020304" pitchFamily="18" charset="0"/>
              </a:rPr>
              <a:t>More </a:t>
            </a:r>
            <a:r>
              <a:rPr lang="en-US" altLang="zh-CN" sz="2800" dirty="0">
                <a:latin typeface="Times New Roman" panose="02020603050405020304" pitchFamily="18" charset="0"/>
                <a:cs typeface="Times New Roman" panose="02020603050405020304" pitchFamily="18" charset="0"/>
              </a:rPr>
              <a:t>than one generation of school children</a:t>
            </a:r>
            <a:r>
              <a:rPr lang="en-US" altLang="zh-CN" sz="2800" b="1" dirty="0">
                <a:latin typeface="Times New Roman" panose="02020603050405020304" pitchFamily="18" charset="0"/>
                <a:cs typeface="Times New Roman" panose="02020603050405020304" pitchFamily="18" charset="0"/>
              </a:rPr>
              <a:t> has </a:t>
            </a:r>
            <a:r>
              <a:rPr lang="en-US" altLang="zh-CN" sz="2800" dirty="0">
                <a:latin typeface="Times New Roman" panose="02020603050405020304" pitchFamily="18" charset="0"/>
                <a:cs typeface="Times New Roman" panose="02020603050405020304" pitchFamily="18" charset="0"/>
              </a:rPr>
              <a:t>been amazed by his bravery and his </a:t>
            </a:r>
            <a:r>
              <a:rPr lang="en-US" altLang="zh-CN" sz="2800" dirty="0" smtClean="0">
                <a:latin typeface="Times New Roman" panose="02020603050405020304" pitchFamily="18" charset="0"/>
                <a:cs typeface="Times New Roman" panose="02020603050405020304" pitchFamily="18" charset="0"/>
              </a:rPr>
              <a:t>scientific</a:t>
            </a:r>
            <a:r>
              <a:rPr lang="en-US" altLang="zh-CN" sz="2800" dirty="0">
                <a:latin typeface="Times New Roman" panose="02020603050405020304" pitchFamily="18" charset="0"/>
                <a:cs typeface="Times New Roman" panose="02020603050405020304" pitchFamily="18" charset="0"/>
              </a:rPr>
              <a:t> </a:t>
            </a:r>
            <a:r>
              <a:rPr lang="en-US" altLang="zh-CN" sz="2800" dirty="0" smtClean="0">
                <a:latin typeface="Times New Roman" panose="02020603050405020304" pitchFamily="18" charset="0"/>
                <a:cs typeface="Times New Roman" panose="02020603050405020304" pitchFamily="18" charset="0"/>
              </a:rPr>
              <a:t>approach </a:t>
            </a:r>
            <a:r>
              <a:rPr lang="en-US" altLang="zh-CN" sz="2800" dirty="0">
                <a:latin typeface="Times New Roman" panose="02020603050405020304" pitchFamily="18" charset="0"/>
                <a:cs typeface="Times New Roman" panose="02020603050405020304" pitchFamily="18" charset="0"/>
              </a:rPr>
              <a:t>to ______ (look) for the truth.</a:t>
            </a:r>
            <a:endParaRPr lang="zh-CN" altLang="zh-CN" sz="2800" dirty="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20.More </a:t>
            </a:r>
            <a:r>
              <a:rPr lang="en-US" altLang="zh-CN" sz="2800" dirty="0">
                <a:latin typeface="Times New Roman" panose="02020603050405020304" pitchFamily="18" charset="0"/>
                <a:cs typeface="Times New Roman" panose="02020603050405020304" pitchFamily="18" charset="0"/>
              </a:rPr>
              <a:t>than one account</a:t>
            </a:r>
            <a:r>
              <a:rPr lang="en-US" altLang="zh-CN" sz="2800" b="1" dirty="0">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__________</a:t>
            </a:r>
            <a:r>
              <a:rPr lang="en-US" altLang="zh-CN" sz="2800" dirty="0">
                <a:latin typeface="Times New Roman" panose="02020603050405020304" pitchFamily="18" charset="0"/>
                <a:cs typeface="Times New Roman" panose="02020603050405020304" pitchFamily="18" charset="0"/>
              </a:rPr>
              <a:t>(suggest)</a:t>
            </a:r>
            <a:r>
              <a:rPr lang="en-US" altLang="zh-CN" sz="2800" b="1" dirty="0">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that while Newton was certainly inspired by a falling </a:t>
            </a:r>
            <a:r>
              <a:rPr lang="en-US" altLang="zh-CN" sz="2800" dirty="0" smtClean="0">
                <a:latin typeface="Times New Roman" panose="02020603050405020304" pitchFamily="18" charset="0"/>
                <a:cs typeface="Times New Roman" panose="02020603050405020304" pitchFamily="18" charset="0"/>
              </a:rPr>
              <a:t>apple, there </a:t>
            </a:r>
            <a:r>
              <a:rPr lang="en-US" altLang="zh-CN" sz="2800" dirty="0">
                <a:latin typeface="Times New Roman" panose="02020603050405020304" pitchFamily="18" charset="0"/>
                <a:cs typeface="Times New Roman" panose="02020603050405020304" pitchFamily="18" charset="0"/>
              </a:rPr>
              <a:t>is no proof ______ it hit </a:t>
            </a:r>
            <a:r>
              <a:rPr lang="en-US" altLang="zh-CN" sz="2800" dirty="0" err="1">
                <a:latin typeface="Times New Roman" panose="02020603050405020304" pitchFamily="18" charset="0"/>
                <a:cs typeface="Times New Roman" panose="02020603050405020304" pitchFamily="18" charset="0"/>
              </a:rPr>
              <a:t>him______the</a:t>
            </a:r>
            <a:r>
              <a:rPr lang="en-US" altLang="zh-CN" sz="2800" dirty="0">
                <a:latin typeface="Times New Roman" panose="02020603050405020304" pitchFamily="18" charset="0"/>
                <a:cs typeface="Times New Roman" panose="02020603050405020304" pitchFamily="18" charset="0"/>
              </a:rPr>
              <a:t> head.</a:t>
            </a:r>
            <a:endParaRPr lang="zh-CN" altLang="zh-CN" sz="2800" dirty="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21.Franklin</a:t>
            </a:r>
            <a:r>
              <a:rPr lang="en-US" altLang="zh-CN" sz="2800" dirty="0">
                <a:latin typeface="Times New Roman" panose="02020603050405020304" pitchFamily="18" charset="0"/>
                <a:cs typeface="Times New Roman" panose="02020603050405020304" pitchFamily="18" charset="0"/>
              </a:rPr>
              <a:t>, along with many scientists,</a:t>
            </a:r>
            <a:r>
              <a:rPr lang="en-US" altLang="zh-CN" sz="2800" b="1" dirty="0">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____(have)</a:t>
            </a:r>
            <a:r>
              <a:rPr lang="en-US" altLang="zh-CN" sz="2800" b="1" dirty="0">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inspired us and taught us that </a:t>
            </a:r>
            <a:r>
              <a:rPr lang="en-US" altLang="zh-CN" sz="2800" dirty="0" smtClean="0">
                <a:latin typeface="Times New Roman" panose="02020603050405020304" pitchFamily="18" charset="0"/>
                <a:cs typeface="Times New Roman" panose="02020603050405020304" pitchFamily="18" charset="0"/>
              </a:rPr>
              <a:t>________ </a:t>
            </a:r>
            <a:r>
              <a:rPr lang="en-US" altLang="zh-CN" sz="2800" dirty="0">
                <a:latin typeface="Times New Roman" panose="02020603050405020304" pitchFamily="18" charset="0"/>
                <a:cs typeface="Times New Roman" panose="02020603050405020304" pitchFamily="18" charset="0"/>
              </a:rPr>
              <a:t>(science) experiments are important in order to establish the truth and to contribute towards later scientific </a:t>
            </a:r>
            <a:r>
              <a:rPr lang="en-US" altLang="zh-CN" sz="2800" dirty="0" smtClean="0">
                <a:latin typeface="Times New Roman" panose="02020603050405020304" pitchFamily="18" charset="0"/>
                <a:cs typeface="Times New Roman" panose="02020603050405020304" pitchFamily="18" charset="0"/>
              </a:rPr>
              <a:t>__________(</a:t>
            </a:r>
            <a:r>
              <a:rPr lang="en-US" altLang="zh-CN" sz="2800" dirty="0">
                <a:latin typeface="Times New Roman" panose="02020603050405020304" pitchFamily="18" charset="0"/>
                <a:cs typeface="Times New Roman" panose="02020603050405020304" pitchFamily="18" charset="0"/>
              </a:rPr>
              <a:t>discover) and inventions.</a:t>
            </a:r>
            <a:endParaRPr lang="zh-CN" altLang="zh-CN" sz="2800" dirty="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22.However</a:t>
            </a:r>
            <a:r>
              <a:rPr lang="en-US" altLang="zh-CN" sz="2800" dirty="0">
                <a:latin typeface="Times New Roman" panose="02020603050405020304" pitchFamily="18" charset="0"/>
                <a:cs typeface="Times New Roman" panose="02020603050405020304" pitchFamily="18" charset="0"/>
              </a:rPr>
              <a:t>, neither the story nor the details of the experiment </a:t>
            </a:r>
            <a:r>
              <a:rPr lang="en-US" altLang="zh-CN" sz="2800" b="1" dirty="0">
                <a:latin typeface="Times New Roman" panose="02020603050405020304" pitchFamily="18" charset="0"/>
                <a:cs typeface="Times New Roman" panose="02020603050405020304" pitchFamily="18" charset="0"/>
              </a:rPr>
              <a:t>are</a:t>
            </a:r>
            <a:r>
              <a:rPr lang="en-US" altLang="zh-CN" sz="2800" dirty="0">
                <a:latin typeface="Times New Roman" panose="02020603050405020304" pitchFamily="18" charset="0"/>
                <a:cs typeface="Times New Roman" panose="02020603050405020304" pitchFamily="18" charset="0"/>
              </a:rPr>
              <a:t> entirely true. </a:t>
            </a:r>
            <a:endParaRPr lang="zh-CN" altLang="zh-CN" sz="2800" dirty="0">
              <a:latin typeface="Times New Roman" panose="02020603050405020304" pitchFamily="18" charset="0"/>
              <a:cs typeface="Times New Roman" panose="02020603050405020304" pitchFamily="18" charset="0"/>
            </a:endParaRPr>
          </a:p>
        </p:txBody>
      </p:sp>
      <p:sp>
        <p:nvSpPr>
          <p:cNvPr id="3" name="矩形 2"/>
          <p:cNvSpPr/>
          <p:nvPr/>
        </p:nvSpPr>
        <p:spPr>
          <a:xfrm>
            <a:off x="6372200" y="20300"/>
            <a:ext cx="1296144"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tied</a:t>
            </a:r>
            <a:endParaRPr lang="zh-CN" altLang="en-US" dirty="0"/>
          </a:p>
        </p:txBody>
      </p:sp>
      <p:sp>
        <p:nvSpPr>
          <p:cNvPr id="4" name="矩形 3"/>
          <p:cNvSpPr/>
          <p:nvPr/>
        </p:nvSpPr>
        <p:spPr>
          <a:xfrm>
            <a:off x="3707904" y="404664"/>
            <a:ext cx="1296144"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to</a:t>
            </a:r>
            <a:endParaRPr lang="zh-CN" altLang="en-US" dirty="0"/>
          </a:p>
        </p:txBody>
      </p:sp>
      <p:sp>
        <p:nvSpPr>
          <p:cNvPr id="5" name="矩形 4"/>
          <p:cNvSpPr/>
          <p:nvPr/>
        </p:nvSpPr>
        <p:spPr>
          <a:xfrm>
            <a:off x="2915816" y="920752"/>
            <a:ext cx="3024336"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was conducted</a:t>
            </a:r>
            <a:endParaRPr lang="zh-CN" altLang="en-US" dirty="0"/>
          </a:p>
        </p:txBody>
      </p:sp>
      <p:sp>
        <p:nvSpPr>
          <p:cNvPr id="6" name="矩形 5"/>
          <p:cNvSpPr/>
          <p:nvPr/>
        </p:nvSpPr>
        <p:spPr>
          <a:xfrm>
            <a:off x="7668344" y="2060848"/>
            <a:ext cx="1584176"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looking</a:t>
            </a:r>
            <a:endParaRPr lang="zh-CN" altLang="en-US" dirty="0"/>
          </a:p>
        </p:txBody>
      </p:sp>
      <p:sp>
        <p:nvSpPr>
          <p:cNvPr id="7" name="矩形 6"/>
          <p:cNvSpPr/>
          <p:nvPr/>
        </p:nvSpPr>
        <p:spPr>
          <a:xfrm>
            <a:off x="1043305" y="3834765"/>
            <a:ext cx="927100" cy="52197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that</a:t>
            </a:r>
            <a:endParaRPr lang="zh-CN" altLang="en-US" dirty="0"/>
          </a:p>
        </p:txBody>
      </p:sp>
      <p:sp>
        <p:nvSpPr>
          <p:cNvPr id="8" name="矩形 7"/>
          <p:cNvSpPr/>
          <p:nvPr/>
        </p:nvSpPr>
        <p:spPr>
          <a:xfrm>
            <a:off x="3703320" y="3834765"/>
            <a:ext cx="720090" cy="52197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on</a:t>
            </a:r>
            <a:endParaRPr lang="zh-CN" altLang="en-US" dirty="0"/>
          </a:p>
        </p:txBody>
      </p:sp>
      <p:sp>
        <p:nvSpPr>
          <p:cNvPr id="9" name="矩形 8"/>
          <p:cNvSpPr/>
          <p:nvPr/>
        </p:nvSpPr>
        <p:spPr>
          <a:xfrm>
            <a:off x="3070406" y="4645352"/>
            <a:ext cx="1584176"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scientific</a:t>
            </a:r>
            <a:endParaRPr lang="zh-CN" altLang="en-US" dirty="0"/>
          </a:p>
        </p:txBody>
      </p:sp>
      <p:sp>
        <p:nvSpPr>
          <p:cNvPr id="11" name="矩形 10"/>
          <p:cNvSpPr/>
          <p:nvPr/>
        </p:nvSpPr>
        <p:spPr>
          <a:xfrm>
            <a:off x="3314616" y="5535151"/>
            <a:ext cx="2227696"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discoveries</a:t>
            </a:r>
            <a:endParaRPr lang="zh-CN" altLang="en-US" dirty="0"/>
          </a:p>
        </p:txBody>
      </p:sp>
      <p:sp>
        <p:nvSpPr>
          <p:cNvPr id="10" name="矩形 9"/>
          <p:cNvSpPr/>
          <p:nvPr/>
        </p:nvSpPr>
        <p:spPr>
          <a:xfrm>
            <a:off x="4102100" y="2904490"/>
            <a:ext cx="1518920" cy="521970"/>
          </a:xfrm>
          <a:prstGeom prst="rect">
            <a:avLst/>
          </a:prstGeom>
        </p:spPr>
        <p:txBody>
          <a:bodyPr wrap="square" rtlCol="0">
            <a:spAutoFit/>
          </a:bodyPr>
          <a:lstStyle/>
          <a:p>
            <a:pPr lvl="0" algn="l">
              <a:buClrTx/>
              <a:buSzTx/>
              <a:buFontTx/>
            </a:pPr>
            <a:r>
              <a:rPr lang="en-US" altLang="zh-CN" sz="2800" b="1" dirty="0" smtClean="0">
                <a:solidFill>
                  <a:srgbClr val="C00000"/>
                </a:solidFill>
                <a:latin typeface="Times New Roman" panose="02020603050405020304" pitchFamily="18" charset="0"/>
                <a:cs typeface="Times New Roman" panose="02020603050405020304" pitchFamily="18" charset="0"/>
                <a:sym typeface="+mn-ea"/>
              </a:rPr>
              <a:t>suggest</a:t>
            </a:r>
            <a:endParaRPr lang="en-US" altLang="zh-CN" sz="2800" b="1" dirty="0" smtClean="0">
              <a:solidFill>
                <a:srgbClr val="C00000"/>
              </a:solidFill>
              <a:latin typeface="Times New Roman" panose="02020603050405020304" pitchFamily="18" charset="0"/>
              <a:cs typeface="Times New Roman" panose="02020603050405020304" pitchFamily="18" charset="0"/>
              <a:sym typeface="+mn-ea"/>
            </a:endParaRPr>
          </a:p>
        </p:txBody>
      </p:sp>
      <p:sp>
        <p:nvSpPr>
          <p:cNvPr id="12" name="矩形 11"/>
          <p:cNvSpPr/>
          <p:nvPr/>
        </p:nvSpPr>
        <p:spPr>
          <a:xfrm>
            <a:off x="5940425" y="4192905"/>
            <a:ext cx="720090" cy="521970"/>
          </a:xfrm>
          <a:prstGeom prst="rect">
            <a:avLst/>
          </a:prstGeom>
        </p:spPr>
        <p:txBody>
          <a:bodyPr wrap="square">
            <a:spAutoFit/>
          </a:bodyPr>
          <a:p>
            <a:r>
              <a:rPr lang="en-US" altLang="zh-CN" sz="2800" b="1" dirty="0">
                <a:solidFill>
                  <a:srgbClr val="FF0000"/>
                </a:solidFill>
              </a:rPr>
              <a:t>has</a:t>
            </a:r>
            <a:endParaRPr lang="en-US" altLang="zh-CN" sz="2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1" grpId="0"/>
      <p:bldP spid="10"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496" y="0"/>
            <a:ext cx="9001000" cy="6554470"/>
          </a:xfrm>
          <a:prstGeom prst="rect">
            <a:avLst/>
          </a:prstGeom>
          <a:noFill/>
        </p:spPr>
        <p:txBody>
          <a:bodyPr wrap="square" rtlCol="0">
            <a:spAutoFit/>
          </a:bodyPr>
          <a:lstStyle/>
          <a:p>
            <a:r>
              <a:rPr lang="zh-CN" altLang="zh-CN" sz="2800" b="1" dirty="0" smtClean="0">
                <a:latin typeface="Times New Roman" panose="02020603050405020304" pitchFamily="18" charset="0"/>
                <a:cs typeface="Times New Roman" panose="02020603050405020304" pitchFamily="18" charset="0"/>
              </a:rPr>
              <a:t>【分析】</a:t>
            </a:r>
            <a:endParaRPr lang="zh-CN"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1</a:t>
            </a:r>
            <a:r>
              <a:rPr lang="zh-CN" altLang="zh-CN" sz="2800" b="1" dirty="0">
                <a:latin typeface="Times New Roman" panose="02020603050405020304" pitchFamily="18" charset="0"/>
                <a:cs typeface="Times New Roman" panose="02020603050405020304" pitchFamily="18" charset="0"/>
              </a:rPr>
              <a:t>）</a:t>
            </a:r>
            <a:r>
              <a:rPr lang="en-US" altLang="zh-CN" sz="2800" b="1" dirty="0">
                <a:latin typeface="Times New Roman" panose="02020603050405020304" pitchFamily="18" charset="0"/>
                <a:cs typeface="Times New Roman" panose="02020603050405020304" pitchFamily="18" charset="0"/>
              </a:rPr>
              <a:t>more than one+ n</a:t>
            </a:r>
            <a:r>
              <a:rPr lang="zh-CN" altLang="zh-CN" sz="2800" b="1" dirty="0">
                <a:latin typeface="Times New Roman" panose="02020603050405020304" pitchFamily="18" charset="0"/>
                <a:cs typeface="Times New Roman" panose="02020603050405020304" pitchFamily="18" charset="0"/>
              </a:rPr>
              <a:t>（可数单数）作主语时，谓语动词用单数形式；</a:t>
            </a:r>
            <a:endParaRPr lang="zh-CN"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2</a:t>
            </a:r>
            <a:r>
              <a:rPr lang="zh-CN" altLang="zh-CN" sz="2800" b="1" dirty="0">
                <a:latin typeface="Times New Roman" panose="02020603050405020304" pitchFamily="18" charset="0"/>
                <a:cs typeface="Times New Roman" panose="02020603050405020304" pitchFamily="18" charset="0"/>
              </a:rPr>
              <a:t>）</a:t>
            </a:r>
            <a:r>
              <a:rPr lang="en-US" altLang="zh-CN" sz="2800" b="1" dirty="0">
                <a:latin typeface="Times New Roman" panose="02020603050405020304" pitchFamily="18" charset="0"/>
                <a:cs typeface="Times New Roman" panose="02020603050405020304" pitchFamily="18" charset="0"/>
              </a:rPr>
              <a:t>along with</a:t>
            </a:r>
            <a:r>
              <a:rPr lang="zh-CN" altLang="zh-CN" sz="2800" b="1" dirty="0">
                <a:latin typeface="Times New Roman" panose="02020603050405020304" pitchFamily="18" charset="0"/>
                <a:cs typeface="Times New Roman" panose="02020603050405020304" pitchFamily="18" charset="0"/>
              </a:rPr>
              <a:t>，</a:t>
            </a:r>
            <a:r>
              <a:rPr lang="en-US" altLang="zh-CN" sz="2800" b="1" dirty="0">
                <a:latin typeface="Times New Roman" panose="02020603050405020304" pitchFamily="18" charset="0"/>
                <a:cs typeface="Times New Roman" panose="02020603050405020304" pitchFamily="18" charset="0"/>
              </a:rPr>
              <a:t>with, together with, as well as, except, but, besides, rather than, like</a:t>
            </a:r>
            <a:r>
              <a:rPr lang="zh-CN" altLang="zh-CN" sz="2800" b="1" dirty="0">
                <a:latin typeface="Times New Roman" panose="02020603050405020304" pitchFamily="18" charset="0"/>
                <a:cs typeface="Times New Roman" panose="02020603050405020304" pitchFamily="18" charset="0"/>
              </a:rPr>
              <a:t>等连接名词或代词作主语时，谓语动词与其前面的主语形式一致。</a:t>
            </a:r>
            <a:endParaRPr lang="zh-CN"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3</a:t>
            </a:r>
            <a:r>
              <a:rPr lang="zh-CN" altLang="zh-CN" sz="2800" b="1" dirty="0">
                <a:latin typeface="Times New Roman" panose="02020603050405020304" pitchFamily="18" charset="0"/>
                <a:cs typeface="Times New Roman" panose="02020603050405020304" pitchFamily="18" charset="0"/>
              </a:rPr>
              <a:t>）</a:t>
            </a:r>
            <a:r>
              <a:rPr lang="en-US" altLang="zh-CN" sz="2800" b="1" dirty="0">
                <a:latin typeface="Times New Roman" panose="02020603050405020304" pitchFamily="18" charset="0"/>
                <a:cs typeface="Times New Roman" panose="02020603050405020304" pitchFamily="18" charset="0"/>
              </a:rPr>
              <a:t>neither…nor…, or, either…or…, not only…but also…</a:t>
            </a:r>
            <a:r>
              <a:rPr lang="zh-CN" altLang="zh-CN" sz="2800" b="1" dirty="0">
                <a:latin typeface="Times New Roman" panose="02020603050405020304" pitchFamily="18" charset="0"/>
                <a:cs typeface="Times New Roman" panose="02020603050405020304" pitchFamily="18" charset="0"/>
              </a:rPr>
              <a:t>等连接并列主语时，谓语动词与最近的主语保持一致。</a:t>
            </a:r>
            <a:endParaRPr lang="zh-CN" altLang="zh-CN" sz="2800" b="1" dirty="0">
              <a:latin typeface="Times New Roman" panose="02020603050405020304" pitchFamily="18" charset="0"/>
              <a:cs typeface="Times New Roman" panose="02020603050405020304" pitchFamily="18" charset="0"/>
            </a:endParaRPr>
          </a:p>
          <a:p>
            <a:r>
              <a:rPr lang="zh-CN" altLang="zh-CN" sz="2800" b="1" dirty="0">
                <a:latin typeface="Times New Roman" panose="02020603050405020304" pitchFamily="18" charset="0"/>
                <a:cs typeface="Times New Roman" panose="02020603050405020304" pitchFamily="18" charset="0"/>
              </a:rPr>
              <a:t>【练一练】</a:t>
            </a:r>
            <a:endParaRPr lang="zh-CN"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a. Either you or the headmaster______(be) to hand out the prizes to those gifted students at the meeting tomorrow.  </a:t>
            </a:r>
            <a:endParaRPr lang="zh-CN"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b. The students as well as the teacher ______(be) present at the meeting now.</a:t>
            </a:r>
            <a:endParaRPr lang="zh-CN" altLang="zh-CN" sz="2800" b="1" dirty="0">
              <a:latin typeface="Times New Roman" panose="02020603050405020304" pitchFamily="18" charset="0"/>
              <a:cs typeface="Times New Roman" panose="02020603050405020304" pitchFamily="18" charset="0"/>
            </a:endParaRPr>
          </a:p>
          <a:p>
            <a:endParaRPr lang="zh-CN" altLang="zh-CN" sz="2800" b="1" dirty="0">
              <a:latin typeface="Times New Roman" panose="02020603050405020304" pitchFamily="18" charset="0"/>
              <a:cs typeface="Times New Roman" panose="02020603050405020304" pitchFamily="18" charset="0"/>
            </a:endParaRPr>
          </a:p>
        </p:txBody>
      </p:sp>
      <p:sp>
        <p:nvSpPr>
          <p:cNvPr id="3" name="矩形 2"/>
          <p:cNvSpPr/>
          <p:nvPr/>
        </p:nvSpPr>
        <p:spPr>
          <a:xfrm>
            <a:off x="4955793" y="3728715"/>
            <a:ext cx="1584176"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is</a:t>
            </a:r>
            <a:endParaRPr lang="zh-CN" altLang="en-US" dirty="0"/>
          </a:p>
        </p:txBody>
      </p:sp>
      <p:sp>
        <p:nvSpPr>
          <p:cNvPr id="4" name="矩形 3"/>
          <p:cNvSpPr/>
          <p:nvPr/>
        </p:nvSpPr>
        <p:spPr>
          <a:xfrm>
            <a:off x="5884775" y="5097254"/>
            <a:ext cx="1584176"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are</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1231" y="424180"/>
            <a:ext cx="9001000" cy="6123940"/>
          </a:xfrm>
          <a:prstGeom prst="rect">
            <a:avLst/>
          </a:prstGeom>
          <a:noFill/>
        </p:spPr>
        <p:txBody>
          <a:bodyPr wrap="square" rtlCol="0">
            <a:spAutoFit/>
          </a:bodyPr>
          <a:lstStyle/>
          <a:p>
            <a:r>
              <a:rPr lang="en-US" altLang="zh-CN" sz="2800" b="1" dirty="0">
                <a:latin typeface="Times New Roman" panose="02020603050405020304" pitchFamily="18" charset="0"/>
                <a:cs typeface="Times New Roman" panose="02020603050405020304" pitchFamily="18" charset="0"/>
                <a:sym typeface="+mn-ea"/>
              </a:rPr>
              <a:t>c. A library with five thousand books _______________(offer) to the nation as a gift so far. </a:t>
            </a:r>
            <a:endParaRPr lang="en-US" altLang="zh-CN" sz="2800" b="1" dirty="0" smtClean="0">
              <a:latin typeface="Times New Roman" panose="02020603050405020304" pitchFamily="18" charset="0"/>
              <a:cs typeface="Times New Roman" panose="02020603050405020304" pitchFamily="18" charset="0"/>
            </a:endParaRPr>
          </a:p>
          <a:p>
            <a:r>
              <a:rPr lang="en-US" altLang="zh-CN" sz="2800" b="1" dirty="0" smtClean="0">
                <a:latin typeface="Times New Roman" panose="02020603050405020304" pitchFamily="18" charset="0"/>
                <a:cs typeface="Times New Roman" panose="02020603050405020304" pitchFamily="18" charset="0"/>
              </a:rPr>
              <a:t>d</a:t>
            </a:r>
            <a:r>
              <a:rPr lang="en-US" altLang="zh-CN" sz="2800" b="1" dirty="0">
                <a:latin typeface="Times New Roman" panose="02020603050405020304" pitchFamily="18" charset="0"/>
                <a:cs typeface="Times New Roman" panose="02020603050405020304" pitchFamily="18" charset="0"/>
              </a:rPr>
              <a:t>. Neither he nor I ______________ (finish) the experiment yet.</a:t>
            </a:r>
            <a:endParaRPr lang="zh-CN"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e. More than one student _________ (agree) with this plan at the moment.</a:t>
            </a:r>
            <a:endParaRPr lang="zh-CN" altLang="zh-CN" sz="2800" b="1" dirty="0">
              <a:latin typeface="Times New Roman" panose="02020603050405020304" pitchFamily="18" charset="0"/>
              <a:cs typeface="Times New Roman" panose="02020603050405020304" pitchFamily="18" charset="0"/>
            </a:endParaRPr>
          </a:p>
          <a:p>
            <a:r>
              <a:rPr lang="en-US" altLang="zh-CN" sz="2800" b="1" dirty="0">
                <a:latin typeface="Times New Roman" panose="02020603050405020304" pitchFamily="18" charset="0"/>
                <a:cs typeface="Times New Roman" panose="02020603050405020304" pitchFamily="18" charset="0"/>
              </a:rPr>
              <a:t>23. But scientists all agree that if Franklin had actually touched the key, he would certainly have died from electric shock.</a:t>
            </a:r>
            <a:endParaRPr lang="zh-CN" altLang="zh-CN" sz="2800" b="1" dirty="0">
              <a:latin typeface="Times New Roman" panose="02020603050405020304" pitchFamily="18" charset="0"/>
              <a:cs typeface="Times New Roman" panose="02020603050405020304" pitchFamily="18" charset="0"/>
            </a:endParaRPr>
          </a:p>
          <a:p>
            <a:r>
              <a:rPr lang="zh-CN" altLang="zh-CN" sz="2800" b="1" dirty="0">
                <a:latin typeface="Times New Roman" panose="02020603050405020304" pitchFamily="18" charset="0"/>
                <a:cs typeface="Times New Roman" panose="02020603050405020304" pitchFamily="18" charset="0"/>
              </a:rPr>
              <a:t>【翻译】但是科学家们都赞同如果富兰克林真的碰到了那把钥匙，他肯定已死于电击。</a:t>
            </a:r>
            <a:endParaRPr lang="zh-CN" altLang="zh-CN" sz="2800" b="1" dirty="0">
              <a:latin typeface="Times New Roman" panose="02020603050405020304" pitchFamily="18" charset="0"/>
              <a:cs typeface="Times New Roman" panose="02020603050405020304" pitchFamily="18" charset="0"/>
            </a:endParaRPr>
          </a:p>
          <a:p>
            <a:r>
              <a:rPr lang="zh-CN" altLang="zh-CN" sz="2800" b="1" dirty="0">
                <a:latin typeface="Times New Roman" panose="02020603050405020304" pitchFamily="18" charset="0"/>
                <a:cs typeface="Times New Roman" panose="02020603050405020304" pitchFamily="18" charset="0"/>
              </a:rPr>
              <a:t>【分析】本句表示与过去事实相反的虚拟语气。</a:t>
            </a:r>
            <a:r>
              <a:rPr lang="en-US" altLang="zh-CN" sz="2800" b="1" dirty="0">
                <a:latin typeface="Times New Roman" panose="02020603050405020304" pitchFamily="18" charset="0"/>
                <a:cs typeface="Times New Roman" panose="02020603050405020304" pitchFamily="18" charset="0"/>
              </a:rPr>
              <a:t>if</a:t>
            </a:r>
            <a:r>
              <a:rPr lang="zh-CN" altLang="zh-CN" sz="2800" b="1" dirty="0">
                <a:latin typeface="Times New Roman" panose="02020603050405020304" pitchFamily="18" charset="0"/>
                <a:cs typeface="Times New Roman" panose="02020603050405020304" pitchFamily="18" charset="0"/>
              </a:rPr>
              <a:t>引导的与过去事实相反的虚拟条件句时态常用过去完成时，主句时态常用</a:t>
            </a:r>
            <a:r>
              <a:rPr lang="en-US" altLang="zh-CN" sz="2800" b="1" dirty="0">
                <a:latin typeface="Times New Roman" panose="02020603050405020304" pitchFamily="18" charset="0"/>
                <a:cs typeface="Times New Roman" panose="02020603050405020304" pitchFamily="18" charset="0"/>
              </a:rPr>
              <a:t>“would/ should/ could/ might +have done”</a:t>
            </a:r>
            <a:r>
              <a:rPr lang="zh-CN" altLang="zh-CN" sz="2800" b="1" dirty="0" smtClean="0">
                <a:latin typeface="Times New Roman" panose="02020603050405020304" pitchFamily="18" charset="0"/>
                <a:cs typeface="Times New Roman" panose="02020603050405020304" pitchFamily="18" charset="0"/>
              </a:rPr>
              <a:t>。</a:t>
            </a:r>
            <a:endParaRPr lang="zh-CN" altLang="zh-CN" sz="2800" b="1" dirty="0">
              <a:latin typeface="Times New Roman" panose="02020603050405020304" pitchFamily="18" charset="0"/>
              <a:cs typeface="Times New Roman" panose="02020603050405020304" pitchFamily="18" charset="0"/>
            </a:endParaRPr>
          </a:p>
        </p:txBody>
      </p:sp>
      <p:sp>
        <p:nvSpPr>
          <p:cNvPr id="3" name="矩形 2"/>
          <p:cNvSpPr/>
          <p:nvPr/>
        </p:nvSpPr>
        <p:spPr>
          <a:xfrm>
            <a:off x="3149297" y="1271270"/>
            <a:ext cx="2844324"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have finished</a:t>
            </a:r>
            <a:endParaRPr lang="zh-CN" altLang="en-US" dirty="0"/>
          </a:p>
        </p:txBody>
      </p:sp>
      <p:sp>
        <p:nvSpPr>
          <p:cNvPr id="4" name="矩形 3"/>
          <p:cNvSpPr/>
          <p:nvPr/>
        </p:nvSpPr>
        <p:spPr>
          <a:xfrm>
            <a:off x="4251325" y="2160905"/>
            <a:ext cx="1486535" cy="52197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agrees</a:t>
            </a:r>
            <a:endParaRPr lang="zh-CN" altLang="en-US" dirty="0"/>
          </a:p>
        </p:txBody>
      </p:sp>
      <p:sp>
        <p:nvSpPr>
          <p:cNvPr id="5" name="矩形 4"/>
          <p:cNvSpPr/>
          <p:nvPr/>
        </p:nvSpPr>
        <p:spPr>
          <a:xfrm>
            <a:off x="377825" y="747951"/>
            <a:ext cx="2771800" cy="523220"/>
          </a:xfrm>
          <a:prstGeom prst="rect">
            <a:avLst/>
          </a:prstGeom>
        </p:spPr>
        <p:txBody>
          <a:bodyPr wrap="square">
            <a:spAutoFit/>
          </a:bodyPr>
          <a:p>
            <a:r>
              <a:rPr lang="en-US" altLang="zh-CN" sz="2800" b="1" dirty="0" smtClean="0">
                <a:solidFill>
                  <a:srgbClr val="C00000"/>
                </a:solidFill>
                <a:latin typeface="Times New Roman" panose="02020603050405020304" pitchFamily="18" charset="0"/>
                <a:cs typeface="Times New Roman" panose="02020603050405020304" pitchFamily="18" charset="0"/>
              </a:rPr>
              <a:t>has been offered</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496" y="0"/>
            <a:ext cx="9001000" cy="6123940"/>
          </a:xfrm>
          <a:prstGeom prst="rect">
            <a:avLst/>
          </a:prstGeom>
          <a:noFill/>
        </p:spPr>
        <p:txBody>
          <a:bodyPr wrap="square" rtlCol="0">
            <a:spAutoFit/>
          </a:bodyPr>
          <a:lstStyle/>
          <a:p>
            <a:r>
              <a:rPr lang="zh-CN" altLang="zh-CN" sz="2800" dirty="0" smtClean="0">
                <a:latin typeface="Times New Roman" panose="02020603050405020304" pitchFamily="18" charset="0"/>
                <a:cs typeface="Times New Roman" panose="02020603050405020304" pitchFamily="18" charset="0"/>
              </a:rPr>
              <a:t>【练一练】</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a. If she </a:t>
            </a:r>
            <a:r>
              <a:rPr lang="en-US" altLang="zh-CN" sz="2800" dirty="0" smtClean="0">
                <a:latin typeface="Times New Roman" panose="02020603050405020304" pitchFamily="18" charset="0"/>
                <a:cs typeface="Times New Roman" panose="02020603050405020304" pitchFamily="18" charset="0"/>
              </a:rPr>
              <a:t>had </a:t>
            </a:r>
            <a:r>
              <a:rPr lang="en-US" altLang="zh-CN" sz="2800" dirty="0">
                <a:latin typeface="Times New Roman" panose="02020603050405020304" pitchFamily="18" charset="0"/>
                <a:cs typeface="Times New Roman" panose="02020603050405020304" pitchFamily="18" charset="0"/>
              </a:rPr>
              <a:t>worked harder, she ________. </a:t>
            </a:r>
            <a:endParaRPr lang="zh-CN" altLang="zh-CN" sz="2800" dirty="0">
              <a:latin typeface="Times New Roman" panose="02020603050405020304" pitchFamily="18" charset="0"/>
              <a:cs typeface="Times New Roman" panose="02020603050405020304" pitchFamily="18" charset="0"/>
            </a:endParaRPr>
          </a:p>
          <a:p>
            <a:pPr marL="514350" indent="-514350">
              <a:buAutoNum type="alphaUcPeriod"/>
            </a:pPr>
            <a:r>
              <a:rPr lang="en-US" altLang="zh-CN" sz="2800" dirty="0" smtClean="0">
                <a:latin typeface="Times New Roman" panose="02020603050405020304" pitchFamily="18" charset="0"/>
                <a:cs typeface="Times New Roman" panose="02020603050405020304" pitchFamily="18" charset="0"/>
              </a:rPr>
              <a:t>would </a:t>
            </a:r>
            <a:r>
              <a:rPr lang="en-US" altLang="zh-CN" sz="2800" dirty="0">
                <a:latin typeface="Times New Roman" panose="02020603050405020304" pitchFamily="18" charset="0"/>
                <a:cs typeface="Times New Roman" panose="02020603050405020304" pitchFamily="18" charset="0"/>
              </a:rPr>
              <a:t>succeed    B. had succeeded   </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rPr>
              <a:t>C</a:t>
            </a:r>
            <a:r>
              <a:rPr lang="en-US" altLang="zh-CN" sz="2800" dirty="0">
                <a:latin typeface="Times New Roman" panose="02020603050405020304" pitchFamily="18" charset="0"/>
                <a:cs typeface="Times New Roman" panose="02020603050405020304" pitchFamily="18" charset="0"/>
              </a:rPr>
              <a:t>. should succeed  </a:t>
            </a:r>
            <a:r>
              <a:rPr lang="en-US" altLang="zh-CN" sz="2800" dirty="0" smtClean="0">
                <a:latin typeface="Times New Roman" panose="02020603050405020304" pitchFamily="18" charset="0"/>
                <a:cs typeface="Times New Roman" panose="02020603050405020304" pitchFamily="18" charset="0"/>
              </a:rPr>
              <a:t>   D</a:t>
            </a:r>
            <a:r>
              <a:rPr lang="en-US" altLang="zh-CN" sz="2800" dirty="0">
                <a:latin typeface="Times New Roman" panose="02020603050405020304" pitchFamily="18" charset="0"/>
                <a:cs typeface="Times New Roman" panose="02020603050405020304" pitchFamily="18" charset="0"/>
              </a:rPr>
              <a:t>. would have succeeded </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b. I didn’t see your sister at the meeting. If she ______, she would have met my brother. </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A. has come   B. did come  C. came   D. had come   </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c. </a:t>
            </a:r>
            <a:r>
              <a:rPr lang="en-US" altLang="zh-CN" sz="2800" dirty="0">
                <a:latin typeface="Times New Roman" panose="02020603050405020304" pitchFamily="18" charset="0"/>
                <a:cs typeface="Times New Roman" panose="02020603050405020304" pitchFamily="18" charset="0"/>
                <a:sym typeface="+mn-ea"/>
              </a:rPr>
              <a:t>---- If he _______, he _______ that food.    </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sym typeface="+mn-ea"/>
              </a:rPr>
              <a:t>      ---- Luckily he was sent to the hospital immediately.  </a:t>
            </a:r>
            <a:endParaRPr lang="zh-CN" altLang="zh-CN" sz="2800" dirty="0">
              <a:latin typeface="Times New Roman" panose="02020603050405020304" pitchFamily="18" charset="0"/>
              <a:cs typeface="Times New Roman" panose="02020603050405020304" pitchFamily="18" charset="0"/>
            </a:endParaRPr>
          </a:p>
          <a:p>
            <a:pPr marL="514350" indent="-514350">
              <a:buAutoNum type="alphaUcPeriod"/>
            </a:pPr>
            <a:r>
              <a:rPr lang="en-US" altLang="zh-CN" sz="2800" dirty="0" smtClean="0">
                <a:latin typeface="Times New Roman" panose="02020603050405020304" pitchFamily="18" charset="0"/>
                <a:cs typeface="Times New Roman" panose="02020603050405020304" pitchFamily="18" charset="0"/>
                <a:sym typeface="+mn-ea"/>
              </a:rPr>
              <a:t>was </a:t>
            </a:r>
            <a:r>
              <a:rPr lang="en-US" altLang="zh-CN" sz="2800" dirty="0">
                <a:latin typeface="Times New Roman" panose="02020603050405020304" pitchFamily="18" charset="0"/>
                <a:cs typeface="Times New Roman" panose="02020603050405020304" pitchFamily="18" charset="0"/>
                <a:sym typeface="+mn-ea"/>
              </a:rPr>
              <a:t>warned; would not take      </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sym typeface="+mn-ea"/>
              </a:rPr>
              <a:t>B</a:t>
            </a:r>
            <a:r>
              <a:rPr lang="en-US" altLang="zh-CN" sz="2800" dirty="0">
                <a:latin typeface="Times New Roman" panose="02020603050405020304" pitchFamily="18" charset="0"/>
                <a:cs typeface="Times New Roman" panose="02020603050405020304" pitchFamily="18" charset="0"/>
                <a:sym typeface="+mn-ea"/>
              </a:rPr>
              <a:t>. had been warned; would not have taken </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sym typeface="+mn-ea"/>
              </a:rPr>
              <a:t>C. would be warned; had not taken   </a:t>
            </a:r>
            <a:endParaRPr lang="en-US" altLang="zh-CN" sz="2800" dirty="0" smtClean="0">
              <a:latin typeface="Times New Roman" panose="02020603050405020304" pitchFamily="18" charset="0"/>
              <a:cs typeface="Times New Roman" panose="02020603050405020304" pitchFamily="18" charset="0"/>
            </a:endParaRPr>
          </a:p>
          <a:p>
            <a:r>
              <a:rPr lang="en-US" altLang="zh-CN" sz="2800" dirty="0" smtClean="0">
                <a:latin typeface="Times New Roman" panose="02020603050405020304" pitchFamily="18" charset="0"/>
                <a:cs typeface="Times New Roman" panose="02020603050405020304" pitchFamily="18" charset="0"/>
                <a:sym typeface="+mn-ea"/>
              </a:rPr>
              <a:t>D</a:t>
            </a:r>
            <a:r>
              <a:rPr lang="en-US" altLang="zh-CN" sz="2800" dirty="0">
                <a:latin typeface="Times New Roman" panose="02020603050405020304" pitchFamily="18" charset="0"/>
                <a:cs typeface="Times New Roman" panose="02020603050405020304" pitchFamily="18" charset="0"/>
                <a:sym typeface="+mn-ea"/>
              </a:rPr>
              <a:t>. would have been warned; had not taken </a:t>
            </a:r>
            <a:endParaRPr lang="zh-CN" altLang="zh-CN" sz="2800" dirty="0">
              <a:latin typeface="Times New Roman" panose="02020603050405020304" pitchFamily="18" charset="0"/>
              <a:cs typeface="Times New Roman" panose="02020603050405020304" pitchFamily="18" charset="0"/>
            </a:endParaRPr>
          </a:p>
          <a:p>
            <a:endParaRPr lang="zh-CN" altLang="zh-CN" sz="2800" dirty="0">
              <a:latin typeface="Times New Roman" panose="02020603050405020304" pitchFamily="18" charset="0"/>
              <a:cs typeface="Times New Roman" panose="02020603050405020304" pitchFamily="18" charset="0"/>
            </a:endParaRPr>
          </a:p>
        </p:txBody>
      </p:sp>
      <p:sp>
        <p:nvSpPr>
          <p:cNvPr id="3" name="矩形 2"/>
          <p:cNvSpPr/>
          <p:nvPr/>
        </p:nvSpPr>
        <p:spPr>
          <a:xfrm>
            <a:off x="3031515" y="1093247"/>
            <a:ext cx="1235772" cy="922020"/>
          </a:xfrm>
          <a:prstGeom prst="rect">
            <a:avLst/>
          </a:prstGeom>
        </p:spPr>
        <p:txBody>
          <a:bodyPr wrap="square">
            <a:spAutoFit/>
          </a:bodyPr>
          <a:lstStyle/>
          <a:p>
            <a:r>
              <a:rPr lang="en-US" altLang="zh-CN" sz="5400" b="1" dirty="0">
                <a:solidFill>
                  <a:srgbClr val="C00000"/>
                </a:solidFill>
              </a:rPr>
              <a:t>D</a:t>
            </a:r>
            <a:endParaRPr lang="en-US" altLang="zh-CN" sz="5400" b="1" dirty="0">
              <a:solidFill>
                <a:srgbClr val="C00000"/>
              </a:solidFill>
            </a:endParaRPr>
          </a:p>
        </p:txBody>
      </p:sp>
      <p:sp>
        <p:nvSpPr>
          <p:cNvPr id="4" name="矩形 3"/>
          <p:cNvSpPr/>
          <p:nvPr/>
        </p:nvSpPr>
        <p:spPr>
          <a:xfrm>
            <a:off x="5306479" y="2399372"/>
            <a:ext cx="1235772" cy="922020"/>
          </a:xfrm>
          <a:prstGeom prst="rect">
            <a:avLst/>
          </a:prstGeom>
        </p:spPr>
        <p:txBody>
          <a:bodyPr wrap="square">
            <a:spAutoFit/>
          </a:bodyPr>
          <a:lstStyle/>
          <a:p>
            <a:r>
              <a:rPr lang="en-US" altLang="zh-CN" sz="5400" b="1" dirty="0">
                <a:solidFill>
                  <a:srgbClr val="C00000"/>
                </a:solidFill>
              </a:rPr>
              <a:t>D</a:t>
            </a:r>
            <a:endParaRPr lang="en-US" altLang="zh-CN" sz="5400" b="1" dirty="0">
              <a:solidFill>
                <a:srgbClr val="C00000"/>
              </a:solidFill>
            </a:endParaRPr>
          </a:p>
        </p:txBody>
      </p:sp>
      <p:sp>
        <p:nvSpPr>
          <p:cNvPr id="5" name="矩形 4"/>
          <p:cNvSpPr/>
          <p:nvPr/>
        </p:nvSpPr>
        <p:spPr>
          <a:xfrm>
            <a:off x="-18732" y="3997776"/>
            <a:ext cx="1235772" cy="922020"/>
          </a:xfrm>
          <a:prstGeom prst="rect">
            <a:avLst/>
          </a:prstGeom>
        </p:spPr>
        <p:txBody>
          <a:bodyPr wrap="square">
            <a:spAutoFit/>
          </a:bodyPr>
          <a:lstStyle/>
          <a:p>
            <a:r>
              <a:rPr lang="en-US" altLang="zh-CN" sz="5400" b="1" dirty="0">
                <a:solidFill>
                  <a:srgbClr val="C00000"/>
                </a:solidFill>
              </a:rPr>
              <a:t>B</a:t>
            </a:r>
            <a:endParaRPr lang="en-US" altLang="zh-CN" sz="54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451" y="553085"/>
            <a:ext cx="9001000" cy="953135"/>
          </a:xfrm>
          <a:prstGeom prst="rect">
            <a:avLst/>
          </a:prstGeom>
          <a:noFill/>
        </p:spPr>
        <p:txBody>
          <a:bodyPr wrap="square" rtlCol="0">
            <a:spAutoFit/>
          </a:bodyPr>
          <a:lstStyle/>
          <a:p>
            <a:r>
              <a:rPr lang="en-US" altLang="zh-CN" sz="2800" b="1" dirty="0">
                <a:latin typeface="Times New Roman" panose="02020603050405020304" pitchFamily="18" charset="0"/>
                <a:cs typeface="Times New Roman" panose="02020603050405020304" pitchFamily="18" charset="0"/>
              </a:rPr>
              <a:t>24. ____________ (admit), fiction is more interesting than the______ (true</a:t>
            </a:r>
            <a:r>
              <a:rPr lang="en-US" altLang="zh-CN" sz="2800" b="1" dirty="0" smtClean="0">
                <a:latin typeface="Times New Roman" panose="02020603050405020304" pitchFamily="18" charset="0"/>
                <a:cs typeface="Times New Roman" panose="02020603050405020304" pitchFamily="18" charset="0"/>
              </a:rPr>
              <a:t>).</a:t>
            </a:r>
            <a:endParaRPr lang="zh-CN" altLang="zh-CN" sz="2800" b="1" dirty="0">
              <a:latin typeface="Times New Roman" panose="02020603050405020304" pitchFamily="18" charset="0"/>
              <a:cs typeface="Times New Roman" panose="02020603050405020304" pitchFamily="18" charset="0"/>
            </a:endParaRPr>
          </a:p>
        </p:txBody>
      </p:sp>
      <p:sp>
        <p:nvSpPr>
          <p:cNvPr id="4" name="矩形 3"/>
          <p:cNvSpPr/>
          <p:nvPr/>
        </p:nvSpPr>
        <p:spPr>
          <a:xfrm>
            <a:off x="717135" y="553363"/>
            <a:ext cx="3126530" cy="52322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Admittedly</a:t>
            </a:r>
            <a:endParaRPr lang="zh-CN" altLang="en-US" sz="2800" b="1" dirty="0">
              <a:solidFill>
                <a:srgbClr val="C00000"/>
              </a:solidFill>
            </a:endParaRPr>
          </a:p>
        </p:txBody>
      </p:sp>
      <p:sp>
        <p:nvSpPr>
          <p:cNvPr id="5" name="矩形 4"/>
          <p:cNvSpPr/>
          <p:nvPr/>
        </p:nvSpPr>
        <p:spPr>
          <a:xfrm>
            <a:off x="716915" y="982980"/>
            <a:ext cx="1051560" cy="521970"/>
          </a:xfrm>
          <a:prstGeom prst="rect">
            <a:avLst/>
          </a:prstGeom>
        </p:spPr>
        <p:txBody>
          <a:bodyPr wrap="square">
            <a:spAutoFit/>
          </a:bodyPr>
          <a:lstStyle/>
          <a:p>
            <a:r>
              <a:rPr lang="en-US" altLang="zh-CN" sz="2800" b="1" dirty="0" smtClean="0">
                <a:solidFill>
                  <a:srgbClr val="C00000"/>
                </a:solidFill>
                <a:latin typeface="Times New Roman" panose="02020603050405020304" pitchFamily="18" charset="0"/>
                <a:cs typeface="Times New Roman" panose="02020603050405020304" pitchFamily="18" charset="0"/>
              </a:rPr>
              <a:t>truth</a:t>
            </a:r>
            <a:endParaRPr lang="zh-CN" altLang="en-US" sz="28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32041" y="1415678"/>
            <a:ext cx="8501122" cy="1077218"/>
          </a:xfrm>
          <a:prstGeom prst="rect">
            <a:avLst/>
          </a:prstGeom>
        </p:spPr>
        <p:txBody>
          <a:bodyPr wrap="square">
            <a:spAutoFit/>
          </a:bodyPr>
          <a:lstStyle/>
          <a:p>
            <a:pPr marL="354330" indent="-354330"/>
            <a:r>
              <a:rPr lang="en-US" altLang="zh-CN" sz="3200" b="1" dirty="0" smtClean="0">
                <a:latin typeface="Times New Roman" panose="02020603050405020304" pitchFamily="18" charset="0"/>
                <a:cs typeface="Times New Roman" panose="02020603050405020304" pitchFamily="18" charset="0"/>
              </a:rPr>
              <a:t>1). What do you think the result of this experiment will be?</a:t>
            </a:r>
            <a:endParaRPr lang="en-US" altLang="zh-CN" sz="3200" b="1" dirty="0" smtClean="0">
              <a:latin typeface="Times New Roman" panose="02020603050405020304" pitchFamily="18" charset="0"/>
              <a:cs typeface="Times New Roman" panose="02020603050405020304" pitchFamily="18" charset="0"/>
            </a:endParaRPr>
          </a:p>
        </p:txBody>
      </p:sp>
      <p:sp>
        <p:nvSpPr>
          <p:cNvPr id="3" name="矩形 2"/>
          <p:cNvSpPr/>
          <p:nvPr/>
        </p:nvSpPr>
        <p:spPr>
          <a:xfrm>
            <a:off x="232041" y="3380353"/>
            <a:ext cx="8168775" cy="584775"/>
          </a:xfrm>
          <a:prstGeom prst="rect">
            <a:avLst/>
          </a:prstGeom>
        </p:spPr>
        <p:txBody>
          <a:bodyPr wrap="none">
            <a:spAutoFit/>
          </a:bodyPr>
          <a:lstStyle/>
          <a:p>
            <a:r>
              <a:rPr lang="en-US" altLang="zh-CN" sz="3200" b="1" dirty="0" smtClean="0">
                <a:latin typeface="Times New Roman" panose="02020603050405020304" pitchFamily="18" charset="0"/>
                <a:cs typeface="Times New Roman" panose="02020603050405020304" pitchFamily="18" charset="0"/>
              </a:rPr>
              <a:t>2). What can you learn from this experiment?</a:t>
            </a:r>
            <a:endParaRPr lang="en-US" altLang="zh-CN" sz="3200" b="1" dirty="0">
              <a:latin typeface="Times New Roman" panose="02020603050405020304" pitchFamily="18" charset="0"/>
              <a:cs typeface="Times New Roman" panose="02020603050405020304" pitchFamily="18" charset="0"/>
            </a:endParaRPr>
          </a:p>
        </p:txBody>
      </p:sp>
      <p:sp>
        <p:nvSpPr>
          <p:cNvPr id="4" name="矩形 3"/>
          <p:cNvSpPr/>
          <p:nvPr/>
        </p:nvSpPr>
        <p:spPr>
          <a:xfrm>
            <a:off x="574330" y="2542921"/>
            <a:ext cx="6334760" cy="583565"/>
          </a:xfrm>
          <a:prstGeom prst="rect">
            <a:avLst/>
          </a:prstGeom>
        </p:spPr>
        <p:txBody>
          <a:bodyPr wrap="none">
            <a:spAutoFit/>
          </a:bodyPr>
          <a:lstStyle/>
          <a:p>
            <a:r>
              <a:rPr lang="en-US" altLang="zh-CN" sz="3200" b="1" dirty="0" smtClean="0">
                <a:solidFill>
                  <a:srgbClr val="FF0000"/>
                </a:solidFill>
                <a:latin typeface="Times New Roman" panose="02020603050405020304" pitchFamily="18" charset="0"/>
                <a:cs typeface="Times New Roman" panose="02020603050405020304" pitchFamily="18" charset="0"/>
              </a:rPr>
              <a:t>The egg will squeeze into the bottle. </a:t>
            </a:r>
            <a:endParaRPr lang="en-US" altLang="zh-CN" sz="3200" b="1" dirty="0">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714961" y="4042807"/>
            <a:ext cx="7786742" cy="1568450"/>
          </a:xfrm>
          <a:prstGeom prst="rect">
            <a:avLst/>
          </a:prstGeom>
          <a:noFill/>
        </p:spPr>
        <p:txBody>
          <a:bodyPr wrap="square" rtlCol="0">
            <a:spAutoFit/>
          </a:bodyPr>
          <a:lstStyle/>
          <a:p>
            <a:r>
              <a:rPr lang="en-US" altLang="zh-CN" sz="3200" b="1" dirty="0" smtClean="0">
                <a:solidFill>
                  <a:srgbClr val="FF0000"/>
                </a:solidFill>
                <a:latin typeface="Times New Roman" panose="02020603050405020304" pitchFamily="18" charset="0"/>
                <a:cs typeface="Times New Roman" panose="02020603050405020304" pitchFamily="18" charset="0"/>
              </a:rPr>
              <a:t>The experiment shows us the effects of air pressure. Air pressure indeed exists, and it is very powerful</a:t>
            </a:r>
            <a:endParaRPr lang="en-US" altLang="zh-CN" sz="3200" b="1" dirty="0" smtClean="0">
              <a:solidFill>
                <a:srgbClr val="FF00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35496" y="0"/>
            <a:ext cx="9001000" cy="1384995"/>
          </a:xfrm>
          <a:prstGeom prst="rect">
            <a:avLst/>
          </a:prstGeom>
          <a:noFill/>
        </p:spPr>
        <p:txBody>
          <a:bodyPr wrap="square" rtlCol="0">
            <a:spAutoFit/>
          </a:bodyPr>
          <a:lstStyle/>
          <a:p>
            <a:r>
              <a:rPr lang="en-US" altLang="zh-CN" sz="2800" b="1" dirty="0" smtClean="0">
                <a:latin typeface="Times New Roman" panose="02020603050405020304" pitchFamily="18" charset="0"/>
                <a:cs typeface="Times New Roman" panose="02020603050405020304" pitchFamily="18" charset="0"/>
              </a:rPr>
              <a:t>Step </a:t>
            </a:r>
            <a:r>
              <a:rPr lang="en-US" altLang="zh-CN" sz="2800" b="1" dirty="0">
                <a:latin typeface="Times New Roman" panose="02020603050405020304" pitchFamily="18" charset="0"/>
                <a:cs typeface="Times New Roman" panose="02020603050405020304" pitchFamily="18" charset="0"/>
              </a:rPr>
              <a:t>3: Writing</a:t>
            </a:r>
            <a:endParaRPr lang="zh-CN" altLang="zh-CN" sz="2800" dirty="0">
              <a:latin typeface="Times New Roman" panose="02020603050405020304" pitchFamily="18" charset="0"/>
              <a:cs typeface="Times New Roman" panose="02020603050405020304" pitchFamily="18" charset="0"/>
            </a:endParaRPr>
          </a:p>
          <a:p>
            <a:pPr lvl="0"/>
            <a:r>
              <a:rPr lang="en-US" altLang="zh-CN" sz="2800" dirty="0" smtClean="0">
                <a:latin typeface="Times New Roman" panose="02020603050405020304" pitchFamily="18" charset="0"/>
                <a:cs typeface="Times New Roman" panose="02020603050405020304" pitchFamily="18" charset="0"/>
              </a:rPr>
              <a:t>1. Read </a:t>
            </a:r>
            <a:r>
              <a:rPr lang="en-US" altLang="zh-CN" sz="2800" dirty="0">
                <a:latin typeface="Times New Roman" panose="02020603050405020304" pitchFamily="18" charset="0"/>
                <a:cs typeface="Times New Roman" panose="02020603050405020304" pitchFamily="18" charset="0"/>
              </a:rPr>
              <a:t>the experiment on Page 35 and answer the question. (Page 35, Activity 5</a:t>
            </a:r>
            <a:r>
              <a:rPr lang="en-US" altLang="zh-CN" sz="2800" dirty="0" smtClean="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14282" y="673542"/>
            <a:ext cx="8572560" cy="1569660"/>
          </a:xfrm>
          <a:prstGeom prst="rect">
            <a:avLst/>
          </a:prstGeom>
        </p:spPr>
        <p:txBody>
          <a:bodyPr wrap="square">
            <a:spAutoFit/>
          </a:bodyPr>
          <a:lstStyle/>
          <a:p>
            <a:r>
              <a:rPr lang="en-US" altLang="zh-CN" sz="3200" b="1" dirty="0" smtClean="0">
                <a:solidFill>
                  <a:srgbClr val="0000FF"/>
                </a:solidFill>
                <a:latin typeface="Arial" panose="020B0604020202020204" pitchFamily="34" charset="0"/>
                <a:cs typeface="Arial" panose="020B0604020202020204" pitchFamily="34" charset="0"/>
              </a:rPr>
              <a:t>2. Complete </a:t>
            </a:r>
            <a:r>
              <a:rPr lang="en-US" altLang="zh-CN" sz="3200" b="1" dirty="0">
                <a:solidFill>
                  <a:srgbClr val="0000FF"/>
                </a:solidFill>
                <a:latin typeface="Arial" panose="020B0604020202020204" pitchFamily="34" charset="0"/>
                <a:cs typeface="Arial" panose="020B0604020202020204" pitchFamily="34" charset="0"/>
              </a:rPr>
              <a:t>the boxes with the information in Activity 5. Do further research if necessary.</a:t>
            </a:r>
            <a:endParaRPr lang="en-US" altLang="zh-CN" sz="3200" b="1" dirty="0">
              <a:solidFill>
                <a:srgbClr val="0000FF"/>
              </a:solidFill>
              <a:latin typeface="Arial" panose="020B0604020202020204" pitchFamily="34" charset="0"/>
              <a:cs typeface="Arial" panose="020B0604020202020204" pitchFamily="34" charset="0"/>
            </a:endParaRPr>
          </a:p>
        </p:txBody>
      </p:sp>
      <p:sp>
        <p:nvSpPr>
          <p:cNvPr id="3" name="圆角矩形 2"/>
          <p:cNvSpPr/>
          <p:nvPr/>
        </p:nvSpPr>
        <p:spPr>
          <a:xfrm>
            <a:off x="285720" y="3314699"/>
            <a:ext cx="8501122" cy="297180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3200" b="1" dirty="0">
              <a:solidFill>
                <a:schemeClr val="tx1"/>
              </a:solidFill>
              <a:latin typeface="Times New Roman" panose="02020603050405020304" pitchFamily="18" charset="0"/>
              <a:cs typeface="Times New Roman" panose="02020603050405020304" pitchFamily="18" charset="0"/>
            </a:endParaRPr>
          </a:p>
        </p:txBody>
      </p:sp>
      <p:sp>
        <p:nvSpPr>
          <p:cNvPr id="5" name="矩形 4"/>
          <p:cNvSpPr/>
          <p:nvPr/>
        </p:nvSpPr>
        <p:spPr>
          <a:xfrm>
            <a:off x="2723033" y="1956244"/>
            <a:ext cx="4500727" cy="1077218"/>
          </a:xfrm>
          <a:prstGeom prst="rect">
            <a:avLst/>
          </a:prstGeom>
        </p:spPr>
        <p:txBody>
          <a:bodyPr wrap="square">
            <a:spAutoFit/>
          </a:bodyPr>
          <a:lstStyle/>
          <a:p>
            <a:r>
              <a:rPr lang="en-US" altLang="zh-CN" sz="3200" b="1" dirty="0" smtClean="0">
                <a:latin typeface="Times New Roman" panose="02020603050405020304" pitchFamily="18" charset="0"/>
                <a:cs typeface="Times New Roman" panose="02020603050405020304" pitchFamily="18" charset="0"/>
              </a:rPr>
              <a:t>Introduce the aim of the </a:t>
            </a:r>
            <a:endParaRPr lang="en-US" altLang="zh-CN" sz="3200" b="1" dirty="0" smtClean="0">
              <a:latin typeface="Times New Roman" panose="02020603050405020304" pitchFamily="18" charset="0"/>
              <a:cs typeface="Times New Roman" panose="02020603050405020304" pitchFamily="18" charset="0"/>
            </a:endParaRPr>
          </a:p>
          <a:p>
            <a:r>
              <a:rPr lang="en-US" altLang="zh-CN" sz="3200" b="1" dirty="0" smtClean="0">
                <a:latin typeface="Times New Roman" panose="02020603050405020304" pitchFamily="18" charset="0"/>
                <a:cs typeface="Times New Roman" panose="02020603050405020304" pitchFamily="18" charset="0"/>
              </a:rPr>
              <a:t>experiment.</a:t>
            </a:r>
            <a:endParaRPr lang="en-US" altLang="zh-CN" sz="3200" b="1" dirty="0">
              <a:latin typeface="Times New Roman" panose="02020603050405020304" pitchFamily="18" charset="0"/>
              <a:cs typeface="Times New Roman" panose="02020603050405020304" pitchFamily="18" charset="0"/>
            </a:endParaRPr>
          </a:p>
        </p:txBody>
      </p:sp>
      <p:sp>
        <p:nvSpPr>
          <p:cNvPr id="6" name="矩形 5"/>
          <p:cNvSpPr/>
          <p:nvPr/>
        </p:nvSpPr>
        <p:spPr>
          <a:xfrm>
            <a:off x="392877" y="3594080"/>
            <a:ext cx="8215370" cy="2456057"/>
          </a:xfrm>
          <a:prstGeom prst="rect">
            <a:avLst/>
          </a:prstGeom>
          <a:solidFill>
            <a:schemeClr val="bg1"/>
          </a:solidFill>
        </p:spPr>
        <p:txBody>
          <a:bodyPr wrap="square">
            <a:spAutoFit/>
          </a:bodyPr>
          <a:lstStyle/>
          <a:p>
            <a:pPr>
              <a:lnSpc>
                <a:spcPct val="120000"/>
              </a:lnSpc>
            </a:pPr>
            <a:r>
              <a:rPr lang="en-US" altLang="zh-CN" sz="3200" b="1" dirty="0" smtClean="0">
                <a:latin typeface="Times New Roman" panose="02020603050405020304" pitchFamily="18" charset="0"/>
                <a:cs typeface="Times New Roman" panose="02020603050405020304" pitchFamily="18" charset="0"/>
              </a:rPr>
              <a:t>This experiment is designed to _____________________________________________________________________________________________________________________</a:t>
            </a:r>
            <a:endParaRPr lang="en-US" altLang="zh-CN" sz="3200" b="1" dirty="0">
              <a:latin typeface="Times New Roman" panose="02020603050405020304" pitchFamily="18" charset="0"/>
              <a:cs typeface="Times New Roman" panose="02020603050405020304" pitchFamily="18" charset="0"/>
            </a:endParaRPr>
          </a:p>
        </p:txBody>
      </p:sp>
      <p:sp>
        <p:nvSpPr>
          <p:cNvPr id="7" name="文本框 7"/>
          <p:cNvSpPr txBox="1"/>
          <p:nvPr/>
        </p:nvSpPr>
        <p:spPr>
          <a:xfrm>
            <a:off x="316990" y="2177843"/>
            <a:ext cx="2406043" cy="634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nSpc>
                <a:spcPct val="110000"/>
              </a:lnSpc>
              <a:defRPr/>
            </a:pPr>
            <a:r>
              <a:rPr lang="en-US" altLang="zh-CN" sz="3200" b="1" dirty="0" smtClean="0">
                <a:latin typeface="Times New Roman" panose="02020603050405020304" pitchFamily="18" charset="0"/>
                <a:cs typeface="Times New Roman" panose="02020603050405020304" pitchFamily="18" charset="0"/>
              </a:rPr>
              <a:t>Introduction</a:t>
            </a:r>
            <a:endParaRPr lang="zh-CN" altLang="en-US" sz="3200" b="1" dirty="0">
              <a:solidFill>
                <a:srgbClr val="FFFFFF"/>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8" name="矩形 7"/>
          <p:cNvSpPr/>
          <p:nvPr/>
        </p:nvSpPr>
        <p:spPr>
          <a:xfrm>
            <a:off x="425725" y="4156554"/>
            <a:ext cx="7920880" cy="1865126"/>
          </a:xfrm>
          <a:prstGeom prst="rect">
            <a:avLst/>
          </a:prstGeom>
        </p:spPr>
        <p:txBody>
          <a:bodyPr wrap="square">
            <a:spAutoFit/>
          </a:bodyPr>
          <a:lstStyle/>
          <a:p>
            <a:pPr>
              <a:lnSpc>
                <a:spcPct val="120000"/>
              </a:lnSpc>
            </a:pPr>
            <a:r>
              <a:rPr lang="en-US" altLang="zh-CN" sz="3200" b="1" dirty="0" smtClean="0">
                <a:solidFill>
                  <a:srgbClr val="FF0000"/>
                </a:solidFill>
                <a:latin typeface="Times New Roman" panose="02020603050405020304" pitchFamily="18" charset="0"/>
                <a:cs typeface="Times New Roman" panose="02020603050405020304" pitchFamily="18" charset="0"/>
              </a:rPr>
              <a:t>know the air pressure. When the temperature changes, the air pressure may change.</a:t>
            </a:r>
            <a:endParaRPr lang="en-US" altLang="zh-CN" sz="32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randombar(horizont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randombar(horizontal)">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6" grpId="0" animBg="1"/>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194310" y="1874521"/>
            <a:ext cx="8583930" cy="4526280"/>
          </a:xfrm>
          <a:prstGeom prst="round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t="100000" r="100000"/>
            </a:path>
            <a:tileRect l="-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3200" b="1" dirty="0">
              <a:solidFill>
                <a:schemeClr val="tx1"/>
              </a:solidFill>
              <a:latin typeface="Times New Roman" panose="02020603050405020304" pitchFamily="18" charset="0"/>
              <a:cs typeface="Times New Roman" panose="02020603050405020304" pitchFamily="18" charset="0"/>
            </a:endParaRPr>
          </a:p>
        </p:txBody>
      </p:sp>
      <p:sp>
        <p:nvSpPr>
          <p:cNvPr id="3" name="矩形 2"/>
          <p:cNvSpPr/>
          <p:nvPr/>
        </p:nvSpPr>
        <p:spPr>
          <a:xfrm>
            <a:off x="1714431" y="640622"/>
            <a:ext cx="6934358" cy="1077218"/>
          </a:xfrm>
          <a:prstGeom prst="rect">
            <a:avLst/>
          </a:prstGeom>
        </p:spPr>
        <p:txBody>
          <a:bodyPr wrap="square">
            <a:spAutoFit/>
          </a:bodyPr>
          <a:lstStyle/>
          <a:p>
            <a:r>
              <a:rPr lang="en-US" altLang="zh-CN" sz="3200" b="1" dirty="0" smtClean="0">
                <a:latin typeface="Times New Roman" panose="02020603050405020304" pitchFamily="18" charset="0"/>
                <a:cs typeface="Times New Roman" panose="02020603050405020304" pitchFamily="18" charset="0"/>
              </a:rPr>
              <a:t>Describe the materials used in the experiment and explain the procedure.</a:t>
            </a:r>
            <a:endParaRPr lang="en-US" altLang="zh-CN" sz="3200" b="1" dirty="0" smtClean="0">
              <a:latin typeface="Times New Roman" panose="02020603050405020304" pitchFamily="18" charset="0"/>
              <a:cs typeface="Times New Roman" panose="02020603050405020304" pitchFamily="18" charset="0"/>
            </a:endParaRPr>
          </a:p>
        </p:txBody>
      </p:sp>
      <p:sp>
        <p:nvSpPr>
          <p:cNvPr id="4" name="矩形 3"/>
          <p:cNvSpPr/>
          <p:nvPr/>
        </p:nvSpPr>
        <p:spPr>
          <a:xfrm>
            <a:off x="477640" y="2085952"/>
            <a:ext cx="8001055" cy="4031873"/>
          </a:xfrm>
          <a:prstGeom prst="rect">
            <a:avLst/>
          </a:prstGeom>
          <a:solidFill>
            <a:schemeClr val="bg1"/>
          </a:solidFill>
        </p:spPr>
        <p:txBody>
          <a:bodyPr wrap="square">
            <a:spAutoFit/>
          </a:bodyPr>
          <a:lstStyle/>
          <a:p>
            <a:r>
              <a:rPr lang="en-US" altLang="zh-CN" sz="3200" b="1" dirty="0" smtClean="0">
                <a:latin typeface="Times New Roman" panose="02020603050405020304" pitchFamily="18" charset="0"/>
                <a:cs typeface="Times New Roman" panose="02020603050405020304" pitchFamily="18" charset="0"/>
              </a:rPr>
              <a:t>I prepared____________________________ _____________ to do this experiment.</a:t>
            </a:r>
            <a:endParaRPr lang="en-US" altLang="zh-CN" sz="3200" b="1" dirty="0" smtClean="0">
              <a:latin typeface="Times New Roman" panose="02020603050405020304" pitchFamily="18" charset="0"/>
              <a:cs typeface="Times New Roman" panose="02020603050405020304" pitchFamily="18" charset="0"/>
            </a:endParaRPr>
          </a:p>
          <a:p>
            <a:r>
              <a:rPr lang="en-US" altLang="zh-CN" sz="3200" b="1" dirty="0" smtClean="0">
                <a:latin typeface="Times New Roman" panose="02020603050405020304" pitchFamily="18" charset="0"/>
                <a:cs typeface="Times New Roman" panose="02020603050405020304" pitchFamily="18" charset="0"/>
              </a:rPr>
              <a:t>Procedure : ____________________________________________________________________________________________________________________________________________________________________________</a:t>
            </a:r>
            <a:endParaRPr lang="en-US" altLang="zh-CN" sz="3200" b="1" dirty="0" smtClean="0">
              <a:latin typeface="Times New Roman" panose="02020603050405020304" pitchFamily="18" charset="0"/>
              <a:cs typeface="Times New Roman" panose="02020603050405020304" pitchFamily="18" charset="0"/>
            </a:endParaRPr>
          </a:p>
        </p:txBody>
      </p:sp>
      <p:sp>
        <p:nvSpPr>
          <p:cNvPr id="5" name="文本框 7"/>
          <p:cNvSpPr txBox="1"/>
          <p:nvPr/>
        </p:nvSpPr>
        <p:spPr>
          <a:xfrm>
            <a:off x="388565" y="612103"/>
            <a:ext cx="1154486" cy="11757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nSpc>
                <a:spcPct val="110000"/>
              </a:lnSpc>
              <a:defRPr/>
            </a:pPr>
            <a:r>
              <a:rPr lang="en-US" altLang="zh-CN" sz="3200" b="1" dirty="0" smtClean="0">
                <a:latin typeface="Times New Roman" panose="02020603050405020304" pitchFamily="18" charset="0"/>
                <a:cs typeface="Times New Roman" panose="02020603050405020304" pitchFamily="18" charset="0"/>
              </a:rPr>
              <a:t>Main body </a:t>
            </a:r>
            <a:endParaRPr lang="en-US" altLang="zh-CN" sz="3200" b="1" dirty="0" smtClean="0">
              <a:latin typeface="Times New Roman" panose="02020603050405020304" pitchFamily="18" charset="0"/>
              <a:cs typeface="Times New Roman" panose="02020603050405020304" pitchFamily="18" charset="0"/>
            </a:endParaRPr>
          </a:p>
        </p:txBody>
      </p:sp>
      <p:sp>
        <p:nvSpPr>
          <p:cNvPr id="6" name="矩形 5"/>
          <p:cNvSpPr/>
          <p:nvPr/>
        </p:nvSpPr>
        <p:spPr>
          <a:xfrm>
            <a:off x="428597" y="2063485"/>
            <a:ext cx="7815811" cy="1077218"/>
          </a:xfrm>
          <a:prstGeom prst="rect">
            <a:avLst/>
          </a:prstGeom>
        </p:spPr>
        <p:txBody>
          <a:bodyPr wrap="square">
            <a:spAutoFit/>
          </a:bodyPr>
          <a:lstStyle/>
          <a:p>
            <a:r>
              <a:rPr lang="en-US" altLang="zh-CN" sz="3200" b="1" smtClean="0">
                <a:latin typeface="Times New Roman" panose="02020603050405020304" pitchFamily="18" charset="0"/>
                <a:cs typeface="Times New Roman" panose="02020603050405020304" pitchFamily="18" charset="0"/>
              </a:rPr>
              <a:t>                    </a:t>
            </a:r>
            <a:r>
              <a:rPr lang="en-US" altLang="zh-CN" sz="3200" b="1" smtClean="0">
                <a:solidFill>
                  <a:srgbClr val="FF0000"/>
                </a:solidFill>
                <a:latin typeface="Times New Roman" panose="02020603050405020304" pitchFamily="18" charset="0"/>
                <a:cs typeface="Times New Roman" panose="02020603050405020304" pitchFamily="18" charset="0"/>
              </a:rPr>
              <a:t>a </a:t>
            </a:r>
            <a:r>
              <a:rPr lang="en-US" altLang="zh-CN" sz="3200" b="1" dirty="0" smtClean="0">
                <a:solidFill>
                  <a:srgbClr val="FF0000"/>
                </a:solidFill>
                <a:latin typeface="Times New Roman" panose="02020603050405020304" pitchFamily="18" charset="0"/>
                <a:cs typeface="Times New Roman" panose="02020603050405020304" pitchFamily="18" charset="0"/>
              </a:rPr>
              <a:t>boiled egg, a bottle, </a:t>
            </a:r>
            <a:endParaRPr lang="en-US" altLang="zh-CN" sz="3200" b="1" dirty="0" smtClean="0">
              <a:solidFill>
                <a:srgbClr val="FF0000"/>
              </a:solidFill>
              <a:latin typeface="Times New Roman" panose="02020603050405020304" pitchFamily="18" charset="0"/>
              <a:cs typeface="Times New Roman" panose="02020603050405020304" pitchFamily="18" charset="0"/>
            </a:endParaRPr>
          </a:p>
          <a:p>
            <a:r>
              <a:rPr lang="en-US" altLang="zh-CN" sz="3200" b="1" dirty="0" smtClean="0">
                <a:solidFill>
                  <a:srgbClr val="FF0000"/>
                </a:solidFill>
                <a:latin typeface="Times New Roman" panose="02020603050405020304" pitchFamily="18" charset="0"/>
                <a:cs typeface="Times New Roman" panose="02020603050405020304" pitchFamily="18" charset="0"/>
              </a:rPr>
              <a:t>some hot water</a:t>
            </a:r>
            <a:endParaRPr lang="en-US" altLang="zh-CN" sz="3200" b="1" dirty="0">
              <a:solidFill>
                <a:srgbClr val="FF0000"/>
              </a:solidFill>
              <a:latin typeface="Times New Roman" panose="02020603050405020304" pitchFamily="18" charset="0"/>
              <a:cs typeface="Times New Roman" panose="02020603050405020304" pitchFamily="18" charset="0"/>
            </a:endParaRPr>
          </a:p>
        </p:txBody>
      </p:sp>
      <p:sp>
        <p:nvSpPr>
          <p:cNvPr id="7" name="矩形 6"/>
          <p:cNvSpPr/>
          <p:nvPr/>
        </p:nvSpPr>
        <p:spPr>
          <a:xfrm>
            <a:off x="520078" y="3580055"/>
            <a:ext cx="7632848" cy="2554545"/>
          </a:xfrm>
          <a:prstGeom prst="rect">
            <a:avLst/>
          </a:prstGeom>
        </p:spPr>
        <p:txBody>
          <a:bodyPr wrap="square">
            <a:spAutoFit/>
          </a:bodyPr>
          <a:lstStyle/>
          <a:p>
            <a:r>
              <a:rPr lang="en-US" altLang="zh-CN" sz="3200" b="1" dirty="0" smtClean="0">
                <a:solidFill>
                  <a:srgbClr val="FF0000"/>
                </a:solidFill>
                <a:latin typeface="Times New Roman" panose="02020603050405020304" pitchFamily="18" charset="0"/>
                <a:cs typeface="Times New Roman" panose="02020603050405020304" pitchFamily="18" charset="0"/>
              </a:rPr>
              <a:t>First, remove the shell of the egg. Then, carefully pour some hot water into the bottle and shake the bottle gently. At last, pour out the water and put the egg on the top of the bottle.  </a:t>
            </a:r>
            <a:endParaRPr lang="en-US" altLang="zh-CN" sz="32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
          <p:cNvSpPr/>
          <p:nvPr/>
        </p:nvSpPr>
        <p:spPr>
          <a:xfrm>
            <a:off x="240030" y="2069945"/>
            <a:ext cx="8538210" cy="3450745"/>
          </a:xfrm>
          <a:prstGeom prst="roundRect">
            <a:avLst/>
          </a:prstGeom>
          <a:gradFill flip="none" rotWithShape="1">
            <a:gsLst>
              <a:gs pos="0">
                <a:schemeClr val="accent6">
                  <a:lumMod val="40000"/>
                  <a:lumOff val="60000"/>
                  <a:tint val="66000"/>
                  <a:satMod val="160000"/>
                </a:schemeClr>
              </a:gs>
              <a:gs pos="50000">
                <a:schemeClr val="accent6">
                  <a:lumMod val="40000"/>
                  <a:lumOff val="60000"/>
                  <a:tint val="44500"/>
                  <a:satMod val="160000"/>
                </a:schemeClr>
              </a:gs>
              <a:gs pos="100000">
                <a:schemeClr val="accent6">
                  <a:lumMod val="40000"/>
                  <a:lumOff val="60000"/>
                  <a:tint val="23500"/>
                  <a:satMod val="160000"/>
                </a:schemeClr>
              </a:gs>
            </a:gsLst>
            <a:path path="circle">
              <a:fillToRect r="100000" b="100000"/>
            </a:path>
            <a:tileRect l="-100000" t="-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dirty="0">
              <a:solidFill>
                <a:schemeClr val="tx1"/>
              </a:solidFill>
            </a:endParaRPr>
          </a:p>
        </p:txBody>
      </p:sp>
      <p:sp>
        <p:nvSpPr>
          <p:cNvPr id="3" name="矩形 2"/>
          <p:cNvSpPr/>
          <p:nvPr/>
        </p:nvSpPr>
        <p:spPr>
          <a:xfrm>
            <a:off x="2791723" y="674010"/>
            <a:ext cx="5286412" cy="1077218"/>
          </a:xfrm>
          <a:prstGeom prst="rect">
            <a:avLst/>
          </a:prstGeom>
        </p:spPr>
        <p:txBody>
          <a:bodyPr wrap="square">
            <a:spAutoFit/>
          </a:bodyPr>
          <a:lstStyle/>
          <a:p>
            <a:r>
              <a:rPr lang="en-US" altLang="zh-CN" sz="3200" b="1" dirty="0" smtClean="0">
                <a:latin typeface="Times New Roman" panose="02020603050405020304" pitchFamily="18" charset="0"/>
                <a:cs typeface="Times New Roman" panose="02020603050405020304" pitchFamily="18" charset="0"/>
              </a:rPr>
              <a:t>Report the results and what you have learnt.</a:t>
            </a:r>
            <a:endParaRPr lang="en-US" altLang="zh-CN" sz="3200" b="1" dirty="0" smtClean="0">
              <a:latin typeface="Times New Roman" panose="02020603050405020304" pitchFamily="18" charset="0"/>
              <a:cs typeface="Times New Roman" panose="02020603050405020304" pitchFamily="18" charset="0"/>
            </a:endParaRPr>
          </a:p>
        </p:txBody>
      </p:sp>
      <p:sp>
        <p:nvSpPr>
          <p:cNvPr id="4" name="矩形 3"/>
          <p:cNvSpPr/>
          <p:nvPr/>
        </p:nvSpPr>
        <p:spPr>
          <a:xfrm>
            <a:off x="428597" y="2281288"/>
            <a:ext cx="8215370" cy="3046988"/>
          </a:xfrm>
          <a:prstGeom prst="rect">
            <a:avLst/>
          </a:prstGeom>
          <a:solidFill>
            <a:schemeClr val="bg1"/>
          </a:solidFill>
        </p:spPr>
        <p:txBody>
          <a:bodyPr wrap="square">
            <a:spAutoFit/>
          </a:bodyPr>
          <a:lstStyle/>
          <a:p>
            <a:r>
              <a:rPr lang="en-US" altLang="zh-CN" sz="3200" b="1" dirty="0" smtClean="0">
                <a:latin typeface="Times New Roman" panose="02020603050405020304" pitchFamily="18" charset="0"/>
                <a:cs typeface="Times New Roman" panose="02020603050405020304" pitchFamily="18" charset="0"/>
              </a:rPr>
              <a:t>After the experiment, I can draw the conclusion that _________________________</a:t>
            </a:r>
            <a:endParaRPr lang="en-US" altLang="zh-CN" sz="3200" b="1" dirty="0" smtClean="0">
              <a:latin typeface="Times New Roman" panose="02020603050405020304" pitchFamily="18" charset="0"/>
              <a:cs typeface="Times New Roman" panose="02020603050405020304" pitchFamily="18" charset="0"/>
            </a:endParaRPr>
          </a:p>
          <a:p>
            <a:r>
              <a:rPr lang="en-US" altLang="zh-CN" sz="3200" b="1" dirty="0" smtClean="0">
                <a:latin typeface="Times New Roman" panose="02020603050405020304" pitchFamily="18" charset="0"/>
                <a:cs typeface="Times New Roman" panose="02020603050405020304" pitchFamily="18" charset="0"/>
              </a:rPr>
              <a:t>_______________________________________</a:t>
            </a:r>
            <a:endParaRPr lang="en-US" altLang="zh-CN" sz="3200" b="1" dirty="0" smtClean="0">
              <a:latin typeface="Times New Roman" panose="02020603050405020304" pitchFamily="18" charset="0"/>
              <a:cs typeface="Times New Roman" panose="02020603050405020304" pitchFamily="18" charset="0"/>
            </a:endParaRPr>
          </a:p>
          <a:p>
            <a:r>
              <a:rPr lang="en-US" altLang="zh-CN" sz="3200" b="1" dirty="0" smtClean="0">
                <a:latin typeface="Times New Roman" panose="02020603050405020304" pitchFamily="18" charset="0"/>
                <a:cs typeface="Times New Roman" panose="02020603050405020304" pitchFamily="18" charset="0"/>
              </a:rPr>
              <a:t>_______________________________________</a:t>
            </a:r>
            <a:endParaRPr lang="en-US" altLang="zh-CN" sz="3200" b="1" dirty="0" smtClean="0">
              <a:latin typeface="Times New Roman" panose="02020603050405020304" pitchFamily="18" charset="0"/>
              <a:cs typeface="Times New Roman" panose="02020603050405020304" pitchFamily="18" charset="0"/>
            </a:endParaRPr>
          </a:p>
          <a:p>
            <a:r>
              <a:rPr lang="en-US" altLang="zh-CN" sz="3200" b="1" dirty="0" smtClean="0">
                <a:latin typeface="Times New Roman" panose="02020603050405020304" pitchFamily="18" charset="0"/>
                <a:cs typeface="Times New Roman" panose="02020603050405020304" pitchFamily="18" charset="0"/>
              </a:rPr>
              <a:t>_______________________________________</a:t>
            </a:r>
            <a:endParaRPr lang="en-US" altLang="zh-CN" sz="3200" b="1" dirty="0" smtClean="0">
              <a:latin typeface="Times New Roman" panose="02020603050405020304" pitchFamily="18" charset="0"/>
              <a:cs typeface="Times New Roman" panose="02020603050405020304" pitchFamily="18" charset="0"/>
            </a:endParaRPr>
          </a:p>
          <a:p>
            <a:r>
              <a:rPr lang="en-US" altLang="zh-CN" sz="3200" b="1" dirty="0" smtClean="0">
                <a:latin typeface="Times New Roman" panose="02020603050405020304" pitchFamily="18" charset="0"/>
                <a:cs typeface="Times New Roman" panose="02020603050405020304" pitchFamily="18" charset="0"/>
              </a:rPr>
              <a:t>_______________________________________</a:t>
            </a:r>
            <a:endParaRPr lang="en-US" altLang="zh-CN" sz="2800" b="1" dirty="0" smtClean="0">
              <a:latin typeface="Times New Roman" panose="02020603050405020304" pitchFamily="18" charset="0"/>
              <a:cs typeface="Times New Roman" panose="02020603050405020304" pitchFamily="18" charset="0"/>
            </a:endParaRPr>
          </a:p>
        </p:txBody>
      </p:sp>
      <p:sp>
        <p:nvSpPr>
          <p:cNvPr id="5" name="文本框 7"/>
          <p:cNvSpPr txBox="1"/>
          <p:nvPr/>
        </p:nvSpPr>
        <p:spPr>
          <a:xfrm>
            <a:off x="428597" y="935750"/>
            <a:ext cx="2277403" cy="59477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nSpc>
                <a:spcPct val="110000"/>
              </a:lnSpc>
              <a:defRPr/>
            </a:pPr>
            <a:r>
              <a:rPr lang="en-US" altLang="zh-CN" sz="3200" b="1" dirty="0" smtClean="0">
                <a:latin typeface="Times New Roman" panose="02020603050405020304" pitchFamily="18" charset="0"/>
                <a:cs typeface="Times New Roman" panose="02020603050405020304" pitchFamily="18" charset="0"/>
              </a:rPr>
              <a:t>Conclusion</a:t>
            </a:r>
            <a:endParaRPr lang="zh-CN" altLang="en-US" sz="3200" b="1" dirty="0">
              <a:solidFill>
                <a:srgbClr val="FFFFFF"/>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矩形 5"/>
          <p:cNvSpPr/>
          <p:nvPr/>
        </p:nvSpPr>
        <p:spPr>
          <a:xfrm>
            <a:off x="675146" y="5744415"/>
            <a:ext cx="7402989" cy="584775"/>
          </a:xfrm>
          <a:prstGeom prst="rect">
            <a:avLst/>
          </a:prstGeom>
        </p:spPr>
        <p:txBody>
          <a:bodyPr wrap="none">
            <a:spAutoFit/>
          </a:bodyPr>
          <a:lstStyle/>
          <a:p>
            <a:r>
              <a:rPr lang="en-US" altLang="zh-CN" sz="3200" b="1" dirty="0" smtClean="0">
                <a:solidFill>
                  <a:srgbClr val="0000FF"/>
                </a:solidFill>
                <a:latin typeface="Arial" panose="020B0604020202020204" pitchFamily="34" charset="0"/>
                <a:cs typeface="Arial" panose="020B0604020202020204" pitchFamily="34" charset="0"/>
              </a:rPr>
              <a:t>Now write a report of the experiment.</a:t>
            </a:r>
            <a:endParaRPr lang="en-US" altLang="zh-CN" sz="3200" b="1" dirty="0">
              <a:solidFill>
                <a:srgbClr val="0000FF"/>
              </a:solidFill>
              <a:latin typeface="Arial" panose="020B0604020202020204" pitchFamily="34" charset="0"/>
              <a:cs typeface="Arial" panose="020B0604020202020204" pitchFamily="34" charset="0"/>
            </a:endParaRPr>
          </a:p>
        </p:txBody>
      </p:sp>
      <p:sp>
        <p:nvSpPr>
          <p:cNvPr id="7" name="TextBox 6"/>
          <p:cNvSpPr txBox="1"/>
          <p:nvPr/>
        </p:nvSpPr>
        <p:spPr>
          <a:xfrm>
            <a:off x="455545" y="2773730"/>
            <a:ext cx="8014085" cy="2554545"/>
          </a:xfrm>
          <a:prstGeom prst="rect">
            <a:avLst/>
          </a:prstGeom>
          <a:noFill/>
        </p:spPr>
        <p:txBody>
          <a:bodyPr wrap="square" rtlCol="0">
            <a:spAutoFit/>
          </a:bodyPr>
          <a:lstStyle/>
          <a:p>
            <a:r>
              <a:rPr lang="en-US" altLang="zh-CN" sz="3200" b="1" dirty="0" smtClean="0">
                <a:solidFill>
                  <a:prstClr val="black"/>
                </a:solidFill>
                <a:latin typeface="Times New Roman" panose="02020603050405020304" pitchFamily="18" charset="0"/>
                <a:cs typeface="Times New Roman" panose="02020603050405020304" pitchFamily="18" charset="0"/>
              </a:rPr>
              <a:t>                           </a:t>
            </a:r>
            <a:r>
              <a:rPr lang="en-US" altLang="zh-CN" sz="3200" b="1" dirty="0" smtClean="0">
                <a:solidFill>
                  <a:srgbClr val="FF0000"/>
                </a:solidFill>
                <a:latin typeface="Times New Roman" panose="02020603050405020304" pitchFamily="18" charset="0"/>
                <a:cs typeface="Times New Roman" panose="02020603050405020304" pitchFamily="18" charset="0"/>
              </a:rPr>
              <a:t>the air in the bottle escapes </a:t>
            </a:r>
            <a:endParaRPr lang="en-US" altLang="zh-CN" sz="3200" b="1" dirty="0" smtClean="0">
              <a:solidFill>
                <a:srgbClr val="FF0000"/>
              </a:solidFill>
              <a:latin typeface="Times New Roman" panose="02020603050405020304" pitchFamily="18" charset="0"/>
              <a:cs typeface="Times New Roman" panose="02020603050405020304" pitchFamily="18" charset="0"/>
            </a:endParaRPr>
          </a:p>
          <a:p>
            <a:r>
              <a:rPr lang="en-US" altLang="zh-CN" sz="3200" b="1" dirty="0" smtClean="0">
                <a:solidFill>
                  <a:srgbClr val="FF0000"/>
                </a:solidFill>
                <a:latin typeface="Times New Roman" panose="02020603050405020304" pitchFamily="18" charset="0"/>
                <a:cs typeface="Times New Roman" panose="02020603050405020304" pitchFamily="18" charset="0"/>
              </a:rPr>
              <a:t>when it is heated by the hot water, making the air pressure smaller inside. Therefore, the air out of the bottle pushes the egg into the bottle.</a:t>
            </a:r>
            <a:endParaRPr lang="zh-CN" altLang="en-US" sz="3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anim calcmode="lin" valueType="num">
                                      <p:cBhvr>
                                        <p:cTn id="12" dur="500" fill="hold"/>
                                        <p:tgtEl>
                                          <p:spTgt spid="6"/>
                                        </p:tgtEl>
                                        <p:attrNameLst>
                                          <p:attrName>ppt_x</p:attrName>
                                        </p:attrNameLst>
                                      </p:cBhvr>
                                      <p:tavLst>
                                        <p:tav tm="0">
                                          <p:val>
                                            <p:strVal val="#ppt_x"/>
                                          </p:val>
                                        </p:tav>
                                        <p:tav tm="100000">
                                          <p:val>
                                            <p:strVal val="#ppt_x"/>
                                          </p:val>
                                        </p:tav>
                                      </p:tavLst>
                                    </p:anim>
                                    <p:anim calcmode="lin" valueType="num">
                                      <p:cBhvr>
                                        <p:cTn id="13"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395536" y="217647"/>
            <a:ext cx="8496944" cy="1627177"/>
          </a:xfrm>
          <a:prstGeom prst="rect">
            <a:avLst/>
          </a:prstGeom>
        </p:spPr>
        <p:txBody>
          <a:bodyPr wrap="square">
            <a:spAutoFit/>
          </a:bodyPr>
          <a:lstStyle/>
          <a:p>
            <a:pPr marL="444500" indent="-444500">
              <a:lnSpc>
                <a:spcPct val="114000"/>
              </a:lnSpc>
            </a:pPr>
            <a:r>
              <a:rPr lang="en-US" altLang="zh-CN" sz="3000" b="1" dirty="0" smtClean="0">
                <a:solidFill>
                  <a:srgbClr val="0000FF"/>
                </a:solidFill>
                <a:latin typeface="Arial" panose="020B0604020202020204" pitchFamily="34" charset="0"/>
                <a:cs typeface="Arial" panose="020B0604020202020204" pitchFamily="34" charset="0"/>
              </a:rPr>
              <a:t>1. Read the short introduction to Benjamin Franklin and share any other information you know about him?</a:t>
            </a:r>
            <a:endParaRPr lang="en-US" altLang="zh-CN" sz="3000" b="1" dirty="0" smtClean="0">
              <a:solidFill>
                <a:srgbClr val="0000FF"/>
              </a:solidFill>
              <a:latin typeface="Arial" panose="020B0604020202020204" pitchFamily="34" charset="0"/>
              <a:cs typeface="Arial" panose="020B0604020202020204" pitchFamily="34" charset="0"/>
            </a:endParaRPr>
          </a:p>
        </p:txBody>
      </p:sp>
      <p:sp>
        <p:nvSpPr>
          <p:cNvPr id="10" name="TextBox 9"/>
          <p:cNvSpPr txBox="1"/>
          <p:nvPr/>
        </p:nvSpPr>
        <p:spPr>
          <a:xfrm>
            <a:off x="2815876" y="1772816"/>
            <a:ext cx="6076604" cy="4662815"/>
          </a:xfrm>
          <a:prstGeom prst="rect">
            <a:avLst/>
          </a:prstGeom>
          <a:noFill/>
        </p:spPr>
        <p:txBody>
          <a:bodyPr wrap="square" rtlCol="0">
            <a:spAutoFit/>
          </a:bodyPr>
          <a:lstStyle/>
          <a:p>
            <a:pPr>
              <a:lnSpc>
                <a:spcPct val="110000"/>
              </a:lnSpc>
            </a:pPr>
            <a:r>
              <a:rPr lang="en-US" altLang="zh-CN" sz="3000" b="1" dirty="0" smtClean="0">
                <a:latin typeface="Times New Roman" panose="02020603050405020304" pitchFamily="18" charset="0"/>
                <a:cs typeface="Times New Roman" panose="02020603050405020304" pitchFamily="18" charset="0"/>
              </a:rPr>
              <a:t>Benjamin Franklin(1706-1790)was </a:t>
            </a:r>
            <a:r>
              <a:rPr lang="en-US" altLang="zh-CN" sz="3000" b="1" dirty="0" smtClean="0">
                <a:solidFill>
                  <a:srgbClr val="FF0000"/>
                </a:solidFill>
                <a:latin typeface="Times New Roman" panose="02020603050405020304" pitchFamily="18" charset="0"/>
                <a:cs typeface="Times New Roman" panose="02020603050405020304" pitchFamily="18" charset="0"/>
              </a:rPr>
              <a:t>one of the Founding Fathers of the United States</a:t>
            </a:r>
            <a:r>
              <a:rPr lang="en-US" altLang="zh-CN" sz="3000" b="1" dirty="0" smtClean="0">
                <a:solidFill>
                  <a:srgbClr val="0000FF"/>
                </a:solidFill>
                <a:latin typeface="Times New Roman" panose="02020603050405020304" pitchFamily="18" charset="0"/>
                <a:cs typeface="Times New Roman" panose="02020603050405020304" pitchFamily="18" charset="0"/>
              </a:rPr>
              <a:t> </a:t>
            </a:r>
            <a:r>
              <a:rPr lang="en-US" altLang="zh-CN" sz="3000" b="1" dirty="0" smtClean="0">
                <a:latin typeface="Times New Roman" panose="02020603050405020304" pitchFamily="18" charset="0"/>
                <a:cs typeface="Times New Roman" panose="02020603050405020304" pitchFamily="18" charset="0"/>
              </a:rPr>
              <a:t>and helped </a:t>
            </a:r>
            <a:r>
              <a:rPr lang="en-US" altLang="zh-CN" sz="3000" b="1" dirty="0" smtClean="0">
                <a:solidFill>
                  <a:srgbClr val="FF0000"/>
                </a:solidFill>
                <a:latin typeface="Times New Roman" panose="02020603050405020304" pitchFamily="18" charset="0"/>
                <a:cs typeface="Times New Roman" panose="02020603050405020304" pitchFamily="18" charset="0"/>
              </a:rPr>
              <a:t>draft the </a:t>
            </a:r>
            <a:r>
              <a:rPr lang="en-US" altLang="zh-CN" sz="3000" b="1" i="1" dirty="0" smtClean="0">
                <a:solidFill>
                  <a:srgbClr val="FF0000"/>
                </a:solidFill>
                <a:latin typeface="Times New Roman" panose="02020603050405020304" pitchFamily="18" charset="0"/>
                <a:cs typeface="Times New Roman" panose="02020603050405020304" pitchFamily="18" charset="0"/>
              </a:rPr>
              <a:t>Declaration of Independence</a:t>
            </a:r>
            <a:r>
              <a:rPr lang="en-US" altLang="zh-CN" sz="3000" b="1" dirty="0" smtClean="0">
                <a:latin typeface="Times New Roman" panose="02020603050405020304" pitchFamily="18" charset="0"/>
                <a:cs typeface="Times New Roman" panose="02020603050405020304" pitchFamily="18" charset="0"/>
              </a:rPr>
              <a:t>. Apart from being a successful </a:t>
            </a:r>
            <a:r>
              <a:rPr lang="en-US" altLang="zh-CN" sz="3000" b="1" dirty="0" smtClean="0">
                <a:solidFill>
                  <a:srgbClr val="FF0000"/>
                </a:solidFill>
                <a:latin typeface="Times New Roman" panose="02020603050405020304" pitchFamily="18" charset="0"/>
                <a:cs typeface="Times New Roman" panose="02020603050405020304" pitchFamily="18" charset="0"/>
              </a:rPr>
              <a:t>statesman</a:t>
            </a:r>
            <a:r>
              <a:rPr lang="en-US" altLang="zh-CN" sz="3000" b="1" dirty="0" smtClean="0">
                <a:latin typeface="Times New Roman" panose="02020603050405020304" pitchFamily="18" charset="0"/>
                <a:cs typeface="Times New Roman" panose="02020603050405020304" pitchFamily="18" charset="0"/>
              </a:rPr>
              <a:t>, he was also well known as a leading American </a:t>
            </a:r>
            <a:r>
              <a:rPr lang="en-US" altLang="zh-CN" sz="3000" b="1" dirty="0" smtClean="0">
                <a:solidFill>
                  <a:srgbClr val="FF0000"/>
                </a:solidFill>
                <a:latin typeface="Times New Roman" panose="02020603050405020304" pitchFamily="18" charset="0"/>
                <a:cs typeface="Times New Roman" panose="02020603050405020304" pitchFamily="18" charset="0"/>
              </a:rPr>
              <a:t>author</a:t>
            </a:r>
            <a:r>
              <a:rPr lang="en-US" altLang="zh-CN" sz="3000" b="1" dirty="0" smtClean="0">
                <a:latin typeface="Times New Roman" panose="02020603050405020304" pitchFamily="18" charset="0"/>
                <a:cs typeface="Times New Roman" panose="02020603050405020304" pitchFamily="18" charset="0"/>
              </a:rPr>
              <a:t>,</a:t>
            </a:r>
            <a:r>
              <a:rPr lang="en-US" altLang="zh-CN" sz="3000" b="1" dirty="0" smtClean="0">
                <a:solidFill>
                  <a:srgbClr val="0000FF"/>
                </a:solidFill>
                <a:latin typeface="Times New Roman" panose="02020603050405020304" pitchFamily="18" charset="0"/>
                <a:cs typeface="Times New Roman" panose="02020603050405020304" pitchFamily="18" charset="0"/>
              </a:rPr>
              <a:t> </a:t>
            </a:r>
            <a:r>
              <a:rPr lang="en-US" altLang="zh-CN" sz="3000" b="1" dirty="0" smtClean="0">
                <a:solidFill>
                  <a:srgbClr val="FF0000"/>
                </a:solidFill>
                <a:latin typeface="Times New Roman" panose="02020603050405020304" pitchFamily="18" charset="0"/>
                <a:cs typeface="Times New Roman" panose="02020603050405020304" pitchFamily="18" charset="0"/>
              </a:rPr>
              <a:t>printer</a:t>
            </a:r>
            <a:r>
              <a:rPr lang="en-US" altLang="zh-CN" sz="3000" b="1" dirty="0" smtClean="0">
                <a:latin typeface="Times New Roman" panose="02020603050405020304" pitchFamily="18" charset="0"/>
                <a:cs typeface="Times New Roman" panose="02020603050405020304" pitchFamily="18" charset="0"/>
              </a:rPr>
              <a:t> and </a:t>
            </a:r>
            <a:r>
              <a:rPr lang="en-US" altLang="zh-CN" sz="3000" b="1" dirty="0" smtClean="0">
                <a:solidFill>
                  <a:srgbClr val="FF0000"/>
                </a:solidFill>
                <a:latin typeface="Times New Roman" panose="02020603050405020304" pitchFamily="18" charset="0"/>
                <a:cs typeface="Times New Roman" panose="02020603050405020304" pitchFamily="18" charset="0"/>
              </a:rPr>
              <a:t>publisher</a:t>
            </a:r>
            <a:r>
              <a:rPr lang="en-US" altLang="zh-CN" sz="3000" b="1" dirty="0" smtClean="0">
                <a:latin typeface="Times New Roman" panose="02020603050405020304" pitchFamily="18" charset="0"/>
                <a:cs typeface="Times New Roman" panose="02020603050405020304" pitchFamily="18" charset="0"/>
              </a:rPr>
              <a:t>, successful </a:t>
            </a:r>
            <a:r>
              <a:rPr lang="en-US" altLang="zh-CN" sz="3000" b="1" dirty="0" smtClean="0">
                <a:solidFill>
                  <a:srgbClr val="FF0000"/>
                </a:solidFill>
                <a:latin typeface="Times New Roman" panose="02020603050405020304" pitchFamily="18" charset="0"/>
                <a:cs typeface="Times New Roman" panose="02020603050405020304" pitchFamily="18" charset="0"/>
              </a:rPr>
              <a:t>diplomat</a:t>
            </a:r>
            <a:r>
              <a:rPr lang="en-US" altLang="zh-CN" sz="3000" b="1" dirty="0" smtClean="0">
                <a:latin typeface="Times New Roman" panose="02020603050405020304" pitchFamily="18" charset="0"/>
                <a:cs typeface="Times New Roman" panose="02020603050405020304" pitchFamily="18" charset="0"/>
              </a:rPr>
              <a:t>, creative </a:t>
            </a:r>
            <a:r>
              <a:rPr lang="en-US" altLang="zh-CN" sz="3000" b="1" dirty="0" smtClean="0">
                <a:solidFill>
                  <a:srgbClr val="FF0000"/>
                </a:solidFill>
                <a:latin typeface="Times New Roman" panose="02020603050405020304" pitchFamily="18" charset="0"/>
                <a:cs typeface="Times New Roman" panose="02020603050405020304" pitchFamily="18" charset="0"/>
              </a:rPr>
              <a:t>scientist</a:t>
            </a:r>
            <a:r>
              <a:rPr lang="en-US" altLang="zh-CN" sz="3000" b="1" dirty="0" smtClean="0">
                <a:solidFill>
                  <a:srgbClr val="0000FF"/>
                </a:solidFill>
                <a:latin typeface="Times New Roman" panose="02020603050405020304" pitchFamily="18" charset="0"/>
                <a:cs typeface="Times New Roman" panose="02020603050405020304" pitchFamily="18" charset="0"/>
              </a:rPr>
              <a:t> </a:t>
            </a:r>
            <a:r>
              <a:rPr lang="en-US" altLang="zh-CN" sz="3000" b="1" dirty="0" smtClean="0">
                <a:latin typeface="Times New Roman" panose="02020603050405020304" pitchFamily="18" charset="0"/>
                <a:cs typeface="Times New Roman" panose="02020603050405020304" pitchFamily="18" charset="0"/>
              </a:rPr>
              <a:t>and </a:t>
            </a:r>
            <a:r>
              <a:rPr lang="en-US" altLang="zh-CN" sz="3000" b="1" dirty="0" smtClean="0">
                <a:solidFill>
                  <a:srgbClr val="FF0000"/>
                </a:solidFill>
                <a:latin typeface="Times New Roman" panose="02020603050405020304" pitchFamily="18" charset="0"/>
                <a:cs typeface="Times New Roman" panose="02020603050405020304" pitchFamily="18" charset="0"/>
              </a:rPr>
              <a:t>inventor</a:t>
            </a:r>
            <a:r>
              <a:rPr lang="en-US" altLang="zh-CN" sz="3000" b="1" dirty="0" smtClean="0">
                <a:latin typeface="Times New Roman" panose="02020603050405020304" pitchFamily="18" charset="0"/>
                <a:cs typeface="Times New Roman" panose="02020603050405020304" pitchFamily="18" charset="0"/>
              </a:rPr>
              <a:t>.</a:t>
            </a:r>
            <a:endParaRPr lang="zh-CN" altLang="zh-CN" sz="3000" b="1" dirty="0">
              <a:latin typeface="Times New Roman" panose="02020603050405020304" pitchFamily="18" charset="0"/>
              <a:cs typeface="Times New Roman" panose="02020603050405020304" pitchFamily="18" charset="0"/>
            </a:endParaRPr>
          </a:p>
        </p:txBody>
      </p:sp>
      <p:pic>
        <p:nvPicPr>
          <p:cNvPr id="1026" name="Picture 2"/>
          <p:cNvPicPr>
            <a:picLocks noChangeAspect="1" noChangeArrowheads="1"/>
          </p:cNvPicPr>
          <p:nvPr/>
        </p:nvPicPr>
        <p:blipFill>
          <a:blip r:embed="rId1" cstate="print"/>
          <a:srcRect/>
          <a:stretch>
            <a:fillRect/>
          </a:stretch>
        </p:blipFill>
        <p:spPr bwMode="auto">
          <a:xfrm>
            <a:off x="179512" y="2492896"/>
            <a:ext cx="2420340" cy="27789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25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241935" y="228600"/>
            <a:ext cx="8738235" cy="6554470"/>
          </a:xfrm>
          <a:prstGeom prst="rect">
            <a:avLst/>
          </a:prstGeom>
          <a:noFill/>
          <a:ln w="9525">
            <a:noFill/>
          </a:ln>
        </p:spPr>
        <p:txBody>
          <a:bodyPr wrap="square">
            <a:spAutoFit/>
          </a:bodyPr>
          <a:p>
            <a:pPr indent="304800"/>
            <a:r>
              <a:rPr lang="en-US" sz="2800" b="1">
                <a:latin typeface="Times New Roman" panose="02020603050405020304" pitchFamily="18" charset="0"/>
                <a:ea typeface="宋体" panose="02010600030101010101" pitchFamily="2" charset="-122"/>
              </a:rPr>
              <a:t>The experiment </a:t>
            </a:r>
            <a:r>
              <a:rPr lang="en-US" sz="2800" b="1" u="sng">
                <a:solidFill>
                  <a:srgbClr val="FF0000"/>
                </a:solidFill>
                <a:latin typeface="Times New Roman" panose="02020603050405020304" pitchFamily="18" charset="0"/>
                <a:ea typeface="宋体" panose="02010600030101010101" pitchFamily="2" charset="-122"/>
              </a:rPr>
              <a:t>is designed to prove</a:t>
            </a:r>
            <a:r>
              <a:rPr lang="en-US" sz="2800" b="1">
                <a:latin typeface="Times New Roman" panose="02020603050405020304" pitchFamily="18" charset="0"/>
                <a:ea typeface="宋体" panose="02010600030101010101" pitchFamily="2" charset="-122"/>
              </a:rPr>
              <a:t> </a:t>
            </a:r>
            <a:r>
              <a:rPr lang="en-US" sz="2800" b="1" u="sng">
                <a:solidFill>
                  <a:srgbClr val="FF0000"/>
                </a:solidFill>
                <a:latin typeface="Times New Roman" panose="02020603050405020304" pitchFamily="18" charset="0"/>
                <a:ea typeface="宋体" panose="02010600030101010101" pitchFamily="2" charset="-122"/>
              </a:rPr>
              <a:t>whether</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air pressure really exists.</a:t>
            </a:r>
            <a:r>
              <a:rPr lang="en-US" sz="2800" b="1" u="sng">
                <a:latin typeface="Times New Roman" panose="02020603050405020304" pitchFamily="18" charset="0"/>
                <a:ea typeface="宋体" panose="02010600030101010101" pitchFamily="2" charset="-122"/>
              </a:rPr>
              <a:t></a:t>
            </a:r>
            <a:r>
              <a:rPr lang="en-US" sz="2800" b="1" u="sng">
                <a:solidFill>
                  <a:srgbClr val="FF0000"/>
                </a:solidFill>
                <a:latin typeface="Times New Roman" panose="02020603050405020304" pitchFamily="18" charset="0"/>
                <a:ea typeface="宋体" panose="02010600030101010101" pitchFamily="2" charset="-122"/>
              </a:rPr>
              <a:t>At the beginning of</a:t>
            </a:r>
            <a:r>
              <a:rPr lang="en-US" sz="2800" b="1">
                <a:latin typeface="Times New Roman" panose="02020603050405020304" pitchFamily="18" charset="0"/>
                <a:ea typeface="宋体" panose="02010600030101010101" pitchFamily="2" charset="-122"/>
              </a:rPr>
              <a:t> the experiment, 1 prepared</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the materials, including a boiled egg, a glass</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bottle </a:t>
            </a:r>
            <a:r>
              <a:rPr lang="en-US" sz="2800" b="1" u="sng">
                <a:solidFill>
                  <a:srgbClr val="FF0000"/>
                </a:solidFill>
                <a:latin typeface="Times New Roman" panose="02020603050405020304" pitchFamily="18" charset="0"/>
                <a:ea typeface="宋体" panose="02010600030101010101" pitchFamily="2" charset="-122"/>
              </a:rPr>
              <a:t>whose neck</a:t>
            </a:r>
            <a:r>
              <a:rPr lang="en-US" sz="2800" b="1">
                <a:latin typeface="Times New Roman" panose="02020603050405020304" pitchFamily="18" charset="0"/>
                <a:ea typeface="宋体" panose="02010600030101010101" pitchFamily="2" charset="-122"/>
              </a:rPr>
              <a:t> is a bit smaller than the</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egg, and some hot water. </a:t>
            </a:r>
            <a:r>
              <a:rPr lang="en-US" sz="2800" b="1" u="sng">
                <a:solidFill>
                  <a:srgbClr val="FF0000"/>
                </a:solidFill>
                <a:latin typeface="Times New Roman" panose="02020603050405020304" pitchFamily="18" charset="0"/>
                <a:ea typeface="宋体" panose="02010600030101010101" pitchFamily="2" charset="-122"/>
              </a:rPr>
              <a:t>With all the things</a:t>
            </a:r>
            <a:r>
              <a:rPr lang="en-US" sz="2800" b="1" u="sng">
                <a:solidFill>
                  <a:srgbClr val="FF0000"/>
                </a:solidFill>
                <a:latin typeface="Times New Roman" panose="02020603050405020304" pitchFamily="18" charset="0"/>
                <a:cs typeface="Times New Roman" panose="02020603050405020304" pitchFamily="18" charset="0"/>
              </a:rPr>
              <a:t> </a:t>
            </a:r>
            <a:r>
              <a:rPr lang="en-US" sz="2800" b="1" u="sng">
                <a:solidFill>
                  <a:srgbClr val="FF0000"/>
                </a:solidFill>
                <a:latin typeface="Times New Roman" panose="02020603050405020304" pitchFamily="18" charset="0"/>
                <a:ea typeface="宋体" panose="02010600030101010101" pitchFamily="2" charset="-122"/>
              </a:rPr>
              <a:t>prepared</a:t>
            </a:r>
            <a:r>
              <a:rPr lang="en-US" sz="2800" b="1">
                <a:latin typeface="Times New Roman" panose="02020603050405020304" pitchFamily="18" charset="0"/>
                <a:ea typeface="宋体" panose="02010600030101010101" pitchFamily="2" charset="-122"/>
              </a:rPr>
              <a:t>, the experiment began.</a:t>
            </a:r>
            <a:r>
              <a:rPr lang="en-US" sz="2800" b="1">
                <a:latin typeface="Times New Roman" panose="02020603050405020304" pitchFamily="18" charset="0"/>
                <a:cs typeface="Times New Roman" panose="02020603050405020304" pitchFamily="18" charset="0"/>
              </a:rPr>
              <a:t> </a:t>
            </a:r>
            <a:r>
              <a:rPr lang="en-US" sz="2800" b="1" u="sng">
                <a:solidFill>
                  <a:srgbClr val="FF0000"/>
                </a:solidFill>
                <a:latin typeface="Times New Roman" panose="02020603050405020304" pitchFamily="18" charset="0"/>
                <a:ea typeface="宋体" panose="02010600030101010101" pitchFamily="2" charset="-122"/>
              </a:rPr>
              <a:t>First</a:t>
            </a:r>
            <a:r>
              <a:rPr lang="en-US" sz="2800" b="1">
                <a:latin typeface="Times New Roman" panose="02020603050405020304" pitchFamily="18" charset="0"/>
                <a:ea typeface="宋体" panose="02010600030101010101" pitchFamily="2" charset="-122"/>
              </a:rPr>
              <a:t>, I removed the shell of the egg. </a:t>
            </a:r>
            <a:r>
              <a:rPr lang="en-US" sz="2800" b="1" u="sng">
                <a:solidFill>
                  <a:srgbClr val="FF0000"/>
                </a:solidFill>
                <a:latin typeface="Times New Roman" panose="02020603050405020304" pitchFamily="18" charset="0"/>
                <a:ea typeface="宋体" panose="02010600030101010101" pitchFamily="2" charset="-122"/>
              </a:rPr>
              <a:t>Then</a:t>
            </a:r>
            <a:r>
              <a:rPr lang="en-US" sz="2800" b="1" u="sng">
                <a:latin typeface="Times New Roman" panose="02020603050405020304" pitchFamily="18" charset="0"/>
                <a:ea typeface="宋体" panose="02010600030101010101" pitchFamily="2" charset="-122"/>
              </a:rPr>
              <a:t>,</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I</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carefully poured some hot water into the</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bottle, and shook the bottle gently.</a:t>
            </a:r>
            <a:r>
              <a:rPr lang="en-US" sz="2800" b="1" u="sng">
                <a:latin typeface="Times New Roman" panose="02020603050405020304" pitchFamily="18" charset="0"/>
                <a:ea typeface="宋体" panose="02010600030101010101" pitchFamily="2" charset="-122"/>
              </a:rPr>
              <a:t> </a:t>
            </a:r>
            <a:r>
              <a:rPr lang="en-US" sz="2800" b="1" u="sng">
                <a:solidFill>
                  <a:srgbClr val="FF0000"/>
                </a:solidFill>
                <a:latin typeface="Times New Roman" panose="02020603050405020304" pitchFamily="18" charset="0"/>
                <a:ea typeface="宋体" panose="02010600030101010101" pitchFamily="2" charset="-122"/>
              </a:rPr>
              <a:t>After a few</a:t>
            </a:r>
            <a:r>
              <a:rPr lang="en-US" sz="2800" b="1" u="sng">
                <a:solidFill>
                  <a:srgbClr val="FF0000"/>
                </a:solidFill>
                <a:latin typeface="Times New Roman" panose="02020603050405020304" pitchFamily="18" charset="0"/>
                <a:cs typeface="Times New Roman" panose="02020603050405020304" pitchFamily="18" charset="0"/>
              </a:rPr>
              <a:t> </a:t>
            </a:r>
            <a:r>
              <a:rPr lang="en-US" sz="2800" b="1" u="sng">
                <a:solidFill>
                  <a:srgbClr val="FF0000"/>
                </a:solidFill>
                <a:latin typeface="Times New Roman" panose="02020603050405020304" pitchFamily="18" charset="0"/>
                <a:ea typeface="宋体" panose="02010600030101010101" pitchFamily="2" charset="-122"/>
              </a:rPr>
              <a:t>minutes</a:t>
            </a:r>
            <a:r>
              <a:rPr lang="en-US" sz="2800" b="1">
                <a:latin typeface="Times New Roman" panose="02020603050405020304" pitchFamily="18" charset="0"/>
                <a:ea typeface="宋体" panose="02010600030101010101" pitchFamily="2" charset="-122"/>
              </a:rPr>
              <a:t>, I</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poured out the hot water. </a:t>
            </a:r>
            <a:r>
              <a:rPr lang="en-US" sz="2800" b="1">
                <a:solidFill>
                  <a:srgbClr val="FF0000"/>
                </a:solidFill>
                <a:latin typeface="Times New Roman" panose="02020603050405020304" pitchFamily="18" charset="0"/>
                <a:ea typeface="宋体" panose="02010600030101010101" pitchFamily="2" charset="-122"/>
              </a:rPr>
              <a:t>J</a:t>
            </a:r>
            <a:r>
              <a:rPr lang="en-US" sz="2800" b="1" u="sng">
                <a:solidFill>
                  <a:srgbClr val="FF0000"/>
                </a:solidFill>
                <a:latin typeface="Times New Roman" panose="02020603050405020304" pitchFamily="18" charset="0"/>
                <a:ea typeface="宋体" panose="02010600030101010101" pitchFamily="2" charset="-122"/>
              </a:rPr>
              <a:t>ust at the</a:t>
            </a:r>
            <a:r>
              <a:rPr lang="en-US" sz="2800" b="1" u="sng">
                <a:solidFill>
                  <a:srgbClr val="FF0000"/>
                </a:solidFill>
                <a:latin typeface="Times New Roman" panose="02020603050405020304" pitchFamily="18" charset="0"/>
                <a:cs typeface="Times New Roman" panose="02020603050405020304" pitchFamily="18" charset="0"/>
              </a:rPr>
              <a:t> </a:t>
            </a:r>
            <a:r>
              <a:rPr lang="en-US" sz="2800" b="1" u="sng">
                <a:solidFill>
                  <a:srgbClr val="FF0000"/>
                </a:solidFill>
                <a:latin typeface="Times New Roman" panose="02020603050405020304" pitchFamily="18" charset="0"/>
                <a:ea typeface="宋体" panose="02010600030101010101" pitchFamily="2" charset="-122"/>
              </a:rPr>
              <a:t>same time</a:t>
            </a:r>
            <a:r>
              <a:rPr lang="en-US" sz="2800" b="1">
                <a:solidFill>
                  <a:schemeClr val="tx1"/>
                </a:solidFill>
                <a:latin typeface="Times New Roman" panose="02020603050405020304" pitchFamily="18" charset="0"/>
                <a:ea typeface="宋体" panose="02010600030101010101" pitchFamily="2" charset="-122"/>
              </a:rPr>
              <a:t>,</a:t>
            </a:r>
            <a:r>
              <a:rPr lang="en-US" sz="2800" b="1">
                <a:solidFill>
                  <a:srgbClr val="FF0000"/>
                </a:solidFill>
                <a:latin typeface="Times New Roman" panose="02020603050405020304" pitchFamily="18" charset="0"/>
                <a:ea typeface="宋体" panose="02010600030101010101" pitchFamily="2" charset="-122"/>
              </a:rPr>
              <a:t> </a:t>
            </a:r>
            <a:r>
              <a:rPr lang="en-US" sz="2800" b="1">
                <a:latin typeface="Times New Roman" panose="02020603050405020304" pitchFamily="18" charset="0"/>
                <a:ea typeface="宋体" panose="02010600030101010101" pitchFamily="2" charset="-122"/>
              </a:rPr>
              <a:t>I quickly placed the egg on top of</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the bottle. To my amazement, the egg squeezed</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into the bottle at once.</a:t>
            </a:r>
            <a:r>
              <a:rPr lang="en-US" sz="2800" b="1">
                <a:latin typeface="Times New Roman" panose="02020603050405020304" pitchFamily="18" charset="0"/>
                <a:cs typeface="Times New Roman" panose="02020603050405020304" pitchFamily="18" charset="0"/>
              </a:rPr>
              <a:t> </a:t>
            </a:r>
            <a:r>
              <a:rPr lang="en-US" sz="2800" b="1" u="sng">
                <a:solidFill>
                  <a:srgbClr val="FF0000"/>
                </a:solidFill>
                <a:latin typeface="Times New Roman" panose="02020603050405020304" pitchFamily="18" charset="0"/>
                <a:ea typeface="宋体" panose="02010600030101010101" pitchFamily="2" charset="-122"/>
              </a:rPr>
              <a:t>After the experiment</a:t>
            </a:r>
            <a:r>
              <a:rPr lang="en-US" sz="2800" b="1">
                <a:latin typeface="Times New Roman" panose="02020603050405020304" pitchFamily="18" charset="0"/>
                <a:ea typeface="宋体" panose="02010600030101010101" pitchFamily="2" charset="-122"/>
              </a:rPr>
              <a:t>, I can </a:t>
            </a:r>
            <a:r>
              <a:rPr lang="en-US" sz="2800" b="1" u="sng">
                <a:solidFill>
                  <a:srgbClr val="FF0000"/>
                </a:solidFill>
                <a:latin typeface="Times New Roman" panose="02020603050405020304" pitchFamily="18" charset="0"/>
                <a:ea typeface="宋体" panose="02010600030101010101" pitchFamily="2" charset="-122"/>
              </a:rPr>
              <a:t>draw the conclusion</a:t>
            </a:r>
            <a:r>
              <a:rPr lang="en-US" sz="2800" b="1" u="sng">
                <a:solidFill>
                  <a:srgbClr val="FF0000"/>
                </a:solidFill>
                <a:latin typeface="Times New Roman" panose="02020603050405020304" pitchFamily="18" charset="0"/>
                <a:cs typeface="Times New Roman" panose="02020603050405020304" pitchFamily="18" charset="0"/>
              </a:rPr>
              <a:t> </a:t>
            </a:r>
            <a:r>
              <a:rPr lang="en-US" sz="2800" b="1" u="sng">
                <a:solidFill>
                  <a:srgbClr val="FF0000"/>
                </a:solidFill>
                <a:latin typeface="Times New Roman" panose="02020603050405020304" pitchFamily="18" charset="0"/>
                <a:ea typeface="宋体" panose="02010600030101010101" pitchFamily="2" charset="-122"/>
              </a:rPr>
              <a:t>that</a:t>
            </a:r>
            <a:r>
              <a:rPr lang="en-US" sz="2800" b="1">
                <a:latin typeface="Times New Roman" panose="02020603050405020304" pitchFamily="18" charset="0"/>
                <a:ea typeface="宋体" panose="02010600030101010101" pitchFamily="2" charset="-122"/>
              </a:rPr>
              <a:t> air pressure indeed exists, and it is very</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powerful. </a:t>
            </a:r>
            <a:r>
              <a:rPr lang="en-US" sz="2800" b="1" u="sng">
                <a:solidFill>
                  <a:srgbClr val="FF0000"/>
                </a:solidFill>
                <a:latin typeface="Times New Roman" panose="02020603050405020304" pitchFamily="18" charset="0"/>
                <a:ea typeface="宋体" panose="02010600030101010101" pitchFamily="2" charset="-122"/>
              </a:rPr>
              <a:t>It is </a:t>
            </a:r>
            <a:r>
              <a:rPr lang="en-US" sz="2800" b="1">
                <a:latin typeface="Times New Roman" panose="02020603050405020304" pitchFamily="18" charset="0"/>
                <a:ea typeface="宋体" panose="02010600030101010101" pitchFamily="2" charset="-122"/>
              </a:rPr>
              <a:t>the force of the air </a:t>
            </a:r>
            <a:r>
              <a:rPr lang="en-US" sz="2800" b="1" u="sng">
                <a:solidFill>
                  <a:srgbClr val="FF0000"/>
                </a:solidFill>
                <a:latin typeface="Times New Roman" panose="02020603050405020304" pitchFamily="18" charset="0"/>
                <a:ea typeface="宋体" panose="02010600030101010101" pitchFamily="2" charset="-122"/>
              </a:rPr>
              <a:t>that</a:t>
            </a:r>
            <a:r>
              <a:rPr lang="en-US" sz="2800" b="1">
                <a:latin typeface="Times New Roman" panose="02020603050405020304" pitchFamily="18" charset="0"/>
                <a:ea typeface="宋体" panose="02010600030101010101" pitchFamily="2" charset="-122"/>
              </a:rPr>
              <a:t> pushed the</a:t>
            </a:r>
            <a:r>
              <a:rPr lang="en-US" sz="2800" b="1">
                <a:latin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宋体" panose="02010600030101010101" pitchFamily="2" charset="-122"/>
              </a:rPr>
              <a:t>egg into the bottle.</a:t>
            </a:r>
            <a:endParaRPr lang="en-US" altLang="en-US" sz="2800" b="1">
              <a:latin typeface="Times New Roman" panose="02020603050405020304" pitchFamily="18" charset="0"/>
              <a:ea typeface="宋体" panose="02010600030101010101" pitchFamily="2" charset="-122"/>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496" y="0"/>
            <a:ext cx="9001000" cy="6554470"/>
          </a:xfrm>
          <a:prstGeom prst="rect">
            <a:avLst/>
          </a:prstGeom>
          <a:noFill/>
        </p:spPr>
        <p:txBody>
          <a:bodyPr wrap="square" rtlCol="0">
            <a:spAutoFit/>
          </a:bodyPr>
          <a:lstStyle/>
          <a:p>
            <a:r>
              <a:rPr lang="zh-CN" altLang="zh-CN" sz="2800" dirty="0" smtClean="0">
                <a:latin typeface="Times New Roman" panose="02020603050405020304" pitchFamily="18" charset="0"/>
                <a:cs typeface="Times New Roman" panose="02020603050405020304" pitchFamily="18" charset="0"/>
              </a:rPr>
              <a:t>【</a:t>
            </a:r>
            <a:r>
              <a:rPr lang="zh-CN" altLang="zh-CN" sz="2800" b="1" dirty="0" smtClean="0">
                <a:latin typeface="Times New Roman" panose="02020603050405020304" pitchFamily="18" charset="0"/>
                <a:cs typeface="Times New Roman" panose="02020603050405020304" pitchFamily="18" charset="0"/>
              </a:rPr>
              <a:t>如何写实验报告</a:t>
            </a:r>
            <a:r>
              <a:rPr lang="zh-CN" altLang="zh-CN" sz="2800" dirty="0" smtClean="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a:p>
            <a:r>
              <a:rPr lang="zh-CN" altLang="zh-CN" sz="2800" dirty="0">
                <a:latin typeface="Times New Roman" panose="02020603050405020304" pitchFamily="18" charset="0"/>
                <a:cs typeface="Times New Roman" panose="02020603050405020304" pitchFamily="18" charset="0"/>
              </a:rPr>
              <a:t>实验报告是把实验目的、方法、过程、结果等记录下来， 经过整理写成的书面汇总材料。实验报告要明确体现实验目的、步骤和结果， 对具体实验现象的描述要客观准确， 分析要全面具体， 语言要简洁质朴、通俗易懂。</a:t>
            </a:r>
            <a:endParaRPr lang="zh-CN" altLang="zh-CN" sz="2800" dirty="0">
              <a:latin typeface="Times New Roman" panose="02020603050405020304" pitchFamily="18" charset="0"/>
              <a:cs typeface="Times New Roman" panose="02020603050405020304" pitchFamily="18" charset="0"/>
            </a:endParaRPr>
          </a:p>
          <a:p>
            <a:r>
              <a:rPr lang="zh-CN" altLang="zh-CN" sz="2800" b="1" dirty="0">
                <a:latin typeface="Times New Roman" panose="02020603050405020304" pitchFamily="18" charset="0"/>
                <a:cs typeface="Times New Roman" panose="02020603050405020304" pitchFamily="18" charset="0"/>
              </a:rPr>
              <a:t>一、增分佳句</a:t>
            </a:r>
            <a:endParaRPr lang="zh-CN"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1．描写实验目的： </a:t>
            </a:r>
            <a:endParaRPr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(1)... carry out/do/ perform /make/conduct an experiment to find out...</a:t>
            </a:r>
            <a:endParaRPr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(2)The aim of the experiment is to find...</a:t>
            </a:r>
            <a:endParaRPr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(3)... with the purpose of discovering...</a:t>
            </a:r>
            <a:endParaRPr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2．描写实验用品： </a:t>
            </a:r>
            <a:endParaRPr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(1)To carry out/make/do/perform the experiment, you need...</a:t>
            </a:r>
            <a:endParaRPr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(2)The following things are needed...</a:t>
            </a:r>
            <a:endParaRPr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(3)The following apparatus(仪器) is used...</a:t>
            </a:r>
            <a:endParaRPr altLang="zh-CN"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496" y="0"/>
            <a:ext cx="9001000" cy="6554470"/>
          </a:xfrm>
          <a:prstGeom prst="rect">
            <a:avLst/>
          </a:prstGeom>
          <a:noFill/>
        </p:spPr>
        <p:txBody>
          <a:bodyPr wrap="square" rtlCol="0">
            <a:spAutoFit/>
          </a:bodyPr>
          <a:lstStyle/>
          <a:p>
            <a:r>
              <a:rPr altLang="zh-CN" sz="2800" dirty="0">
                <a:latin typeface="Times New Roman" panose="02020603050405020304" pitchFamily="18" charset="0"/>
                <a:cs typeface="Times New Roman" panose="02020603050405020304" pitchFamily="18" charset="0"/>
              </a:rPr>
              <a:t>3．描写实验方法或过程： </a:t>
            </a:r>
            <a:endParaRPr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(1)... make good preparations for...</a:t>
            </a:r>
            <a:endParaRPr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(2)It is important that...</a:t>
            </a:r>
            <a:endParaRPr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(3)... do the experiment as follows.</a:t>
            </a:r>
            <a:endParaRPr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(firstly, secondly, thirdly, finally; first, then, next, after that, two hours’ later; after several days)</a:t>
            </a:r>
            <a:endParaRPr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(4) find a better way of doing/ to do</a:t>
            </a:r>
            <a:endParaRPr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(5)... make a good study of...</a:t>
            </a:r>
            <a:endParaRPr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4．描写实验结论： </a:t>
            </a:r>
            <a:endParaRPr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(1)From this experiment we can conclude that ...</a:t>
            </a:r>
            <a:endParaRPr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(2)... arrive at/reach/draw/come to the conclusion that ...</a:t>
            </a:r>
            <a:endParaRPr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(3)We can learn from the experiment that ...</a:t>
            </a:r>
            <a:endParaRPr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(4)We can find out that ...</a:t>
            </a:r>
            <a:endParaRPr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(5)You can see/discover that ...</a:t>
            </a:r>
            <a:endParaRPr altLang="zh-CN" sz="2800" dirty="0">
              <a:latin typeface="Times New Roman" panose="02020603050405020304" pitchFamily="18" charset="0"/>
              <a:cs typeface="Times New Roman" panose="02020603050405020304" pitchFamily="18" charset="0"/>
            </a:endParaRPr>
          </a:p>
          <a:p>
            <a:r>
              <a:rPr altLang="zh-CN" sz="2800" dirty="0">
                <a:latin typeface="Times New Roman" panose="02020603050405020304" pitchFamily="18" charset="0"/>
                <a:cs typeface="Times New Roman" panose="02020603050405020304" pitchFamily="18" charset="0"/>
              </a:rPr>
              <a:t>(6)In conclusion, ...</a:t>
            </a:r>
            <a:endParaRPr altLang="zh-CN"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496" y="0"/>
            <a:ext cx="9001000" cy="5262979"/>
          </a:xfrm>
          <a:prstGeom prst="rect">
            <a:avLst/>
          </a:prstGeom>
          <a:noFill/>
        </p:spPr>
        <p:txBody>
          <a:bodyPr wrap="square" rtlCol="0">
            <a:spAutoFit/>
          </a:bodyPr>
          <a:lstStyle/>
          <a:p>
            <a:r>
              <a:rPr lang="zh-CN" altLang="zh-CN" sz="2800" dirty="0" smtClean="0">
                <a:latin typeface="Times New Roman" panose="02020603050405020304" pitchFamily="18" charset="0"/>
                <a:cs typeface="Times New Roman" panose="02020603050405020304" pitchFamily="18" charset="0"/>
              </a:rPr>
              <a:t>【</a:t>
            </a:r>
            <a:r>
              <a:rPr lang="zh-CN" altLang="zh-CN" sz="2800" b="1" dirty="0" smtClean="0">
                <a:latin typeface="Times New Roman" panose="02020603050405020304" pitchFamily="18" charset="0"/>
                <a:cs typeface="Times New Roman" panose="02020603050405020304" pitchFamily="18" charset="0"/>
              </a:rPr>
              <a:t>相关主题例文赏析</a:t>
            </a:r>
            <a:r>
              <a:rPr lang="zh-CN" altLang="zh-CN" sz="2800" dirty="0" smtClean="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a:p>
            <a:r>
              <a:rPr lang="zh-CN" altLang="zh-CN" sz="2800" dirty="0">
                <a:latin typeface="Times New Roman" panose="02020603050405020304" pitchFamily="18" charset="0"/>
                <a:cs typeface="Times New Roman" panose="02020603050405020304" pitchFamily="18" charset="0"/>
              </a:rPr>
              <a:t>假设你是光明中学的李华，请根据以下要点给你的美国笔友</a:t>
            </a:r>
            <a:r>
              <a:rPr lang="en-US" altLang="zh-CN" sz="2800" dirty="0">
                <a:latin typeface="Times New Roman" panose="02020603050405020304" pitchFamily="18" charset="0"/>
                <a:cs typeface="Times New Roman" panose="02020603050405020304" pitchFamily="18" charset="0"/>
              </a:rPr>
              <a:t>Tom</a:t>
            </a:r>
            <a:r>
              <a:rPr lang="zh-CN" altLang="zh-CN" sz="2800" dirty="0">
                <a:latin typeface="Times New Roman" panose="02020603050405020304" pitchFamily="18" charset="0"/>
                <a:cs typeface="Times New Roman" panose="02020603050405020304" pitchFamily="18" charset="0"/>
              </a:rPr>
              <a:t>写一封英文信，介绍你校刚刚建成的实验室和同学们上实验课的情况。</a:t>
            </a:r>
            <a:endParaRPr lang="zh-CN" altLang="zh-CN" sz="2800" dirty="0">
              <a:latin typeface="Times New Roman" panose="02020603050405020304" pitchFamily="18" charset="0"/>
              <a:cs typeface="Times New Roman" panose="02020603050405020304" pitchFamily="18" charset="0"/>
            </a:endParaRPr>
          </a:p>
          <a:p>
            <a:r>
              <a:rPr lang="zh-CN" altLang="zh-CN" sz="2800" dirty="0">
                <a:latin typeface="Times New Roman" panose="02020603050405020304" pitchFamily="18" charset="0"/>
                <a:cs typeface="Times New Roman" panose="02020603050405020304" pitchFamily="18" charset="0"/>
              </a:rPr>
              <a:t>要点提示</a:t>
            </a:r>
            <a:r>
              <a:rPr lang="en-US" altLang="zh-CN" sz="2800" dirty="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1.</a:t>
            </a:r>
            <a:r>
              <a:rPr lang="zh-CN" altLang="zh-CN" sz="2800" dirty="0">
                <a:latin typeface="Times New Roman" panose="02020603050405020304" pitchFamily="18" charset="0"/>
                <a:cs typeface="Times New Roman" panose="02020603050405020304" pitchFamily="18" charset="0"/>
              </a:rPr>
              <a:t>实验室设备齐全、先进</a:t>
            </a:r>
            <a:r>
              <a:rPr lang="en-US" altLang="zh-CN" sz="2800" dirty="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2.</a:t>
            </a:r>
            <a:r>
              <a:rPr lang="zh-CN" altLang="zh-CN" sz="2800" dirty="0">
                <a:latin typeface="Times New Roman" panose="02020603050405020304" pitchFamily="18" charset="0"/>
                <a:cs typeface="Times New Roman" panose="02020603050405020304" pitchFamily="18" charset="0"/>
              </a:rPr>
              <a:t>老师非常优秀，实验课生动、有趣、有意义</a:t>
            </a:r>
            <a:r>
              <a:rPr lang="en-US" altLang="zh-CN" sz="2800" dirty="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3.</a:t>
            </a:r>
            <a:r>
              <a:rPr lang="zh-CN" altLang="zh-CN" sz="2800" dirty="0">
                <a:latin typeface="Times New Roman" panose="02020603050405020304" pitchFamily="18" charset="0"/>
                <a:cs typeface="Times New Roman" panose="02020603050405020304" pitchFamily="18" charset="0"/>
              </a:rPr>
              <a:t>同学们积极活跃，观察和实践能力迅速提高。</a:t>
            </a:r>
            <a:endParaRPr lang="zh-CN" altLang="zh-CN" sz="2800" dirty="0">
              <a:latin typeface="Times New Roman" panose="02020603050405020304" pitchFamily="18" charset="0"/>
              <a:cs typeface="Times New Roman" panose="02020603050405020304" pitchFamily="18" charset="0"/>
            </a:endParaRPr>
          </a:p>
          <a:p>
            <a:r>
              <a:rPr lang="zh-CN" altLang="zh-CN" sz="2800" dirty="0">
                <a:latin typeface="Times New Roman" panose="02020603050405020304" pitchFamily="18" charset="0"/>
                <a:cs typeface="Times New Roman" panose="02020603050405020304" pitchFamily="18" charset="0"/>
              </a:rPr>
              <a:t>注意</a:t>
            </a:r>
            <a:r>
              <a:rPr lang="en-US" altLang="zh-CN" sz="2800" dirty="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1.</a:t>
            </a:r>
            <a:r>
              <a:rPr lang="zh-CN" altLang="zh-CN" sz="2800" dirty="0">
                <a:latin typeface="Times New Roman" panose="02020603050405020304" pitchFamily="18" charset="0"/>
                <a:cs typeface="Times New Roman" panose="02020603050405020304" pitchFamily="18" charset="0"/>
              </a:rPr>
              <a:t>词数</a:t>
            </a:r>
            <a:r>
              <a:rPr lang="en-US" altLang="zh-CN" sz="2800" dirty="0">
                <a:latin typeface="Times New Roman" panose="02020603050405020304" pitchFamily="18" charset="0"/>
                <a:cs typeface="Times New Roman" panose="02020603050405020304" pitchFamily="18" charset="0"/>
              </a:rPr>
              <a:t>100</a:t>
            </a:r>
            <a:r>
              <a:rPr lang="zh-CN" altLang="zh-CN" sz="2800" dirty="0">
                <a:latin typeface="Times New Roman" panose="02020603050405020304" pitchFamily="18" charset="0"/>
                <a:cs typeface="Times New Roman" panose="02020603050405020304" pitchFamily="18" charset="0"/>
              </a:rPr>
              <a:t>左右</a:t>
            </a:r>
            <a:r>
              <a:rPr lang="en-US" altLang="zh-CN" sz="2800" dirty="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2.</a:t>
            </a:r>
            <a:r>
              <a:rPr lang="zh-CN" altLang="zh-CN" sz="2800" dirty="0">
                <a:latin typeface="Times New Roman" panose="02020603050405020304" pitchFamily="18" charset="0"/>
                <a:cs typeface="Times New Roman" panose="02020603050405020304" pitchFamily="18" charset="0"/>
              </a:rPr>
              <a:t>可以适当增加细节，以使行文连贯</a:t>
            </a:r>
            <a:r>
              <a:rPr lang="en-US" altLang="zh-CN" sz="2800" dirty="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a:p>
            <a:r>
              <a:rPr lang="en-US" altLang="zh-CN" sz="2800" dirty="0">
                <a:latin typeface="Times New Roman" panose="02020603050405020304" pitchFamily="18" charset="0"/>
                <a:cs typeface="Times New Roman" panose="02020603050405020304" pitchFamily="18" charset="0"/>
              </a:rPr>
              <a:t>3.</a:t>
            </a:r>
            <a:r>
              <a:rPr lang="zh-CN" altLang="zh-CN" sz="2800" dirty="0">
                <a:latin typeface="Times New Roman" panose="02020603050405020304" pitchFamily="18" charset="0"/>
                <a:cs typeface="Times New Roman" panose="02020603050405020304" pitchFamily="18" charset="0"/>
              </a:rPr>
              <a:t>开头和结尾已给出</a:t>
            </a:r>
            <a:r>
              <a:rPr lang="en-US" altLang="zh-CN" sz="2800" dirty="0">
                <a:latin typeface="Times New Roman" panose="02020603050405020304" pitchFamily="18" charset="0"/>
                <a:cs typeface="Times New Roman" panose="02020603050405020304" pitchFamily="18" charset="0"/>
              </a:rPr>
              <a:t>,</a:t>
            </a:r>
            <a:r>
              <a:rPr lang="zh-CN" altLang="zh-CN" sz="2800" dirty="0">
                <a:latin typeface="Times New Roman" panose="02020603050405020304" pitchFamily="18" charset="0"/>
                <a:cs typeface="Times New Roman" panose="02020603050405020304" pitchFamily="18" charset="0"/>
              </a:rPr>
              <a:t>但不计人总词数</a:t>
            </a:r>
            <a:r>
              <a:rPr lang="zh-CN" altLang="zh-CN" sz="2800" dirty="0" smtClean="0">
                <a:latin typeface="Times New Roman" panose="02020603050405020304" pitchFamily="18" charset="0"/>
                <a:cs typeface="Times New Roman" panose="02020603050405020304" pitchFamily="18" charset="0"/>
              </a:rPr>
              <a:t>。</a:t>
            </a:r>
            <a:endParaRPr lang="zh-CN" altLang="zh-CN"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496" y="0"/>
            <a:ext cx="9001000" cy="6123940"/>
          </a:xfrm>
          <a:prstGeom prst="rect">
            <a:avLst/>
          </a:prstGeom>
          <a:noFill/>
        </p:spPr>
        <p:txBody>
          <a:bodyPr wrap="square" rtlCol="0">
            <a:spAutoFit/>
          </a:bodyPr>
          <a:lstStyle/>
          <a:p>
            <a:r>
              <a:rPr altLang="zh-CN" sz="2800" b="1" dirty="0">
                <a:latin typeface="Times New Roman" panose="02020603050405020304" pitchFamily="18" charset="0"/>
                <a:cs typeface="Times New Roman" panose="02020603050405020304" pitchFamily="18" charset="0"/>
              </a:rPr>
              <a:t>Dear Tom，</a:t>
            </a:r>
            <a:endParaRPr altLang="zh-CN" sz="2800" b="1" dirty="0">
              <a:latin typeface="Times New Roman" panose="02020603050405020304" pitchFamily="18" charset="0"/>
              <a:cs typeface="Times New Roman" panose="02020603050405020304" pitchFamily="18" charset="0"/>
            </a:endParaRPr>
          </a:p>
          <a:p>
            <a:r>
              <a:rPr altLang="zh-CN" sz="2800" b="1" dirty="0">
                <a:latin typeface="Times New Roman" panose="02020603050405020304" pitchFamily="18" charset="0"/>
                <a:cs typeface="Times New Roman" panose="02020603050405020304" pitchFamily="18" charset="0"/>
              </a:rPr>
              <a:t>      How are you going? Now I'm writing to introduce our lab and our experiment class to you.</a:t>
            </a:r>
            <a:endParaRPr altLang="zh-CN" sz="2800" b="1" dirty="0">
              <a:latin typeface="Times New Roman" panose="02020603050405020304" pitchFamily="18" charset="0"/>
              <a:cs typeface="Times New Roman" panose="02020603050405020304" pitchFamily="18" charset="0"/>
            </a:endParaRPr>
          </a:p>
          <a:p>
            <a:r>
              <a:rPr altLang="zh-CN" sz="2800" b="1" dirty="0">
                <a:latin typeface="Times New Roman" panose="02020603050405020304" pitchFamily="18" charset="0"/>
                <a:cs typeface="Times New Roman" panose="02020603050405020304" pitchFamily="18" charset="0"/>
              </a:rPr>
              <a:t>     A new lab has just been completed in our school recently, </a:t>
            </a:r>
            <a:r>
              <a:rPr altLang="zh-CN" sz="2800" b="1" dirty="0">
                <a:solidFill>
                  <a:srgbClr val="FF0000"/>
                </a:solidFill>
                <a:latin typeface="Times New Roman" panose="02020603050405020304" pitchFamily="18" charset="0"/>
                <a:cs typeface="Times New Roman" panose="02020603050405020304" pitchFamily="18" charset="0"/>
              </a:rPr>
              <a:t>which is equipped with all kinds of advanced laboratory facilities.</a:t>
            </a:r>
            <a:r>
              <a:rPr altLang="zh-CN" sz="2800" b="1" dirty="0">
                <a:latin typeface="Times New Roman" panose="02020603050405020304" pitchFamily="18" charset="0"/>
                <a:cs typeface="Times New Roman" panose="02020603050405020304" pitchFamily="18" charset="0"/>
              </a:rPr>
              <a:t>（配备着各种各样的先进的实验设施） Our teachers who teach us physics and chemistry are very excellent. They always make classes lively, interesting and </a:t>
            </a:r>
            <a:r>
              <a:rPr altLang="zh-CN" sz="2800" b="1" dirty="0">
                <a:solidFill>
                  <a:srgbClr val="FF0000"/>
                </a:solidFill>
                <a:latin typeface="Times New Roman" panose="02020603050405020304" pitchFamily="18" charset="0"/>
                <a:cs typeface="Times New Roman" panose="02020603050405020304" pitchFamily="18" charset="0"/>
              </a:rPr>
              <a:t>meaningful.</a:t>
            </a:r>
            <a:r>
              <a:rPr altLang="zh-CN" sz="2800" b="1" dirty="0">
                <a:latin typeface="Times New Roman" panose="02020603050405020304" pitchFamily="18" charset="0"/>
                <a:cs typeface="Times New Roman" panose="02020603050405020304" pitchFamily="18" charset="0"/>
              </a:rPr>
              <a:t>（有意义的） And the students always </a:t>
            </a:r>
            <a:r>
              <a:rPr altLang="zh-CN" sz="2800" b="1" dirty="0">
                <a:solidFill>
                  <a:srgbClr val="FF0000"/>
                </a:solidFill>
                <a:latin typeface="Times New Roman" panose="02020603050405020304" pitchFamily="18" charset="0"/>
                <a:cs typeface="Times New Roman" panose="02020603050405020304" pitchFamily="18" charset="0"/>
              </a:rPr>
              <a:t>listen carefully and attentively</a:t>
            </a:r>
            <a:r>
              <a:rPr altLang="zh-CN" sz="2800" b="1" dirty="0">
                <a:latin typeface="Times New Roman" panose="02020603050405020304" pitchFamily="18" charset="0"/>
                <a:cs typeface="Times New Roman" panose="02020603050405020304" pitchFamily="18" charset="0"/>
              </a:rPr>
              <a:t>（仔细认真听讲），</a:t>
            </a:r>
            <a:r>
              <a:rPr altLang="zh-CN" sz="2800" b="1" dirty="0">
                <a:solidFill>
                  <a:srgbClr val="FF0000"/>
                </a:solidFill>
                <a:latin typeface="Times New Roman" panose="02020603050405020304" pitchFamily="18" charset="0"/>
                <a:cs typeface="Times New Roman" panose="02020603050405020304" pitchFamily="18" charset="0"/>
              </a:rPr>
              <a:t>think deeply and participate actively </a:t>
            </a:r>
            <a:r>
              <a:rPr altLang="zh-CN" sz="2800" b="1" dirty="0">
                <a:latin typeface="Times New Roman" panose="02020603050405020304" pitchFamily="18" charset="0"/>
                <a:cs typeface="Times New Roman" panose="02020603050405020304" pitchFamily="18" charset="0"/>
              </a:rPr>
              <a:t>（深入思考、积极参与）according to the teachers' instructions. So our abilities of observing and practicing improve rapidly. </a:t>
            </a:r>
            <a:endParaRPr altLang="zh-CN" sz="2800" b="1" dirty="0">
              <a:latin typeface="Times New Roman" panose="02020603050405020304" pitchFamily="18" charset="0"/>
              <a:cs typeface="Times New Roman" panose="02020603050405020304" pitchFamily="18" charset="0"/>
            </a:endParaRPr>
          </a:p>
          <a:p>
            <a:endParaRPr altLang="zh-CN" sz="2800" b="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438785" y="1533525"/>
            <a:ext cx="8597900" cy="1383665"/>
          </a:xfrm>
          <a:prstGeom prst="rect">
            <a:avLst/>
          </a:prstGeom>
          <a:noFill/>
        </p:spPr>
        <p:txBody>
          <a:bodyPr wrap="square" rtlCol="0" anchor="t">
            <a:spAutoFit/>
          </a:bodyPr>
          <a:p>
            <a:r>
              <a:rPr altLang="zh-CN" sz="2800" b="1" dirty="0">
                <a:latin typeface="Times New Roman" panose="02020603050405020304" pitchFamily="18" charset="0"/>
                <a:cs typeface="Times New Roman" panose="02020603050405020304" pitchFamily="18" charset="0"/>
                <a:sym typeface="+mn-ea"/>
              </a:rPr>
              <a:t>As students, every one of us </a:t>
            </a:r>
            <a:r>
              <a:rPr altLang="zh-CN" sz="2800" b="1" dirty="0">
                <a:solidFill>
                  <a:srgbClr val="FF0000"/>
                </a:solidFill>
                <a:latin typeface="Times New Roman" panose="02020603050405020304" pitchFamily="18" charset="0"/>
                <a:cs typeface="Times New Roman" panose="02020603050405020304" pitchFamily="18" charset="0"/>
                <a:sym typeface="+mn-ea"/>
              </a:rPr>
              <a:t>treasures the beneficial conditions</a:t>
            </a:r>
            <a:r>
              <a:rPr altLang="zh-CN" sz="2800" b="1" dirty="0">
                <a:latin typeface="Times New Roman" panose="02020603050405020304" pitchFamily="18" charset="0"/>
                <a:cs typeface="Times New Roman" panose="02020603050405020304" pitchFamily="18" charset="0"/>
                <a:sym typeface="+mn-ea"/>
              </a:rPr>
              <a:t>（珍惜有利条件） and </a:t>
            </a:r>
            <a:r>
              <a:rPr altLang="zh-CN" sz="2800" b="1" dirty="0">
                <a:solidFill>
                  <a:srgbClr val="FF0000"/>
                </a:solidFill>
                <a:latin typeface="Times New Roman" panose="02020603050405020304" pitchFamily="18" charset="0"/>
                <a:cs typeface="Times New Roman" panose="02020603050405020304" pitchFamily="18" charset="0"/>
                <a:sym typeface="+mn-ea"/>
              </a:rPr>
              <a:t>makes good use of our lab </a:t>
            </a:r>
            <a:r>
              <a:rPr altLang="zh-CN" sz="2800" b="1" dirty="0">
                <a:latin typeface="Times New Roman" panose="02020603050405020304" pitchFamily="18" charset="0"/>
                <a:cs typeface="Times New Roman" panose="02020603050405020304" pitchFamily="18" charset="0"/>
                <a:sym typeface="+mn-ea"/>
              </a:rPr>
              <a:t>（充分利用实验室）to help us study.</a:t>
            </a:r>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549021" y="1254569"/>
            <a:ext cx="8271451" cy="1274195"/>
          </a:xfrm>
          <a:prstGeom prst="rect">
            <a:avLst/>
          </a:prstGeom>
        </p:spPr>
        <p:txBody>
          <a:bodyPr wrap="square">
            <a:spAutoFit/>
          </a:bodyPr>
          <a:lstStyle/>
          <a:p>
            <a:pPr>
              <a:lnSpc>
                <a:spcPct val="120000"/>
              </a:lnSpc>
            </a:pPr>
            <a:r>
              <a:rPr lang="en-US" altLang="zh-CN" sz="3200" b="1" dirty="0" smtClean="0">
                <a:solidFill>
                  <a:srgbClr val="0000FF"/>
                </a:solidFill>
                <a:latin typeface="Arial" panose="020B0604020202020204" pitchFamily="34" charset="0"/>
                <a:cs typeface="Arial" panose="020B0604020202020204" pitchFamily="34" charset="0"/>
              </a:rPr>
              <a:t>    Read the passage and find out what </a:t>
            </a:r>
            <a:endParaRPr lang="en-US" altLang="zh-CN" sz="3200" b="1" dirty="0" smtClean="0">
              <a:solidFill>
                <a:srgbClr val="0000FF"/>
              </a:solidFill>
              <a:latin typeface="Arial" panose="020B0604020202020204" pitchFamily="34" charset="0"/>
              <a:cs typeface="Arial" panose="020B0604020202020204" pitchFamily="34" charset="0"/>
            </a:endParaRPr>
          </a:p>
          <a:p>
            <a:pPr>
              <a:lnSpc>
                <a:spcPct val="120000"/>
              </a:lnSpc>
            </a:pPr>
            <a:r>
              <a:rPr lang="en-US" altLang="zh-CN" sz="3200" b="1" dirty="0">
                <a:solidFill>
                  <a:srgbClr val="0000FF"/>
                </a:solidFill>
                <a:latin typeface="Arial" panose="020B0604020202020204" pitchFamily="34" charset="0"/>
                <a:cs typeface="Arial" panose="020B0604020202020204" pitchFamily="34" charset="0"/>
              </a:rPr>
              <a:t> </a:t>
            </a:r>
            <a:r>
              <a:rPr lang="en-US" altLang="zh-CN" sz="3200" b="1" dirty="0" smtClean="0">
                <a:solidFill>
                  <a:srgbClr val="0000FF"/>
                </a:solidFill>
                <a:latin typeface="Arial" panose="020B0604020202020204" pitchFamily="34" charset="0"/>
                <a:cs typeface="Arial" panose="020B0604020202020204" pitchFamily="34" charset="0"/>
              </a:rPr>
              <a:t>   Franklin’s experiment aimed to prove.</a:t>
            </a:r>
            <a:endParaRPr lang="en-US" altLang="zh-CN" sz="3200" b="1" dirty="0" smtClean="0">
              <a:solidFill>
                <a:srgbClr val="0000FF"/>
              </a:solidFill>
              <a:latin typeface="Arial" panose="020B0604020202020204" pitchFamily="34" charset="0"/>
              <a:cs typeface="Arial" panose="020B0604020202020204" pitchFamily="34" charset="0"/>
            </a:endParaRPr>
          </a:p>
        </p:txBody>
      </p:sp>
      <p:sp>
        <p:nvSpPr>
          <p:cNvPr id="21" name="TextBox 20"/>
          <p:cNvSpPr txBox="1"/>
          <p:nvPr/>
        </p:nvSpPr>
        <p:spPr>
          <a:xfrm>
            <a:off x="899592" y="2783769"/>
            <a:ext cx="7776864" cy="1346835"/>
          </a:xfrm>
          <a:prstGeom prst="rect">
            <a:avLst/>
          </a:prstGeom>
          <a:noFill/>
        </p:spPr>
        <p:txBody>
          <a:bodyPr wrap="square" rtlCol="0">
            <a:spAutoFit/>
          </a:bodyPr>
          <a:lstStyle/>
          <a:p>
            <a:pPr>
              <a:lnSpc>
                <a:spcPct val="120000"/>
              </a:lnSpc>
            </a:pPr>
            <a:r>
              <a:rPr lang="en-US" altLang="zh-CN" sz="3400" b="1" dirty="0" smtClean="0">
                <a:solidFill>
                  <a:srgbClr val="FF0000"/>
                </a:solidFill>
                <a:latin typeface="Times New Roman" panose="02020603050405020304" pitchFamily="18" charset="0"/>
                <a:cs typeface="Times New Roman" panose="02020603050405020304" pitchFamily="18" charset="0"/>
              </a:rPr>
              <a:t>Franklin’s experiment aimed to prove that lightning was a form of electricity.</a:t>
            </a:r>
            <a:endParaRPr lang="zh-CN" altLang="en-US" sz="3400" b="1" dirty="0">
              <a:solidFill>
                <a:srgbClr val="FF0000"/>
              </a:solidFill>
              <a:latin typeface="Times New Roman" panose="02020603050405020304" pitchFamily="18" charset="0"/>
              <a:cs typeface="Times New Roman" panose="02020603050405020304" pitchFamily="18" charset="0"/>
            </a:endParaRPr>
          </a:p>
        </p:txBody>
      </p: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1069" y="1413714"/>
            <a:ext cx="955904" cy="9559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linds(horizontal)">
                                      <p:cBhvr>
                                        <p:cTn id="7" dur="25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413792" y="242466"/>
            <a:ext cx="7902624" cy="1865126"/>
          </a:xfrm>
          <a:prstGeom prst="rect">
            <a:avLst/>
          </a:prstGeom>
        </p:spPr>
        <p:txBody>
          <a:bodyPr wrap="square">
            <a:spAutoFit/>
          </a:bodyPr>
          <a:lstStyle/>
          <a:p>
            <a:pPr>
              <a:lnSpc>
                <a:spcPct val="120000"/>
              </a:lnSpc>
            </a:pPr>
            <a:r>
              <a:rPr lang="en-US" altLang="zh-CN" sz="3200" b="1" dirty="0" smtClean="0">
                <a:solidFill>
                  <a:srgbClr val="0000FF"/>
                </a:solidFill>
                <a:latin typeface="Arial" panose="020B0604020202020204" pitchFamily="34" charset="0"/>
                <a:cs typeface="Arial" panose="020B0604020202020204" pitchFamily="34" charset="0"/>
              </a:rPr>
              <a:t>    Number </a:t>
            </a:r>
            <a:r>
              <a:rPr lang="en-US" altLang="zh-CN" sz="3200" b="1" dirty="0">
                <a:solidFill>
                  <a:srgbClr val="0000FF"/>
                </a:solidFill>
                <a:latin typeface="Arial" panose="020B0604020202020204" pitchFamily="34" charset="0"/>
                <a:cs typeface="Arial" panose="020B0604020202020204" pitchFamily="34" charset="0"/>
              </a:rPr>
              <a:t>the statements to show how </a:t>
            </a:r>
            <a:endParaRPr lang="en-US" altLang="zh-CN" sz="3200" b="1" dirty="0" smtClean="0">
              <a:solidFill>
                <a:srgbClr val="0000FF"/>
              </a:solidFill>
              <a:latin typeface="Arial" panose="020B0604020202020204" pitchFamily="34" charset="0"/>
              <a:cs typeface="Arial" panose="020B0604020202020204" pitchFamily="34" charset="0"/>
            </a:endParaRPr>
          </a:p>
          <a:p>
            <a:pPr>
              <a:lnSpc>
                <a:spcPct val="120000"/>
              </a:lnSpc>
            </a:pPr>
            <a:r>
              <a:rPr lang="en-US" altLang="zh-CN" sz="3200" b="1" dirty="0">
                <a:solidFill>
                  <a:srgbClr val="0000FF"/>
                </a:solidFill>
                <a:latin typeface="Arial" panose="020B0604020202020204" pitchFamily="34" charset="0"/>
                <a:cs typeface="Arial" panose="020B0604020202020204" pitchFamily="34" charset="0"/>
              </a:rPr>
              <a:t> </a:t>
            </a:r>
            <a:r>
              <a:rPr lang="en-US" altLang="zh-CN" sz="3200" b="1" dirty="0" smtClean="0">
                <a:solidFill>
                  <a:srgbClr val="0000FF"/>
                </a:solidFill>
                <a:latin typeface="Arial" panose="020B0604020202020204" pitchFamily="34" charset="0"/>
                <a:cs typeface="Arial" panose="020B0604020202020204" pitchFamily="34" charset="0"/>
              </a:rPr>
              <a:t>   people's </a:t>
            </a:r>
            <a:r>
              <a:rPr lang="en-US" altLang="zh-CN" sz="3200" b="1" dirty="0">
                <a:solidFill>
                  <a:srgbClr val="0000FF"/>
                </a:solidFill>
                <a:latin typeface="Arial" panose="020B0604020202020204" pitchFamily="34" charset="0"/>
                <a:cs typeface="Arial" panose="020B0604020202020204" pitchFamily="34" charset="0"/>
              </a:rPr>
              <a:t>attitudes towards Franklin's </a:t>
            </a:r>
            <a:endParaRPr lang="en-US" altLang="zh-CN" sz="3200" b="1" dirty="0" smtClean="0">
              <a:solidFill>
                <a:srgbClr val="0000FF"/>
              </a:solidFill>
              <a:latin typeface="Arial" panose="020B0604020202020204" pitchFamily="34" charset="0"/>
              <a:cs typeface="Arial" panose="020B0604020202020204" pitchFamily="34" charset="0"/>
            </a:endParaRPr>
          </a:p>
          <a:p>
            <a:pPr>
              <a:lnSpc>
                <a:spcPct val="120000"/>
              </a:lnSpc>
            </a:pPr>
            <a:r>
              <a:rPr lang="en-US" altLang="zh-CN" sz="3200" b="1" dirty="0">
                <a:solidFill>
                  <a:srgbClr val="0000FF"/>
                </a:solidFill>
                <a:latin typeface="Arial" panose="020B0604020202020204" pitchFamily="34" charset="0"/>
                <a:cs typeface="Arial" panose="020B0604020202020204" pitchFamily="34" charset="0"/>
              </a:rPr>
              <a:t> </a:t>
            </a:r>
            <a:r>
              <a:rPr lang="en-US" altLang="zh-CN" sz="3200" b="1" dirty="0" smtClean="0">
                <a:solidFill>
                  <a:srgbClr val="0000FF"/>
                </a:solidFill>
                <a:latin typeface="Arial" panose="020B0604020202020204" pitchFamily="34" charset="0"/>
                <a:cs typeface="Arial" panose="020B0604020202020204" pitchFamily="34" charset="0"/>
              </a:rPr>
              <a:t>   experiment </a:t>
            </a:r>
            <a:r>
              <a:rPr lang="en-US" altLang="zh-CN" sz="3200" b="1" dirty="0">
                <a:solidFill>
                  <a:srgbClr val="0000FF"/>
                </a:solidFill>
                <a:latin typeface="Arial" panose="020B0604020202020204" pitchFamily="34" charset="0"/>
                <a:cs typeface="Arial" panose="020B0604020202020204" pitchFamily="34" charset="0"/>
              </a:rPr>
              <a:t>have changed</a:t>
            </a:r>
            <a:r>
              <a:rPr lang="en-US" altLang="zh-CN" sz="3200" b="1" dirty="0" smtClean="0">
                <a:solidFill>
                  <a:srgbClr val="0000FF"/>
                </a:solidFill>
                <a:latin typeface="Arial" panose="020B0604020202020204" pitchFamily="34" charset="0"/>
                <a:cs typeface="Arial" panose="020B0604020202020204" pitchFamily="34" charset="0"/>
              </a:rPr>
              <a:t>.</a:t>
            </a:r>
            <a:endParaRPr lang="en-US" altLang="zh-CN" sz="3200" b="1" dirty="0">
              <a:solidFill>
                <a:srgbClr val="0000FF"/>
              </a:solidFill>
              <a:latin typeface="Arial" panose="020B0604020202020204" pitchFamily="34" charset="0"/>
              <a:cs typeface="Arial" panose="020B0604020202020204" pitchFamily="34" charset="0"/>
            </a:endParaRPr>
          </a:p>
        </p:txBody>
      </p:sp>
      <p:sp>
        <p:nvSpPr>
          <p:cNvPr id="14" name="矩形 13"/>
          <p:cNvSpPr/>
          <p:nvPr/>
        </p:nvSpPr>
        <p:spPr>
          <a:xfrm>
            <a:off x="755576" y="2077291"/>
            <a:ext cx="8064896" cy="4358116"/>
          </a:xfrm>
          <a:prstGeom prst="rect">
            <a:avLst/>
          </a:prstGeom>
        </p:spPr>
        <p:txBody>
          <a:bodyPr wrap="square">
            <a:spAutoFit/>
          </a:bodyPr>
          <a:lstStyle/>
          <a:p>
            <a:pPr>
              <a:lnSpc>
                <a:spcPct val="120000"/>
              </a:lnSpc>
            </a:pPr>
            <a:r>
              <a:rPr lang="en-US" altLang="zh-CN" sz="3300" b="1" dirty="0" smtClean="0">
                <a:latin typeface="Times New Roman" panose="02020603050405020304" pitchFamily="18" charset="0"/>
                <a:cs typeface="Times New Roman" panose="02020603050405020304" pitchFamily="18" charset="0"/>
              </a:rPr>
              <a:t>       	Franklin’s spirit of scientific </a:t>
            </a:r>
            <a:endParaRPr lang="en-US" altLang="zh-CN" sz="3300" b="1" dirty="0" smtClean="0">
              <a:latin typeface="Times New Roman" panose="02020603050405020304" pitchFamily="18" charset="0"/>
              <a:cs typeface="Times New Roman" panose="02020603050405020304" pitchFamily="18" charset="0"/>
            </a:endParaRPr>
          </a:p>
          <a:p>
            <a:pPr>
              <a:lnSpc>
                <a:spcPct val="120000"/>
              </a:lnSpc>
            </a:pPr>
            <a:r>
              <a:rPr lang="en-US" altLang="zh-CN" sz="3300" b="1" dirty="0">
                <a:latin typeface="Times New Roman" panose="02020603050405020304" pitchFamily="18" charset="0"/>
                <a:cs typeface="Times New Roman" panose="02020603050405020304" pitchFamily="18" charset="0"/>
              </a:rPr>
              <a:t> </a:t>
            </a:r>
            <a:r>
              <a:rPr lang="en-US" altLang="zh-CN" sz="3300" b="1" dirty="0" smtClean="0">
                <a:latin typeface="Times New Roman" panose="02020603050405020304" pitchFamily="18" charset="0"/>
                <a:cs typeface="Times New Roman" panose="02020603050405020304" pitchFamily="18" charset="0"/>
              </a:rPr>
              <a:t>        exploration is still considered an </a:t>
            </a:r>
            <a:endParaRPr lang="en-US" altLang="zh-CN" sz="3300" b="1" dirty="0" smtClean="0">
              <a:latin typeface="Times New Roman" panose="02020603050405020304" pitchFamily="18" charset="0"/>
              <a:cs typeface="Times New Roman" panose="02020603050405020304" pitchFamily="18" charset="0"/>
            </a:endParaRPr>
          </a:p>
          <a:p>
            <a:pPr>
              <a:lnSpc>
                <a:spcPct val="120000"/>
              </a:lnSpc>
            </a:pPr>
            <a:r>
              <a:rPr lang="en-US" altLang="zh-CN" sz="3300" b="1" dirty="0">
                <a:latin typeface="Times New Roman" panose="02020603050405020304" pitchFamily="18" charset="0"/>
                <a:cs typeface="Times New Roman" panose="02020603050405020304" pitchFamily="18" charset="0"/>
              </a:rPr>
              <a:t> </a:t>
            </a:r>
            <a:r>
              <a:rPr lang="en-US" altLang="zh-CN" sz="3300" b="1" dirty="0" smtClean="0">
                <a:latin typeface="Times New Roman" panose="02020603050405020304" pitchFamily="18" charset="0"/>
                <a:cs typeface="Times New Roman" panose="02020603050405020304" pitchFamily="18" charset="0"/>
              </a:rPr>
              <a:t>        inspiration.</a:t>
            </a:r>
            <a:endParaRPr lang="zh-CN" altLang="zh-CN" sz="3300" b="1" dirty="0" smtClean="0">
              <a:latin typeface="Times New Roman" panose="02020603050405020304" pitchFamily="18" charset="0"/>
              <a:cs typeface="Times New Roman" panose="02020603050405020304" pitchFamily="18" charset="0"/>
            </a:endParaRPr>
          </a:p>
          <a:p>
            <a:pPr>
              <a:lnSpc>
                <a:spcPct val="120000"/>
              </a:lnSpc>
            </a:pPr>
            <a:r>
              <a:rPr lang="en-US" altLang="zh-CN" sz="3300" b="1" dirty="0" smtClean="0">
                <a:latin typeface="Times New Roman" panose="02020603050405020304" pitchFamily="18" charset="0"/>
                <a:cs typeface="Times New Roman" panose="02020603050405020304" pitchFamily="18" charset="0"/>
              </a:rPr>
              <a:t>      	People are amazed at and inspired by </a:t>
            </a:r>
            <a:endParaRPr lang="en-US" altLang="zh-CN" sz="3300" b="1" dirty="0" smtClean="0">
              <a:latin typeface="Times New Roman" panose="02020603050405020304" pitchFamily="18" charset="0"/>
              <a:cs typeface="Times New Roman" panose="02020603050405020304" pitchFamily="18" charset="0"/>
            </a:endParaRPr>
          </a:p>
          <a:p>
            <a:pPr>
              <a:lnSpc>
                <a:spcPct val="120000"/>
              </a:lnSpc>
            </a:pPr>
            <a:r>
              <a:rPr lang="en-US" altLang="zh-CN" sz="3300" b="1" dirty="0">
                <a:latin typeface="Times New Roman" panose="02020603050405020304" pitchFamily="18" charset="0"/>
                <a:cs typeface="Times New Roman" panose="02020603050405020304" pitchFamily="18" charset="0"/>
              </a:rPr>
              <a:t> </a:t>
            </a:r>
            <a:r>
              <a:rPr lang="en-US" altLang="zh-CN" sz="3300" b="1" dirty="0" smtClean="0">
                <a:latin typeface="Times New Roman" panose="02020603050405020304" pitchFamily="18" charset="0"/>
                <a:cs typeface="Times New Roman" panose="02020603050405020304" pitchFamily="18" charset="0"/>
              </a:rPr>
              <a:t>        Franklin’s experiment.</a:t>
            </a:r>
            <a:endParaRPr lang="zh-CN" altLang="zh-CN" sz="3300" b="1" dirty="0" smtClean="0">
              <a:latin typeface="Times New Roman" panose="02020603050405020304" pitchFamily="18" charset="0"/>
              <a:cs typeface="Times New Roman" panose="02020603050405020304" pitchFamily="18" charset="0"/>
            </a:endParaRPr>
          </a:p>
          <a:p>
            <a:pPr>
              <a:lnSpc>
                <a:spcPct val="120000"/>
              </a:lnSpc>
            </a:pPr>
            <a:r>
              <a:rPr lang="en-US" altLang="zh-CN" sz="3300" b="1" dirty="0" smtClean="0">
                <a:latin typeface="Times New Roman" panose="02020603050405020304" pitchFamily="18" charset="0"/>
                <a:cs typeface="Times New Roman" panose="02020603050405020304" pitchFamily="18" charset="0"/>
              </a:rPr>
              <a:t>	Scientists question what really </a:t>
            </a:r>
            <a:endParaRPr lang="en-US" altLang="zh-CN" sz="3300" b="1" dirty="0" smtClean="0">
              <a:latin typeface="Times New Roman" panose="02020603050405020304" pitchFamily="18" charset="0"/>
              <a:cs typeface="Times New Roman" panose="02020603050405020304" pitchFamily="18" charset="0"/>
            </a:endParaRPr>
          </a:p>
          <a:p>
            <a:pPr>
              <a:lnSpc>
                <a:spcPct val="120000"/>
              </a:lnSpc>
            </a:pPr>
            <a:r>
              <a:rPr lang="en-US" altLang="zh-CN" sz="3300" b="1" dirty="0">
                <a:latin typeface="Times New Roman" panose="02020603050405020304" pitchFamily="18" charset="0"/>
                <a:cs typeface="Times New Roman" panose="02020603050405020304" pitchFamily="18" charset="0"/>
              </a:rPr>
              <a:t> </a:t>
            </a:r>
            <a:r>
              <a:rPr lang="en-US" altLang="zh-CN" sz="3300" b="1" dirty="0" smtClean="0">
                <a:latin typeface="Times New Roman" panose="02020603050405020304" pitchFamily="18" charset="0"/>
                <a:cs typeface="Times New Roman" panose="02020603050405020304" pitchFamily="18" charset="0"/>
              </a:rPr>
              <a:t>        happened in Franklin’s experiment.</a:t>
            </a:r>
            <a:endParaRPr lang="zh-CN" altLang="zh-CN" sz="3300" b="1" dirty="0">
              <a:latin typeface="Times New Roman" panose="02020603050405020304" pitchFamily="18" charset="0"/>
              <a:cs typeface="Times New Roman" panose="02020603050405020304" pitchFamily="18" charset="0"/>
            </a:endParaRPr>
          </a:p>
        </p:txBody>
      </p:sp>
      <p:sp>
        <p:nvSpPr>
          <p:cNvPr id="15" name="矩形 14"/>
          <p:cNvSpPr/>
          <p:nvPr/>
        </p:nvSpPr>
        <p:spPr>
          <a:xfrm>
            <a:off x="935088" y="4006805"/>
            <a:ext cx="648072" cy="5040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935088" y="5230941"/>
            <a:ext cx="648072" cy="5040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935088" y="2206605"/>
            <a:ext cx="648072" cy="50405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TextBox 26"/>
          <p:cNvSpPr txBox="1"/>
          <p:nvPr/>
        </p:nvSpPr>
        <p:spPr>
          <a:xfrm>
            <a:off x="1079104" y="3934797"/>
            <a:ext cx="576064" cy="646331"/>
          </a:xfrm>
          <a:prstGeom prst="rect">
            <a:avLst/>
          </a:prstGeom>
          <a:noFill/>
        </p:spPr>
        <p:txBody>
          <a:bodyPr wrap="square" rtlCol="0">
            <a:spAutoFit/>
          </a:bodyPr>
          <a:lstStyle/>
          <a:p>
            <a:r>
              <a:rPr lang="en-US" altLang="zh-CN" sz="3600" b="1" dirty="0" smtClean="0">
                <a:solidFill>
                  <a:srgbClr val="FF0000"/>
                </a:solidFill>
                <a:latin typeface="Times New Roman" panose="02020603050405020304" pitchFamily="18" charset="0"/>
                <a:cs typeface="Times New Roman" panose="02020603050405020304" pitchFamily="18" charset="0"/>
              </a:rPr>
              <a:t>1</a:t>
            </a:r>
            <a:endParaRPr lang="zh-CN" altLang="en-US" sz="3600" b="1" dirty="0">
              <a:solidFill>
                <a:srgbClr val="FF0000"/>
              </a:solidFill>
              <a:latin typeface="Times New Roman" panose="02020603050405020304" pitchFamily="18" charset="0"/>
              <a:cs typeface="Times New Roman" panose="02020603050405020304" pitchFamily="18" charset="0"/>
            </a:endParaRPr>
          </a:p>
        </p:txBody>
      </p:sp>
      <p:sp>
        <p:nvSpPr>
          <p:cNvPr id="28" name="TextBox 27"/>
          <p:cNvSpPr txBox="1"/>
          <p:nvPr/>
        </p:nvSpPr>
        <p:spPr>
          <a:xfrm>
            <a:off x="1079104" y="2134597"/>
            <a:ext cx="576064" cy="646331"/>
          </a:xfrm>
          <a:prstGeom prst="rect">
            <a:avLst/>
          </a:prstGeom>
          <a:noFill/>
        </p:spPr>
        <p:txBody>
          <a:bodyPr wrap="square" rtlCol="0">
            <a:spAutoFit/>
          </a:bodyPr>
          <a:lstStyle/>
          <a:p>
            <a:r>
              <a:rPr lang="en-US" altLang="zh-CN" sz="3600" b="1" dirty="0" smtClean="0">
                <a:solidFill>
                  <a:srgbClr val="FF0000"/>
                </a:solidFill>
                <a:latin typeface="Times New Roman" panose="02020603050405020304" pitchFamily="18" charset="0"/>
                <a:cs typeface="Times New Roman" panose="02020603050405020304" pitchFamily="18" charset="0"/>
              </a:rPr>
              <a:t>3</a:t>
            </a:r>
            <a:endParaRPr lang="zh-CN" altLang="en-US" sz="3600" b="1" dirty="0">
              <a:solidFill>
                <a:srgbClr val="FF0000"/>
              </a:solidFill>
              <a:latin typeface="Times New Roman" panose="02020603050405020304" pitchFamily="18" charset="0"/>
              <a:cs typeface="Times New Roman" panose="02020603050405020304" pitchFamily="18" charset="0"/>
            </a:endParaRPr>
          </a:p>
        </p:txBody>
      </p:sp>
      <p:sp>
        <p:nvSpPr>
          <p:cNvPr id="29" name="TextBox 28"/>
          <p:cNvSpPr txBox="1"/>
          <p:nvPr/>
        </p:nvSpPr>
        <p:spPr>
          <a:xfrm>
            <a:off x="1079104" y="5158933"/>
            <a:ext cx="576064" cy="646331"/>
          </a:xfrm>
          <a:prstGeom prst="rect">
            <a:avLst/>
          </a:prstGeom>
          <a:noFill/>
        </p:spPr>
        <p:txBody>
          <a:bodyPr wrap="square" rtlCol="0">
            <a:spAutoFit/>
          </a:bodyPr>
          <a:lstStyle/>
          <a:p>
            <a:r>
              <a:rPr lang="en-US" altLang="zh-CN" sz="3600" b="1" dirty="0" smtClean="0">
                <a:solidFill>
                  <a:srgbClr val="FF0000"/>
                </a:solidFill>
                <a:latin typeface="Times New Roman" panose="02020603050405020304" pitchFamily="18" charset="0"/>
                <a:cs typeface="Times New Roman" panose="02020603050405020304" pitchFamily="18" charset="0"/>
              </a:rPr>
              <a:t>2</a:t>
            </a:r>
            <a:endParaRPr lang="zh-CN" altLang="en-US" sz="3600" b="1" dirty="0">
              <a:solidFill>
                <a:srgbClr val="FF0000"/>
              </a:solidFill>
              <a:latin typeface="Times New Roman" panose="02020603050405020304" pitchFamily="18" charset="0"/>
              <a:cs typeface="Times New Roman" panose="02020603050405020304" pitchFamily="18" charset="0"/>
            </a:endParaRPr>
          </a:p>
        </p:txBody>
      </p: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0" y="576033"/>
            <a:ext cx="954026" cy="95402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blinds(horizontal)">
                                      <p:cBhvr>
                                        <p:cTn id="12" dur="5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blinds(horizontal)">
                                      <p:cBhvr>
                                        <p:cTn id="1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67544" y="1035764"/>
            <a:ext cx="8280920" cy="5509200"/>
          </a:xfrm>
          <a:prstGeom prst="rect">
            <a:avLst/>
          </a:prstGeom>
          <a:noFill/>
          <a:ln w="9525">
            <a:noFill/>
            <a:miter lim="800000"/>
          </a:ln>
          <a:effectLst/>
        </p:spPr>
        <p:txBody>
          <a:bodyPr vert="horz" wrap="square" lIns="91440" tIns="45720" rIns="91440" bIns="45720" numCol="1" anchor="ctr" anchorCtr="0" compatLnSpc="1">
            <a:spAutoFit/>
          </a:bodyPr>
          <a:lstStyle/>
          <a:p>
            <a:pPr eaLnBrk="0" fontAlgn="base" hangingPunct="0">
              <a:lnSpc>
                <a:spcPct val="110000"/>
              </a:lnSpc>
              <a:spcBef>
                <a:spcPct val="0"/>
              </a:spcBef>
              <a:spcAft>
                <a:spcPct val="0"/>
              </a:spcAft>
            </a:pPr>
            <a:r>
              <a:rPr lang="en-US" altLang="zh-CN" sz="3200" b="1" dirty="0" smtClean="0">
                <a:latin typeface="Times New Roman" panose="02020603050405020304" pitchFamily="18" charset="0"/>
                <a:ea typeface="宋体" panose="02010600030101010101" pitchFamily="2" charset="-122"/>
                <a:cs typeface="Times New Roman" panose="02020603050405020304" pitchFamily="18" charset="0"/>
              </a:rPr>
              <a:t>1) Do you think it matters that Franklin’s </a:t>
            </a:r>
            <a:endParaRPr lang="en-US" altLang="zh-CN" sz="3200" b="1" dirty="0" smtClean="0">
              <a:latin typeface="Times New Roman" panose="02020603050405020304" pitchFamily="18" charset="0"/>
              <a:ea typeface="宋体" panose="02010600030101010101" pitchFamily="2" charset="-122"/>
              <a:cs typeface="Times New Roman" panose="02020603050405020304" pitchFamily="18" charset="0"/>
            </a:endParaRPr>
          </a:p>
          <a:p>
            <a:pPr eaLnBrk="0" fontAlgn="base" hangingPunct="0">
              <a:lnSpc>
                <a:spcPct val="110000"/>
              </a:lnSpc>
              <a:spcBef>
                <a:spcPct val="0"/>
              </a:spcBef>
              <a:spcAft>
                <a:spcPct val="0"/>
              </a:spcAft>
            </a:pPr>
            <a:r>
              <a:rPr lang="en-US" altLang="zh-CN" sz="3200" b="1" dirty="0" smtClean="0">
                <a:latin typeface="Times New Roman" panose="02020603050405020304" pitchFamily="18" charset="0"/>
                <a:ea typeface="宋体" panose="02010600030101010101" pitchFamily="2" charset="-122"/>
                <a:cs typeface="Times New Roman" panose="02020603050405020304" pitchFamily="18" charset="0"/>
              </a:rPr>
              <a:t>    experiment might not be true? Why?</a:t>
            </a:r>
            <a:endParaRPr lang="en-US" altLang="zh-CN" sz="3200" b="1" dirty="0" smtClean="0">
              <a:latin typeface="Times New Roman" panose="02020603050405020304" pitchFamily="18" charset="0"/>
              <a:ea typeface="宋体" panose="02010600030101010101" pitchFamily="2" charset="-122"/>
              <a:cs typeface="Times New Roman" panose="02020603050405020304" pitchFamily="18" charset="0"/>
            </a:endParaRPr>
          </a:p>
          <a:p>
            <a:pPr lvl="0" indent="266700" eaLnBrk="0" fontAlgn="base" hangingPunct="0">
              <a:lnSpc>
                <a:spcPct val="110000"/>
              </a:lnSpc>
              <a:spcBef>
                <a:spcPct val="0"/>
              </a:spcBef>
              <a:spcAft>
                <a:spcPct val="0"/>
              </a:spcAft>
            </a:pPr>
            <a:r>
              <a:rPr lang="en-US" altLang="zh-CN" sz="3200" b="1" dirty="0" smtClean="0">
                <a:solidFill>
                  <a:srgbClr val="0000FF"/>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eg No. </a:t>
            </a:r>
            <a:r>
              <a:rPr lang="en-US" altLang="zh-CN" sz="32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B</a:t>
            </a: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ecause what really matters lies in </a:t>
            </a:r>
            <a:endPar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0" indent="266700" eaLnBrk="0" fontAlgn="base" hangingPunct="0">
              <a:lnSpc>
                <a:spcPct val="110000"/>
              </a:lnSpc>
              <a:spcBef>
                <a:spcPct val="0"/>
              </a:spcBef>
              <a:spcAft>
                <a:spcPct val="0"/>
              </a:spcAft>
            </a:pPr>
            <a:r>
              <a:rPr lang="en-US" altLang="zh-CN" sz="32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his bravery to do the experiment. </a:t>
            </a:r>
            <a:endPar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eaLnBrk="0" fontAlgn="base" hangingPunct="0">
              <a:lnSpc>
                <a:spcPct val="110000"/>
              </a:lnSpc>
              <a:spcBef>
                <a:spcPct val="0"/>
              </a:spcBef>
              <a:spcAft>
                <a:spcPct val="0"/>
              </a:spcAft>
            </a:pPr>
            <a:r>
              <a:rPr kumimoji="0" lang="en-US" altLang="zh-CN" sz="32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 </a:t>
            </a:r>
            <a:r>
              <a:rPr lang="en-US" altLang="zh-CN" sz="3200" b="1" dirty="0" smtClean="0">
                <a:latin typeface="Times New Roman" panose="02020603050405020304" pitchFamily="18" charset="0"/>
                <a:ea typeface="宋体" panose="02010600030101010101" pitchFamily="2" charset="-122"/>
                <a:cs typeface="Times New Roman" panose="02020603050405020304" pitchFamily="18" charset="0"/>
              </a:rPr>
              <a:t>What is your opinion about the statement </a:t>
            </a:r>
            <a:endParaRPr lang="en-US" altLang="zh-CN" sz="3200" b="1" dirty="0" smtClean="0">
              <a:latin typeface="Times New Roman" panose="02020603050405020304" pitchFamily="18" charset="0"/>
              <a:ea typeface="宋体" panose="02010600030101010101" pitchFamily="2" charset="-122"/>
              <a:cs typeface="Times New Roman" panose="02020603050405020304" pitchFamily="18" charset="0"/>
            </a:endParaRPr>
          </a:p>
          <a:p>
            <a:pPr eaLnBrk="0" fontAlgn="base" hangingPunct="0">
              <a:lnSpc>
                <a:spcPct val="110000"/>
              </a:lnSpc>
              <a:spcBef>
                <a:spcPct val="0"/>
              </a:spcBef>
              <a:spcAft>
                <a:spcPct val="0"/>
              </a:spcAft>
            </a:pPr>
            <a:r>
              <a:rPr lang="en-US" altLang="zh-CN" sz="3200" b="1"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latin typeface="Times New Roman" panose="02020603050405020304" pitchFamily="18" charset="0"/>
                <a:ea typeface="宋体" panose="02010600030101010101" pitchFamily="2" charset="-122"/>
                <a:cs typeface="Times New Roman" panose="02020603050405020304" pitchFamily="18" charset="0"/>
              </a:rPr>
              <a:t>   "…we should not always believe everything </a:t>
            </a:r>
            <a:endParaRPr lang="en-US" altLang="zh-CN" sz="3200" b="1" dirty="0" smtClean="0">
              <a:latin typeface="Times New Roman" panose="02020603050405020304" pitchFamily="18" charset="0"/>
              <a:ea typeface="宋体" panose="02010600030101010101" pitchFamily="2" charset="-122"/>
              <a:cs typeface="Times New Roman" panose="02020603050405020304" pitchFamily="18" charset="0"/>
            </a:endParaRPr>
          </a:p>
          <a:p>
            <a:pPr eaLnBrk="0" fontAlgn="base" hangingPunct="0">
              <a:lnSpc>
                <a:spcPct val="110000"/>
              </a:lnSpc>
              <a:spcBef>
                <a:spcPct val="0"/>
              </a:spcBef>
              <a:spcAft>
                <a:spcPct val="0"/>
              </a:spcAft>
            </a:pPr>
            <a:r>
              <a:rPr lang="en-US" altLang="zh-CN" sz="3200" b="1"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latin typeface="Times New Roman" panose="02020603050405020304" pitchFamily="18" charset="0"/>
                <a:ea typeface="宋体" panose="02010600030101010101" pitchFamily="2" charset="-122"/>
                <a:cs typeface="Times New Roman" panose="02020603050405020304" pitchFamily="18" charset="0"/>
              </a:rPr>
              <a:t>   we read or hear - even if it is a great story"?</a:t>
            </a:r>
            <a:endParaRPr lang="en-US" altLang="zh-CN" sz="3200" b="1" dirty="0" smtClean="0">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l" defTabSz="914400" rtl="0" eaLnBrk="0" fontAlgn="base" latinLnBrk="0" hangingPunct="0">
              <a:lnSpc>
                <a:spcPct val="110000"/>
              </a:lnSpc>
              <a:spcBef>
                <a:spcPct val="0"/>
              </a:spcBef>
              <a:spcAft>
                <a:spcPct val="0"/>
              </a:spcAft>
              <a:buClrTx/>
              <a:buSzTx/>
              <a:buFontTx/>
              <a:buNone/>
            </a:pPr>
            <a:r>
              <a:rPr kumimoji="0" lang="en-US" altLang="zh-CN" sz="3200" b="1" i="0" u="none" strike="noStrike" cap="none" normalizeH="0" baseline="0" dirty="0" smtClean="0">
                <a:ln>
                  <a:noFill/>
                </a:ln>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32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eg</a:t>
            </a:r>
            <a:r>
              <a:rPr kumimoji="0" lang="en-US" altLang="zh-CN" sz="3200" b="1" i="0" u="none" strike="noStrike" cap="none" normalizeH="0" dirty="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Sometimes a really great story may be </a:t>
            </a:r>
            <a:endPar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l" defTabSz="914400" rtl="0" eaLnBrk="0" fontAlgn="base" latinLnBrk="0" hangingPunct="0">
              <a:lnSpc>
                <a:spcPct val="110000"/>
              </a:lnSpc>
              <a:spcBef>
                <a:spcPct val="0"/>
              </a:spcBef>
              <a:spcAft>
                <a:spcPct val="0"/>
              </a:spcAft>
              <a:buClrTx/>
              <a:buSzTx/>
              <a:buFontTx/>
              <a:buNone/>
            </a:pPr>
            <a:r>
              <a:rPr lang="en-US" altLang="zh-CN" sz="32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not true, and we need to have critical </a:t>
            </a:r>
            <a:endPar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marL="0" marR="0" lvl="0" indent="266700" algn="l" defTabSz="914400" rtl="0" eaLnBrk="0" fontAlgn="base" latinLnBrk="0" hangingPunct="0">
              <a:lnSpc>
                <a:spcPct val="110000"/>
              </a:lnSpc>
              <a:spcBef>
                <a:spcPct val="0"/>
              </a:spcBef>
              <a:spcAft>
                <a:spcPct val="0"/>
              </a:spcAft>
              <a:buClrTx/>
              <a:buSzTx/>
              <a:buFontTx/>
              <a:buNone/>
            </a:pPr>
            <a:r>
              <a:rPr lang="en-US" altLang="zh-CN" sz="32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thinking.</a:t>
            </a:r>
            <a:endParaRPr kumimoji="0" lang="en-US" altLang="zh-CN" sz="32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475656" y="116632"/>
            <a:ext cx="5529506" cy="101374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25">
                                            <p:txEl>
                                              <p:pRg st="2" end="2"/>
                                            </p:txEl>
                                          </p:spTgt>
                                        </p:tgtEl>
                                        <p:attrNameLst>
                                          <p:attrName>style.visibility</p:attrName>
                                        </p:attrNameLst>
                                      </p:cBhvr>
                                      <p:to>
                                        <p:strVal val="visible"/>
                                      </p:to>
                                    </p:set>
                                    <p:animEffect transition="in" filter="blinds(horizontal)">
                                      <p:cBhvr>
                                        <p:cTn id="7" dur="250"/>
                                        <p:tgtEl>
                                          <p:spTgt spid="1025">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1025">
                                            <p:txEl>
                                              <p:pRg st="3" end="3"/>
                                            </p:txEl>
                                          </p:spTgt>
                                        </p:tgtEl>
                                        <p:attrNameLst>
                                          <p:attrName>style.visibility</p:attrName>
                                        </p:attrNameLst>
                                      </p:cBhvr>
                                      <p:to>
                                        <p:strVal val="visible"/>
                                      </p:to>
                                    </p:set>
                                    <p:animEffect transition="in" filter="blinds(horizontal)">
                                      <p:cBhvr>
                                        <p:cTn id="10" dur="250"/>
                                        <p:tgtEl>
                                          <p:spTgt spid="1025">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025">
                                            <p:txEl>
                                              <p:pRg st="7" end="7"/>
                                            </p:txEl>
                                          </p:spTgt>
                                        </p:tgtEl>
                                        <p:attrNameLst>
                                          <p:attrName>style.visibility</p:attrName>
                                        </p:attrNameLst>
                                      </p:cBhvr>
                                      <p:to>
                                        <p:strVal val="visible"/>
                                      </p:to>
                                    </p:set>
                                    <p:animEffect transition="in" filter="blinds(horizontal)">
                                      <p:cBhvr>
                                        <p:cTn id="15" dur="250"/>
                                        <p:tgtEl>
                                          <p:spTgt spid="1025">
                                            <p:txEl>
                                              <p:pRg st="7" end="7"/>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1025">
                                            <p:txEl>
                                              <p:pRg st="8" end="8"/>
                                            </p:txEl>
                                          </p:spTgt>
                                        </p:tgtEl>
                                        <p:attrNameLst>
                                          <p:attrName>style.visibility</p:attrName>
                                        </p:attrNameLst>
                                      </p:cBhvr>
                                      <p:to>
                                        <p:strVal val="visible"/>
                                      </p:to>
                                    </p:set>
                                    <p:animEffect transition="in" filter="blinds(horizontal)">
                                      <p:cBhvr>
                                        <p:cTn id="18" dur="250"/>
                                        <p:tgtEl>
                                          <p:spTgt spid="1025">
                                            <p:txEl>
                                              <p:pRg st="8" end="8"/>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1025">
                                            <p:txEl>
                                              <p:pRg st="9" end="9"/>
                                            </p:txEl>
                                          </p:spTgt>
                                        </p:tgtEl>
                                        <p:attrNameLst>
                                          <p:attrName>style.visibility</p:attrName>
                                        </p:attrNameLst>
                                      </p:cBhvr>
                                      <p:to>
                                        <p:strVal val="visible"/>
                                      </p:to>
                                    </p:set>
                                    <p:animEffect transition="in" filter="blinds(horizontal)">
                                      <p:cBhvr>
                                        <p:cTn id="21" dur="250"/>
                                        <p:tgtEl>
                                          <p:spTgt spid="102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24163" y="566336"/>
            <a:ext cx="8496944" cy="3634740"/>
          </a:xfrm>
          <a:prstGeom prst="rect">
            <a:avLst/>
          </a:prstGeom>
        </p:spPr>
        <p:txBody>
          <a:bodyPr wrap="square">
            <a:spAutoFit/>
          </a:bodyPr>
          <a:lstStyle/>
          <a:p>
            <a:pPr eaLnBrk="0" fontAlgn="base" hangingPunct="0">
              <a:lnSpc>
                <a:spcPct val="120000"/>
              </a:lnSpc>
              <a:spcBef>
                <a:spcPct val="0"/>
              </a:spcBef>
              <a:spcAft>
                <a:spcPct val="0"/>
              </a:spcAft>
            </a:pPr>
            <a:r>
              <a:rPr lang="en-US" altLang="zh-CN" sz="3200" b="1" dirty="0" smtClean="0">
                <a:solidFill>
                  <a:prstClr val="black"/>
                </a:solidFill>
                <a:latin typeface="Times New Roman" panose="02020603050405020304" pitchFamily="18" charset="0"/>
                <a:ea typeface="宋体" panose="02010600030101010101" pitchFamily="2" charset="-122"/>
                <a:cs typeface="Times New Roman" panose="02020603050405020304" pitchFamily="18" charset="0"/>
              </a:rPr>
              <a:t>3) What qualities do you think a great scientist </a:t>
            </a:r>
            <a:endParaRPr lang="en-US" altLang="zh-CN" sz="3200" b="1" dirty="0" smtClean="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a:p>
            <a:pPr eaLnBrk="0" fontAlgn="base" hangingPunct="0">
              <a:lnSpc>
                <a:spcPct val="120000"/>
              </a:lnSpc>
              <a:spcBef>
                <a:spcPct val="0"/>
              </a:spcBef>
              <a:spcAft>
                <a:spcPct val="0"/>
              </a:spcAft>
            </a:pPr>
            <a:r>
              <a:rPr lang="en-US" altLang="zh-CN" sz="3200" b="1"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solidFill>
                  <a:prstClr val="black"/>
                </a:solidFill>
                <a:latin typeface="Times New Roman" panose="02020603050405020304" pitchFamily="18" charset="0"/>
                <a:ea typeface="宋体" panose="02010600030101010101" pitchFamily="2" charset="-122"/>
                <a:cs typeface="Times New Roman" panose="02020603050405020304" pitchFamily="18" charset="0"/>
              </a:rPr>
              <a:t>   should have?</a:t>
            </a:r>
            <a:endParaRPr lang="en-US" altLang="zh-CN" sz="3200" b="1" dirty="0" smtClean="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a:p>
            <a:pPr indent="266700" eaLnBrk="0" fontAlgn="base" hangingPunct="0">
              <a:lnSpc>
                <a:spcPct val="120000"/>
              </a:lnSpc>
              <a:spcBef>
                <a:spcPct val="0"/>
              </a:spcBef>
              <a:spcAft>
                <a:spcPct val="0"/>
              </a:spcAft>
            </a:pP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e.g. I think a great scientist should be </a:t>
            </a:r>
            <a:endPar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indent="266700" eaLnBrk="0" fontAlgn="base" hangingPunct="0">
              <a:lnSpc>
                <a:spcPct val="120000"/>
              </a:lnSpc>
              <a:spcBef>
                <a:spcPct val="0"/>
              </a:spcBef>
              <a:spcAft>
                <a:spcPct val="0"/>
              </a:spcAft>
            </a:pPr>
            <a:r>
              <a:rPr lang="en-US" altLang="zh-CN" sz="32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patient, serious, brave, careful, creative </a:t>
            </a:r>
            <a:endPar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indent="266700" eaLnBrk="0" fontAlgn="base" hangingPunct="0">
              <a:lnSpc>
                <a:spcPct val="120000"/>
              </a:lnSpc>
              <a:spcBef>
                <a:spcPct val="0"/>
              </a:spcBef>
              <a:spcAft>
                <a:spcPct val="0"/>
              </a:spcAft>
            </a:pPr>
            <a:r>
              <a:rPr lang="en-US" altLang="zh-CN" sz="3200" b="1"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and imaginative…</a:t>
            </a:r>
            <a:endPar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0" indent="266700" eaLnBrk="0" fontAlgn="base" hangingPunct="0">
              <a:lnSpc>
                <a:spcPct val="120000"/>
              </a:lnSpc>
              <a:spcBef>
                <a:spcPct val="0"/>
              </a:spcBef>
              <a:spcAft>
                <a:spcPct val="0"/>
              </a:spcAft>
            </a:pPr>
            <a:r>
              <a:rPr lang="en-US" altLang="zh-CN" sz="3200" b="1" dirty="0" smtClean="0">
                <a:solidFill>
                  <a:srgbClr val="0000FF"/>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linds(horizontal)">
                                      <p:cBhvr>
                                        <p:cTn id="7" dur="250"/>
                                        <p:tgtEl>
                                          <p:spTgt spid="4">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blinds(horizontal)">
                                      <p:cBhvr>
                                        <p:cTn id="10" dur="250"/>
                                        <p:tgtEl>
                                          <p:spTgt spid="4">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blinds(horizontal)">
                                      <p:cBhvr>
                                        <p:cTn id="13" dur="25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23528" y="332656"/>
            <a:ext cx="8496944" cy="5406390"/>
          </a:xfrm>
          <a:prstGeom prst="rect">
            <a:avLst/>
          </a:prstGeom>
        </p:spPr>
        <p:txBody>
          <a:bodyPr wrap="square">
            <a:spAutoFit/>
          </a:bodyPr>
          <a:lstStyle/>
          <a:p>
            <a:pPr eaLnBrk="0" fontAlgn="base" hangingPunct="0">
              <a:lnSpc>
                <a:spcPct val="120000"/>
              </a:lnSpc>
              <a:spcBef>
                <a:spcPct val="0"/>
              </a:spcBef>
              <a:spcAft>
                <a:spcPct val="0"/>
              </a:spcAft>
            </a:pPr>
            <a:r>
              <a:rPr lang="en-US" altLang="zh-CN" sz="3200" b="1" dirty="0" smtClean="0">
                <a:solidFill>
                  <a:prstClr val="black"/>
                </a:solidFill>
                <a:latin typeface="Times New Roman" panose="02020603050405020304" pitchFamily="18" charset="0"/>
                <a:ea typeface="宋体" panose="02010600030101010101" pitchFamily="2" charset="-122"/>
                <a:cs typeface="Times New Roman" panose="02020603050405020304" pitchFamily="18" charset="0"/>
              </a:rPr>
              <a:t>4) In what ways do scientists contribute to </a:t>
            </a:r>
            <a:endParaRPr lang="en-US" altLang="zh-CN" sz="3200" b="1" dirty="0" smtClean="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a:p>
            <a:pPr eaLnBrk="0" fontAlgn="base" hangingPunct="0">
              <a:lnSpc>
                <a:spcPct val="120000"/>
              </a:lnSpc>
              <a:spcBef>
                <a:spcPct val="0"/>
              </a:spcBef>
              <a:spcAft>
                <a:spcPct val="0"/>
              </a:spcAft>
            </a:pPr>
            <a:r>
              <a:rPr lang="en-US" altLang="zh-CN" sz="3200" b="1"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solidFill>
                  <a:prstClr val="black"/>
                </a:solidFill>
                <a:latin typeface="Times New Roman" panose="02020603050405020304" pitchFamily="18" charset="0"/>
                <a:ea typeface="宋体" panose="02010600030101010101" pitchFamily="2" charset="-122"/>
                <a:cs typeface="Times New Roman" panose="02020603050405020304" pitchFamily="18" charset="0"/>
              </a:rPr>
              <a:t>   society?</a:t>
            </a:r>
            <a:endParaRPr lang="en-US" altLang="zh-CN" sz="3200" b="1" dirty="0" smtClean="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a:p>
            <a:pPr lvl="0" indent="266700" eaLnBrk="0" fontAlgn="base" hangingPunct="0">
              <a:lnSpc>
                <a:spcPct val="120000"/>
              </a:lnSpc>
              <a:spcBef>
                <a:spcPct val="0"/>
              </a:spcBef>
              <a:spcAft>
                <a:spcPct val="0"/>
              </a:spcAft>
            </a:pPr>
            <a:r>
              <a:rPr lang="en-US" altLang="zh-CN" sz="3200" b="1" dirty="0" smtClean="0">
                <a:solidFill>
                  <a:srgbClr val="0000FF"/>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Firstly , scientific discoveries promote the development of our society. </a:t>
            </a:r>
            <a:endPar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0" indent="266700" eaLnBrk="0" fontAlgn="base" hangingPunct="0">
              <a:lnSpc>
                <a:spcPct val="120000"/>
              </a:lnSpc>
              <a:spcBef>
                <a:spcPct val="0"/>
              </a:spcBef>
              <a:spcAft>
                <a:spcPct val="0"/>
              </a:spcAft>
            </a:pP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Secondly, the contributions of scientists in medicine extend our life span. </a:t>
            </a:r>
            <a:endPar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0" indent="266700" eaLnBrk="0" fontAlgn="base" hangingPunct="0">
              <a:lnSpc>
                <a:spcPct val="120000"/>
              </a:lnSpc>
              <a:spcBef>
                <a:spcPct val="0"/>
              </a:spcBef>
              <a:spcAft>
                <a:spcPct val="0"/>
              </a:spcAft>
            </a:pPr>
            <a:r>
              <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rPr>
              <a:t>Thirdly, scientists have invented a lot of surprising tools that fundamentally improve our living standards.</a:t>
            </a:r>
            <a:endParaRPr lang="en-US" altLang="zh-CN" sz="3200" b="1" dirty="0" smtClean="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55" y="44450"/>
            <a:ext cx="9027160" cy="5262245"/>
          </a:xfrm>
          <a:prstGeom prst="rect">
            <a:avLst/>
          </a:prstGeom>
        </p:spPr>
        <p:txBody>
          <a:bodyPr wrap="square">
            <a:spAutoFit/>
          </a:bodyPr>
          <a:lstStyle/>
          <a:p>
            <a:r>
              <a:rPr lang="en-US" altLang="zh-CN" sz="2800" b="1" dirty="0"/>
              <a:t>Step 2: Useful expressions and sentence patterns</a:t>
            </a:r>
            <a:endParaRPr lang="en-US" altLang="zh-CN" sz="2800" dirty="0" smtClean="0"/>
          </a:p>
          <a:p>
            <a:pPr lvl="0"/>
            <a:r>
              <a:rPr lang="zh-CN" altLang="zh-CN" sz="2800" b="1" dirty="0">
                <a:latin typeface="Times New Roman" panose="02020603050405020304" pitchFamily="18" charset="0"/>
                <a:cs typeface="Times New Roman" panose="02020603050405020304" pitchFamily="18" charset="0"/>
              </a:rPr>
              <a:t>1.Founding Father  </a:t>
            </a:r>
            <a:endParaRPr lang="zh-CN" altLang="zh-CN" sz="2800" b="1" dirty="0">
              <a:latin typeface="Times New Roman" panose="02020603050405020304" pitchFamily="18" charset="0"/>
              <a:cs typeface="Times New Roman" panose="02020603050405020304" pitchFamily="18" charset="0"/>
            </a:endParaRPr>
          </a:p>
          <a:p>
            <a:pPr lvl="0"/>
            <a:r>
              <a:rPr lang="zh-CN" altLang="zh-CN" sz="2800" b="1" dirty="0">
                <a:latin typeface="Times New Roman" panose="02020603050405020304" pitchFamily="18" charset="0"/>
                <a:cs typeface="Times New Roman" panose="02020603050405020304" pitchFamily="18" charset="0"/>
              </a:rPr>
              <a:t>2.Declaration of Independence  </a:t>
            </a:r>
            <a:endParaRPr lang="zh-CN" altLang="zh-CN" sz="2800" b="1" dirty="0">
              <a:latin typeface="Times New Roman" panose="02020603050405020304" pitchFamily="18" charset="0"/>
              <a:cs typeface="Times New Roman" panose="02020603050405020304" pitchFamily="18" charset="0"/>
            </a:endParaRPr>
          </a:p>
          <a:p>
            <a:pPr lvl="0"/>
            <a:r>
              <a:rPr lang="zh-CN" altLang="zh-CN" sz="2800" b="1" dirty="0">
                <a:latin typeface="Times New Roman" panose="02020603050405020304" pitchFamily="18" charset="0"/>
                <a:cs typeface="Times New Roman" panose="02020603050405020304" pitchFamily="18" charset="0"/>
              </a:rPr>
              <a:t>3.introduce generations of children to science </a:t>
            </a:r>
            <a:endParaRPr lang="zh-CN" altLang="zh-CN" sz="2800" b="1" dirty="0">
              <a:latin typeface="Times New Roman" panose="02020603050405020304" pitchFamily="18" charset="0"/>
              <a:cs typeface="Times New Roman" panose="02020603050405020304" pitchFamily="18" charset="0"/>
            </a:endParaRPr>
          </a:p>
          <a:p>
            <a:pPr lvl="0"/>
            <a:endParaRPr lang="zh-CN" altLang="zh-CN" sz="2800" b="1" dirty="0">
              <a:latin typeface="Times New Roman" panose="02020603050405020304" pitchFamily="18" charset="0"/>
              <a:cs typeface="Times New Roman" panose="02020603050405020304" pitchFamily="18" charset="0"/>
            </a:endParaRPr>
          </a:p>
          <a:p>
            <a:pPr lvl="0"/>
            <a:r>
              <a:rPr lang="zh-CN" altLang="zh-CN" sz="2800" b="1" dirty="0">
                <a:latin typeface="Times New Roman" panose="02020603050405020304" pitchFamily="18" charset="0"/>
                <a:cs typeface="Times New Roman" panose="02020603050405020304" pitchFamily="18" charset="0"/>
              </a:rPr>
              <a:t>4.a flash of lightning </a:t>
            </a:r>
            <a:endParaRPr lang="zh-CN" altLang="zh-CN" sz="2800" b="1" dirty="0">
              <a:latin typeface="Times New Roman" panose="02020603050405020304" pitchFamily="18" charset="0"/>
              <a:cs typeface="Times New Roman" panose="02020603050405020304" pitchFamily="18" charset="0"/>
            </a:endParaRPr>
          </a:p>
          <a:p>
            <a:pPr lvl="0"/>
            <a:r>
              <a:rPr lang="zh-CN" altLang="zh-CN" sz="2800" b="1" dirty="0">
                <a:latin typeface="Times New Roman" panose="02020603050405020304" pitchFamily="18" charset="0"/>
                <a:cs typeface="Times New Roman" panose="02020603050405020304" pitchFamily="18" charset="0"/>
              </a:rPr>
              <a:t>5.get an electric shock</a:t>
            </a:r>
            <a:endParaRPr lang="zh-CN" altLang="zh-CN" sz="2800" b="1" dirty="0">
              <a:latin typeface="Times New Roman" panose="02020603050405020304" pitchFamily="18" charset="0"/>
              <a:cs typeface="Times New Roman" panose="02020603050405020304" pitchFamily="18" charset="0"/>
            </a:endParaRPr>
          </a:p>
          <a:p>
            <a:pPr lvl="0"/>
            <a:r>
              <a:rPr lang="zh-CN" altLang="zh-CN" sz="2800" b="1" dirty="0">
                <a:latin typeface="Times New Roman" panose="02020603050405020304" pitchFamily="18" charset="0"/>
                <a:cs typeface="Times New Roman" panose="02020603050405020304" pitchFamily="18" charset="0"/>
              </a:rPr>
              <a:t>6.establish the truth  </a:t>
            </a:r>
            <a:endParaRPr lang="zh-CN" altLang="zh-CN" sz="2800" b="1" dirty="0">
              <a:latin typeface="Times New Roman" panose="02020603050405020304" pitchFamily="18" charset="0"/>
              <a:cs typeface="Times New Roman" panose="02020603050405020304" pitchFamily="18" charset="0"/>
            </a:endParaRPr>
          </a:p>
          <a:p>
            <a:pPr lvl="0"/>
            <a:r>
              <a:rPr lang="zh-CN" altLang="zh-CN" sz="2800" b="1" dirty="0">
                <a:latin typeface="Times New Roman" panose="02020603050405020304" pitchFamily="18" charset="0"/>
                <a:cs typeface="Times New Roman" panose="02020603050405020304" pitchFamily="18" charset="0"/>
              </a:rPr>
              <a:t>7.contribute towards scientific discoveries andinventions </a:t>
            </a:r>
            <a:endParaRPr lang="zh-CN" altLang="zh-CN" sz="2800" b="1" dirty="0">
              <a:latin typeface="Times New Roman" panose="02020603050405020304" pitchFamily="18" charset="0"/>
              <a:cs typeface="Times New Roman" panose="02020603050405020304" pitchFamily="18" charset="0"/>
            </a:endParaRPr>
          </a:p>
          <a:p>
            <a:pPr lvl="0"/>
            <a:endParaRPr lang="zh-CN" altLang="zh-CN" sz="2800" b="1" dirty="0">
              <a:latin typeface="Times New Roman" panose="02020603050405020304" pitchFamily="18" charset="0"/>
              <a:cs typeface="Times New Roman" panose="02020603050405020304" pitchFamily="18" charset="0"/>
            </a:endParaRPr>
          </a:p>
          <a:p>
            <a:pPr lvl="0"/>
            <a:r>
              <a:rPr lang="zh-CN" altLang="zh-CN" sz="2800" b="1" dirty="0">
                <a:latin typeface="Times New Roman" panose="02020603050405020304" pitchFamily="18" charset="0"/>
                <a:cs typeface="Times New Roman" panose="02020603050405020304" pitchFamily="18" charset="0"/>
              </a:rPr>
              <a:t>8.establish the facts </a:t>
            </a:r>
            <a:endParaRPr lang="zh-CN" altLang="zh-CN" sz="2800" b="1" dirty="0">
              <a:latin typeface="Times New Roman" panose="02020603050405020304" pitchFamily="18" charset="0"/>
              <a:cs typeface="Times New Roman" panose="02020603050405020304" pitchFamily="18" charset="0"/>
            </a:endParaRPr>
          </a:p>
          <a:p>
            <a:pPr lvl="0"/>
            <a:r>
              <a:rPr lang="zh-CN" altLang="zh-CN" sz="2800" b="1" dirty="0">
                <a:latin typeface="Times New Roman" panose="02020603050405020304" pitchFamily="18" charset="0"/>
                <a:cs typeface="Times New Roman" panose="02020603050405020304" pitchFamily="18" charset="0"/>
              </a:rPr>
              <a:t>9.放风筝</a:t>
            </a:r>
            <a:endParaRPr lang="zh-CN" altLang="zh-CN" sz="2800" b="1" dirty="0">
              <a:latin typeface="Times New Roman" panose="02020603050405020304" pitchFamily="18" charset="0"/>
              <a:cs typeface="Times New Roman" panose="02020603050405020304" pitchFamily="18" charset="0"/>
            </a:endParaRPr>
          </a:p>
        </p:txBody>
      </p:sp>
      <p:sp>
        <p:nvSpPr>
          <p:cNvPr id="4" name="文本框 3"/>
          <p:cNvSpPr txBox="1"/>
          <p:nvPr/>
        </p:nvSpPr>
        <p:spPr>
          <a:xfrm>
            <a:off x="3228975" y="466725"/>
            <a:ext cx="4391660" cy="521970"/>
          </a:xfrm>
          <a:prstGeom prst="rect">
            <a:avLst/>
          </a:prstGeom>
          <a:noFill/>
        </p:spPr>
        <p:txBody>
          <a:bodyPr wrap="square" rtlCol="0">
            <a:spAutoFit/>
          </a:bodyPr>
          <a:p>
            <a:r>
              <a:rPr lang="zh-CN" altLang="en-US" sz="2800" b="1">
                <a:solidFill>
                  <a:srgbClr val="FF0000"/>
                </a:solidFill>
              </a:rPr>
              <a:t>缔造者，开国元勋</a:t>
            </a:r>
            <a:endParaRPr lang="zh-CN" altLang="en-US" sz="2800" b="1">
              <a:solidFill>
                <a:srgbClr val="FF0000"/>
              </a:solidFill>
            </a:endParaRPr>
          </a:p>
        </p:txBody>
      </p:sp>
      <p:sp>
        <p:nvSpPr>
          <p:cNvPr id="5" name="文本框 4"/>
          <p:cNvSpPr txBox="1"/>
          <p:nvPr/>
        </p:nvSpPr>
        <p:spPr>
          <a:xfrm>
            <a:off x="4972685" y="896620"/>
            <a:ext cx="1616710" cy="521970"/>
          </a:xfrm>
          <a:prstGeom prst="rect">
            <a:avLst/>
          </a:prstGeom>
          <a:noFill/>
        </p:spPr>
        <p:txBody>
          <a:bodyPr wrap="square" rtlCol="0">
            <a:spAutoFit/>
          </a:bodyPr>
          <a:p>
            <a:r>
              <a:rPr lang="zh-CN" altLang="en-US" sz="2800" b="1">
                <a:solidFill>
                  <a:srgbClr val="FF0000"/>
                </a:solidFill>
              </a:rPr>
              <a:t>独立宣言</a:t>
            </a:r>
            <a:endParaRPr lang="zh-CN" altLang="en-US" sz="2800" b="1">
              <a:solidFill>
                <a:srgbClr val="FF0000"/>
              </a:solidFill>
            </a:endParaRPr>
          </a:p>
        </p:txBody>
      </p:sp>
      <p:sp>
        <p:nvSpPr>
          <p:cNvPr id="6" name="文本框 5"/>
          <p:cNvSpPr txBox="1"/>
          <p:nvPr/>
        </p:nvSpPr>
        <p:spPr>
          <a:xfrm>
            <a:off x="370205" y="1732915"/>
            <a:ext cx="7098665" cy="521970"/>
          </a:xfrm>
          <a:prstGeom prst="rect">
            <a:avLst/>
          </a:prstGeom>
          <a:noFill/>
        </p:spPr>
        <p:txBody>
          <a:bodyPr wrap="square" rtlCol="0">
            <a:spAutoFit/>
          </a:bodyPr>
          <a:p>
            <a:r>
              <a:rPr lang="zh-CN" altLang="en-US" sz="2800" b="1">
                <a:solidFill>
                  <a:srgbClr val="FF0000"/>
                </a:solidFill>
              </a:rPr>
              <a:t>向一代又一代的孩子们介绍科学</a:t>
            </a:r>
            <a:endParaRPr lang="zh-CN" altLang="en-US" sz="2800" b="1">
              <a:solidFill>
                <a:srgbClr val="FF0000"/>
              </a:solidFill>
            </a:endParaRPr>
          </a:p>
        </p:txBody>
      </p:sp>
      <p:sp>
        <p:nvSpPr>
          <p:cNvPr id="7" name="文本框 6"/>
          <p:cNvSpPr txBox="1"/>
          <p:nvPr/>
        </p:nvSpPr>
        <p:spPr>
          <a:xfrm>
            <a:off x="3621405" y="2173605"/>
            <a:ext cx="1900555" cy="521970"/>
          </a:xfrm>
          <a:prstGeom prst="rect">
            <a:avLst/>
          </a:prstGeom>
          <a:noFill/>
        </p:spPr>
        <p:txBody>
          <a:bodyPr wrap="square" rtlCol="0">
            <a:spAutoFit/>
          </a:bodyPr>
          <a:p>
            <a:r>
              <a:rPr lang="zh-CN" altLang="en-US" sz="2800" b="1">
                <a:solidFill>
                  <a:srgbClr val="FF0000"/>
                </a:solidFill>
              </a:rPr>
              <a:t>一道闪电</a:t>
            </a:r>
            <a:endParaRPr lang="zh-CN" altLang="en-US" sz="2800" b="1">
              <a:solidFill>
                <a:srgbClr val="FF0000"/>
              </a:solidFill>
            </a:endParaRPr>
          </a:p>
        </p:txBody>
      </p:sp>
      <p:sp>
        <p:nvSpPr>
          <p:cNvPr id="8" name="文本框 7"/>
          <p:cNvSpPr txBox="1"/>
          <p:nvPr/>
        </p:nvSpPr>
        <p:spPr>
          <a:xfrm>
            <a:off x="3621405" y="2580005"/>
            <a:ext cx="1641475" cy="521970"/>
          </a:xfrm>
          <a:prstGeom prst="rect">
            <a:avLst/>
          </a:prstGeom>
          <a:noFill/>
        </p:spPr>
        <p:txBody>
          <a:bodyPr wrap="square" rtlCol="0">
            <a:spAutoFit/>
          </a:bodyPr>
          <a:p>
            <a:r>
              <a:rPr lang="zh-CN" altLang="en-US" sz="2800" b="1">
                <a:solidFill>
                  <a:srgbClr val="FF0000"/>
                </a:solidFill>
              </a:rPr>
              <a:t>触电</a:t>
            </a:r>
            <a:endParaRPr lang="zh-CN" altLang="en-US" sz="2800" b="1">
              <a:solidFill>
                <a:srgbClr val="FF0000"/>
              </a:solidFill>
            </a:endParaRPr>
          </a:p>
        </p:txBody>
      </p:sp>
      <p:sp>
        <p:nvSpPr>
          <p:cNvPr id="9" name="文本框 8"/>
          <p:cNvSpPr txBox="1"/>
          <p:nvPr/>
        </p:nvSpPr>
        <p:spPr>
          <a:xfrm>
            <a:off x="3319145" y="3101975"/>
            <a:ext cx="2446020" cy="521970"/>
          </a:xfrm>
          <a:prstGeom prst="rect">
            <a:avLst/>
          </a:prstGeom>
          <a:noFill/>
        </p:spPr>
        <p:txBody>
          <a:bodyPr wrap="square" rtlCol="0">
            <a:spAutoFit/>
          </a:bodyPr>
          <a:p>
            <a:r>
              <a:rPr lang="zh-CN" altLang="en-US" sz="2800" b="1">
                <a:solidFill>
                  <a:srgbClr val="FF0000"/>
                </a:solidFill>
              </a:rPr>
              <a:t>寻求事实真相</a:t>
            </a:r>
            <a:endParaRPr lang="zh-CN" altLang="en-US" sz="2800" b="1">
              <a:solidFill>
                <a:srgbClr val="FF0000"/>
              </a:solidFill>
            </a:endParaRPr>
          </a:p>
        </p:txBody>
      </p:sp>
      <p:sp>
        <p:nvSpPr>
          <p:cNvPr id="10" name="文本框 9"/>
          <p:cNvSpPr txBox="1"/>
          <p:nvPr/>
        </p:nvSpPr>
        <p:spPr>
          <a:xfrm>
            <a:off x="508635" y="3909060"/>
            <a:ext cx="4391660" cy="521970"/>
          </a:xfrm>
          <a:prstGeom prst="rect">
            <a:avLst/>
          </a:prstGeom>
          <a:noFill/>
        </p:spPr>
        <p:txBody>
          <a:bodyPr wrap="square" rtlCol="0">
            <a:spAutoFit/>
          </a:bodyPr>
          <a:p>
            <a:r>
              <a:rPr lang="zh-CN" altLang="en-US" sz="2800" b="1">
                <a:solidFill>
                  <a:srgbClr val="FF0000"/>
                </a:solidFill>
              </a:rPr>
              <a:t>促进科学发现和发明创造</a:t>
            </a:r>
            <a:endParaRPr lang="zh-CN" altLang="en-US" sz="2800" b="1">
              <a:solidFill>
                <a:srgbClr val="FF0000"/>
              </a:solidFill>
            </a:endParaRPr>
          </a:p>
        </p:txBody>
      </p:sp>
      <p:sp>
        <p:nvSpPr>
          <p:cNvPr id="11" name="文本框 10"/>
          <p:cNvSpPr txBox="1"/>
          <p:nvPr/>
        </p:nvSpPr>
        <p:spPr>
          <a:xfrm>
            <a:off x="3162935" y="4327525"/>
            <a:ext cx="4391660" cy="521970"/>
          </a:xfrm>
          <a:prstGeom prst="rect">
            <a:avLst/>
          </a:prstGeom>
          <a:noFill/>
        </p:spPr>
        <p:txBody>
          <a:bodyPr wrap="square" rtlCol="0">
            <a:spAutoFit/>
          </a:bodyPr>
          <a:p>
            <a:r>
              <a:rPr lang="zh-CN" altLang="en-US" sz="2800" b="1">
                <a:solidFill>
                  <a:srgbClr val="FF0000"/>
                </a:solidFill>
              </a:rPr>
              <a:t>查证事实</a:t>
            </a:r>
            <a:endParaRPr lang="zh-CN" altLang="en-US" sz="2800" b="1">
              <a:solidFill>
                <a:srgbClr val="FF0000"/>
              </a:solidFill>
            </a:endParaRPr>
          </a:p>
        </p:txBody>
      </p:sp>
      <p:sp>
        <p:nvSpPr>
          <p:cNvPr id="12" name="文本框 11"/>
          <p:cNvSpPr txBox="1"/>
          <p:nvPr/>
        </p:nvSpPr>
        <p:spPr>
          <a:xfrm>
            <a:off x="1485900" y="4728210"/>
            <a:ext cx="4391660" cy="521970"/>
          </a:xfrm>
          <a:prstGeom prst="rect">
            <a:avLst/>
          </a:prstGeom>
          <a:noFill/>
        </p:spPr>
        <p:txBody>
          <a:bodyPr wrap="square" rtlCol="0">
            <a:spAutoFit/>
          </a:bodyPr>
          <a:p>
            <a:r>
              <a:rPr lang="zh-CN" altLang="en-US" sz="2800" b="1">
                <a:solidFill>
                  <a:srgbClr val="FF0000"/>
                </a:solidFill>
              </a:rPr>
              <a:t>fly a kite</a:t>
            </a:r>
            <a:endParaRPr lang="zh-CN" altLang="en-US" sz="28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12395" y="240030"/>
            <a:ext cx="8392795" cy="4399915"/>
          </a:xfrm>
          <a:prstGeom prst="rect">
            <a:avLst/>
          </a:prstGeom>
          <a:noFill/>
          <a:ln w="9525">
            <a:noFill/>
          </a:ln>
        </p:spPr>
        <p:txBody>
          <a:bodyPr wrap="square">
            <a:spAutoFit/>
          </a:bodyPr>
          <a:p>
            <a:pPr marL="304800" indent="-304800"/>
            <a:r>
              <a:rPr lang="en-US" sz="2800" b="1">
                <a:latin typeface="Times New Roman" panose="02020603050405020304" pitchFamily="18" charset="0"/>
                <a:ea typeface="宋体" panose="02010600030101010101" pitchFamily="2" charset="-122"/>
              </a:rPr>
              <a:t>10. </a:t>
            </a:r>
            <a:r>
              <a:rPr lang="zh-CN" sz="2800" b="1">
                <a:latin typeface="Times New Roman" panose="02020603050405020304" pitchFamily="18" charset="0"/>
                <a:ea typeface="宋体" panose="02010600030101010101" pitchFamily="2" charset="-122"/>
              </a:rPr>
              <a:t>将某物系在某物上</a:t>
            </a:r>
            <a:r>
              <a:rPr lang="en-US" sz="2800" b="1">
                <a:latin typeface="Times New Roman" panose="02020603050405020304" pitchFamily="18" charset="0"/>
                <a:ea typeface="宋体" panose="02010600030101010101" pitchFamily="2" charset="-122"/>
                <a:cs typeface="Times New Roman" panose="02020603050405020304" pitchFamily="18" charset="0"/>
              </a:rPr>
              <a:t> </a:t>
            </a:r>
            <a:endParaRPr lang="en-US" sz="2800" b="1">
              <a:latin typeface="Times New Roman" panose="02020603050405020304" pitchFamily="18" charset="0"/>
              <a:ea typeface="宋体" panose="02010600030101010101" pitchFamily="2" charset="-122"/>
              <a:cs typeface="Times New Roman" panose="02020603050405020304" pitchFamily="18" charset="0"/>
            </a:endParaRPr>
          </a:p>
          <a:p>
            <a:pPr marL="304800" indent="-304800"/>
            <a:r>
              <a:rPr lang="en-US" sz="2800" b="1">
                <a:latin typeface="Times New Roman" panose="02020603050405020304" pitchFamily="18" charset="0"/>
                <a:ea typeface="宋体" panose="02010600030101010101" pitchFamily="2" charset="-122"/>
              </a:rPr>
              <a:t>11. </a:t>
            </a:r>
            <a:r>
              <a:rPr lang="zh-CN" sz="2800" b="1">
                <a:latin typeface="Times New Roman" panose="02020603050405020304" pitchFamily="18" charset="0"/>
                <a:ea typeface="宋体" panose="02010600030101010101" pitchFamily="2" charset="-122"/>
              </a:rPr>
              <a:t>寻求事实的方法</a:t>
            </a:r>
            <a:endParaRPr lang="zh-CN" sz="2800" b="1">
              <a:latin typeface="Times New Roman" panose="02020603050405020304" pitchFamily="18" charset="0"/>
              <a:ea typeface="宋体" panose="02010600030101010101" pitchFamily="2" charset="-122"/>
            </a:endParaRPr>
          </a:p>
          <a:p>
            <a:pPr marL="304800" indent="-304800"/>
            <a:r>
              <a:rPr lang="en-US" sz="2800" b="1">
                <a:latin typeface="Times New Roman" panose="02020603050405020304" pitchFamily="18" charset="0"/>
                <a:ea typeface="宋体" panose="02010600030101010101" pitchFamily="2" charset="-122"/>
                <a:cs typeface="Times New Roman" panose="02020603050405020304" pitchFamily="18" charset="0"/>
              </a:rPr>
              <a:t>  </a:t>
            </a:r>
            <a:endParaRPr lang="en-US" sz="2800" b="1">
              <a:latin typeface="Times New Roman" panose="02020603050405020304" pitchFamily="18" charset="0"/>
              <a:ea typeface="宋体" panose="02010600030101010101" pitchFamily="2" charset="-122"/>
              <a:cs typeface="Times New Roman" panose="02020603050405020304" pitchFamily="18" charset="0"/>
            </a:endParaRPr>
          </a:p>
          <a:p>
            <a:pPr marL="304800" indent="-304800"/>
            <a:r>
              <a:rPr lang="en-US" sz="2800" b="1">
                <a:latin typeface="Times New Roman" panose="02020603050405020304" pitchFamily="18" charset="0"/>
                <a:ea typeface="宋体" panose="02010600030101010101" pitchFamily="2" charset="-122"/>
              </a:rPr>
              <a:t>12. </a:t>
            </a:r>
            <a:r>
              <a:rPr lang="zh-CN" sz="2800" b="1">
                <a:latin typeface="Times New Roman" panose="02020603050405020304" pitchFamily="18" charset="0"/>
                <a:ea typeface="宋体" panose="02010600030101010101" pitchFamily="2" charset="-122"/>
              </a:rPr>
              <a:t>发生</a:t>
            </a:r>
            <a:r>
              <a:rPr lang="en-US" sz="2800" b="1">
                <a:latin typeface="Times New Roman" panose="02020603050405020304" pitchFamily="18" charset="0"/>
                <a:ea typeface="宋体" panose="02010600030101010101" pitchFamily="2" charset="-122"/>
                <a:cs typeface="Times New Roman" panose="02020603050405020304" pitchFamily="18" charset="0"/>
              </a:rPr>
              <a:t> </a:t>
            </a:r>
            <a:endParaRPr lang="en-US" sz="2800" b="1">
              <a:latin typeface="Times New Roman" panose="02020603050405020304" pitchFamily="18" charset="0"/>
              <a:ea typeface="宋体" panose="02010600030101010101" pitchFamily="2" charset="-122"/>
              <a:cs typeface="Times New Roman" panose="02020603050405020304" pitchFamily="18" charset="0"/>
            </a:endParaRPr>
          </a:p>
          <a:p>
            <a:pPr marL="304800" indent="-304800"/>
            <a:r>
              <a:rPr lang="en-US" sz="2800" b="1">
                <a:latin typeface="Times New Roman" panose="02020603050405020304" pitchFamily="18" charset="0"/>
                <a:ea typeface="宋体" panose="02010600030101010101" pitchFamily="2" charset="-122"/>
              </a:rPr>
              <a:t>13. </a:t>
            </a:r>
            <a:r>
              <a:rPr lang="zh-CN" sz="2800" b="1">
                <a:latin typeface="Times New Roman" panose="02020603050405020304" pitchFamily="18" charset="0"/>
                <a:ea typeface="宋体" panose="02010600030101010101" pitchFamily="2" charset="-122"/>
              </a:rPr>
              <a:t>引领他提出万有引力定律</a:t>
            </a:r>
            <a:endParaRPr lang="zh-CN" sz="2800" b="1">
              <a:latin typeface="Times New Roman" panose="02020603050405020304" pitchFamily="18" charset="0"/>
              <a:ea typeface="宋体" panose="02010600030101010101" pitchFamily="2" charset="-122"/>
            </a:endParaRPr>
          </a:p>
          <a:p>
            <a:pPr marL="304800" indent="-304800"/>
            <a:r>
              <a:rPr lang="en-US" sz="2800" b="1">
                <a:latin typeface="Times New Roman" panose="02020603050405020304" pitchFamily="18" charset="0"/>
                <a:ea typeface="宋体" panose="02010600030101010101" pitchFamily="2" charset="-122"/>
                <a:cs typeface="Times New Roman" panose="02020603050405020304" pitchFamily="18" charset="0"/>
              </a:rPr>
              <a:t> </a:t>
            </a:r>
            <a:endParaRPr lang="en-US" sz="2800" b="1">
              <a:latin typeface="Times New Roman" panose="02020603050405020304" pitchFamily="18" charset="0"/>
              <a:ea typeface="宋体" panose="02010600030101010101" pitchFamily="2" charset="-122"/>
              <a:cs typeface="Times New Roman" panose="02020603050405020304" pitchFamily="18" charset="0"/>
            </a:endParaRPr>
          </a:p>
          <a:p>
            <a:pPr marL="304800" indent="-304800"/>
            <a:r>
              <a:rPr lang="en-US" sz="2800" b="1">
                <a:latin typeface="Times New Roman" panose="02020603050405020304" pitchFamily="18" charset="0"/>
                <a:ea typeface="宋体" panose="02010600030101010101" pitchFamily="2" charset="-122"/>
              </a:rPr>
              <a:t>14. </a:t>
            </a:r>
            <a:r>
              <a:rPr lang="zh-CN" sz="2800" b="1">
                <a:latin typeface="Times New Roman" panose="02020603050405020304" pitchFamily="18" charset="0"/>
                <a:ea typeface="宋体" panose="02010600030101010101" pitchFamily="2" charset="-122"/>
              </a:rPr>
              <a:t>区别：</a:t>
            </a:r>
            <a:r>
              <a:rPr lang="en-US" sz="2800" b="1">
                <a:latin typeface="Times New Roman" panose="02020603050405020304" pitchFamily="18" charset="0"/>
                <a:ea typeface="宋体" panose="02010600030101010101" pitchFamily="2" charset="-122"/>
                <a:cs typeface="Times New Roman" panose="02020603050405020304" pitchFamily="18" charset="0"/>
              </a:rPr>
              <a:t>a falling apple</a:t>
            </a:r>
            <a:endParaRPr lang="en-US" sz="2800" b="1">
              <a:latin typeface="Times New Roman" panose="02020603050405020304" pitchFamily="18" charset="0"/>
              <a:ea typeface="宋体" panose="02010600030101010101" pitchFamily="2" charset="-122"/>
              <a:cs typeface="Times New Roman" panose="02020603050405020304" pitchFamily="18" charset="0"/>
            </a:endParaRPr>
          </a:p>
          <a:p>
            <a:pPr marL="304800" indent="-304800"/>
            <a:r>
              <a:rPr lang="en-US" sz="2800" b="1">
                <a:latin typeface="Times New Roman" panose="02020603050405020304" pitchFamily="18" charset="0"/>
                <a:ea typeface="宋体" panose="02010600030101010101" pitchFamily="2" charset="-122"/>
                <a:cs typeface="Times New Roman" panose="02020603050405020304" pitchFamily="18" charset="0"/>
              </a:rPr>
              <a:t>                  </a:t>
            </a:r>
            <a:r>
              <a:rPr lang="zh-CN" sz="2800" b="1">
                <a:latin typeface="Times New Roman" panose="02020603050405020304" pitchFamily="18" charset="0"/>
                <a:ea typeface="宋体" panose="02010600030101010101" pitchFamily="2" charset="-122"/>
              </a:rPr>
              <a:t>落地的苹果</a:t>
            </a:r>
            <a:r>
              <a:rPr lang="en-US" sz="2800" b="1">
                <a:latin typeface="Times New Roman" panose="02020603050405020304" pitchFamily="18" charset="0"/>
                <a:ea typeface="宋体" panose="02010600030101010101" pitchFamily="2" charset="-122"/>
                <a:cs typeface="Times New Roman" panose="02020603050405020304" pitchFamily="18" charset="0"/>
              </a:rPr>
              <a:t> </a:t>
            </a:r>
            <a:endParaRPr lang="en-US" sz="2800" b="1">
              <a:latin typeface="Times New Roman" panose="02020603050405020304" pitchFamily="18" charset="0"/>
              <a:ea typeface="宋体" panose="02010600030101010101" pitchFamily="2" charset="-122"/>
              <a:cs typeface="Times New Roman" panose="02020603050405020304" pitchFamily="18" charset="0"/>
            </a:endParaRPr>
          </a:p>
          <a:p>
            <a:pPr marL="304800" indent="-304800"/>
            <a:r>
              <a:rPr lang="en-US" sz="2800" b="1">
                <a:latin typeface="Times New Roman" panose="02020603050405020304" pitchFamily="18" charset="0"/>
                <a:ea typeface="宋体" panose="02010600030101010101" pitchFamily="2" charset="-122"/>
              </a:rPr>
              <a:t>15. </a:t>
            </a:r>
            <a:r>
              <a:rPr lang="zh-CN" sz="2800" b="1">
                <a:latin typeface="Times New Roman" panose="02020603050405020304" pitchFamily="18" charset="0"/>
                <a:ea typeface="宋体" panose="02010600030101010101" pitchFamily="2" charset="-122"/>
              </a:rPr>
              <a:t>敲打他的头</a:t>
            </a:r>
            <a:r>
              <a:rPr lang="en-US" sz="2800" b="1">
                <a:latin typeface="Times New Roman" panose="02020603050405020304" pitchFamily="18" charset="0"/>
                <a:ea typeface="宋体" panose="02010600030101010101" pitchFamily="2" charset="-122"/>
                <a:cs typeface="Times New Roman" panose="02020603050405020304" pitchFamily="18" charset="0"/>
              </a:rPr>
              <a:t> </a:t>
            </a:r>
            <a:endParaRPr lang="en-US" sz="2800" b="1">
              <a:latin typeface="Times New Roman" panose="02020603050405020304" pitchFamily="18" charset="0"/>
              <a:ea typeface="宋体" panose="02010600030101010101" pitchFamily="2" charset="-122"/>
              <a:cs typeface="Times New Roman" panose="02020603050405020304" pitchFamily="18" charset="0"/>
            </a:endParaRPr>
          </a:p>
          <a:p>
            <a:pPr marL="304800" indent="-304800"/>
            <a:r>
              <a:rPr lang="en-US" sz="2800" b="1">
                <a:latin typeface="Times New Roman" panose="02020603050405020304" pitchFamily="18" charset="0"/>
                <a:ea typeface="宋体" panose="02010600030101010101" pitchFamily="2" charset="-122"/>
              </a:rPr>
              <a:t>16. </a:t>
            </a:r>
            <a:r>
              <a:rPr lang="zh-CN" sz="2800" b="1">
                <a:latin typeface="Times New Roman" panose="02020603050405020304" pitchFamily="18" charset="0"/>
                <a:ea typeface="宋体" panose="02010600030101010101" pitchFamily="2" charset="-122"/>
              </a:rPr>
              <a:t>科研探索的精神</a:t>
            </a:r>
            <a:endParaRPr lang="en-US" altLang="en-US" sz="2800" b="1">
              <a:latin typeface="Times New Roman" panose="02020603050405020304" pitchFamily="18" charset="0"/>
              <a:ea typeface="宋体" panose="02010600030101010101" pitchFamily="2" charset="-122"/>
              <a:cs typeface="Times New Roman" panose="02020603050405020304" pitchFamily="18" charset="0"/>
            </a:endParaRPr>
          </a:p>
        </p:txBody>
      </p:sp>
      <p:sp>
        <p:nvSpPr>
          <p:cNvPr id="2" name="文本框 1"/>
          <p:cNvSpPr txBox="1"/>
          <p:nvPr/>
        </p:nvSpPr>
        <p:spPr>
          <a:xfrm>
            <a:off x="3793490" y="2825115"/>
            <a:ext cx="5668010" cy="521970"/>
          </a:xfrm>
          <a:prstGeom prst="rect">
            <a:avLst/>
          </a:prstGeom>
          <a:noFill/>
          <a:ln w="9525">
            <a:noFill/>
          </a:ln>
        </p:spPr>
        <p:txBody>
          <a:bodyPr wrap="square">
            <a:spAutoFit/>
          </a:bodyPr>
          <a:p>
            <a:pPr marL="304800" indent="-304800"/>
            <a:r>
              <a:rPr lang="en-US" sz="1200" b="0">
                <a:latin typeface="Times New Roman" panose="02020603050405020304" pitchFamily="18" charset="0"/>
                <a:ea typeface="宋体" panose="02010600030101010101" pitchFamily="2" charset="-122"/>
                <a:cs typeface="Times New Roman" panose="02020603050405020304" pitchFamily="18" charset="0"/>
              </a:rPr>
              <a:t> </a:t>
            </a:r>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r>
              <a:rPr lang="zh-CN" sz="2800" b="1" u="sng">
                <a:solidFill>
                  <a:srgbClr val="FF0000"/>
                </a:solidFill>
                <a:latin typeface="Times New Roman" panose="02020603050405020304" pitchFamily="18" charset="0"/>
                <a:ea typeface="宋体" panose="02010600030101010101" pitchFamily="2" charset="-122"/>
              </a:rPr>
              <a:t>正落下的苹果</a:t>
            </a:r>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文本框 2"/>
          <p:cNvSpPr txBox="1"/>
          <p:nvPr/>
        </p:nvSpPr>
        <p:spPr>
          <a:xfrm>
            <a:off x="3845560" y="240030"/>
            <a:ext cx="4425315" cy="521970"/>
          </a:xfrm>
          <a:prstGeom prst="rect">
            <a:avLst/>
          </a:prstGeom>
          <a:noFill/>
        </p:spPr>
        <p:txBody>
          <a:bodyPr wrap="square" rtlCol="0">
            <a:spAutoFit/>
          </a:bodyPr>
          <a:p>
            <a:r>
              <a:rPr lang="en-US" sz="2800" b="1" u="sng">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tie/attach sth. to sth.</a:t>
            </a:r>
            <a:endParaRPr lang="en-US" altLang="en-US" sz="2800" b="1" u="sng">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721995" y="1084580"/>
            <a:ext cx="7407910" cy="521970"/>
          </a:xfrm>
          <a:prstGeom prst="rect">
            <a:avLst/>
          </a:prstGeom>
          <a:noFill/>
        </p:spPr>
        <p:txBody>
          <a:bodyPr wrap="square" rtlCol="0">
            <a:spAutoFit/>
          </a:bodyPr>
          <a:p>
            <a:pPr marL="304800" indent="-304800"/>
            <a:r>
              <a:rPr lang="en-US" sz="2800" b="1" u="sng">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the/an approach to looking for the truth</a:t>
            </a:r>
            <a:endParaRPr lang="en-US" altLang="en-US" sz="2800" b="1" u="sng">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5" name="文本框 4"/>
          <p:cNvSpPr txBox="1"/>
          <p:nvPr/>
        </p:nvSpPr>
        <p:spPr>
          <a:xfrm>
            <a:off x="1983740" y="1544955"/>
            <a:ext cx="4425315" cy="521970"/>
          </a:xfrm>
          <a:prstGeom prst="rect">
            <a:avLst/>
          </a:prstGeom>
          <a:noFill/>
        </p:spPr>
        <p:txBody>
          <a:bodyPr wrap="square" rtlCol="0">
            <a:spAutoFit/>
          </a:bodyPr>
          <a:p>
            <a:pPr marL="304800" indent="-304800"/>
            <a:r>
              <a:rPr lang="en-US" sz="2800" b="1" u="sng">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take place</a:t>
            </a:r>
            <a:r>
              <a:rPr lang="en-US" sz="2800" b="1" u="sng">
                <a:solidFill>
                  <a:srgbClr val="FF0000"/>
                </a:solidFill>
                <a:latin typeface="Times New Roman" panose="02020603050405020304" pitchFamily="18" charset="0"/>
                <a:ea typeface="宋体" panose="02010600030101010101" pitchFamily="2" charset="-122"/>
                <a:sym typeface="+mn-ea"/>
              </a:rPr>
              <a:t> </a:t>
            </a:r>
            <a:endParaRPr lang="en-US" altLang="en-US" sz="2800" b="1" u="sng">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文本框 6"/>
          <p:cNvSpPr txBox="1"/>
          <p:nvPr/>
        </p:nvSpPr>
        <p:spPr>
          <a:xfrm>
            <a:off x="678180" y="2429510"/>
            <a:ext cx="7827010" cy="521970"/>
          </a:xfrm>
          <a:prstGeom prst="rect">
            <a:avLst/>
          </a:prstGeom>
          <a:noFill/>
        </p:spPr>
        <p:txBody>
          <a:bodyPr wrap="square" rtlCol="0">
            <a:spAutoFit/>
          </a:bodyPr>
          <a:p>
            <a:r>
              <a:rPr lang="en-US" sz="2800" b="1" u="sng">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lead him to come up with his theory of gravity</a:t>
            </a:r>
            <a:r>
              <a:rPr lang="en-US" sz="2800" b="1">
                <a:solidFill>
                  <a:srgbClr val="FF0000"/>
                </a:solidFill>
                <a:latin typeface="Times New Roman" panose="02020603050405020304" pitchFamily="18" charset="0"/>
                <a:ea typeface="宋体" panose="02010600030101010101" pitchFamily="2" charset="-122"/>
                <a:sym typeface="+mn-ea"/>
              </a:rPr>
              <a:t> </a:t>
            </a:r>
            <a:endParaRPr lang="en-US" altLang="en-US" sz="2800" b="1">
              <a:solidFill>
                <a:srgbClr val="FF0000"/>
              </a:solidFill>
              <a:latin typeface="Times New Roman" panose="02020603050405020304" pitchFamily="18" charset="0"/>
              <a:ea typeface="宋体" panose="02010600030101010101" pitchFamily="2" charset="-122"/>
            </a:endParaRPr>
          </a:p>
        </p:txBody>
      </p:sp>
      <p:sp>
        <p:nvSpPr>
          <p:cNvPr id="8" name="文本框 7"/>
          <p:cNvSpPr txBox="1"/>
          <p:nvPr/>
        </p:nvSpPr>
        <p:spPr>
          <a:xfrm>
            <a:off x="3793490" y="3168015"/>
            <a:ext cx="3350895" cy="521970"/>
          </a:xfrm>
          <a:prstGeom prst="rect">
            <a:avLst/>
          </a:prstGeom>
          <a:noFill/>
          <a:ln w="9525">
            <a:noFill/>
          </a:ln>
        </p:spPr>
        <p:txBody>
          <a:bodyPr wrap="square">
            <a:spAutoFit/>
          </a:bodyPr>
          <a:p>
            <a:pPr marL="304800" indent="-304800"/>
            <a:r>
              <a:rPr lang="en-US" sz="1200" b="0">
                <a:latin typeface="Times New Roman" panose="02020603050405020304" pitchFamily="18" charset="0"/>
                <a:ea typeface="宋体" panose="02010600030101010101" pitchFamily="2" charset="-122"/>
                <a:cs typeface="Times New Roman" panose="02020603050405020304" pitchFamily="18" charset="0"/>
              </a:rPr>
              <a:t> </a:t>
            </a:r>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r>
              <a:rPr lang="en-US" sz="2800" b="1" u="sng">
                <a:solidFill>
                  <a:srgbClr val="FF0000"/>
                </a:solidFill>
                <a:latin typeface="Times New Roman" panose="02020603050405020304" pitchFamily="18" charset="0"/>
                <a:ea typeface="宋体" panose="02010600030101010101" pitchFamily="2" charset="-122"/>
                <a:cs typeface="Times New Roman" panose="02020603050405020304" pitchFamily="18" charset="0"/>
              </a:rPr>
              <a:t>a fallen apple</a:t>
            </a:r>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9" name="文本框 8"/>
          <p:cNvSpPr txBox="1"/>
          <p:nvPr/>
        </p:nvSpPr>
        <p:spPr>
          <a:xfrm>
            <a:off x="2526030" y="3686810"/>
            <a:ext cx="5668010" cy="521970"/>
          </a:xfrm>
          <a:prstGeom prst="rect">
            <a:avLst/>
          </a:prstGeom>
          <a:noFill/>
          <a:ln w="9525">
            <a:noFill/>
          </a:ln>
        </p:spPr>
        <p:txBody>
          <a:bodyPr wrap="square">
            <a:spAutoFit/>
          </a:bodyPr>
          <a:p>
            <a:pPr marL="304800" indent="-304800"/>
            <a:r>
              <a:rPr lang="en-US" sz="1200" b="0">
                <a:latin typeface="Times New Roman" panose="02020603050405020304" pitchFamily="18" charset="0"/>
                <a:ea typeface="宋体" panose="02010600030101010101" pitchFamily="2" charset="-122"/>
                <a:cs typeface="Times New Roman" panose="02020603050405020304" pitchFamily="18" charset="0"/>
              </a:rPr>
              <a:t> </a:t>
            </a:r>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r>
              <a:rPr lang="en-US" sz="2800" b="1" u="sng">
                <a:solidFill>
                  <a:srgbClr val="FF0000"/>
                </a:solidFill>
                <a:latin typeface="Times New Roman" panose="02020603050405020304" pitchFamily="18" charset="0"/>
                <a:ea typeface="宋体" panose="02010600030101010101" pitchFamily="2" charset="-122"/>
                <a:cs typeface="Times New Roman" panose="02020603050405020304" pitchFamily="18" charset="0"/>
              </a:rPr>
              <a:t>hit him on the head</a:t>
            </a:r>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10" name="文本框 9"/>
          <p:cNvSpPr txBox="1"/>
          <p:nvPr/>
        </p:nvSpPr>
        <p:spPr>
          <a:xfrm>
            <a:off x="3223895" y="4117975"/>
            <a:ext cx="4906010" cy="521970"/>
          </a:xfrm>
          <a:prstGeom prst="rect">
            <a:avLst/>
          </a:prstGeom>
          <a:noFill/>
          <a:ln w="9525">
            <a:noFill/>
          </a:ln>
        </p:spPr>
        <p:txBody>
          <a:bodyPr wrap="square">
            <a:spAutoFit/>
          </a:bodyPr>
          <a:p>
            <a:pPr marL="304800" indent="-304800"/>
            <a:r>
              <a:rPr lang="en-US" sz="1200" b="0">
                <a:latin typeface="Times New Roman" panose="02020603050405020304" pitchFamily="18" charset="0"/>
                <a:ea typeface="宋体" panose="02010600030101010101" pitchFamily="2" charset="-122"/>
                <a:cs typeface="Times New Roman" panose="02020603050405020304" pitchFamily="18" charset="0"/>
              </a:rPr>
              <a:t> </a:t>
            </a:r>
            <a:r>
              <a:rPr lang="en-US" sz="2800" b="1" u="sng">
                <a:solidFill>
                  <a:srgbClr val="FF0000"/>
                </a:solidFill>
                <a:latin typeface="Times New Roman" panose="02020603050405020304" pitchFamily="18" charset="0"/>
                <a:ea typeface="宋体" panose="02010600030101010101" pitchFamily="2" charset="-122"/>
                <a:cs typeface="Times New Roman" panose="02020603050405020304" pitchFamily="18" charset="0"/>
              </a:rPr>
              <a:t>spirit of scientific exploration </a:t>
            </a:r>
            <a:r>
              <a:rPr 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2800" b="1">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2" grpId="0"/>
      <p:bldP spid="8" grpId="0"/>
      <p:bldP spid="9" grpId="0"/>
      <p:bldP spid="10"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10039</Words>
  <Application>WPS 演示</Application>
  <PresentationFormat>全屏显示(4:3)</PresentationFormat>
  <Paragraphs>308</Paragraphs>
  <Slides>25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25</vt:i4>
      </vt:variant>
    </vt:vector>
  </HeadingPairs>
  <TitlesOfParts>
    <vt:vector size="33" baseType="lpstr">
      <vt:lpstr>Arial</vt:lpstr>
      <vt:lpstr>宋体</vt:lpstr>
      <vt:lpstr>Wingdings</vt:lpstr>
      <vt:lpstr>Times New Roman</vt:lpstr>
      <vt:lpstr>微软雅黑</vt:lpstr>
      <vt:lpstr>Arial Unicode MS</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盛夏</cp:lastModifiedBy>
  <cp:revision>59</cp:revision>
  <dcterms:created xsi:type="dcterms:W3CDTF">2021-05-21T06:15:00Z</dcterms:created>
  <dcterms:modified xsi:type="dcterms:W3CDTF">2021-05-21T08:37:11Z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2052-11.3.0.9228</vt:lpwstr>
  </property>
</Properties>
</file>