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0" r:id="rId8"/>
    <p:sldId id="262" r:id="rId9"/>
    <p:sldId id="263" r:id="rId10"/>
    <p:sldId id="265" r:id="rId11"/>
    <p:sldId id="264" r:id="rId12"/>
    <p:sldId id="266" r:id="rId13"/>
    <p:sldId id="267" r:id="rId14"/>
    <p:sldId id="269" r:id="rId15"/>
    <p:sldId id="268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6" y="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2021/5/21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9376" y="-20528"/>
            <a:ext cx="92525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Teachers’ words: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1. Science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is by no means a selfish pleasure. Those who are fortunate enough to devote themselves to scientific research should serve mankind with their knowledge.          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German Marx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科学绝不是一种自私自立的享乐。有幸能够致力于科学研究的人，首先应该拿自己的学识为人类服务。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---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德国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马克思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2. I would like to use my life as a ministry to engage in research and science, to contribute to the fertility of my motherland and people.                                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Russia Pavlov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我愿用我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全部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的生命，从事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研究和科学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来贡献给生育我栽培我的祖国和人民。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---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俄罗斯 巴甫罗夫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0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. Key Words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1. account 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描述，报道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账目，账户 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             v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认为是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视为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on account of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由于，因为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take … into account= take account of ...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把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考虑在内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account for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说明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原因，解释；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在数量上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占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……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give an account of…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描述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……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on no account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绝不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放于句首，句子部分倒装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报纸对于事故的报道完全是虚构。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____________________________________was a complete fiction.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2) The accounts show we have spent more than we received.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____________________________________ 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3).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综合考虑，这部车质量很好。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____________________________________, the car is of high quality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3841884"/>
            <a:ext cx="78979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newspaper's account of the accident 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7544" y="5085184"/>
            <a:ext cx="4806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账目显示我们入不敷出。 </a:t>
            </a:r>
          </a:p>
        </p:txBody>
      </p:sp>
      <p:sp>
        <p:nvSpPr>
          <p:cNvPr id="6" name="矩形 5"/>
          <p:cNvSpPr/>
          <p:nvPr/>
        </p:nvSpPr>
        <p:spPr>
          <a:xfrm>
            <a:off x="35496" y="6002124"/>
            <a:ext cx="80178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Taking everything into account/ consideration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088" y="332656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持有这种观点的学生占有四分之一。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5).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你能解释我们行动失败的原因吗？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Can you ______________ the failure in our action?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6). In English law, a person is accounted innocent until they are proved guilty.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7).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他因为生病没有去上学。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8).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这本书描述了当地人的习俗。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9).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遇到困难，我们绝不要放弃。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5146" y="4561964"/>
            <a:ext cx="9361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book gave an account of the local </a:t>
            </a:r>
            <a:r>
              <a:rPr lang="en-US" altLang="zh-CN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cumstoms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0738" y="752798"/>
            <a:ext cx="9046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students who hold this view account for a quarter.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63688" y="1596477"/>
            <a:ext cx="1808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account for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496" y="2833772"/>
            <a:ext cx="95971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在英国法律里，一个人未经证实有罪之前视为无罪。</a:t>
            </a:r>
          </a:p>
        </p:txBody>
      </p:sp>
      <p:sp>
        <p:nvSpPr>
          <p:cNvPr id="10" name="矩形 9"/>
          <p:cNvSpPr/>
          <p:nvPr/>
        </p:nvSpPr>
        <p:spPr>
          <a:xfrm>
            <a:off x="104098" y="3724290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 was absent from school on account of illness.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5445224"/>
            <a:ext cx="10297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When faced with/ facing trouble, on no account can we give up.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71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496" y="562903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attach  v. ①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系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贴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连接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②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使附属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③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使依恋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④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认为有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重要性、责任等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attachment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附件，附属物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依恋，依附</a:t>
            </a:r>
          </a:p>
          <a:p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be attached to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附属于，喜欢，依恋</a:t>
            </a:r>
          </a:p>
          <a:p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★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attach importance to…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认为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很重要，重视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我在申请表里贴了一张照片。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2) I am very attached to that old picture.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在抗击新冠病毒期间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，山东大学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附属医院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向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武汉派出一支医疗队伍。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hospital ____________Shandong University sent a medical team to Wuhan during the fight against COVID-19.   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1520" y="3068960"/>
            <a:ext cx="81359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attached a photo to the application form.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67544" y="3933056"/>
            <a:ext cx="5562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我很喜欢那张旧图片。</a:t>
            </a:r>
          </a:p>
        </p:txBody>
      </p:sp>
      <p:sp>
        <p:nvSpPr>
          <p:cNvPr id="12" name="矩形 11"/>
          <p:cNvSpPr/>
          <p:nvPr/>
        </p:nvSpPr>
        <p:spPr>
          <a:xfrm>
            <a:off x="2123728" y="5229200"/>
            <a:ext cx="1745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attached to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1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326529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我们应该重视环境保护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你可以在附件中找到我的求职信。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___________________________________________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随信寄给她母亲的还有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美元。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    __________________,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twenty dollars were sent to her mother.</a:t>
            </a:r>
          </a:p>
          <a:p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7544" y="2996952"/>
            <a:ext cx="9036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find my application letter in the attachment.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3528" y="1754813"/>
            <a:ext cx="92275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 should attach great significance/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environmental protection.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3528" y="1820869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_______________________________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7584" y="3861048"/>
            <a:ext cx="4332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Attached to the letter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2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260648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IV. Practice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Translate the following sentences into English.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人们在演讲时必须考虑听众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(take ...into account)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must take the audience into account when making a speech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=The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audience must be taken into account when one makes a speech.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琳达在返回后，给我们生动地讲述了她的泰山之行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Linda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gave us a vivid account of her trip to Mount Tai after her return.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学习策略是老师所重视的，还没引起学生们的重视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。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strategies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,_______________________________</a:t>
            </a:r>
          </a:p>
          <a:p>
            <a:pPr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__________, haven’t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drawn enough attention of students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31840" y="5000407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which teachers attach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importance/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5354052"/>
            <a:ext cx="5832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significance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27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7504" y="126876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在他的努力下，他能够轻松的解答这类题目。</a:t>
            </a: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Through his efforts, he was capable of easily working out this type of questions.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我们应该就学生对本次考试的态度做一次调查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conduct a survey of the students’ attitudes to the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exam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不顾伤痛，他成功地完成了比赛。</a:t>
            </a:r>
          </a:p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Regardless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the injury and pain, he managed to finish the race. 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84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9376" y="908720"/>
            <a:ext cx="9252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Book 3 Unit 3  </a:t>
            </a:r>
            <a:endParaRPr lang="en-US" altLang="zh-CN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world of </a:t>
            </a:r>
            <a:r>
              <a:rPr lang="en-US" altLang="zh-C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</a:p>
          <a:p>
            <a:pPr algn="ctr"/>
            <a:r>
              <a:rPr lang="en-US" altLang="zh-C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zh-CN" altLang="zh-CN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20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9376" y="908720"/>
            <a:ext cx="92525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Period 1 </a:t>
            </a:r>
          </a:p>
          <a:p>
            <a:pPr algn="ctr"/>
            <a:r>
              <a:rPr lang="en-US" altLang="zh-C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Words </a:t>
            </a:r>
            <a:r>
              <a:rPr lang="en-US" altLang="zh-CN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&amp; Expressions</a:t>
            </a:r>
            <a:endParaRPr lang="zh-CN" altLang="zh-CN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zh-CN" altLang="zh-CN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5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I. Word 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Formation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：派生</a:t>
            </a:r>
          </a:p>
          <a:p>
            <a:pPr lvl="0"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1. press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压；按；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媒体，报刊杂志，出版社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压力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 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留下印象；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________ v.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使沮丧；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________ v.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表达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特快列车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(____________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在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压力下；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向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施加压力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peer pressure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同侪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压力；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press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conference 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新闻发布会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2. flexible adj.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易弯曲的，柔韧的，灵活的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 ________ adv.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灵活地，易弯曲地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 ________n.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灵活，柔韧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---inflexible 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adj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僵化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的；顽固的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硬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的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---inflexibility n.---inflexibly adv.</a:t>
            </a:r>
            <a:endParaRPr lang="zh-CN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accurate 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精确的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--- ________ adv.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精确地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--- accuracy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精确</a:t>
            </a: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4. capable 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有能力的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 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无能力的，不会的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---________ n.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才能，能力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(_____________________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能够做某事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3993" y="1268760"/>
            <a:ext cx="1380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pressure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31840" y="1268760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impress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3000" y="1700808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depress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19872" y="1700808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0865" y="2102400"/>
            <a:ext cx="2287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 pressure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23928" y="2121727"/>
            <a:ext cx="36019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put pressure </a:t>
            </a:r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on…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003759" y="2996952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flexibly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318184" y="3429000"/>
            <a:ext cx="1598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flexibility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852041" y="4292900"/>
            <a:ext cx="1656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accurately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050012" y="5157192"/>
            <a:ext cx="1556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incapable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73140" y="5570076"/>
            <a:ext cx="1596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capability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490566" y="5570076"/>
            <a:ext cx="45459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capable of (doing) </a:t>
            </a:r>
            <a:r>
              <a:rPr lang="en-US" altLang="zh-CN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sth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71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7176" y="548680"/>
            <a:ext cx="893548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5. significant adj.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重要的，影响很远的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__________ adv.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显著地，相当地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___________ n.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意义，重要性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(____________________________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重要，有意义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0"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______________________________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重视某事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6. injure 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使受伤，弄伤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________adj.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受伤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; the injured/wounded 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伤员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---________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伤害，受伤处 （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20 ________and 30 ________20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人死亡和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人受伤）</a:t>
            </a: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7. origin n.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最初，起源，原创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---________ 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原先的，最初的，原创的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---________ adv.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起初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 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起源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(originate from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____________); by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origin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按产地；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On the Origin of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Species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物种起源论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8. mental 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精神的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---________adv.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精神上地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---________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精神 （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______________________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身心健康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504" y="1823929"/>
            <a:ext cx="6500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attach significance/ importance to </a:t>
            </a:r>
            <a:r>
              <a:rPr lang="en-US" altLang="zh-CN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sth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96384" y="2276872"/>
            <a:ext cx="1200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injured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033783" y="2689756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58905" y="3120938"/>
            <a:ext cx="1189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deaths 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76346" y="3116570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injuries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076056" y="3535525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original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32682" y="3933056"/>
            <a:ext cx="1579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originally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09290" y="3985900"/>
            <a:ext cx="1459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originate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41662" y="4417948"/>
            <a:ext cx="3814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来自…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源于…</a:t>
            </a:r>
          </a:p>
        </p:txBody>
      </p:sp>
      <p:sp>
        <p:nvSpPr>
          <p:cNvPr id="14" name="矩形 13"/>
          <p:cNvSpPr/>
          <p:nvPr/>
        </p:nvSpPr>
        <p:spPr>
          <a:xfrm>
            <a:off x="3635896" y="5229200"/>
            <a:ext cx="1438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mentally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524328" y="5229200"/>
            <a:ext cx="1537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mentality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684015" y="5714092"/>
            <a:ext cx="43281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physical and mental health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395536" y="1412776"/>
            <a:ext cx="61613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 of significance= be significant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411601" y="548680"/>
            <a:ext cx="1976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significantly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289210" y="980728"/>
            <a:ext cx="1915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significance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9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341" y="116632"/>
            <a:ext cx="90776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9. declaration n.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声明，宣告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declare v.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宣告，声明（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declare for __________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声称反对，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 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向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宣战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Have you got something to declare ?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您有什么需要申报的吗？）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10. experiment n.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实验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---_________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adj.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实验的，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试验性的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11. scientific adj.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科学的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 n.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科学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 n.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科学家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theory n.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学说，理论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 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理论上的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---___________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adv.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理论上地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=___________---in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practice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在实践中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minor 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少数的，小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未成年人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---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________n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少数，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少数民族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minor hall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小礼堂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main hall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大礼堂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---minor injuries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轻伤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14. fiction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虚构的事，想象的事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--- ________adj.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虚构的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小说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的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non-fiction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纪实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作品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027830" y="3115114"/>
            <a:ext cx="16962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theoretical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8507" y="3553852"/>
            <a:ext cx="1975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theoretically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630175" y="3553852"/>
            <a:ext cx="14702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theory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967842" y="4365104"/>
            <a:ext cx="1420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minority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718482" y="5661248"/>
            <a:ext cx="1378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fictional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7039" y="980728"/>
            <a:ext cx="3118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declare war on…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08368" y="523220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声称支持</a:t>
            </a:r>
          </a:p>
        </p:txBody>
      </p:sp>
      <p:sp>
        <p:nvSpPr>
          <p:cNvPr id="11" name="矩形 10"/>
          <p:cNvSpPr/>
          <p:nvPr/>
        </p:nvSpPr>
        <p:spPr>
          <a:xfrm>
            <a:off x="4084862" y="543028"/>
            <a:ext cx="2323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declare against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646219" y="1681644"/>
            <a:ext cx="228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experimental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225165" y="2234552"/>
            <a:ext cx="1237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236296" y="2234552"/>
            <a:ext cx="1358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scientist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30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" grpId="0"/>
      <p:bldP spid="24" grpId="0"/>
      <p:bldP spid="25" grpId="0"/>
      <p:bldP spid="2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016" y="894265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conduct 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传导（电、热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指挥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实施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，运行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________ n.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指挥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售票员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列车长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导体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semi-conductor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半导体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：转化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16. desire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渴望，欲望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期望， 愿望， 想要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17. cure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药剂，疗法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治愈，矫正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解决（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cure </a:t>
            </a:r>
            <a:r>
              <a:rPr lang="en-US" altLang="zh-CN" sz="2800" dirty="0" err="1"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altLang="zh-CN" sz="2800" dirty="0" err="1">
                <a:latin typeface="Times New Roman" pitchFamily="18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治愈某人某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疾病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；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cure for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无药可治；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治疗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）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18. draft v.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起草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n.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草稿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合成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19. gun n.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枪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+ powder n.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粉末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--- gunpowder n.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火药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7504" y="1321604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conductor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【情景应用】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1. Choose the hand you often use so that you can apply it __________(flexible).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2. Animals in the zoo have lost the___________(capable) to catch food for themselves.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3. The new drug has great _______________(significant) for the treatment of the disease.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4. He was physically fit, but _______( mental) he was a mess.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5. The company isn’t capable of ___________(handle) such a large order.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6. To return to the problem of water pollution, I’d like you to look at a study _________(conduct) in Australia in 2012.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7. Eva is busy _________(draft) her speech for the conference.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8. We believe in investing in __________(science) research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504" y="868397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flexibly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5220072" y="1340768"/>
            <a:ext cx="1596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capability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923928" y="2132856"/>
            <a:ext cx="1915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significance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067944" y="2970044"/>
            <a:ext cx="1438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mentally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4878433" y="3429000"/>
            <a:ext cx="1439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handling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266102" y="4705980"/>
            <a:ext cx="1657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conducted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266102" y="5176356"/>
            <a:ext cx="1321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drafting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318781" y="5589240"/>
            <a:ext cx="14975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scientific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250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26876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9. After the peace talk, the two countries made a joint ______________(declare).</a:t>
            </a: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If I had not got ________(injure) last week, I would run the marathon tomorrow.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11. If you compare the translation with the _______(origin) text, you will find much of its humor has been lost.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12. Can you measure the room __________(accurate)?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131840" y="2113692"/>
            <a:ext cx="1200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injured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374199" y="2924944"/>
            <a:ext cx="1300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original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717976" y="3789040"/>
            <a:ext cx="1656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accurately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5312" y="1700808"/>
            <a:ext cx="1776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declaration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547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2520</TotalTime>
  <Words>1730</Words>
  <Application>Microsoft Office PowerPoint</Application>
  <PresentationFormat>全屏显示(4:3)</PresentationFormat>
  <Paragraphs>187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宋体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Windows 用户</cp:lastModifiedBy>
  <cp:revision>48</cp:revision>
  <dcterms:modified xsi:type="dcterms:W3CDTF">2021-05-21T12:41:13Z</dcterms:modified>
</cp:coreProperties>
</file>