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73" r:id="rId5"/>
    <p:sldId id="274" r:id="rId6"/>
    <p:sldId id="275" r:id="rId7"/>
    <p:sldId id="276" r:id="rId8"/>
    <p:sldId id="277" r:id="rId9"/>
    <p:sldId id="278" r:id="rId10"/>
    <p:sldId id="314" r:id="rId11"/>
    <p:sldId id="279" r:id="rId12"/>
    <p:sldId id="283" r:id="rId13"/>
    <p:sldId id="284" r:id="rId14"/>
    <p:sldId id="285" r:id="rId15"/>
    <p:sldId id="286" r:id="rId16"/>
    <p:sldId id="287" r:id="rId17"/>
    <p:sldId id="289" r:id="rId18"/>
    <p:sldId id="290" r:id="rId19"/>
    <p:sldId id="291" r:id="rId20"/>
    <p:sldId id="292" r:id="rId21"/>
    <p:sldId id="295" r:id="rId22"/>
    <p:sldId id="297" r:id="rId23"/>
    <p:sldId id="307"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2021/5/21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2021/5/21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2021/5/21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2021/5/21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2021/5/21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2021/5/21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2021/5/21 Friday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2021/5/21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2021/5/21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2021/5/21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2021/5/21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2021/5/21 Friday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19981;&#25954;&#24819;&#35937;&#30340;10&#22823;&#26410;&#26469;&#31185;&#25216;&#65292;&#20154;&#20307;&#19982;&#26426;&#22120;&#23436;&#32654;&#34701;&#21512;&#65311;2100&#24180;&#21069;&#23436;&#20840;&#23454;&#29616;_&#39640;&#28165;.avi"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38899;&#35270;&#39057;/startingout.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9a8ph6hcd-mobile.mp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25216;&#26415;&#23429;&#30007;&#21457;&#26126;&#26102;&#20809;&#26426;&#65292;&#21364;&#21482;&#24819;&#22238;&#21435;&#35265;&#22899;&#31070;&#65292;&#33300;&#29399;&#19968;&#28857;&#20986;&#24687;&#37117;&#27809;&#26377;&#65281;_&#39640;&#28165;.avi"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674" y="1838434"/>
            <a:ext cx="9026830" cy="1446550"/>
          </a:xfrm>
          <a:prstGeom prst="rect">
            <a:avLst/>
          </a:prstGeom>
        </p:spPr>
        <p:txBody>
          <a:bodyPr wrap="none">
            <a:spAutoFit/>
          </a:bodyPr>
          <a:lstStyle/>
          <a:p>
            <a:pPr algn="ctr"/>
            <a:r>
              <a:rPr lang="en-US" altLang="zh-CN" sz="4400" b="1" dirty="0">
                <a:solidFill>
                  <a:srgbClr val="FF0000"/>
                </a:solidFill>
                <a:latin typeface="Times New Roman" pitchFamily="18" charset="0"/>
                <a:cs typeface="Times New Roman" pitchFamily="18" charset="0"/>
              </a:rPr>
              <a:t>Period 2: </a:t>
            </a:r>
            <a:endParaRPr lang="en-US" altLang="zh-CN" sz="4400" b="1" dirty="0" smtClean="0">
              <a:solidFill>
                <a:srgbClr val="FF0000"/>
              </a:solidFill>
              <a:latin typeface="Times New Roman" pitchFamily="18" charset="0"/>
              <a:cs typeface="Times New Roman" pitchFamily="18" charset="0"/>
            </a:endParaRPr>
          </a:p>
          <a:p>
            <a:pPr algn="ctr"/>
            <a:r>
              <a:rPr lang="en-US" altLang="zh-CN" sz="4400" b="1" dirty="0" smtClean="0">
                <a:solidFill>
                  <a:srgbClr val="FF0000"/>
                </a:solidFill>
                <a:latin typeface="Times New Roman" pitchFamily="18" charset="0"/>
                <a:cs typeface="Times New Roman" pitchFamily="18" charset="0"/>
              </a:rPr>
              <a:t>Starting </a:t>
            </a:r>
            <a:r>
              <a:rPr lang="en-US" altLang="zh-CN" sz="4400" b="1" dirty="0">
                <a:solidFill>
                  <a:srgbClr val="FF0000"/>
                </a:solidFill>
                <a:latin typeface="Times New Roman" pitchFamily="18" charset="0"/>
                <a:cs typeface="Times New Roman" pitchFamily="18" charset="0"/>
              </a:rPr>
              <a:t>Out &amp; Understanding Ideas</a:t>
            </a:r>
            <a:endParaRPr lang="zh-CN" altLang="zh-CN" sz="4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807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48680"/>
            <a:ext cx="8784976" cy="6001643"/>
          </a:xfrm>
          <a:prstGeom prst="rect">
            <a:avLst/>
          </a:prstGeom>
        </p:spPr>
        <p:txBody>
          <a:bodyPr wrap="square">
            <a:spAutoFit/>
          </a:bodyPr>
          <a:lstStyle/>
          <a:p>
            <a:pPr algn="just"/>
            <a:r>
              <a:rPr lang="en-US" altLang="zh-CN" sz="3200" dirty="0" smtClean="0">
                <a:latin typeface="Times New Roman" pitchFamily="18" charset="0"/>
                <a:cs typeface="Times New Roman" pitchFamily="18" charset="0"/>
              </a:rPr>
              <a:t>Activity </a:t>
            </a:r>
            <a:r>
              <a:rPr lang="en-US" altLang="zh-CN" sz="3200" dirty="0">
                <a:latin typeface="Times New Roman" pitchFamily="18" charset="0"/>
                <a:cs typeface="Times New Roman" pitchFamily="18" charset="0"/>
              </a:rPr>
              <a:t>1: Look at the pictures and read about the inventions from famous novels and choose those that have become a reality. </a:t>
            </a:r>
            <a:endParaRPr lang="en-US" altLang="zh-CN" sz="3200" dirty="0" smtClean="0">
              <a:latin typeface="Times New Roman" pitchFamily="18" charset="0"/>
              <a:cs typeface="Times New Roman" pitchFamily="18" charset="0"/>
            </a:endParaRPr>
          </a:p>
          <a:p>
            <a:pPr algn="just"/>
            <a:endParaRPr lang="en-US" altLang="zh-CN" sz="3200" dirty="0" smtClean="0">
              <a:latin typeface="Times New Roman" pitchFamily="18" charset="0"/>
              <a:cs typeface="Times New Roman" pitchFamily="18" charset="0"/>
            </a:endParaRPr>
          </a:p>
          <a:p>
            <a:pPr algn="just"/>
            <a:r>
              <a:rPr lang="en-US" altLang="zh-CN" sz="3200" dirty="0">
                <a:solidFill>
                  <a:srgbClr val="FF0000"/>
                </a:solidFill>
                <a:latin typeface="Times New Roman" pitchFamily="18" charset="0"/>
                <a:cs typeface="Times New Roman" pitchFamily="18" charset="0"/>
              </a:rPr>
              <a:t>The </a:t>
            </a:r>
            <a:r>
              <a:rPr lang="en-US" altLang="zh-CN" sz="3200" dirty="0" smtClean="0">
                <a:solidFill>
                  <a:srgbClr val="FF0000"/>
                </a:solidFill>
                <a:latin typeface="Times New Roman" pitchFamily="18" charset="0"/>
                <a:cs typeface="Times New Roman" pitchFamily="18" charset="0"/>
              </a:rPr>
              <a:t>third </a:t>
            </a:r>
            <a:r>
              <a:rPr lang="en-US" altLang="zh-CN" sz="3200" dirty="0">
                <a:solidFill>
                  <a:srgbClr val="FF0000"/>
                </a:solidFill>
                <a:latin typeface="Times New Roman" pitchFamily="18" charset="0"/>
                <a:cs typeface="Times New Roman" pitchFamily="18" charset="0"/>
              </a:rPr>
              <a:t>and fourth inventions have become a reality. People nowadays can have video chats with each other via mobile phones and computers connected to the Internet. And many newspapers have offered their readers free digital editions. Furthermore, live chat rooms make it possible for people to communicate with reporters, statesmen and scientists. </a:t>
            </a:r>
            <a:endParaRPr lang="zh-CN" altLang="zh-CN"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66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634" y="240911"/>
            <a:ext cx="8784976" cy="1077218"/>
          </a:xfrm>
          <a:prstGeom prst="rect">
            <a:avLst/>
          </a:prstGeom>
        </p:spPr>
        <p:txBody>
          <a:bodyPr wrap="square">
            <a:spAutoFit/>
          </a:bodyPr>
          <a:lstStyle/>
          <a:p>
            <a:r>
              <a:rPr lang="en-US" altLang="zh-CN" sz="3200" b="1" dirty="0" smtClean="0">
                <a:latin typeface="Arial" panose="020B0604020202020204" pitchFamily="34" charset="0"/>
                <a:cs typeface="Arial" panose="020B0604020202020204" pitchFamily="34" charset="0"/>
              </a:rPr>
              <a:t>Activity 2: Watch </a:t>
            </a:r>
            <a:r>
              <a:rPr lang="en-US" altLang="zh-CN" sz="3200" b="1" dirty="0">
                <a:latin typeface="Arial" panose="020B0604020202020204" pitchFamily="34" charset="0"/>
                <a:cs typeface="Arial" panose="020B0604020202020204" pitchFamily="34" charset="0"/>
              </a:rPr>
              <a:t>the video and answer the questions </a:t>
            </a:r>
          </a:p>
        </p:txBody>
      </p:sp>
      <p:sp>
        <p:nvSpPr>
          <p:cNvPr id="3" name="矩形 2"/>
          <p:cNvSpPr/>
          <p:nvPr/>
        </p:nvSpPr>
        <p:spPr>
          <a:xfrm>
            <a:off x="107504" y="2898783"/>
            <a:ext cx="8895910" cy="4798237"/>
          </a:xfrm>
          <a:prstGeom prst="rect">
            <a:avLst/>
          </a:prstGeom>
        </p:spPr>
        <p:txBody>
          <a:bodyPr wrap="square">
            <a:spAutoFit/>
          </a:bodyPr>
          <a:lstStyle/>
          <a:p>
            <a:pPr marL="450850" indent="-450850" algn="just">
              <a:lnSpc>
                <a:spcPct val="110000"/>
              </a:lnSpc>
            </a:pPr>
            <a:r>
              <a:rPr lang="en-US" altLang="zh-CN" sz="3000" dirty="0" smtClean="0">
                <a:latin typeface="Times New Roman" pitchFamily="18" charset="0"/>
                <a:cs typeface="Times New Roman" pitchFamily="18" charset="0"/>
              </a:rPr>
              <a:t>1. Which </a:t>
            </a:r>
            <a:r>
              <a:rPr lang="en-US" altLang="zh-CN" sz="3000" dirty="0">
                <a:latin typeface="Times New Roman" pitchFamily="18" charset="0"/>
                <a:cs typeface="Times New Roman" pitchFamily="18" charset="0"/>
              </a:rPr>
              <a:t>of the inventions in the video interests you most? Why? </a:t>
            </a:r>
            <a:r>
              <a:rPr lang="en-US" altLang="zh-CN" sz="3000" dirty="0" smtClean="0">
                <a:latin typeface="Times New Roman" pitchFamily="18" charset="0"/>
                <a:cs typeface="Times New Roman" pitchFamily="18" charset="0"/>
              </a:rPr>
              <a:t>(open)</a:t>
            </a:r>
            <a:endParaRPr lang="en-US" altLang="zh-CN" sz="3000" dirty="0">
              <a:latin typeface="Times New Roman" pitchFamily="18" charset="0"/>
              <a:cs typeface="Times New Roman" pitchFamily="18" charset="0"/>
            </a:endParaRPr>
          </a:p>
          <a:p>
            <a:pPr marL="450850" indent="-450850" algn="just">
              <a:lnSpc>
                <a:spcPct val="110000"/>
              </a:lnSpc>
            </a:pPr>
            <a:r>
              <a:rPr lang="en-US" altLang="zh-CN" sz="3000" dirty="0" smtClean="0">
                <a:latin typeface="Times New Roman" pitchFamily="18" charset="0"/>
                <a:cs typeface="Times New Roman" pitchFamily="18" charset="0"/>
              </a:rPr>
              <a:t>2. Which </a:t>
            </a:r>
            <a:r>
              <a:rPr lang="en-US" altLang="zh-CN" sz="3000" dirty="0">
                <a:latin typeface="Times New Roman" pitchFamily="18" charset="0"/>
                <a:cs typeface="Times New Roman" pitchFamily="18" charset="0"/>
              </a:rPr>
              <a:t>of the inventions in the video do you think will become a reality? (open)</a:t>
            </a:r>
          </a:p>
          <a:p>
            <a:pPr marL="450850" indent="-450850" algn="just">
              <a:lnSpc>
                <a:spcPct val="110000"/>
              </a:lnSpc>
            </a:pPr>
            <a:r>
              <a:rPr lang="en-US" altLang="zh-CN" sz="3000" dirty="0" smtClean="0">
                <a:latin typeface="Times New Roman" pitchFamily="18" charset="0"/>
                <a:cs typeface="Times New Roman" pitchFamily="18" charset="0"/>
              </a:rPr>
              <a:t>3. Of all the inventions in the world, which do you think is the most useful? why? </a:t>
            </a:r>
            <a:r>
              <a:rPr lang="en-US" altLang="zh-CN" sz="3000" dirty="0">
                <a:latin typeface="Times New Roman" pitchFamily="18" charset="0"/>
                <a:cs typeface="Times New Roman" pitchFamily="18" charset="0"/>
              </a:rPr>
              <a:t>(open</a:t>
            </a:r>
            <a:r>
              <a:rPr lang="en-US" altLang="zh-CN" sz="3000" dirty="0" smtClean="0">
                <a:latin typeface="Times New Roman" pitchFamily="18" charset="0"/>
                <a:cs typeface="Times New Roman" pitchFamily="18" charset="0"/>
              </a:rPr>
              <a:t>)</a:t>
            </a:r>
          </a:p>
          <a:p>
            <a:pPr marL="450850" indent="-450850" algn="just">
              <a:lnSpc>
                <a:spcPct val="110000"/>
              </a:lnSpc>
            </a:pPr>
            <a:r>
              <a:rPr lang="en-US" altLang="zh-CN" sz="3000" dirty="0">
                <a:latin typeface="Times New Roman" pitchFamily="18" charset="0"/>
                <a:cs typeface="Times New Roman" pitchFamily="18" charset="0"/>
              </a:rPr>
              <a:t>4. Do you have any ideas about future inventions</a:t>
            </a:r>
            <a:r>
              <a:rPr lang="en-US" altLang="zh-CN" sz="3000" dirty="0" smtClean="0">
                <a:latin typeface="Times New Roman" pitchFamily="18" charset="0"/>
                <a:cs typeface="Times New Roman" pitchFamily="18" charset="0"/>
              </a:rPr>
              <a:t>?</a:t>
            </a:r>
            <a:r>
              <a:rPr lang="en-US" altLang="zh-CN" sz="3000" dirty="0">
                <a:latin typeface="Times New Roman" pitchFamily="18" charset="0"/>
                <a:cs typeface="Times New Roman" pitchFamily="18" charset="0"/>
              </a:rPr>
              <a:t> (open)</a:t>
            </a:r>
          </a:p>
          <a:p>
            <a:pPr marL="450850" indent="-450850">
              <a:lnSpc>
                <a:spcPct val="110000"/>
              </a:lnSpc>
            </a:pPr>
            <a:endParaRPr lang="en-US" altLang="zh-CN" sz="3400" b="1" dirty="0">
              <a:latin typeface="Times New Roman" pitchFamily="18" charset="0"/>
              <a:cs typeface="Times New Roman" pitchFamily="18" charset="0"/>
            </a:endParaRPr>
          </a:p>
          <a:p>
            <a:pPr marL="450850" indent="-450850">
              <a:lnSpc>
                <a:spcPct val="110000"/>
              </a:lnSpc>
            </a:pPr>
            <a:endParaRPr lang="en-US" altLang="zh-CN" sz="3400" b="1" dirty="0">
              <a:latin typeface="Times New Roman" pitchFamily="18" charset="0"/>
              <a:cs typeface="Times New Roman" pitchFamily="18" charset="0"/>
            </a:endParaRPr>
          </a:p>
        </p:txBody>
      </p:sp>
      <p:pic>
        <p:nvPicPr>
          <p:cNvPr id="72706" name="Picture 2" descr="https://timgsa.baidu.com/timg?image&amp;quality=80&amp;size=b9999_10000&amp;sec=1577902506010&amp;di=fcca7b6a5cfe60989f6a39fb5c866645&amp;imgtype=0&amp;src=http%3A%2F%2Fhbimg.huabanimg.com%2F2696cf3411328fd2d14d0010511431ca7c77fe603c6bd-cx78qY_fw658">
            <a:hlinkClick r:id="rId2" action="ppaction://hlinkfile"/>
          </p:cNvPr>
          <p:cNvPicPr>
            <a:picLocks noChangeAspect="1" noChangeArrowheads="1"/>
          </p:cNvPicPr>
          <p:nvPr/>
        </p:nvPicPr>
        <p:blipFill>
          <a:blip r:embed="rId3" cstate="print"/>
          <a:srcRect/>
          <a:stretch>
            <a:fillRect/>
          </a:stretch>
        </p:blipFill>
        <p:spPr bwMode="auto">
          <a:xfrm>
            <a:off x="4932040" y="1086942"/>
            <a:ext cx="3024336" cy="1700615"/>
          </a:xfrm>
          <a:prstGeom prst="rect">
            <a:avLst/>
          </a:prstGeom>
          <a:noFill/>
        </p:spPr>
      </p:pic>
      <p:pic>
        <p:nvPicPr>
          <p:cNvPr id="4" name="图片 3">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08" y="1397190"/>
            <a:ext cx="1080120" cy="1080120"/>
          </a:xfrm>
          <a:prstGeom prst="rect">
            <a:avLst/>
          </a:prstGeom>
        </p:spPr>
      </p:pic>
    </p:spTree>
    <p:extLst>
      <p:ext uri="{BB962C8B-B14F-4D97-AF65-F5344CB8AC3E}">
        <p14:creationId xmlns:p14="http://schemas.microsoft.com/office/powerpoint/2010/main" val="3262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图片 2" descr="QQ截图2020010218315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55961"/>
            <a:ext cx="42005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图片 3" descr="QQ截图2020010218321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7218" y="2262315"/>
            <a:ext cx="4176713"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矩形 1"/>
          <p:cNvSpPr>
            <a:spLocks noChangeArrowheads="1"/>
          </p:cNvSpPr>
          <p:nvPr/>
        </p:nvSpPr>
        <p:spPr bwMode="auto">
          <a:xfrm>
            <a:off x="107504" y="10328"/>
            <a:ext cx="892899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b="1" dirty="0">
                <a:latin typeface="Times New Roman" pitchFamily="18" charset="0"/>
                <a:cs typeface="Times New Roman" pitchFamily="18" charset="0"/>
              </a:rPr>
              <a:t>Step 2: Understanding </a:t>
            </a:r>
            <a:r>
              <a:rPr lang="en-US" altLang="zh-CN" sz="2800" b="1" dirty="0">
                <a:latin typeface="Times New Roman" pitchFamily="18" charset="0"/>
                <a:cs typeface="Times New Roman" pitchFamily="18" charset="0"/>
              </a:rPr>
              <a:t>Ideas</a:t>
            </a:r>
          </a:p>
          <a:p>
            <a:r>
              <a:rPr lang="en-US" altLang="zh-CN" sz="2800" dirty="0" smtClean="0">
                <a:latin typeface="Times New Roman" pitchFamily="18" charset="0"/>
                <a:cs typeface="Times New Roman" pitchFamily="18" charset="0"/>
              </a:rPr>
              <a:t>Task </a:t>
            </a:r>
            <a:r>
              <a:rPr lang="en-US" altLang="zh-CN" sz="2800" dirty="0">
                <a:latin typeface="Times New Roman" pitchFamily="18" charset="0"/>
                <a:cs typeface="Times New Roman" pitchFamily="18" charset="0"/>
              </a:rPr>
              <a:t>1</a:t>
            </a:r>
            <a:r>
              <a:rPr lang="en-US" altLang="zh-CN" sz="2800" dirty="0" smtClean="0">
                <a:latin typeface="Times New Roman" pitchFamily="18" charset="0"/>
                <a:cs typeface="Times New Roman" pitchFamily="18" charset="0"/>
              </a:rPr>
              <a:t>: </a:t>
            </a:r>
            <a:r>
              <a:rPr lang="en-US" altLang="zh-CN" sz="2800" dirty="0">
                <a:latin typeface="Times New Roman" pitchFamily="18" charset="0"/>
                <a:cs typeface="Times New Roman" pitchFamily="18" charset="0"/>
              </a:rPr>
              <a:t>Before reading</a:t>
            </a:r>
            <a:endParaRPr lang="zh-CN" altLang="zh-CN" sz="2800" dirty="0">
              <a:latin typeface="Times New Roman" pitchFamily="18" charset="0"/>
              <a:cs typeface="Times New Roman" pitchFamily="18" charset="0"/>
            </a:endParaRPr>
          </a:p>
          <a:p>
            <a:r>
              <a:rPr lang="en-US" altLang="zh-CN" sz="2800" dirty="0">
                <a:latin typeface="Times New Roman" pitchFamily="18" charset="0"/>
                <a:cs typeface="Times New Roman" pitchFamily="18" charset="0"/>
              </a:rPr>
              <a:t>Activity 1: </a:t>
            </a:r>
            <a:r>
              <a:rPr lang="en-US" altLang="zh-CN" sz="2800" dirty="0" smtClean="0">
                <a:latin typeface="Times New Roman" pitchFamily="18" charset="0"/>
                <a:cs typeface="Times New Roman" pitchFamily="18" charset="0"/>
              </a:rPr>
              <a:t>Look </a:t>
            </a:r>
            <a:r>
              <a:rPr lang="en-US" altLang="zh-CN" sz="2800" dirty="0">
                <a:latin typeface="Times New Roman" pitchFamily="18" charset="0"/>
                <a:cs typeface="Times New Roman" pitchFamily="18" charset="0"/>
              </a:rPr>
              <a:t>at the pictures and talk about how the way we live has changed over time. Discuss the reasons behind these changes.</a:t>
            </a:r>
          </a:p>
        </p:txBody>
      </p:sp>
    </p:spTree>
    <p:extLst>
      <p:ext uri="{BB962C8B-B14F-4D97-AF65-F5344CB8AC3E}">
        <p14:creationId xmlns:p14="http://schemas.microsoft.com/office/powerpoint/2010/main" val="823724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23850" y="668338"/>
            <a:ext cx="3600450" cy="6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200">
                <a:solidFill>
                  <a:schemeClr val="hlink"/>
                </a:solidFill>
                <a:latin typeface="Arial" panose="020B0604020202020204" pitchFamily="34" charset="0"/>
                <a:cs typeface="Times New Roman" panose="02020603050405020304" pitchFamily="18" charset="0"/>
              </a:rPr>
              <a:t>In ancient time</a:t>
            </a:r>
            <a:endParaRPr lang="zh-CN" altLang="en-US" sz="3200">
              <a:solidFill>
                <a:schemeClr val="hlink"/>
              </a:solidFill>
              <a:latin typeface="Arial" panose="020B0604020202020204" pitchFamily="34" charset="0"/>
              <a:cs typeface="Times New Roman" panose="02020603050405020304" pitchFamily="18" charset="0"/>
            </a:endParaRPr>
          </a:p>
        </p:txBody>
      </p:sp>
      <p:pic>
        <p:nvPicPr>
          <p:cNvPr id="18435" name="图片 2" descr="QQ截图2020010218315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42005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4500563" y="836613"/>
            <a:ext cx="4319587" cy="476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en-US" altLang="zh-CN" sz="3200" dirty="0">
                <a:latin typeface="Times New Roman" panose="02020603050405020304" pitchFamily="18" charset="0"/>
              </a:rPr>
              <a:t>What is he doing?</a:t>
            </a:r>
          </a:p>
          <a:p>
            <a:pPr algn="just" eaLnBrk="1" hangingPunct="1">
              <a:lnSpc>
                <a:spcPct val="120000"/>
              </a:lnSpc>
            </a:pPr>
            <a:r>
              <a:rPr lang="en-US" altLang="zh-CN" sz="3200" dirty="0">
                <a:latin typeface="Times New Roman" panose="02020603050405020304" pitchFamily="18" charset="0"/>
              </a:rPr>
              <a:t>What is he using to write?</a:t>
            </a:r>
          </a:p>
          <a:p>
            <a:pPr algn="just" eaLnBrk="1" hangingPunct="1">
              <a:lnSpc>
                <a:spcPct val="120000"/>
              </a:lnSpc>
            </a:pPr>
            <a:r>
              <a:rPr lang="en-US" altLang="zh-CN" sz="3200" dirty="0">
                <a:latin typeface="Times New Roman" panose="02020603050405020304" pitchFamily="18" charset="0"/>
              </a:rPr>
              <a:t>What is he using to make his room bright?</a:t>
            </a:r>
          </a:p>
          <a:p>
            <a:pPr algn="just" eaLnBrk="1" hangingPunct="1">
              <a:lnSpc>
                <a:spcPct val="120000"/>
              </a:lnSpc>
            </a:pPr>
            <a:r>
              <a:rPr lang="en-US" altLang="zh-CN" sz="3200" dirty="0">
                <a:latin typeface="Times New Roman" panose="02020603050405020304" pitchFamily="18" charset="0"/>
              </a:rPr>
              <a:t>What is he using to get water?</a:t>
            </a:r>
          </a:p>
          <a:p>
            <a:pPr algn="just" eaLnBrk="1" hangingPunct="1">
              <a:lnSpc>
                <a:spcPct val="120000"/>
              </a:lnSpc>
            </a:pPr>
            <a:r>
              <a:rPr lang="en-US" altLang="zh-CN" sz="3200" dirty="0">
                <a:latin typeface="Times New Roman" panose="02020603050405020304" pitchFamily="18" charset="0"/>
              </a:rPr>
              <a:t>What is he using to cook his meals?</a:t>
            </a:r>
          </a:p>
        </p:txBody>
      </p:sp>
    </p:spTree>
    <p:extLst>
      <p:ext uri="{BB962C8B-B14F-4D97-AF65-F5344CB8AC3E}">
        <p14:creationId xmlns:p14="http://schemas.microsoft.com/office/powerpoint/2010/main" val="3284683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randombar(horizontal)">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68313" y="476250"/>
            <a:ext cx="360045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200">
                <a:solidFill>
                  <a:schemeClr val="hlink"/>
                </a:solidFill>
                <a:latin typeface="Arial" panose="020B0604020202020204" pitchFamily="34" charset="0"/>
                <a:cs typeface="Times New Roman" panose="02020603050405020304" pitchFamily="18" charset="0"/>
              </a:rPr>
              <a:t>In modern time</a:t>
            </a:r>
            <a:endParaRPr lang="zh-CN" altLang="en-US" sz="3200">
              <a:solidFill>
                <a:schemeClr val="hlink"/>
              </a:solidFill>
              <a:latin typeface="Arial" panose="020B0604020202020204" pitchFamily="34" charset="0"/>
              <a:cs typeface="Times New Roman" panose="02020603050405020304" pitchFamily="18" charset="0"/>
            </a:endParaRPr>
          </a:p>
        </p:txBody>
      </p:sp>
      <p:pic>
        <p:nvPicPr>
          <p:cNvPr id="19459" name="图片 2" descr="QQ截图2020010218321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634256"/>
            <a:ext cx="4176712"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179388" y="1268413"/>
            <a:ext cx="4608512"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en-US" altLang="zh-CN" sz="3200" dirty="0">
                <a:latin typeface="Times New Roman" panose="02020603050405020304" pitchFamily="18" charset="0"/>
              </a:rPr>
              <a:t>What is he doing?</a:t>
            </a:r>
          </a:p>
          <a:p>
            <a:pPr algn="just" eaLnBrk="1" hangingPunct="1">
              <a:lnSpc>
                <a:spcPct val="120000"/>
              </a:lnSpc>
            </a:pPr>
            <a:r>
              <a:rPr lang="en-US" altLang="zh-CN" sz="3200" dirty="0">
                <a:latin typeface="Times New Roman" panose="02020603050405020304" pitchFamily="18" charset="0"/>
              </a:rPr>
              <a:t>What is he using to write?</a:t>
            </a:r>
          </a:p>
          <a:p>
            <a:pPr algn="just" eaLnBrk="1" hangingPunct="1">
              <a:lnSpc>
                <a:spcPct val="120000"/>
              </a:lnSpc>
            </a:pPr>
            <a:r>
              <a:rPr lang="en-US" altLang="zh-CN" sz="3200" dirty="0">
                <a:latin typeface="Times New Roman" panose="02020603050405020304" pitchFamily="18" charset="0"/>
              </a:rPr>
              <a:t>What is he using to make his room bright?</a:t>
            </a:r>
          </a:p>
          <a:p>
            <a:pPr algn="just" eaLnBrk="1" hangingPunct="1">
              <a:lnSpc>
                <a:spcPct val="120000"/>
              </a:lnSpc>
            </a:pPr>
            <a:r>
              <a:rPr lang="en-US" altLang="zh-CN" sz="3200" dirty="0">
                <a:latin typeface="Times New Roman" panose="02020603050405020304" pitchFamily="18" charset="0"/>
              </a:rPr>
              <a:t>What is he using to get water?</a:t>
            </a:r>
          </a:p>
          <a:p>
            <a:pPr algn="just" eaLnBrk="1" hangingPunct="1">
              <a:lnSpc>
                <a:spcPct val="120000"/>
              </a:lnSpc>
            </a:pPr>
            <a:r>
              <a:rPr lang="en-US" altLang="zh-CN" sz="3200" dirty="0">
                <a:latin typeface="Times New Roman" panose="02020603050405020304" pitchFamily="18" charset="0"/>
              </a:rPr>
              <a:t>What is he using to cook his meals?</a:t>
            </a:r>
          </a:p>
        </p:txBody>
      </p:sp>
    </p:spTree>
    <p:extLst>
      <p:ext uri="{BB962C8B-B14F-4D97-AF65-F5344CB8AC3E}">
        <p14:creationId xmlns:p14="http://schemas.microsoft.com/office/powerpoint/2010/main" val="1339281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randombar(horizontal)">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8256" y="0"/>
            <a:ext cx="91257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4000">
                <a:solidFill>
                  <a:schemeClr val="hlink"/>
                </a:solidFill>
                <a:latin typeface="Times New Roman" pitchFamily="18" charset="0"/>
                <a:cs typeface="Times New Roman" pitchFamily="18" charset="0"/>
              </a:rPr>
              <a:t>The reasons behind these changes are some inventions that make our lives convenient.</a:t>
            </a:r>
          </a:p>
        </p:txBody>
      </p:sp>
      <p:pic>
        <p:nvPicPr>
          <p:cNvPr id="20483" name="Picture 2" descr="https://timgsa.baidu.com/timg?image&amp;quality=80&amp;size=b9999_10000&amp;sec=1577971984080&amp;di=312050a027d67c34374c0eb2a71c06ec&amp;imgtype=0&amp;src=http%3A%2F%2Fimg.jk51.com%2Fimg_jk51%2F3464100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989138"/>
            <a:ext cx="31686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https://timgsa.baidu.com/timg?image&amp;quality=80&amp;size=b9999_10000&amp;sec=1577972037368&amp;di=63bd53089865d5e713864fe6a7fc728c&amp;imgtype=0&amp;src=http%3A%2F%2Fa3.peoplecdn.cn%2F8f7bff44203da90fa46aac7d3728676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1557338"/>
            <a:ext cx="337661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https://timgsa.baidu.com/timg?image&amp;quality=80&amp;size=b9999_10000&amp;sec=1577972080102&amp;di=61307f053af75db9923c0a237d2ce778&amp;imgtype=0&amp;src=http%3A%2F%2Ffile.tyun.71360.com%2FUpLoadFile%2F2019%2F1%2F25%2F11%2F636840109506573327_qinxin_11968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508500"/>
            <a:ext cx="30607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https://timgsa.baidu.com/timg?image&amp;quality=80&amp;size=b9999_10000&amp;sec=1577972109889&amp;di=a8c64756ee4d501ca0b5deead83a9493&amp;imgtype=0&amp;src=http%3A%2F%2Fnews.yongchuan.cn%2Fupload%2Feditor%2F2018-7-12%2F2018712103539125ycu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292600"/>
            <a:ext cx="345281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495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randombar(horizontal)">
                                      <p:cBhvr>
                                        <p:cTn id="7" dur="500"/>
                                        <p:tgtEl>
                                          <p:spTgt spid="20483"/>
                                        </p:tgtEl>
                                      </p:cBhvr>
                                    </p:animEffect>
                                  </p:childTnLst>
                                </p:cTn>
                              </p:par>
                              <p:par>
                                <p:cTn id="8" presetID="14" presetClass="entr" presetSubtype="10"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randombar(horizontal)">
                                      <p:cBhvr>
                                        <p:cTn id="10" dur="500"/>
                                        <p:tgtEl>
                                          <p:spTgt spid="20484"/>
                                        </p:tgtEl>
                                      </p:cBhvr>
                                    </p:animEffect>
                                  </p:childTnLst>
                                </p:cTn>
                              </p:par>
                              <p:par>
                                <p:cTn id="11" presetID="14" presetClass="entr" presetSubtype="10" fill="hold" nodeType="with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randombar(horizontal)">
                                      <p:cBhvr>
                                        <p:cTn id="13" dur="500"/>
                                        <p:tgtEl>
                                          <p:spTgt spid="20486"/>
                                        </p:tgtEl>
                                      </p:cBhvr>
                                    </p:animEffect>
                                  </p:childTnLst>
                                </p:cTn>
                              </p:par>
                              <p:par>
                                <p:cTn id="14" presetID="14" presetClass="entr" presetSubtype="10" fill="hold" nodeType="withEffect">
                                  <p:stCondLst>
                                    <p:cond delay="0"/>
                                  </p:stCondLst>
                                  <p:childTnLst>
                                    <p:set>
                                      <p:cBhvr>
                                        <p:cTn id="15" dur="1" fill="hold">
                                          <p:stCondLst>
                                            <p:cond delay="0"/>
                                          </p:stCondLst>
                                        </p:cTn>
                                        <p:tgtEl>
                                          <p:spTgt spid="20485"/>
                                        </p:tgtEl>
                                        <p:attrNameLst>
                                          <p:attrName>style.visibility</p:attrName>
                                        </p:attrNameLst>
                                      </p:cBhvr>
                                      <p:to>
                                        <p:strVal val="visible"/>
                                      </p:to>
                                    </p:set>
                                    <p:animEffect transition="in" filter="randombar(horizontal)">
                                      <p:cBhvr>
                                        <p:cTn id="16"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04664"/>
            <a:ext cx="9144000" cy="1754326"/>
          </a:xfrm>
          <a:prstGeom prst="rect">
            <a:avLst/>
          </a:prstGeom>
        </p:spPr>
        <p:txBody>
          <a:bodyPr wrap="square">
            <a:spAutoFit/>
          </a:bodyPr>
          <a:lstStyle/>
          <a:p>
            <a:r>
              <a:rPr lang="en-US" altLang="zh-CN" sz="3600" dirty="0">
                <a:latin typeface="Times New Roman" pitchFamily="18" charset="0"/>
                <a:cs typeface="Times New Roman" pitchFamily="18" charset="0"/>
              </a:rPr>
              <a:t>Task </a:t>
            </a:r>
            <a:r>
              <a:rPr lang="en-US" altLang="zh-CN" sz="3600" dirty="0" smtClean="0">
                <a:latin typeface="Times New Roman" pitchFamily="18" charset="0"/>
                <a:cs typeface="Times New Roman" pitchFamily="18" charset="0"/>
              </a:rPr>
              <a:t>2: Betwee</a:t>
            </a:r>
            <a:r>
              <a:rPr lang="en-US" altLang="zh-CN" sz="3600" dirty="0">
                <a:latin typeface="Times New Roman" pitchFamily="18" charset="0"/>
                <a:cs typeface="Times New Roman" pitchFamily="18" charset="0"/>
              </a:rPr>
              <a:t>n</a:t>
            </a:r>
            <a:r>
              <a:rPr lang="en-US" altLang="zh-CN" sz="3600" dirty="0" smtClean="0">
                <a:latin typeface="Times New Roman" pitchFamily="18" charset="0"/>
                <a:cs typeface="Times New Roman" pitchFamily="18" charset="0"/>
              </a:rPr>
              <a:t> </a:t>
            </a:r>
            <a:r>
              <a:rPr lang="en-US" altLang="zh-CN" sz="3600" dirty="0">
                <a:latin typeface="Times New Roman" pitchFamily="18" charset="0"/>
                <a:cs typeface="Times New Roman" pitchFamily="18" charset="0"/>
              </a:rPr>
              <a:t>reading</a:t>
            </a:r>
            <a:endParaRPr lang="zh-CN" altLang="zh-CN" sz="3600" dirty="0">
              <a:latin typeface="Times New Roman" pitchFamily="18" charset="0"/>
              <a:cs typeface="Times New Roman" pitchFamily="18" charset="0"/>
            </a:endParaRPr>
          </a:p>
          <a:p>
            <a:r>
              <a:rPr lang="en-US" altLang="zh-CN" sz="3600" dirty="0">
                <a:latin typeface="Times New Roman" pitchFamily="18" charset="0"/>
                <a:cs typeface="Times New Roman" pitchFamily="18" charset="0"/>
              </a:rPr>
              <a:t>Activity 2: Read the interview and find out what inventions are mentioned. </a:t>
            </a:r>
            <a:endParaRPr lang="zh-CN" altLang="zh-CN" sz="3600" dirty="0">
              <a:latin typeface="Times New Roman" pitchFamily="18" charset="0"/>
              <a:cs typeface="Times New Roman" pitchFamily="18" charset="0"/>
            </a:endParaRPr>
          </a:p>
        </p:txBody>
      </p:sp>
    </p:spTree>
    <p:extLst>
      <p:ext uri="{BB962C8B-B14F-4D97-AF65-F5344CB8AC3E}">
        <p14:creationId xmlns:p14="http://schemas.microsoft.com/office/powerpoint/2010/main" val="4166567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https://timgsa.baidu.com/timg?image&amp;quality=80&amp;size=b9999_10000&amp;sec=1577886428773&amp;di=1ce8a532e787d8e087a347811db10e2a&amp;imgtype=0&amp;src=http%3A%2F%2F5b0988e595225.cdn.sohucs.com%2Fq_70%2Cc_zoom%2Cw_640%2Fimages%2F20180530%2F9dec4cccc8f74bae8014fcea597a504b.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208" y="2492896"/>
            <a:ext cx="6408738"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a:spLocks noChangeArrowheads="1"/>
          </p:cNvSpPr>
          <p:nvPr/>
        </p:nvSpPr>
        <p:spPr bwMode="auto">
          <a:xfrm>
            <a:off x="251520" y="287515"/>
            <a:ext cx="823815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600" dirty="0">
                <a:latin typeface="Times New Roman" panose="02020603050405020304" pitchFamily="18" charset="0"/>
                <a:cs typeface="Times New Roman" panose="02020603050405020304" pitchFamily="18" charset="0"/>
              </a:rPr>
              <a:t>The Four Great </a:t>
            </a:r>
            <a:r>
              <a:rPr lang="en-US" altLang="zh-CN" sz="3600" dirty="0" smtClean="0">
                <a:latin typeface="Times New Roman" panose="02020603050405020304" pitchFamily="18" charset="0"/>
                <a:cs typeface="Times New Roman" panose="02020603050405020304" pitchFamily="18" charset="0"/>
              </a:rPr>
              <a:t>Inventions </a:t>
            </a:r>
            <a:r>
              <a:rPr lang="en-US" altLang="zh-CN" sz="3600" dirty="0">
                <a:latin typeface="Times New Roman" panose="02020603050405020304" pitchFamily="18" charset="0"/>
                <a:cs typeface="Times New Roman" panose="02020603050405020304" pitchFamily="18" charset="0"/>
              </a:rPr>
              <a:t>in ancient China</a:t>
            </a:r>
            <a:endParaRPr lang="zh-CN" altLang="en-US" sz="3600" dirty="0">
              <a:latin typeface="Times New Roman" panose="02020603050405020304" pitchFamily="18" charset="0"/>
              <a:cs typeface="Times New Roman" panose="02020603050405020304" pitchFamily="18" charset="0"/>
            </a:endParaRPr>
          </a:p>
        </p:txBody>
      </p:sp>
      <p:sp>
        <p:nvSpPr>
          <p:cNvPr id="5" name="矩形 4"/>
          <p:cNvSpPr>
            <a:spLocks noChangeArrowheads="1"/>
          </p:cNvSpPr>
          <p:nvPr/>
        </p:nvSpPr>
        <p:spPr bwMode="auto">
          <a:xfrm>
            <a:off x="481968" y="1044645"/>
            <a:ext cx="7269554"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200" dirty="0">
                <a:solidFill>
                  <a:srgbClr val="FF0000"/>
                </a:solidFill>
                <a:latin typeface="Times New Roman" panose="02020603050405020304" pitchFamily="18" charset="0"/>
                <a:cs typeface="Times New Roman" panose="02020603050405020304" pitchFamily="18" charset="0"/>
              </a:rPr>
              <a:t>g</a:t>
            </a:r>
            <a:r>
              <a:rPr lang="en-US" altLang="zh-CN" sz="3200" dirty="0" smtClean="0">
                <a:solidFill>
                  <a:srgbClr val="FF0000"/>
                </a:solidFill>
                <a:latin typeface="Times New Roman" panose="02020603050405020304" pitchFamily="18" charset="0"/>
                <a:cs typeface="Times New Roman" panose="02020603050405020304" pitchFamily="18" charset="0"/>
              </a:rPr>
              <a:t>unpowder</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a:solidFill>
                  <a:srgbClr val="FF0000"/>
                </a:solidFill>
                <a:latin typeface="Times New Roman" panose="02020603050405020304" pitchFamily="18" charset="0"/>
                <a:cs typeface="Times New Roman" panose="02020603050405020304" pitchFamily="18" charset="0"/>
              </a:rPr>
              <a:t>p</a:t>
            </a:r>
            <a:r>
              <a:rPr lang="en-US" altLang="zh-CN" sz="3200" dirty="0" smtClean="0">
                <a:solidFill>
                  <a:srgbClr val="FF0000"/>
                </a:solidFill>
                <a:latin typeface="Times New Roman" panose="02020603050405020304" pitchFamily="18" charset="0"/>
                <a:cs typeface="Times New Roman" panose="02020603050405020304" pitchFamily="18" charset="0"/>
              </a:rPr>
              <a:t>apermaking, printing and the </a:t>
            </a:r>
          </a:p>
          <a:p>
            <a:pPr eaLnBrk="1" hangingPunct="1">
              <a:lnSpc>
                <a:spcPct val="120000"/>
              </a:lnSpc>
            </a:pPr>
            <a:r>
              <a:rPr lang="en-US" altLang="zh-CN" sz="3200" dirty="0">
                <a:solidFill>
                  <a:srgbClr val="FF0000"/>
                </a:solidFill>
                <a:latin typeface="Times New Roman" panose="02020603050405020304" pitchFamily="18" charset="0"/>
                <a:cs typeface="Times New Roman" panose="02020603050405020304" pitchFamily="18" charset="0"/>
              </a:rPr>
              <a:t>c</a:t>
            </a:r>
            <a:r>
              <a:rPr lang="en-US" altLang="zh-CN" sz="3200" dirty="0" smtClean="0">
                <a:solidFill>
                  <a:srgbClr val="FF0000"/>
                </a:solidFill>
                <a:latin typeface="Times New Roman" panose="02020603050405020304" pitchFamily="18" charset="0"/>
                <a:cs typeface="Times New Roman" panose="02020603050405020304" pitchFamily="18" charset="0"/>
              </a:rPr>
              <a:t>ompass</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604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
          <p:cNvSpPr>
            <a:spLocks noChangeArrowheads="1"/>
          </p:cNvSpPr>
          <p:nvPr/>
        </p:nvSpPr>
        <p:spPr bwMode="auto">
          <a:xfrm>
            <a:off x="323850" y="333375"/>
            <a:ext cx="56515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600">
                <a:solidFill>
                  <a:schemeClr val="hlink"/>
                </a:solidFill>
                <a:latin typeface="Arial" panose="020B0604020202020204" pitchFamily="34" charset="0"/>
                <a:cs typeface="Times New Roman" panose="02020603050405020304" pitchFamily="18" charset="0"/>
              </a:rPr>
              <a:t>Some western inventions:</a:t>
            </a:r>
          </a:p>
        </p:txBody>
      </p:sp>
      <p:pic>
        <p:nvPicPr>
          <p:cNvPr id="23555" name="Picture 2" descr="https://timgsa.baidu.com/timg?image&amp;quality=80&amp;size=b9999_10000&amp;sec=1577972741301&amp;di=cdbfa0eba5a742727ba7cd9b4c777cc2&amp;imgtype=0&amp;src=http%3A%2F%2Fpic.baike.soso.com%2Fp%2F20140428%2F20140428111304-6977220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3563938"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https://timgsa.baidu.com/timg?image&amp;quality=80&amp;size=b9999_10000&amp;sec=1577972783962&amp;di=d7cee67b5d7566bf8e1a9dd43fdbadd0&amp;imgtype=jpg&amp;src=http%3A%2F%2Ftech.gmw.cn%2Fscientist%2Fattachement%2Fjpg%2Fsite2%2F20150803%2Fc03fd543ea2a17290ca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196975"/>
            <a:ext cx="30559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https://timgsa.baidu.com/timg?image&amp;quality=80&amp;size=b9999_10000&amp;sec=1577972840512&amp;di=f41fb32dd6a032b16f4cd664b49c7c9b&amp;imgtype=0&amp;src=http%3A%2F%2Fimg1.cache.netease.com%2Fcatchpic%2F6%2F68%2F68CE19656DF76E1EEF00E94197A1805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365625"/>
            <a:ext cx="29527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042988" y="3429000"/>
            <a:ext cx="266541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600" dirty="0">
                <a:latin typeface="Times New Roman" panose="02020603050405020304" pitchFamily="18" charset="0"/>
              </a:rPr>
              <a:t>steam engine </a:t>
            </a:r>
            <a:endParaRPr lang="zh-CN" altLang="en-US" sz="3600" dirty="0">
              <a:latin typeface="Times New Roman" panose="02020603050405020304" pitchFamily="18" charset="0"/>
            </a:endParaRPr>
          </a:p>
        </p:txBody>
      </p:sp>
      <p:sp>
        <p:nvSpPr>
          <p:cNvPr id="7" name="TextBox 6"/>
          <p:cNvSpPr txBox="1">
            <a:spLocks noChangeArrowheads="1"/>
          </p:cNvSpPr>
          <p:nvPr/>
        </p:nvSpPr>
        <p:spPr bwMode="auto">
          <a:xfrm>
            <a:off x="5796136" y="3511687"/>
            <a:ext cx="22320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600" dirty="0">
                <a:latin typeface="Times New Roman" panose="02020603050405020304" pitchFamily="18" charset="0"/>
              </a:rPr>
              <a:t>telephone</a:t>
            </a:r>
            <a:endParaRPr lang="zh-CN" altLang="en-US" sz="3600" dirty="0">
              <a:latin typeface="Times New Roman" panose="02020603050405020304" pitchFamily="18" charset="0"/>
            </a:endParaRPr>
          </a:p>
        </p:txBody>
      </p:sp>
      <p:sp>
        <p:nvSpPr>
          <p:cNvPr id="8" name="TextBox 7"/>
          <p:cNvSpPr txBox="1">
            <a:spLocks noChangeArrowheads="1"/>
          </p:cNvSpPr>
          <p:nvPr/>
        </p:nvSpPr>
        <p:spPr bwMode="auto">
          <a:xfrm>
            <a:off x="3563938" y="5818188"/>
            <a:ext cx="122396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600" dirty="0">
                <a:latin typeface="Times New Roman" panose="02020603050405020304" pitchFamily="18" charset="0"/>
              </a:rPr>
              <a:t>radio</a:t>
            </a:r>
            <a:endParaRPr lang="zh-CN" altLang="en-US" sz="3600" dirty="0">
              <a:latin typeface="Times New Roman" panose="02020603050405020304" pitchFamily="18" charset="0"/>
            </a:endParaRPr>
          </a:p>
        </p:txBody>
      </p:sp>
    </p:spTree>
    <p:extLst>
      <p:ext uri="{BB962C8B-B14F-4D97-AF65-F5344CB8AC3E}">
        <p14:creationId xmlns:p14="http://schemas.microsoft.com/office/powerpoint/2010/main" val="844267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a:spLocks noChangeArrowheads="1"/>
          </p:cNvSpPr>
          <p:nvPr/>
        </p:nvSpPr>
        <p:spPr bwMode="auto">
          <a:xfrm>
            <a:off x="179388" y="260350"/>
            <a:ext cx="6659562" cy="13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600" dirty="0">
                <a:solidFill>
                  <a:schemeClr val="hlink"/>
                </a:solidFill>
                <a:latin typeface="Arial" panose="020B0604020202020204" pitchFamily="34" charset="0"/>
                <a:cs typeface="Times New Roman" panose="02020603050405020304" pitchFamily="18" charset="0"/>
              </a:rPr>
              <a:t>Some new inventions </a:t>
            </a:r>
            <a:endParaRPr lang="en-US" altLang="zh-CN" sz="3600" dirty="0" smtClean="0">
              <a:solidFill>
                <a:schemeClr val="hlink"/>
              </a:solidFill>
              <a:latin typeface="Arial" panose="020B0604020202020204" pitchFamily="34" charset="0"/>
              <a:cs typeface="Times New Roman" panose="02020603050405020304" pitchFamily="18" charset="0"/>
            </a:endParaRPr>
          </a:p>
          <a:p>
            <a:pPr eaLnBrk="1" hangingPunct="1">
              <a:lnSpc>
                <a:spcPct val="120000"/>
              </a:lnSpc>
            </a:pPr>
            <a:r>
              <a:rPr lang="en-US" altLang="zh-CN" sz="3600" dirty="0" smtClean="0">
                <a:solidFill>
                  <a:schemeClr val="hlink"/>
                </a:solidFill>
                <a:latin typeface="Arial" panose="020B0604020202020204" pitchFamily="34" charset="0"/>
                <a:cs typeface="Times New Roman" panose="02020603050405020304" pitchFamily="18" charset="0"/>
              </a:rPr>
              <a:t>tech-based</a:t>
            </a:r>
            <a:r>
              <a:rPr lang="en-US" altLang="zh-CN" sz="3600" dirty="0">
                <a:solidFill>
                  <a:schemeClr val="hlink"/>
                </a:solidFill>
                <a:latin typeface="Arial" panose="020B0604020202020204" pitchFamily="34" charset="0"/>
                <a:cs typeface="Times New Roman" panose="02020603050405020304" pitchFamily="18" charset="0"/>
              </a:rPr>
              <a:t>:</a:t>
            </a:r>
          </a:p>
        </p:txBody>
      </p:sp>
      <p:pic>
        <p:nvPicPr>
          <p:cNvPr id="24579" name="Picture 2" descr="https://timgsa.baidu.com/timg?image&amp;quality=80&amp;size=b9999_10000&amp;sec=1578030778122&amp;di=de609db613801d8c7bce8ff06be57df5&amp;imgtype=0&amp;src=http%3A%2F%2Fimg31.mtime.cn%2FCMS%2FNews%2F2016%2F02%2F09%2F170413.30653666_620X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35814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https://timgsa.baidu.com/timg?image&amp;quality=80&amp;size=b9999_10000&amp;sec=1578030878093&amp;di=ba833f4fda081936313327831dfd4d0a&amp;imgtype=jpg&amp;src=http%3A%2F%2Fimg4.imgtn.bdimg.com%2Fit%2Fu%3D244562384%2C481977061%26fm%3D214%26gp%3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981075"/>
            <a:ext cx="410051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https://timgsa.baidu.com/timg?image&amp;quality=80&amp;size=b9999_10000&amp;sec=1578030939152&amp;di=8c1f92c478ebf3529c9429c7d8d3e6e3&amp;imgtype=0&amp;src=http%3A%2F%2Fimg.hc360.com%2Fsolar%2Finfo%2Fimages%2F201006%2F2010062309103966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644900"/>
            <a:ext cx="3228975"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50825" y="4868863"/>
            <a:ext cx="3600450" cy="69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600" dirty="0">
                <a:latin typeface="Times New Roman" panose="02020603050405020304" pitchFamily="18" charset="0"/>
              </a:rPr>
              <a:t>VR (virtual reality)</a:t>
            </a:r>
            <a:endParaRPr lang="zh-CN" altLang="en-US" sz="3600" dirty="0">
              <a:latin typeface="Times New Roman" panose="02020603050405020304" pitchFamily="18" charset="0"/>
            </a:endParaRPr>
          </a:p>
        </p:txBody>
      </p:sp>
      <p:sp>
        <p:nvSpPr>
          <p:cNvPr id="7" name="TextBox 6"/>
          <p:cNvSpPr txBox="1">
            <a:spLocks noChangeArrowheads="1"/>
          </p:cNvSpPr>
          <p:nvPr/>
        </p:nvSpPr>
        <p:spPr bwMode="auto">
          <a:xfrm>
            <a:off x="4932363" y="2852738"/>
            <a:ext cx="3240087" cy="69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600" dirty="0">
                <a:latin typeface="Times New Roman" panose="02020603050405020304" pitchFamily="18" charset="0"/>
              </a:rPr>
              <a:t>wearable tech</a:t>
            </a:r>
            <a:endParaRPr lang="zh-CN" altLang="en-US" sz="3600" dirty="0">
              <a:latin typeface="Times New Roman" panose="02020603050405020304" pitchFamily="18" charset="0"/>
            </a:endParaRPr>
          </a:p>
        </p:txBody>
      </p:sp>
      <p:sp>
        <p:nvSpPr>
          <p:cNvPr id="8" name="TextBox 7"/>
          <p:cNvSpPr txBox="1">
            <a:spLocks noChangeArrowheads="1"/>
          </p:cNvSpPr>
          <p:nvPr/>
        </p:nvSpPr>
        <p:spPr bwMode="auto">
          <a:xfrm>
            <a:off x="5292725" y="6021388"/>
            <a:ext cx="3240088" cy="69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600" dirty="0">
                <a:latin typeface="Times New Roman" panose="02020603050405020304" pitchFamily="18" charset="0"/>
              </a:rPr>
              <a:t>flexible battery</a:t>
            </a:r>
            <a:endParaRPr lang="zh-CN" altLang="en-US" sz="3600" dirty="0">
              <a:latin typeface="Times New Roman" panose="02020603050405020304" pitchFamily="18" charset="0"/>
            </a:endParaRPr>
          </a:p>
        </p:txBody>
      </p:sp>
    </p:spTree>
    <p:extLst>
      <p:ext uri="{BB962C8B-B14F-4D97-AF65-F5344CB8AC3E}">
        <p14:creationId xmlns:p14="http://schemas.microsoft.com/office/powerpoint/2010/main" val="2419895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704" y="620688"/>
            <a:ext cx="9174824" cy="6124754"/>
          </a:xfrm>
          <a:prstGeom prst="rect">
            <a:avLst/>
          </a:prstGeom>
        </p:spPr>
        <p:txBody>
          <a:bodyPr wrap="square">
            <a:spAutoFit/>
          </a:bodyPr>
          <a:lstStyle/>
          <a:p>
            <a:r>
              <a:rPr lang="en-US" altLang="zh-CN" sz="2800" b="1" dirty="0">
                <a:latin typeface="Times New Roman" pitchFamily="18" charset="0"/>
                <a:cs typeface="Times New Roman" pitchFamily="18" charset="0"/>
              </a:rPr>
              <a:t>Step 1: Starting Out (Page 25)</a:t>
            </a:r>
            <a:endParaRPr lang="zh-CN" altLang="zh-CN" sz="2800" dirty="0">
              <a:latin typeface="Times New Roman" pitchFamily="18" charset="0"/>
              <a:cs typeface="Times New Roman" pitchFamily="18" charset="0"/>
            </a:endParaRPr>
          </a:p>
          <a:p>
            <a:pPr algn="just"/>
            <a:r>
              <a:rPr lang="en-US" altLang="zh-CN" sz="2800" dirty="0">
                <a:latin typeface="Times New Roman" pitchFamily="18" charset="0"/>
                <a:cs typeface="Times New Roman" pitchFamily="18" charset="0"/>
              </a:rPr>
              <a:t>Activity 1: Look at the pictures and read about the inventions from famous novels and choose those that have become a reality. </a:t>
            </a:r>
            <a:endParaRPr lang="en-US" altLang="zh-CN" sz="2800" dirty="0" smtClean="0">
              <a:latin typeface="Times New Roman" pitchFamily="18" charset="0"/>
              <a:cs typeface="Times New Roman" pitchFamily="18" charset="0"/>
            </a:endParaRPr>
          </a:p>
          <a:p>
            <a:r>
              <a:rPr lang="en-US" altLang="zh-CN" sz="2800" b="1" dirty="0">
                <a:latin typeface="Times New Roman" pitchFamily="18" charset="0"/>
                <a:cs typeface="Times New Roman" pitchFamily="18" charset="0"/>
              </a:rPr>
              <a:t>Language focuses:</a:t>
            </a:r>
          </a:p>
          <a:p>
            <a:r>
              <a:rPr lang="en-US" altLang="zh-CN" sz="2800" dirty="0">
                <a:latin typeface="Times New Roman" pitchFamily="18" charset="0"/>
                <a:cs typeface="Times New Roman" pitchFamily="18" charset="0"/>
              </a:rPr>
              <a:t>1. threw the cloak around shoulders  </a:t>
            </a:r>
            <a:r>
              <a:rPr lang="zh-CN" altLang="en-US" sz="2800" dirty="0">
                <a:latin typeface="Times New Roman" pitchFamily="18" charset="0"/>
                <a:cs typeface="Times New Roman" pitchFamily="18" charset="0"/>
              </a:rPr>
              <a:t>把斗篷披在肩上      </a:t>
            </a:r>
          </a:p>
          <a:p>
            <a:r>
              <a:rPr lang="en-US" altLang="zh-CN" sz="2800" dirty="0">
                <a:latin typeface="Times New Roman" pitchFamily="18" charset="0"/>
                <a:cs typeface="Times New Roman" pitchFamily="18" charset="0"/>
              </a:rPr>
              <a:t>2. presently </a:t>
            </a:r>
            <a:r>
              <a:rPr lang="zh-CN" altLang="en-US" sz="2800" dirty="0">
                <a:latin typeface="Times New Roman" pitchFamily="18" charset="0"/>
                <a:cs typeface="Times New Roman" pitchFamily="18" charset="0"/>
              </a:rPr>
              <a:t>不久，一会儿 </a:t>
            </a:r>
          </a:p>
          <a:p>
            <a:r>
              <a:rPr lang="en-US" altLang="zh-CN" sz="2800" dirty="0">
                <a:latin typeface="Times New Roman" pitchFamily="18" charset="0"/>
                <a:cs typeface="Times New Roman" pitchFamily="18" charset="0"/>
              </a:rPr>
              <a:t>3. press the lever </a:t>
            </a:r>
            <a:r>
              <a:rPr lang="zh-CN" altLang="en-US" sz="2800" dirty="0">
                <a:latin typeface="Times New Roman" pitchFamily="18" charset="0"/>
                <a:cs typeface="Times New Roman" pitchFamily="18" charset="0"/>
              </a:rPr>
              <a:t>按压操纵杆  </a:t>
            </a:r>
          </a:p>
          <a:p>
            <a:r>
              <a:rPr lang="en-US" altLang="zh-CN" sz="2800" dirty="0">
                <a:latin typeface="Times New Roman" pitchFamily="18" charset="0"/>
                <a:cs typeface="Times New Roman" pitchFamily="18" charset="0"/>
              </a:rPr>
              <a:t>4. off the machine will go </a:t>
            </a:r>
            <a:r>
              <a:rPr lang="zh-CN" altLang="en-US" sz="2800" dirty="0">
                <a:latin typeface="Times New Roman" pitchFamily="18" charset="0"/>
                <a:cs typeface="Times New Roman" pitchFamily="18" charset="0"/>
              </a:rPr>
              <a:t>机器会绝尘而去 </a:t>
            </a:r>
          </a:p>
          <a:p>
            <a:r>
              <a:rPr lang="en-US" altLang="zh-CN" sz="2800" dirty="0">
                <a:latin typeface="Times New Roman" pitchFamily="18" charset="0"/>
                <a:cs typeface="Times New Roman" pitchFamily="18" charset="0"/>
              </a:rPr>
              <a:t>5. a faint blue light shot across it </a:t>
            </a:r>
            <a:r>
              <a:rPr lang="zh-CN" altLang="en-US" sz="2800" dirty="0">
                <a:latin typeface="Times New Roman" pitchFamily="18" charset="0"/>
                <a:cs typeface="Times New Roman" pitchFamily="18" charset="0"/>
              </a:rPr>
              <a:t>一束微弱的蓝光投射过去</a:t>
            </a:r>
          </a:p>
          <a:p>
            <a:r>
              <a:rPr lang="en-US" altLang="zh-CN" sz="2800" dirty="0">
                <a:latin typeface="Times New Roman" pitchFamily="18" charset="0"/>
                <a:cs typeface="Times New Roman" pitchFamily="18" charset="0"/>
              </a:rPr>
              <a:t>6. live on the other side of the earth </a:t>
            </a:r>
            <a:r>
              <a:rPr lang="zh-CN" altLang="en-US" sz="2800" dirty="0">
                <a:latin typeface="Times New Roman" pitchFamily="18" charset="0"/>
                <a:cs typeface="Times New Roman" pitchFamily="18" charset="0"/>
              </a:rPr>
              <a:t>生活在地球的另一端 </a:t>
            </a:r>
          </a:p>
          <a:p>
            <a:r>
              <a:rPr lang="en-US" altLang="zh-CN" sz="2800" dirty="0">
                <a:latin typeface="Times New Roman" pitchFamily="18" charset="0"/>
                <a:cs typeface="Times New Roman" pitchFamily="18" charset="0"/>
              </a:rPr>
              <a:t>7. Earth Chronicle </a:t>
            </a:r>
            <a:r>
              <a:rPr lang="zh-CN" altLang="en-US" sz="2800" dirty="0">
                <a:latin typeface="Times New Roman" pitchFamily="18" charset="0"/>
                <a:cs typeface="Times New Roman" pitchFamily="18" charset="0"/>
              </a:rPr>
              <a:t>地球编年史  </a:t>
            </a:r>
          </a:p>
          <a:p>
            <a:r>
              <a:rPr lang="en-US" altLang="zh-CN" sz="2800" dirty="0">
                <a:latin typeface="Times New Roman" pitchFamily="18" charset="0"/>
                <a:cs typeface="Times New Roman" pitchFamily="18" charset="0"/>
              </a:rPr>
              <a:t>8. subscribers </a:t>
            </a:r>
            <a:r>
              <a:rPr lang="zh-CN" altLang="en-US" sz="2800" dirty="0">
                <a:latin typeface="Times New Roman" pitchFamily="18" charset="0"/>
                <a:cs typeface="Times New Roman" pitchFamily="18" charset="0"/>
              </a:rPr>
              <a:t>用户</a:t>
            </a:r>
          </a:p>
          <a:p>
            <a:endParaRPr lang="zh-CN" altLang="zh-CN" sz="2800" dirty="0">
              <a:latin typeface="Times New Roman" pitchFamily="18" charset="0"/>
              <a:cs typeface="Times New Roman" pitchFamily="18" charset="0"/>
            </a:endParaRPr>
          </a:p>
        </p:txBody>
      </p:sp>
    </p:spTree>
    <p:extLst>
      <p:ext uri="{BB962C8B-B14F-4D97-AF65-F5344CB8AC3E}">
        <p14:creationId xmlns:p14="http://schemas.microsoft.com/office/powerpoint/2010/main" val="3028364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p:cNvSpPr>
            <a:spLocks noChangeArrowheads="1"/>
          </p:cNvSpPr>
          <p:nvPr/>
        </p:nvSpPr>
        <p:spPr bwMode="auto">
          <a:xfrm>
            <a:off x="179388" y="692150"/>
            <a:ext cx="8748712" cy="13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600">
                <a:solidFill>
                  <a:schemeClr val="hlink"/>
                </a:solidFill>
                <a:latin typeface="Arial" panose="020B0604020202020204" pitchFamily="34" charset="0"/>
                <a:cs typeface="Times New Roman" panose="02020603050405020304" pitchFamily="18" charset="0"/>
              </a:rPr>
              <a:t>Some new inventions in medicine and environmental science:</a:t>
            </a:r>
          </a:p>
        </p:txBody>
      </p:sp>
      <p:pic>
        <p:nvPicPr>
          <p:cNvPr id="25603" name="Picture 2" descr="https://timgsa.baidu.com/timg?image&amp;quality=80&amp;size=b9999_10000&amp;sec=1578031183200&amp;di=69f06fddbce3a4ec73fea9d8f269d4ed&amp;imgtype=0&amp;src=http%3A%2F%2Fi2.hdslb.com%2Fbfs%2Farchive%2F12bfee92f57ef34897a6f02eac0e94d2357fe2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132013"/>
            <a:ext cx="43148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https://ss1.bdstatic.com/70cFvXSh_Q1YnxGkpoWK1HF6hhy/it/u=2558878001,4248344802&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60575"/>
            <a:ext cx="43989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54025" y="5300663"/>
            <a:ext cx="3671888" cy="69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600" dirty="0">
                <a:latin typeface="Times New Roman" panose="02020603050405020304" pitchFamily="18" charset="0"/>
              </a:rPr>
              <a:t>3D-printing organs</a:t>
            </a:r>
            <a:endParaRPr lang="zh-CN" altLang="en-US" sz="3600" dirty="0">
              <a:latin typeface="Times New Roman" panose="02020603050405020304" pitchFamily="18" charset="0"/>
            </a:endParaRPr>
          </a:p>
        </p:txBody>
      </p:sp>
      <p:sp>
        <p:nvSpPr>
          <p:cNvPr id="6" name="TextBox 5"/>
          <p:cNvSpPr txBox="1">
            <a:spLocks noChangeArrowheads="1"/>
          </p:cNvSpPr>
          <p:nvPr/>
        </p:nvSpPr>
        <p:spPr bwMode="auto">
          <a:xfrm>
            <a:off x="4918075" y="5156200"/>
            <a:ext cx="3816350" cy="13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600">
                <a:latin typeface="Times New Roman" panose="02020603050405020304" pitchFamily="18" charset="0"/>
              </a:rPr>
              <a:t>intelligent walking house</a:t>
            </a:r>
            <a:endParaRPr lang="zh-CN" altLang="en-US" sz="3600">
              <a:latin typeface="Times New Roman" panose="02020603050405020304" pitchFamily="18" charset="0"/>
            </a:endParaRPr>
          </a:p>
        </p:txBody>
      </p:sp>
    </p:spTree>
    <p:extLst>
      <p:ext uri="{BB962C8B-B14F-4D97-AF65-F5344CB8AC3E}">
        <p14:creationId xmlns:p14="http://schemas.microsoft.com/office/powerpoint/2010/main" val="2504834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矩形 2"/>
          <p:cNvSpPr>
            <a:spLocks noChangeArrowheads="1"/>
          </p:cNvSpPr>
          <p:nvPr/>
        </p:nvSpPr>
        <p:spPr bwMode="auto">
          <a:xfrm>
            <a:off x="287016" y="225654"/>
            <a:ext cx="8856984" cy="12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200" dirty="0" smtClean="0">
                <a:solidFill>
                  <a:schemeClr val="hlink"/>
                </a:solidFill>
                <a:latin typeface="Times New Roman" pitchFamily="18" charset="0"/>
                <a:cs typeface="Times New Roman" pitchFamily="18" charset="0"/>
              </a:rPr>
              <a:t>Activity 3: Choose </a:t>
            </a:r>
            <a:r>
              <a:rPr lang="en-US" altLang="zh-CN" sz="3200" dirty="0">
                <a:solidFill>
                  <a:schemeClr val="hlink"/>
                </a:solidFill>
                <a:latin typeface="Times New Roman" pitchFamily="18" charset="0"/>
                <a:cs typeface="Times New Roman" pitchFamily="18" charset="0"/>
              </a:rPr>
              <a:t>the sentences that describe </a:t>
            </a:r>
            <a:r>
              <a:rPr lang="en-US" altLang="zh-CN" sz="3200" dirty="0" err="1">
                <a:solidFill>
                  <a:schemeClr val="hlink"/>
                </a:solidFill>
                <a:latin typeface="Times New Roman" pitchFamily="18" charset="0"/>
                <a:cs typeface="Times New Roman" pitchFamily="18" charset="0"/>
              </a:rPr>
              <a:t>Dr</a:t>
            </a:r>
            <a:r>
              <a:rPr lang="en-US" altLang="zh-CN" sz="3200" dirty="0">
                <a:solidFill>
                  <a:schemeClr val="hlink"/>
                </a:solidFill>
                <a:latin typeface="Times New Roman" pitchFamily="18" charset="0"/>
                <a:cs typeface="Times New Roman" pitchFamily="18" charset="0"/>
              </a:rPr>
              <a:t> </a:t>
            </a:r>
            <a:r>
              <a:rPr lang="en-US" altLang="zh-CN" sz="3200" dirty="0" err="1">
                <a:solidFill>
                  <a:schemeClr val="hlink"/>
                </a:solidFill>
                <a:latin typeface="Times New Roman" pitchFamily="18" charset="0"/>
                <a:cs typeface="Times New Roman" pitchFamily="18" charset="0"/>
              </a:rPr>
              <a:t>Fairhurst’s</a:t>
            </a:r>
            <a:r>
              <a:rPr lang="en-US" altLang="zh-CN" sz="3200" dirty="0">
                <a:solidFill>
                  <a:schemeClr val="hlink"/>
                </a:solidFill>
                <a:latin typeface="Times New Roman" pitchFamily="18" charset="0"/>
                <a:cs typeface="Times New Roman" pitchFamily="18" charset="0"/>
              </a:rPr>
              <a:t> opinions.</a:t>
            </a:r>
          </a:p>
        </p:txBody>
      </p:sp>
      <p:sp>
        <p:nvSpPr>
          <p:cNvPr id="38916" name="矩形 3"/>
          <p:cNvSpPr>
            <a:spLocks noChangeArrowheads="1"/>
          </p:cNvSpPr>
          <p:nvPr/>
        </p:nvSpPr>
        <p:spPr bwMode="auto">
          <a:xfrm>
            <a:off x="106934" y="1340594"/>
            <a:ext cx="8857554" cy="469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ts val="1000"/>
              </a:spcAft>
              <a:buFont typeface="Arial" panose="020B0604020202020204" pitchFamily="34" charset="0"/>
              <a:buNone/>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1. Inventions in Ancient China were better than those in the West.</a:t>
            </a:r>
            <a:endParaRPr lang="zh-CN"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spcAft>
                <a:spcPts val="1000"/>
              </a:spcAft>
              <a:buFont typeface="Arial" panose="020B0604020202020204" pitchFamily="34" charset="0"/>
              <a:buNone/>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 A lot of today’s great inventions are tech-based</a:t>
            </a:r>
            <a:r>
              <a:rPr lang="en-US" altLang="zh-CN" sz="2800" dirty="0" smtClean="0">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pPr>
            <a:r>
              <a:rPr lang="en-US" altLang="zh-CN" sz="2800" dirty="0">
                <a:latin typeface="Times New Roman" pitchFamily="18" charset="0"/>
                <a:cs typeface="Times New Roman" pitchFamily="18" charset="0"/>
              </a:rPr>
              <a:t>3. Today, most inventions prefer working by themselves.</a:t>
            </a:r>
            <a:endParaRPr lang="zh-CN" altLang="zh-CN" sz="2800" dirty="0">
              <a:latin typeface="Times New Roman" pitchFamily="18" charset="0"/>
              <a:cs typeface="Times New Roman" pitchFamily="18" charset="0"/>
            </a:endParaRPr>
          </a:p>
          <a:p>
            <a:pPr>
              <a:lnSpc>
                <a:spcPct val="150000"/>
              </a:lnSpc>
            </a:pPr>
            <a:r>
              <a:rPr lang="en-US" altLang="zh-CN" sz="2800" dirty="0">
                <a:latin typeface="Times New Roman" pitchFamily="18" charset="0"/>
                <a:cs typeface="Times New Roman" pitchFamily="18" charset="0"/>
              </a:rPr>
              <a:t>4. The desire to solve problems inspires invention.</a:t>
            </a:r>
            <a:endParaRPr lang="zh-CN" altLang="zh-CN" sz="2800" dirty="0">
              <a:latin typeface="Times New Roman" pitchFamily="18" charset="0"/>
              <a:cs typeface="Times New Roman" pitchFamily="18" charset="0"/>
            </a:endParaRPr>
          </a:p>
          <a:p>
            <a:pPr>
              <a:lnSpc>
                <a:spcPct val="150000"/>
              </a:lnSpc>
            </a:pPr>
            <a:r>
              <a:rPr lang="en-US" altLang="zh-CN" sz="2800" dirty="0">
                <a:latin typeface="Times New Roman" pitchFamily="18" charset="0"/>
                <a:cs typeface="Times New Roman" pitchFamily="18" charset="0"/>
              </a:rPr>
              <a:t>5. A time machine will definitely be invented in the future.</a:t>
            </a:r>
            <a:endParaRPr lang="zh-CN" altLang="zh-CN" sz="2800" dirty="0">
              <a:latin typeface="Times New Roman" pitchFamily="18" charset="0"/>
              <a:cs typeface="Times New Roman" pitchFamily="18" charset="0"/>
            </a:endParaRPr>
          </a:p>
          <a:p>
            <a:pPr eaLnBrk="1" hangingPunct="1">
              <a:lnSpc>
                <a:spcPct val="120000"/>
              </a:lnSpc>
              <a:spcAft>
                <a:spcPts val="1000"/>
              </a:spcAft>
              <a:buFont typeface="Arial" panose="020B0604020202020204" pitchFamily="34" charset="0"/>
              <a:buNone/>
            </a:pPr>
            <a:endParaRPr lang="zh-CN" altLang="zh-CN"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五角星 1"/>
          <p:cNvSpPr/>
          <p:nvPr/>
        </p:nvSpPr>
        <p:spPr>
          <a:xfrm>
            <a:off x="54701" y="2924944"/>
            <a:ext cx="50462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角星 5"/>
          <p:cNvSpPr/>
          <p:nvPr/>
        </p:nvSpPr>
        <p:spPr>
          <a:xfrm>
            <a:off x="99333" y="4293096"/>
            <a:ext cx="50462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0708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5510"/>
            <a:ext cx="9144000" cy="6546980"/>
          </a:xfrm>
          <a:prstGeom prst="rect">
            <a:avLst/>
          </a:prstGeom>
        </p:spPr>
      </p:pic>
      <p:sp>
        <p:nvSpPr>
          <p:cNvPr id="15" name="TextBox 14"/>
          <p:cNvSpPr txBox="1">
            <a:spLocks noChangeArrowheads="1"/>
          </p:cNvSpPr>
          <p:nvPr/>
        </p:nvSpPr>
        <p:spPr bwMode="auto">
          <a:xfrm>
            <a:off x="1979713" y="125592"/>
            <a:ext cx="6840759" cy="139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dirty="0">
                <a:solidFill>
                  <a:srgbClr val="FF0000"/>
                </a:solidFill>
                <a:latin typeface="Times New Roman" panose="02020603050405020304" pitchFamily="18" charset="0"/>
              </a:rPr>
              <a:t>the four great </a:t>
            </a:r>
            <a:r>
              <a:rPr lang="en-US" altLang="zh-CN" sz="2800" dirty="0" smtClean="0">
                <a:solidFill>
                  <a:srgbClr val="FF0000"/>
                </a:solidFill>
                <a:latin typeface="Times New Roman" panose="02020603050405020304" pitchFamily="18" charset="0"/>
              </a:rPr>
              <a:t>inventions</a:t>
            </a:r>
            <a:r>
              <a:rPr lang="en-US" altLang="zh-CN" sz="2800" dirty="0">
                <a:solidFill>
                  <a:srgbClr val="FF0000"/>
                </a:solidFill>
                <a:latin typeface="Times New Roman" panose="02020603050405020304" pitchFamily="18" charset="0"/>
              </a:rPr>
              <a:t>/ </a:t>
            </a:r>
            <a:r>
              <a:rPr lang="en-US" altLang="zh-CN" sz="2800" dirty="0" smtClean="0">
                <a:solidFill>
                  <a:srgbClr val="FF0000"/>
                </a:solidFill>
                <a:latin typeface="Times New Roman" panose="02020603050405020304" pitchFamily="18" charset="0"/>
              </a:rPr>
              <a:t>gunpowder, papermaking</a:t>
            </a:r>
            <a:r>
              <a:rPr lang="en-US" altLang="zh-CN" sz="2800" dirty="0">
                <a:solidFill>
                  <a:srgbClr val="FF0000"/>
                </a:solidFill>
                <a:latin typeface="Times New Roman" panose="02020603050405020304" pitchFamily="18" charset="0"/>
              </a:rPr>
              <a:t>, printing and the </a:t>
            </a:r>
            <a:r>
              <a:rPr lang="en-US" altLang="zh-CN" sz="2800" dirty="0" smtClean="0">
                <a:solidFill>
                  <a:srgbClr val="FF0000"/>
                </a:solidFill>
                <a:latin typeface="Times New Roman" panose="02020603050405020304" pitchFamily="18" charset="0"/>
              </a:rPr>
              <a:t>compass</a:t>
            </a:r>
            <a:endParaRPr lang="en-US" altLang="zh-CN" sz="2800" dirty="0">
              <a:solidFill>
                <a:srgbClr val="FF0000"/>
              </a:solidFill>
              <a:latin typeface="Times New Roman" panose="02020603050405020304" pitchFamily="18" charset="0"/>
            </a:endParaRPr>
          </a:p>
          <a:p>
            <a:pPr eaLnBrk="1" hangingPunct="1">
              <a:lnSpc>
                <a:spcPct val="110000"/>
              </a:lnSpc>
            </a:pPr>
            <a:endParaRPr lang="zh-CN" altLang="en-US" sz="2800" dirty="0">
              <a:solidFill>
                <a:srgbClr val="FF0000"/>
              </a:solidFill>
              <a:latin typeface="Times New Roman" panose="02020603050405020304" pitchFamily="18" charset="0"/>
            </a:endParaRPr>
          </a:p>
        </p:txBody>
      </p:sp>
      <p:sp>
        <p:nvSpPr>
          <p:cNvPr id="16" name="TextBox 15"/>
          <p:cNvSpPr txBox="1">
            <a:spLocks noChangeArrowheads="1"/>
          </p:cNvSpPr>
          <p:nvPr/>
        </p:nvSpPr>
        <p:spPr bwMode="auto">
          <a:xfrm>
            <a:off x="1259632" y="990483"/>
            <a:ext cx="3048443"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2800" dirty="0">
                <a:solidFill>
                  <a:srgbClr val="FF0000"/>
                </a:solidFill>
                <a:latin typeface="Times New Roman" panose="02020603050405020304" pitchFamily="18" charset="0"/>
              </a:rPr>
              <a:t>the steam </a:t>
            </a:r>
            <a:r>
              <a:rPr lang="en-US" altLang="zh-CN" sz="2800" dirty="0" smtClean="0">
                <a:solidFill>
                  <a:srgbClr val="FF0000"/>
                </a:solidFill>
                <a:latin typeface="Times New Roman" panose="02020603050405020304" pitchFamily="18" charset="0"/>
              </a:rPr>
              <a:t>engine,</a:t>
            </a:r>
            <a:endParaRPr lang="zh-CN" altLang="en-US" sz="2800" dirty="0">
              <a:solidFill>
                <a:srgbClr val="FF0000"/>
              </a:solidFill>
              <a:latin typeface="Times New Roman" panose="02020603050405020304" pitchFamily="18" charset="0"/>
            </a:endParaRPr>
          </a:p>
        </p:txBody>
      </p:sp>
      <p:sp>
        <p:nvSpPr>
          <p:cNvPr id="17" name="TextBox 16"/>
          <p:cNvSpPr txBox="1">
            <a:spLocks noChangeArrowheads="1"/>
          </p:cNvSpPr>
          <p:nvPr/>
        </p:nvSpPr>
        <p:spPr bwMode="auto">
          <a:xfrm>
            <a:off x="212534" y="1312884"/>
            <a:ext cx="4392488"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2400" dirty="0">
                <a:solidFill>
                  <a:srgbClr val="FF0000"/>
                </a:solidFill>
                <a:latin typeface="Times New Roman" panose="02020603050405020304" pitchFamily="18" charset="0"/>
              </a:rPr>
              <a:t>the </a:t>
            </a:r>
            <a:r>
              <a:rPr lang="en-US" altLang="zh-CN" sz="2800" dirty="0">
                <a:solidFill>
                  <a:srgbClr val="FF0000"/>
                </a:solidFill>
                <a:latin typeface="Times New Roman" panose="02020603050405020304" pitchFamily="18" charset="0"/>
              </a:rPr>
              <a:t>telephone, and the radio</a:t>
            </a:r>
            <a:endParaRPr lang="zh-CN" altLang="en-US" sz="2800" dirty="0">
              <a:solidFill>
                <a:srgbClr val="FF0000"/>
              </a:solidFill>
              <a:latin typeface="Times New Roman" panose="02020603050405020304" pitchFamily="18" charset="0"/>
            </a:endParaRPr>
          </a:p>
        </p:txBody>
      </p:sp>
      <p:sp>
        <p:nvSpPr>
          <p:cNvPr id="19" name="TextBox 18"/>
          <p:cNvSpPr txBox="1">
            <a:spLocks noChangeArrowheads="1"/>
          </p:cNvSpPr>
          <p:nvPr/>
        </p:nvSpPr>
        <p:spPr bwMode="auto">
          <a:xfrm>
            <a:off x="6246168" y="2333444"/>
            <a:ext cx="3006352"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2800" dirty="0">
                <a:solidFill>
                  <a:srgbClr val="FF0000"/>
                </a:solidFill>
                <a:latin typeface="Times New Roman" panose="02020603050405020304" pitchFamily="18" charset="0"/>
              </a:rPr>
              <a:t>t</a:t>
            </a:r>
            <a:r>
              <a:rPr lang="en-US" altLang="zh-CN" sz="2800" dirty="0" smtClean="0">
                <a:solidFill>
                  <a:srgbClr val="FF0000"/>
                </a:solidFill>
                <a:latin typeface="Times New Roman" panose="02020603050405020304" pitchFamily="18" charset="0"/>
              </a:rPr>
              <a:t>he </a:t>
            </a:r>
            <a:r>
              <a:rPr lang="en-US" altLang="zh-CN" sz="2800" dirty="0" smtClean="0">
                <a:solidFill>
                  <a:srgbClr val="FF0000"/>
                </a:solidFill>
                <a:latin typeface="Times New Roman" panose="02020603050405020304" pitchFamily="18" charset="0"/>
              </a:rPr>
              <a:t>flexible </a:t>
            </a:r>
            <a:r>
              <a:rPr lang="en-US" altLang="zh-CN" sz="2800" dirty="0">
                <a:solidFill>
                  <a:srgbClr val="FF0000"/>
                </a:solidFill>
                <a:latin typeface="Times New Roman" panose="02020603050405020304" pitchFamily="18" charset="0"/>
              </a:rPr>
              <a:t>battery</a:t>
            </a:r>
            <a:endParaRPr lang="zh-CN" altLang="en-US" sz="2800" dirty="0">
              <a:solidFill>
                <a:srgbClr val="FF0000"/>
              </a:solidFill>
              <a:latin typeface="Times New Roman" panose="02020603050405020304" pitchFamily="18" charset="0"/>
            </a:endParaRPr>
          </a:p>
        </p:txBody>
      </p:sp>
      <p:sp>
        <p:nvSpPr>
          <p:cNvPr id="20" name="TextBox 19"/>
          <p:cNvSpPr txBox="1">
            <a:spLocks noChangeArrowheads="1"/>
          </p:cNvSpPr>
          <p:nvPr/>
        </p:nvSpPr>
        <p:spPr bwMode="auto">
          <a:xfrm>
            <a:off x="5778521" y="3789040"/>
            <a:ext cx="3493647"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2800" dirty="0">
                <a:solidFill>
                  <a:srgbClr val="FF0000"/>
                </a:solidFill>
                <a:latin typeface="Times New Roman" panose="02020603050405020304" pitchFamily="18" charset="0"/>
              </a:rPr>
              <a:t>hearts and bone parts</a:t>
            </a:r>
            <a:endParaRPr lang="zh-CN" altLang="en-US" sz="2800" dirty="0">
              <a:solidFill>
                <a:srgbClr val="FF0000"/>
              </a:solidFill>
              <a:latin typeface="Times New Roman" panose="02020603050405020304" pitchFamily="18" charset="0"/>
            </a:endParaRPr>
          </a:p>
        </p:txBody>
      </p:sp>
      <p:sp>
        <p:nvSpPr>
          <p:cNvPr id="21" name="TextBox 20"/>
          <p:cNvSpPr txBox="1">
            <a:spLocks noChangeArrowheads="1"/>
          </p:cNvSpPr>
          <p:nvPr/>
        </p:nvSpPr>
        <p:spPr bwMode="auto">
          <a:xfrm>
            <a:off x="6408563" y="5815019"/>
            <a:ext cx="2627933"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2800" dirty="0">
                <a:solidFill>
                  <a:srgbClr val="FF0000"/>
                </a:solidFill>
                <a:latin typeface="Times New Roman" panose="02020603050405020304" pitchFamily="18" charset="0"/>
              </a:rPr>
              <a:t>solar </a:t>
            </a:r>
            <a:r>
              <a:rPr lang="en-US" altLang="zh-CN" sz="2800" dirty="0" smtClean="0">
                <a:solidFill>
                  <a:srgbClr val="FF0000"/>
                </a:solidFill>
                <a:latin typeface="Times New Roman" panose="02020603050405020304" pitchFamily="18" charset="0"/>
              </a:rPr>
              <a:t>technology</a:t>
            </a:r>
            <a:endParaRPr lang="zh-CN" altLang="en-US" sz="2800" dirty="0">
              <a:solidFill>
                <a:srgbClr val="FF0000"/>
              </a:solidFill>
              <a:latin typeface="Times New Roman" panose="02020603050405020304" pitchFamily="18" charset="0"/>
            </a:endParaRPr>
          </a:p>
        </p:txBody>
      </p:sp>
      <p:sp>
        <p:nvSpPr>
          <p:cNvPr id="22" name="TextBox 21"/>
          <p:cNvSpPr txBox="1">
            <a:spLocks noChangeArrowheads="1"/>
          </p:cNvSpPr>
          <p:nvPr/>
        </p:nvSpPr>
        <p:spPr bwMode="auto">
          <a:xfrm>
            <a:off x="4952183" y="4961481"/>
            <a:ext cx="4319985"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2800" dirty="0">
                <a:solidFill>
                  <a:srgbClr val="FF0000"/>
                </a:solidFill>
                <a:latin typeface="Times New Roman" panose="02020603050405020304" pitchFamily="18" charset="0"/>
              </a:rPr>
              <a:t>a</a:t>
            </a:r>
            <a:r>
              <a:rPr lang="en-US" altLang="zh-CN" sz="2800" dirty="0" smtClean="0">
                <a:solidFill>
                  <a:srgbClr val="FF0000"/>
                </a:solidFill>
                <a:latin typeface="Times New Roman" panose="02020603050405020304" pitchFamily="18" charset="0"/>
              </a:rPr>
              <a:t>n intelligent </a:t>
            </a:r>
            <a:r>
              <a:rPr lang="en-US" altLang="zh-CN" sz="2800" dirty="0">
                <a:solidFill>
                  <a:srgbClr val="FF0000"/>
                </a:solidFill>
                <a:latin typeface="Times New Roman" panose="02020603050405020304" pitchFamily="18" charset="0"/>
              </a:rPr>
              <a:t>walking house</a:t>
            </a:r>
            <a:endParaRPr lang="zh-CN" altLang="en-US" sz="2800" dirty="0">
              <a:solidFill>
                <a:srgbClr val="FF0000"/>
              </a:solidFill>
              <a:latin typeface="Times New Roman" panose="02020603050405020304" pitchFamily="18" charset="0"/>
            </a:endParaRPr>
          </a:p>
        </p:txBody>
      </p:sp>
      <p:sp>
        <p:nvSpPr>
          <p:cNvPr id="23" name="TextBox 22"/>
          <p:cNvSpPr txBox="1">
            <a:spLocks noChangeArrowheads="1"/>
          </p:cNvSpPr>
          <p:nvPr/>
        </p:nvSpPr>
        <p:spPr bwMode="auto">
          <a:xfrm>
            <a:off x="1115617" y="5854957"/>
            <a:ext cx="45365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rgbClr val="FF0000"/>
                </a:solidFill>
                <a:latin typeface="Times New Roman" panose="02020603050405020304" pitchFamily="18" charset="0"/>
              </a:rPr>
              <a:t>a</a:t>
            </a:r>
            <a:r>
              <a:rPr lang="en-US" altLang="zh-CN" sz="2800" dirty="0" smtClean="0">
                <a:solidFill>
                  <a:srgbClr val="FF0000"/>
                </a:solidFill>
                <a:latin typeface="Times New Roman" panose="02020603050405020304" pitchFamily="18" charset="0"/>
              </a:rPr>
              <a:t>n incredible desire to think and create</a:t>
            </a:r>
            <a:endParaRPr lang="zh-CN" altLang="en-US" sz="2800" dirty="0">
              <a:solidFill>
                <a:srgbClr val="FF0000"/>
              </a:solidFill>
              <a:latin typeface="Times New Roman" panose="02020603050405020304" pitchFamily="18" charset="0"/>
            </a:endParaRPr>
          </a:p>
        </p:txBody>
      </p:sp>
      <p:sp>
        <p:nvSpPr>
          <p:cNvPr id="24" name="TextBox 23"/>
          <p:cNvSpPr txBox="1">
            <a:spLocks noChangeArrowheads="1"/>
          </p:cNvSpPr>
          <p:nvPr/>
        </p:nvSpPr>
        <p:spPr bwMode="auto">
          <a:xfrm>
            <a:off x="35496" y="4581128"/>
            <a:ext cx="32766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latin typeface="Times New Roman" panose="02020603050405020304" pitchFamily="18" charset="0"/>
              </a:rPr>
              <a:t>                  </a:t>
            </a:r>
            <a:r>
              <a:rPr lang="en-US" altLang="zh-CN" sz="2800" dirty="0">
                <a:solidFill>
                  <a:srgbClr val="FF0000"/>
                </a:solidFill>
                <a:latin typeface="Times New Roman" panose="02020603050405020304" pitchFamily="18" charset="0"/>
              </a:rPr>
              <a:t>a problem that needs a solution</a:t>
            </a:r>
            <a:endParaRPr lang="zh-CN" altLang="en-US" sz="28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4080632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0" grpId="0"/>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08720"/>
            <a:ext cx="8532440" cy="3970318"/>
          </a:xfrm>
          <a:prstGeom prst="rect">
            <a:avLst/>
          </a:prstGeom>
          <a:noFill/>
        </p:spPr>
        <p:txBody>
          <a:bodyPr wrap="square" rtlCol="0">
            <a:spAutoFit/>
          </a:bodyPr>
          <a:lstStyle/>
          <a:p>
            <a:r>
              <a:rPr lang="en-US" altLang="zh-CN" sz="3200" dirty="0">
                <a:latin typeface="Times New Roman" pitchFamily="18" charset="0"/>
                <a:cs typeface="Times New Roman" pitchFamily="18" charset="0"/>
              </a:rPr>
              <a:t>Task 3: Beyond reading   Think and Share </a:t>
            </a:r>
            <a:endParaRPr lang="en-US" altLang="zh-CN" sz="3200" dirty="0" smtClean="0">
              <a:latin typeface="Times New Roman" pitchFamily="18" charset="0"/>
              <a:cs typeface="Times New Roman" pitchFamily="18" charset="0"/>
            </a:endParaRPr>
          </a:p>
          <a:p>
            <a:endParaRPr lang="en-US" altLang="zh-CN" sz="2800" dirty="0">
              <a:latin typeface="Times New Roman" pitchFamily="18" charset="0"/>
              <a:cs typeface="Times New Roman" pitchFamily="18" charset="0"/>
            </a:endParaRPr>
          </a:p>
          <a:p>
            <a:pPr algn="just"/>
            <a:r>
              <a:rPr lang="en-US" altLang="zh-CN" sz="3200" dirty="0" smtClean="0">
                <a:latin typeface="Times New Roman" pitchFamily="18" charset="0"/>
                <a:cs typeface="Times New Roman" pitchFamily="18" charset="0"/>
              </a:rPr>
              <a:t>1. If </a:t>
            </a:r>
            <a:r>
              <a:rPr lang="en-US" altLang="zh-CN" sz="3200" dirty="0">
                <a:latin typeface="Times New Roman" pitchFamily="18" charset="0"/>
                <a:cs typeface="Times New Roman" pitchFamily="18" charset="0"/>
              </a:rPr>
              <a:t>you were the interviewer, what other questions would you ask </a:t>
            </a:r>
            <a:r>
              <a:rPr lang="en-US" altLang="zh-CN" sz="3200" dirty="0" err="1">
                <a:latin typeface="Times New Roman" pitchFamily="18" charset="0"/>
                <a:cs typeface="Times New Roman" pitchFamily="18" charset="0"/>
              </a:rPr>
              <a:t>Dr</a:t>
            </a:r>
            <a:r>
              <a:rPr lang="en-US" altLang="zh-CN" sz="3200" dirty="0">
                <a:latin typeface="Times New Roman" pitchFamily="18" charset="0"/>
                <a:cs typeface="Times New Roman" pitchFamily="18" charset="0"/>
              </a:rPr>
              <a:t> Richard </a:t>
            </a:r>
            <a:r>
              <a:rPr lang="en-US" altLang="zh-CN" sz="3200" dirty="0" err="1">
                <a:latin typeface="Times New Roman" pitchFamily="18" charset="0"/>
                <a:cs typeface="Times New Roman" pitchFamily="18" charset="0"/>
              </a:rPr>
              <a:t>Fairhurst</a:t>
            </a:r>
            <a:r>
              <a:rPr lang="en-US" altLang="zh-CN" sz="3200" dirty="0" smtClean="0">
                <a:latin typeface="Times New Roman" pitchFamily="18" charset="0"/>
                <a:cs typeface="Times New Roman" pitchFamily="18" charset="0"/>
              </a:rPr>
              <a:t>? </a:t>
            </a:r>
          </a:p>
          <a:p>
            <a:pPr algn="just"/>
            <a:endParaRPr lang="en-US" altLang="zh-CN" sz="3200" dirty="0" smtClean="0">
              <a:latin typeface="Times New Roman" pitchFamily="18" charset="0"/>
              <a:cs typeface="Times New Roman" pitchFamily="18" charset="0"/>
            </a:endParaRPr>
          </a:p>
          <a:p>
            <a:pPr algn="just"/>
            <a:r>
              <a:rPr lang="en-US" altLang="zh-CN" sz="3200" dirty="0" smtClean="0">
                <a:latin typeface="Times New Roman" pitchFamily="18" charset="0"/>
                <a:cs typeface="Times New Roman" pitchFamily="18" charset="0"/>
              </a:rPr>
              <a:t>2</a:t>
            </a:r>
            <a:r>
              <a:rPr lang="en-US" altLang="zh-CN" sz="3200" dirty="0">
                <a:latin typeface="Times New Roman" pitchFamily="18" charset="0"/>
                <a:cs typeface="Times New Roman" pitchFamily="18" charset="0"/>
              </a:rPr>
              <a:t>. In your opinion, what else inspires people to invent things</a:t>
            </a:r>
            <a:r>
              <a:rPr lang="en-US" altLang="zh-CN" sz="3200" dirty="0" smtClean="0">
                <a:latin typeface="Times New Roman" pitchFamily="18" charset="0"/>
                <a:cs typeface="Times New Roman" pitchFamily="18" charset="0"/>
              </a:rPr>
              <a:t>? </a:t>
            </a:r>
            <a:endParaRPr lang="en-US" altLang="zh-CN" sz="3200" dirty="0">
              <a:latin typeface="Times New Roman" pitchFamily="18" charset="0"/>
              <a:cs typeface="Times New Roman" pitchFamily="18" charset="0"/>
            </a:endParaRPr>
          </a:p>
          <a:p>
            <a:pPr algn="just"/>
            <a:endParaRPr lang="en-US" altLang="zh-CN" sz="3200" dirty="0">
              <a:latin typeface="Times New Roman" pitchFamily="18" charset="0"/>
              <a:cs typeface="Times New Roman" pitchFamily="18" charset="0"/>
            </a:endParaRPr>
          </a:p>
        </p:txBody>
      </p:sp>
    </p:spTree>
    <p:extLst>
      <p:ext uri="{BB962C8B-B14F-4D97-AF65-F5344CB8AC3E}">
        <p14:creationId xmlns:p14="http://schemas.microsoft.com/office/powerpoint/2010/main" val="2667375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3151" y="418019"/>
            <a:ext cx="8189705" cy="1138773"/>
          </a:xfrm>
          <a:prstGeom prst="rect">
            <a:avLst/>
          </a:prstGeom>
        </p:spPr>
        <p:txBody>
          <a:bodyPr wrap="square">
            <a:spAutoFit/>
          </a:bodyPr>
          <a:lstStyle/>
          <a:p>
            <a:r>
              <a:rPr lang="en-US" altLang="zh-CN" sz="3400" b="1" dirty="0" smtClean="0">
                <a:solidFill>
                  <a:srgbClr val="0000FF"/>
                </a:solidFill>
                <a:latin typeface="Arial" panose="020B0604020202020204" pitchFamily="34" charset="0"/>
                <a:cs typeface="Arial" panose="020B0604020202020204" pitchFamily="34" charset="0"/>
              </a:rPr>
              <a:t>When you think of science, what will you think of?</a:t>
            </a:r>
            <a:endParaRPr lang="en-US" altLang="zh-CN" sz="3400" b="1" dirty="0">
              <a:solidFill>
                <a:srgbClr val="0000FF"/>
              </a:solidFill>
              <a:latin typeface="Arial" panose="020B0604020202020204" pitchFamily="34" charset="0"/>
              <a:cs typeface="Arial" panose="020B0604020202020204" pitchFamily="34" charset="0"/>
            </a:endParaRPr>
          </a:p>
        </p:txBody>
      </p:sp>
      <p:sp>
        <p:nvSpPr>
          <p:cNvPr id="4" name="TextBox 3"/>
          <p:cNvSpPr txBox="1"/>
          <p:nvPr/>
        </p:nvSpPr>
        <p:spPr>
          <a:xfrm>
            <a:off x="2699792" y="1769069"/>
            <a:ext cx="4248472" cy="584775"/>
          </a:xfrm>
          <a:prstGeom prst="rect">
            <a:avLst/>
          </a:prstGeom>
          <a:solidFill>
            <a:srgbClr val="FFC000"/>
          </a:solidFill>
        </p:spPr>
        <p:txBody>
          <a:bodyPr wrap="square" rtlCol="0">
            <a:spAutoFit/>
          </a:bodyPr>
          <a:lstStyle/>
          <a:p>
            <a:r>
              <a:rPr lang="en-US" altLang="zh-CN" sz="3200" b="1" i="1" dirty="0" smtClean="0">
                <a:latin typeface="Times New Roman" panose="02020603050405020304" pitchFamily="18" charset="0"/>
                <a:cs typeface="Times New Roman" panose="02020603050405020304" pitchFamily="18" charset="0"/>
              </a:rPr>
              <a:t>Some great scientists</a:t>
            </a:r>
          </a:p>
        </p:txBody>
      </p:sp>
      <p:pic>
        <p:nvPicPr>
          <p:cNvPr id="24578" name="Picture 2" descr="https://timgsa.baidu.com/timg?image&amp;quality=80&amp;size=b9999_10000&amp;sec=1577875897152&amp;di=2213d48ccb4706eda2241d6fb4f0f4fc&amp;imgtype=0&amp;src=http%3A%2F%2Fimg.jk51.com%2Fimg_jk51%2F25817752.jpeg"/>
          <p:cNvPicPr>
            <a:picLocks noChangeAspect="1" noChangeArrowheads="1"/>
          </p:cNvPicPr>
          <p:nvPr/>
        </p:nvPicPr>
        <p:blipFill>
          <a:blip r:embed="rId2" cstate="print"/>
          <a:srcRect/>
          <a:stretch>
            <a:fillRect/>
          </a:stretch>
        </p:blipFill>
        <p:spPr bwMode="auto">
          <a:xfrm>
            <a:off x="179512" y="2818809"/>
            <a:ext cx="3816424" cy="3687504"/>
          </a:xfrm>
          <a:prstGeom prst="rect">
            <a:avLst/>
          </a:prstGeom>
          <a:noFill/>
        </p:spPr>
      </p:pic>
      <p:pic>
        <p:nvPicPr>
          <p:cNvPr id="3" name="Picture 2" descr="https://timgsa.baidu.com/timg?image&amp;quality=80&amp;size=b9999_10000&amp;sec=1577886084841&amp;di=ca0b03e2671cecc48a1ea9ac1b269687&amp;imgtype=jpg&amp;src=http%3A%2F%2F5b0988e595225.cdn.sohucs.com%2Fimages%2F20171209%2Ff309bb96a4d44df9b827b745e463ca01.jpeg"/>
          <p:cNvPicPr>
            <a:picLocks noChangeAspect="1" noChangeArrowheads="1"/>
          </p:cNvPicPr>
          <p:nvPr/>
        </p:nvPicPr>
        <p:blipFill>
          <a:blip r:embed="rId3" cstate="print"/>
          <a:srcRect/>
          <a:stretch>
            <a:fillRect/>
          </a:stretch>
        </p:blipFill>
        <p:spPr bwMode="auto">
          <a:xfrm>
            <a:off x="4149555" y="2837840"/>
            <a:ext cx="4680520" cy="3429001"/>
          </a:xfrm>
          <a:prstGeom prst="rect">
            <a:avLst/>
          </a:prstGeom>
          <a:noFill/>
        </p:spPr>
      </p:pic>
    </p:spTree>
    <p:extLst>
      <p:ext uri="{BB962C8B-B14F-4D97-AF65-F5344CB8AC3E}">
        <p14:creationId xmlns:p14="http://schemas.microsoft.com/office/powerpoint/2010/main" val="298070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s://timgsa.baidu.com/timg?image&amp;quality=80&amp;size=b9999_10000&amp;sec=1577886160610&amp;di=3f3b7966fa9260d07ec66a4bd88cca6d&amp;imgtype=0&amp;src=http%3A%2F%2Fwww.kedo.gov.cn%2Fupload%2Fresources%2Fimage%2F2018%2F11%2F02%2F246128_600x400c.jpg"/>
          <p:cNvPicPr>
            <a:picLocks noChangeAspect="1" noChangeArrowheads="1"/>
          </p:cNvPicPr>
          <p:nvPr/>
        </p:nvPicPr>
        <p:blipFill>
          <a:blip r:embed="rId2" cstate="print"/>
          <a:srcRect/>
          <a:stretch>
            <a:fillRect/>
          </a:stretch>
        </p:blipFill>
        <p:spPr bwMode="auto">
          <a:xfrm>
            <a:off x="179512" y="2054731"/>
            <a:ext cx="4176464" cy="3334961"/>
          </a:xfrm>
          <a:prstGeom prst="rect">
            <a:avLst/>
          </a:prstGeom>
          <a:noFill/>
        </p:spPr>
      </p:pic>
      <p:pic>
        <p:nvPicPr>
          <p:cNvPr id="56324" name="Picture 4" descr="https://timgsa.baidu.com/timg?image&amp;quality=80&amp;size=b9999_10000&amp;sec=1577886199057&amp;di=0b430a1856349864fa5f8b879f353f99&amp;imgtype=0&amp;src=http%3A%2F%2F5b0988e595225.cdn.sohucs.com%2Fimages%2F20181123%2F31801566f4e1467499a42bbd88b0c268.jpeg"/>
          <p:cNvPicPr>
            <a:picLocks noChangeAspect="1" noChangeArrowheads="1"/>
          </p:cNvPicPr>
          <p:nvPr/>
        </p:nvPicPr>
        <p:blipFill>
          <a:blip r:embed="rId3" cstate="print"/>
          <a:srcRect/>
          <a:stretch>
            <a:fillRect/>
          </a:stretch>
        </p:blipFill>
        <p:spPr bwMode="auto">
          <a:xfrm>
            <a:off x="4533326" y="1987692"/>
            <a:ext cx="4392488" cy="3384376"/>
          </a:xfrm>
          <a:prstGeom prst="rect">
            <a:avLst/>
          </a:prstGeom>
          <a:noFill/>
        </p:spPr>
      </p:pic>
      <p:sp>
        <p:nvSpPr>
          <p:cNvPr id="4" name="矩形 3"/>
          <p:cNvSpPr/>
          <p:nvPr/>
        </p:nvSpPr>
        <p:spPr>
          <a:xfrm>
            <a:off x="521804" y="490027"/>
            <a:ext cx="8100392" cy="1138773"/>
          </a:xfrm>
          <a:prstGeom prst="rect">
            <a:avLst/>
          </a:prstGeom>
        </p:spPr>
        <p:txBody>
          <a:bodyPr wrap="square">
            <a:spAutoFit/>
          </a:bodyPr>
          <a:lstStyle/>
          <a:p>
            <a:r>
              <a:rPr lang="en-US" altLang="zh-CN" sz="3400" b="1" dirty="0">
                <a:solidFill>
                  <a:srgbClr val="0000FF"/>
                </a:solidFill>
                <a:latin typeface="Arial" panose="020B0604020202020204" pitchFamily="34" charset="0"/>
                <a:cs typeface="Arial" panose="020B0604020202020204" pitchFamily="34" charset="0"/>
              </a:rPr>
              <a:t>Great scientists who have made great contributions to our </a:t>
            </a:r>
            <a:r>
              <a:rPr lang="en-US" altLang="zh-CN" sz="3400" b="1" dirty="0" smtClean="0">
                <a:solidFill>
                  <a:srgbClr val="0000FF"/>
                </a:solidFill>
                <a:latin typeface="Arial" panose="020B0604020202020204" pitchFamily="34" charset="0"/>
                <a:cs typeface="Arial" panose="020B0604020202020204" pitchFamily="34" charset="0"/>
              </a:rPr>
              <a:t>country.</a:t>
            </a:r>
            <a:endParaRPr lang="zh-CN" altLang="en-US" sz="3400" b="1" dirty="0">
              <a:solidFill>
                <a:srgbClr val="0000FF"/>
              </a:solidFill>
              <a:latin typeface="Arial" panose="020B0604020202020204" pitchFamily="34" charset="0"/>
              <a:cs typeface="Arial" panose="020B0604020202020204" pitchFamily="34" charset="0"/>
            </a:endParaRPr>
          </a:p>
        </p:txBody>
      </p:sp>
      <p:sp>
        <p:nvSpPr>
          <p:cNvPr id="5" name="TextBox 4"/>
          <p:cNvSpPr txBox="1"/>
          <p:nvPr/>
        </p:nvSpPr>
        <p:spPr>
          <a:xfrm>
            <a:off x="1115616" y="5802191"/>
            <a:ext cx="3024336" cy="584775"/>
          </a:xfrm>
          <a:prstGeom prst="rect">
            <a:avLst/>
          </a:prstGeom>
          <a:solidFill>
            <a:srgbClr val="FFC000"/>
          </a:solidFill>
        </p:spPr>
        <p:txBody>
          <a:bodyPr wrap="square" rtlCol="0">
            <a:spAutoFit/>
          </a:bodyPr>
          <a:lstStyle>
            <a:defPPr>
              <a:defRPr lang="zh-CN"/>
            </a:defPPr>
            <a:lvl1pPr>
              <a:defRPr sz="3200" b="1" i="1"/>
            </a:lvl1pPr>
          </a:lstStyle>
          <a:p>
            <a:r>
              <a:rPr lang="en-US" altLang="zh-CN" dirty="0" err="1">
                <a:latin typeface="Times New Roman" panose="02020603050405020304" pitchFamily="18" charset="0"/>
                <a:cs typeface="Times New Roman" panose="02020603050405020304" pitchFamily="18" charset="0"/>
              </a:rPr>
              <a:t>Qian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Xuesen</a:t>
            </a:r>
            <a:endParaRPr lang="zh-CN" alt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184068" y="5802191"/>
            <a:ext cx="3168352" cy="584775"/>
          </a:xfrm>
          <a:prstGeom prst="rect">
            <a:avLst/>
          </a:prstGeom>
          <a:solidFill>
            <a:srgbClr val="FFC000"/>
          </a:solidFill>
        </p:spPr>
        <p:txBody>
          <a:bodyPr wrap="square" rtlCol="0">
            <a:spAutoFit/>
          </a:bodyPr>
          <a:lstStyle>
            <a:defPPr>
              <a:defRPr lang="zh-CN"/>
            </a:defPPr>
            <a:lvl1pPr>
              <a:defRPr sz="3200" b="1" i="1"/>
            </a:lvl1pPr>
          </a:lstStyle>
          <a:p>
            <a:r>
              <a:rPr lang="en-US" altLang="zh-CN" dirty="0">
                <a:latin typeface="Times New Roman" panose="02020603050405020304" pitchFamily="18" charset="0"/>
                <a:cs typeface="Times New Roman" panose="02020603050405020304" pitchFamily="18" charset="0"/>
              </a:rPr>
              <a:t>Yuan </a:t>
            </a:r>
            <a:r>
              <a:rPr lang="en-US" altLang="zh-CN" dirty="0" err="1">
                <a:latin typeface="Times New Roman" panose="02020603050405020304" pitchFamily="18" charset="0"/>
                <a:cs typeface="Times New Roman" panose="02020603050405020304" pitchFamily="18" charset="0"/>
              </a:rPr>
              <a:t>Longping</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490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516" y="278279"/>
            <a:ext cx="7878694" cy="1138773"/>
          </a:xfrm>
          <a:prstGeom prst="rect">
            <a:avLst/>
          </a:prstGeom>
        </p:spPr>
        <p:txBody>
          <a:bodyPr wrap="square">
            <a:spAutoFit/>
          </a:bodyPr>
          <a:lstStyle/>
          <a:p>
            <a:r>
              <a:rPr lang="en-US" altLang="zh-CN" sz="3400" b="1" dirty="0">
                <a:solidFill>
                  <a:srgbClr val="0000FF"/>
                </a:solidFill>
                <a:latin typeface="Arial" panose="020B0604020202020204" pitchFamily="34" charset="0"/>
                <a:cs typeface="Arial" panose="020B0604020202020204" pitchFamily="34" charset="0"/>
              </a:rPr>
              <a:t>Some great scientific discoveries or </a:t>
            </a:r>
            <a:r>
              <a:rPr lang="en-US" altLang="zh-CN" sz="3400" b="1" dirty="0" smtClean="0">
                <a:solidFill>
                  <a:srgbClr val="0000FF"/>
                </a:solidFill>
                <a:latin typeface="Arial" panose="020B0604020202020204" pitchFamily="34" charset="0"/>
                <a:cs typeface="Arial" panose="020B0604020202020204" pitchFamily="34" charset="0"/>
              </a:rPr>
              <a:t>inventions.</a:t>
            </a:r>
            <a:endParaRPr lang="en-US" altLang="zh-CN" sz="3400" b="1" dirty="0">
              <a:solidFill>
                <a:srgbClr val="0000FF"/>
              </a:solidFill>
              <a:latin typeface="Arial" panose="020B0604020202020204" pitchFamily="34" charset="0"/>
              <a:cs typeface="Arial" panose="020B0604020202020204" pitchFamily="34" charset="0"/>
            </a:endParaRPr>
          </a:p>
        </p:txBody>
      </p:sp>
      <p:sp>
        <p:nvSpPr>
          <p:cNvPr id="4" name="矩形 3"/>
          <p:cNvSpPr/>
          <p:nvPr/>
        </p:nvSpPr>
        <p:spPr>
          <a:xfrm>
            <a:off x="359546" y="4725144"/>
            <a:ext cx="8604942" cy="584775"/>
          </a:xfrm>
          <a:prstGeom prst="rect">
            <a:avLst/>
          </a:prstGeom>
          <a:solidFill>
            <a:srgbClr val="FFC000"/>
          </a:solidFill>
        </p:spPr>
        <p:txBody>
          <a:bodyPr wrap="square" rtlCol="0">
            <a:spAutoFit/>
          </a:bodyPr>
          <a:lstStyle/>
          <a:p>
            <a:r>
              <a:rPr lang="en-US" altLang="zh-CN" sz="3200" b="1" i="1" dirty="0">
                <a:latin typeface="Arial" panose="020B0604020202020204" pitchFamily="34" charset="0"/>
                <a:cs typeface="Arial" panose="020B0604020202020204" pitchFamily="34" charset="0"/>
              </a:rPr>
              <a:t>The Four Great </a:t>
            </a:r>
            <a:r>
              <a:rPr lang="en-US" altLang="zh-CN" sz="3200" b="1" i="1" dirty="0" smtClean="0">
                <a:latin typeface="Arial" panose="020B0604020202020204" pitchFamily="34" charset="0"/>
                <a:cs typeface="Arial" panose="020B0604020202020204" pitchFamily="34" charset="0"/>
              </a:rPr>
              <a:t>Inventions </a:t>
            </a:r>
            <a:r>
              <a:rPr lang="en-US" altLang="zh-CN" sz="3200" b="1" i="1" dirty="0">
                <a:latin typeface="Arial" panose="020B0604020202020204" pitchFamily="34" charset="0"/>
                <a:cs typeface="Arial" panose="020B0604020202020204" pitchFamily="34" charset="0"/>
              </a:rPr>
              <a:t>in ancient China</a:t>
            </a:r>
            <a:endParaRPr lang="zh-CN" altLang="en-US" sz="3200" b="1" i="1" dirty="0">
              <a:latin typeface="Arial" panose="020B0604020202020204" pitchFamily="34" charset="0"/>
              <a:cs typeface="Arial" panose="020B0604020202020204" pitchFamily="34" charset="0"/>
            </a:endParaRPr>
          </a:p>
        </p:txBody>
      </p:sp>
      <p:sp>
        <p:nvSpPr>
          <p:cNvPr id="5" name="矩形 4"/>
          <p:cNvSpPr/>
          <p:nvPr/>
        </p:nvSpPr>
        <p:spPr>
          <a:xfrm>
            <a:off x="267725" y="5496147"/>
            <a:ext cx="8422948" cy="1077218"/>
          </a:xfrm>
          <a:prstGeom prst="rect">
            <a:avLst/>
          </a:prstGeom>
        </p:spPr>
        <p:txBody>
          <a:bodyPr wrap="square">
            <a:spAutoFit/>
          </a:bodyPr>
          <a:lstStyle/>
          <a:p>
            <a:r>
              <a:rPr lang="en-US" altLang="zh-CN" sz="3200" b="1" dirty="0" smtClean="0">
                <a:latin typeface="Times New Roman" pitchFamily="18" charset="0"/>
                <a:cs typeface="Times New Roman" pitchFamily="18" charset="0"/>
              </a:rPr>
              <a:t>Gunpowder, Printing Technique, Papermaking, Compass</a:t>
            </a:r>
            <a:endParaRPr lang="zh-CN" altLang="en-US" sz="3200" b="1" dirty="0">
              <a:latin typeface="Times New Roman" pitchFamily="18" charset="0"/>
              <a:cs typeface="Times New Roman" pitchFamily="18" charset="0"/>
            </a:endParaRPr>
          </a:p>
        </p:txBody>
      </p:sp>
      <p:pic>
        <p:nvPicPr>
          <p:cNvPr id="2052" name="Picture 4" descr="https://timgsa.baidu.com/timg?image&amp;quality=80&amp;size=b9999_10000&amp;sec=1579075682632&amp;di=153b945f55af69c2f6c34eddd78c3790&amp;imgtype=0&amp;src=http%3A%2F%2F5b0988e595225.cdn.sohucs.com%2Fimages%2F20181128%2F087df3dca6cd4122849e2c45941c4e4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960757"/>
            <a:ext cx="4198565" cy="357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41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4048" y="908720"/>
            <a:ext cx="3960440" cy="3503331"/>
          </a:xfrm>
          <a:prstGeom prst="rect">
            <a:avLst/>
          </a:prstGeom>
        </p:spPr>
        <p:txBody>
          <a:bodyPr wrap="square">
            <a:spAutoFit/>
          </a:bodyPr>
          <a:lstStyle/>
          <a:p>
            <a:pPr algn="just">
              <a:lnSpc>
                <a:spcPct val="110000"/>
              </a:lnSpc>
            </a:pPr>
            <a:r>
              <a:rPr lang="en-US" altLang="zh-CN" sz="3400" b="1" dirty="0">
                <a:latin typeface="Times New Roman" pitchFamily="18" charset="0"/>
                <a:cs typeface="Times New Roman" pitchFamily="18" charset="0"/>
              </a:rPr>
              <a:t>Harry threw the cloak around his shoulders… Harry looked down at his feet, but they were gone.</a:t>
            </a:r>
            <a:endParaRPr lang="zh-CN" altLang="zh-CN" sz="3400" b="1" dirty="0">
              <a:latin typeface="Times New Roman" pitchFamily="18" charset="0"/>
              <a:cs typeface="Times New Roman" pitchFamily="18" charset="0"/>
            </a:endParaRPr>
          </a:p>
        </p:txBody>
      </p:sp>
      <p:pic>
        <p:nvPicPr>
          <p:cNvPr id="65538" name="Picture 2" descr="http://www2.scut.edu.cn/_upload/article/images/55/76/b36c03954d0f975835154d29e2d5/f33f4ec4-7118-40e1-b05b-ec69110f6454.png">
            <a:hlinkClick r:id="rId2" action="ppaction://hlinkfile"/>
          </p:cNvPr>
          <p:cNvPicPr>
            <a:picLocks noChangeAspect="1" noChangeArrowheads="1"/>
          </p:cNvPicPr>
          <p:nvPr/>
        </p:nvPicPr>
        <p:blipFill>
          <a:blip r:embed="rId3" cstate="print"/>
          <a:srcRect/>
          <a:stretch>
            <a:fillRect/>
          </a:stretch>
        </p:blipFill>
        <p:spPr bwMode="auto">
          <a:xfrm>
            <a:off x="179512" y="908720"/>
            <a:ext cx="4716016" cy="3032002"/>
          </a:xfrm>
          <a:prstGeom prst="rect">
            <a:avLst/>
          </a:prstGeom>
          <a:noFill/>
        </p:spPr>
      </p:pic>
      <p:sp>
        <p:nvSpPr>
          <p:cNvPr id="4" name="矩形 3"/>
          <p:cNvSpPr/>
          <p:nvPr/>
        </p:nvSpPr>
        <p:spPr>
          <a:xfrm>
            <a:off x="539552" y="4088885"/>
            <a:ext cx="3749744" cy="646331"/>
          </a:xfrm>
          <a:prstGeom prst="rect">
            <a:avLst/>
          </a:prstGeom>
        </p:spPr>
        <p:txBody>
          <a:bodyPr wrap="none">
            <a:spAutoFit/>
          </a:bodyPr>
          <a:lstStyle/>
          <a:p>
            <a:r>
              <a:rPr lang="en-US" altLang="zh-CN" sz="3600" b="1" dirty="0" smtClean="0">
                <a:solidFill>
                  <a:srgbClr val="FF0000"/>
                </a:solidFill>
                <a:latin typeface="Arial" panose="020B0604020202020204" pitchFamily="34" charset="0"/>
                <a:cs typeface="Arial" panose="020B0604020202020204" pitchFamily="34" charset="0"/>
              </a:rPr>
              <a:t>invisibility cloak</a:t>
            </a:r>
            <a:endParaRPr lang="zh-CN" alt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20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ss0.bdstatic.com/70cFvHSh_Q1YnxGkpoWK1HF6hhy/it/u=1807377635,1049119879&amp;fm=15&amp;gp=0.jpg">
            <a:hlinkClick r:id="rId2" action="ppaction://hlinkfile"/>
          </p:cNvPr>
          <p:cNvPicPr>
            <a:picLocks noChangeAspect="1" noChangeArrowheads="1"/>
          </p:cNvPicPr>
          <p:nvPr/>
        </p:nvPicPr>
        <p:blipFill>
          <a:blip r:embed="rId3" cstate="print"/>
          <a:srcRect/>
          <a:stretch>
            <a:fillRect/>
          </a:stretch>
        </p:blipFill>
        <p:spPr bwMode="auto">
          <a:xfrm>
            <a:off x="179512" y="692696"/>
            <a:ext cx="3835196" cy="5729783"/>
          </a:xfrm>
          <a:prstGeom prst="rect">
            <a:avLst/>
          </a:prstGeom>
          <a:noFill/>
        </p:spPr>
      </p:pic>
      <p:sp>
        <p:nvSpPr>
          <p:cNvPr id="3" name="矩形 2"/>
          <p:cNvSpPr/>
          <p:nvPr/>
        </p:nvSpPr>
        <p:spPr>
          <a:xfrm>
            <a:off x="4139952" y="1784794"/>
            <a:ext cx="4572000" cy="4121128"/>
          </a:xfrm>
          <a:prstGeom prst="rect">
            <a:avLst/>
          </a:prstGeom>
        </p:spPr>
        <p:txBody>
          <a:bodyPr wrap="square">
            <a:spAutoFit/>
          </a:bodyPr>
          <a:lstStyle/>
          <a:p>
            <a:pPr algn="just">
              <a:lnSpc>
                <a:spcPct val="110000"/>
              </a:lnSpc>
            </a:pPr>
            <a:r>
              <a:rPr lang="en-US" altLang="zh-CN" sz="3400" b="1" dirty="0">
                <a:latin typeface="Times New Roman" pitchFamily="18" charset="0"/>
                <a:cs typeface="Times New Roman" pitchFamily="18" charset="0"/>
              </a:rPr>
              <a:t>Presently I am going to press the </a:t>
            </a:r>
            <a:r>
              <a:rPr lang="en-US" altLang="zh-CN" sz="3400" b="1" dirty="0" smtClean="0">
                <a:latin typeface="Times New Roman" pitchFamily="18" charset="0"/>
                <a:cs typeface="Times New Roman" pitchFamily="18" charset="0"/>
              </a:rPr>
              <a:t>lever</a:t>
            </a:r>
            <a:r>
              <a:rPr lang="zh-CN" altLang="en-US" sz="3400" b="1" dirty="0">
                <a:latin typeface="Times New Roman" pitchFamily="18" charset="0"/>
                <a:cs typeface="Times New Roman" pitchFamily="18" charset="0"/>
              </a:rPr>
              <a:t>（杠杆</a:t>
            </a:r>
            <a:r>
              <a:rPr lang="en-US" altLang="zh-CN" sz="3400" b="1" dirty="0">
                <a:latin typeface="Times New Roman" pitchFamily="18" charset="0"/>
                <a:cs typeface="Times New Roman" pitchFamily="18" charset="0"/>
              </a:rPr>
              <a:t>; </a:t>
            </a:r>
            <a:r>
              <a:rPr lang="zh-CN" altLang="en-US" sz="3400" b="1" dirty="0">
                <a:latin typeface="Times New Roman" pitchFamily="18" charset="0"/>
                <a:cs typeface="Times New Roman" pitchFamily="18" charset="0"/>
              </a:rPr>
              <a:t>操作杆）</a:t>
            </a:r>
            <a:r>
              <a:rPr lang="en-US" altLang="zh-CN" sz="3400" b="1" dirty="0" smtClean="0">
                <a:latin typeface="Times New Roman" pitchFamily="18" charset="0"/>
                <a:cs typeface="Times New Roman" pitchFamily="18" charset="0"/>
              </a:rPr>
              <a:t>, </a:t>
            </a:r>
            <a:r>
              <a:rPr lang="en-US" altLang="zh-CN" sz="3400" b="1" dirty="0">
                <a:latin typeface="Times New Roman" pitchFamily="18" charset="0"/>
                <a:cs typeface="Times New Roman" pitchFamily="18" charset="0"/>
              </a:rPr>
              <a:t>and off the machine will go. It will vanish, pass into future time, and disappear</a:t>
            </a:r>
            <a:r>
              <a:rPr lang="en-US" altLang="zh-CN" sz="3400" b="1" dirty="0" smtClean="0">
                <a:latin typeface="Times New Roman" pitchFamily="18" charset="0"/>
                <a:cs typeface="Times New Roman" pitchFamily="18" charset="0"/>
              </a:rPr>
              <a:t>.</a:t>
            </a:r>
          </a:p>
          <a:p>
            <a:pPr algn="r">
              <a:lnSpc>
                <a:spcPct val="110000"/>
              </a:lnSpc>
            </a:pPr>
            <a:r>
              <a:rPr lang="en-US" altLang="zh-CN" sz="3400" b="1" dirty="0">
                <a:latin typeface="Times New Roman" pitchFamily="18" charset="0"/>
                <a:cs typeface="Times New Roman" pitchFamily="18" charset="0"/>
              </a:rPr>
              <a:t> </a:t>
            </a:r>
            <a:r>
              <a:rPr lang="en-US" altLang="zh-CN" sz="3400" b="1" i="1" dirty="0" smtClean="0">
                <a:latin typeface="Times New Roman" pitchFamily="18" charset="0"/>
                <a:cs typeface="Times New Roman" pitchFamily="18" charset="0"/>
              </a:rPr>
              <a:t>The Time Machine</a:t>
            </a:r>
            <a:endParaRPr lang="en-US" altLang="zh-CN" sz="3400" b="1" i="1" dirty="0">
              <a:latin typeface="Times New Roman" pitchFamily="18" charset="0"/>
              <a:cs typeface="Times New Roman" pitchFamily="18" charset="0"/>
            </a:endParaRPr>
          </a:p>
        </p:txBody>
      </p:sp>
    </p:spTree>
    <p:extLst>
      <p:ext uri="{BB962C8B-B14F-4D97-AF65-F5344CB8AC3E}">
        <p14:creationId xmlns:p14="http://schemas.microsoft.com/office/powerpoint/2010/main" val="742555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timgsa.baidu.com/timg?image&amp;quality=80&amp;size=b9999_10000&amp;sec=1577899688817&amp;di=cba5083bf9ad8ac72c3cc861fa249581&amp;imgtype=0&amp;src=http%3A%2F%2Fwx1.sinaimg.cn%2Flarge%2F6a9fdecaly1fuju37yht0j21dw22w1kx.jpg"/>
          <p:cNvPicPr>
            <a:picLocks noChangeAspect="1" noChangeArrowheads="1"/>
          </p:cNvPicPr>
          <p:nvPr/>
        </p:nvPicPr>
        <p:blipFill>
          <a:blip r:embed="rId2" cstate="print"/>
          <a:srcRect/>
          <a:stretch>
            <a:fillRect/>
          </a:stretch>
        </p:blipFill>
        <p:spPr bwMode="auto">
          <a:xfrm>
            <a:off x="899592" y="166639"/>
            <a:ext cx="3271740" cy="3350286"/>
          </a:xfrm>
          <a:prstGeom prst="rect">
            <a:avLst/>
          </a:prstGeom>
          <a:noFill/>
        </p:spPr>
      </p:pic>
      <p:pic>
        <p:nvPicPr>
          <p:cNvPr id="3" name="图片 2" descr="QQ截图20200101225807.png"/>
          <p:cNvPicPr>
            <a:picLocks noChangeAspect="1"/>
          </p:cNvPicPr>
          <p:nvPr/>
        </p:nvPicPr>
        <p:blipFill>
          <a:blip r:embed="rId3" cstate="print"/>
          <a:stretch>
            <a:fillRect/>
          </a:stretch>
        </p:blipFill>
        <p:spPr>
          <a:xfrm>
            <a:off x="4398459" y="166639"/>
            <a:ext cx="3485909" cy="3289826"/>
          </a:xfrm>
          <a:prstGeom prst="rect">
            <a:avLst/>
          </a:prstGeom>
        </p:spPr>
      </p:pic>
      <p:sp>
        <p:nvSpPr>
          <p:cNvPr id="4" name="矩形 3"/>
          <p:cNvSpPr/>
          <p:nvPr/>
        </p:nvSpPr>
        <p:spPr>
          <a:xfrm>
            <a:off x="251520" y="3645024"/>
            <a:ext cx="8604448" cy="2970044"/>
          </a:xfrm>
          <a:prstGeom prst="rect">
            <a:avLst/>
          </a:prstGeom>
        </p:spPr>
        <p:txBody>
          <a:bodyPr wrap="square">
            <a:spAutoFit/>
          </a:bodyPr>
          <a:lstStyle/>
          <a:p>
            <a:pPr algn="just">
              <a:lnSpc>
                <a:spcPct val="110000"/>
              </a:lnSpc>
            </a:pPr>
            <a:r>
              <a:rPr lang="en-US" altLang="zh-CN" sz="3400" b="1" dirty="0">
                <a:latin typeface="Times New Roman" pitchFamily="18" charset="0"/>
                <a:cs typeface="Times New Roman" pitchFamily="18" charset="0"/>
              </a:rPr>
              <a:t>A faint blue light shot across it, darkening to purple, and presently she could see the image of her son, who lived on the other side of the earth, and he could see her</a:t>
            </a:r>
            <a:r>
              <a:rPr lang="en-US" altLang="zh-CN" sz="3400" b="1" dirty="0" smtClean="0">
                <a:latin typeface="Times New Roman" pitchFamily="18" charset="0"/>
                <a:cs typeface="Times New Roman" pitchFamily="18" charset="0"/>
              </a:rPr>
              <a:t>. </a:t>
            </a:r>
          </a:p>
          <a:p>
            <a:pPr algn="r">
              <a:lnSpc>
                <a:spcPct val="110000"/>
              </a:lnSpc>
            </a:pPr>
            <a:r>
              <a:rPr lang="en-US" altLang="zh-CN" sz="3400" b="1" i="1" dirty="0" smtClean="0">
                <a:latin typeface="Times New Roman" pitchFamily="18" charset="0"/>
                <a:cs typeface="Times New Roman" pitchFamily="18" charset="0"/>
              </a:rPr>
              <a:t>The Machine Stops</a:t>
            </a:r>
            <a:endParaRPr lang="zh-CN" altLang="zh-CN" sz="3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110025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截图20200101230950.png"/>
          <p:cNvPicPr>
            <a:picLocks noChangeAspect="1"/>
          </p:cNvPicPr>
          <p:nvPr/>
        </p:nvPicPr>
        <p:blipFill>
          <a:blip r:embed="rId2" cstate="print"/>
          <a:stretch>
            <a:fillRect/>
          </a:stretch>
        </p:blipFill>
        <p:spPr>
          <a:xfrm>
            <a:off x="251520" y="980728"/>
            <a:ext cx="3456384" cy="3319648"/>
          </a:xfrm>
          <a:prstGeom prst="rect">
            <a:avLst/>
          </a:prstGeom>
        </p:spPr>
      </p:pic>
      <p:sp>
        <p:nvSpPr>
          <p:cNvPr id="3" name="矩形 2"/>
          <p:cNvSpPr/>
          <p:nvPr/>
        </p:nvSpPr>
        <p:spPr>
          <a:xfrm>
            <a:off x="3845048" y="620688"/>
            <a:ext cx="5022304" cy="5847755"/>
          </a:xfrm>
          <a:prstGeom prst="rect">
            <a:avLst/>
          </a:prstGeom>
        </p:spPr>
        <p:txBody>
          <a:bodyPr wrap="square">
            <a:spAutoFit/>
          </a:bodyPr>
          <a:lstStyle/>
          <a:p>
            <a:pPr algn="just">
              <a:lnSpc>
                <a:spcPct val="110000"/>
              </a:lnSpc>
            </a:pPr>
            <a:r>
              <a:rPr lang="en-US" altLang="zh-CN" sz="3400" b="1" dirty="0">
                <a:latin typeface="Times New Roman" pitchFamily="18" charset="0"/>
                <a:cs typeface="Times New Roman" pitchFamily="18" charset="0"/>
              </a:rPr>
              <a:t>Instead of being printed, the </a:t>
            </a:r>
            <a:r>
              <a:rPr lang="en-US" altLang="zh-CN" sz="3400" b="1" i="1" dirty="0">
                <a:latin typeface="Times New Roman" pitchFamily="18" charset="0"/>
                <a:cs typeface="Times New Roman" pitchFamily="18" charset="0"/>
              </a:rPr>
              <a:t>Earth </a:t>
            </a:r>
            <a:r>
              <a:rPr lang="en-US" altLang="zh-CN" sz="3400" b="1" i="1" dirty="0" smtClean="0">
                <a:latin typeface="Times New Roman" pitchFamily="18" charset="0"/>
                <a:cs typeface="Times New Roman" pitchFamily="18" charset="0"/>
              </a:rPr>
              <a:t>Chronicle </a:t>
            </a:r>
            <a:r>
              <a:rPr lang="en-US" altLang="zh-CN" sz="3400" b="1" i="1" dirty="0">
                <a:latin typeface="Times New Roman" pitchFamily="18" charset="0"/>
                <a:cs typeface="Times New Roman" pitchFamily="18" charset="0"/>
              </a:rPr>
              <a:t>[ˈ</a:t>
            </a:r>
            <a:r>
              <a:rPr lang="en-US" altLang="zh-CN" sz="3400" b="1" i="1" dirty="0" err="1" smtClean="0">
                <a:latin typeface="Times New Roman" pitchFamily="18" charset="0"/>
                <a:cs typeface="Times New Roman" pitchFamily="18" charset="0"/>
              </a:rPr>
              <a:t>krɒnɪkl</a:t>
            </a:r>
            <a:r>
              <a:rPr lang="en-US" altLang="zh-CN" sz="3400" b="1" i="1" dirty="0" smtClean="0">
                <a:latin typeface="Times New Roman" pitchFamily="18" charset="0"/>
                <a:cs typeface="Times New Roman" pitchFamily="18" charset="0"/>
              </a:rPr>
              <a:t>]</a:t>
            </a:r>
            <a:r>
              <a:rPr lang="zh-CN" altLang="en-US" sz="3400" b="1" i="1" dirty="0">
                <a:latin typeface="Times New Roman" pitchFamily="18" charset="0"/>
                <a:cs typeface="Times New Roman" pitchFamily="18" charset="0"/>
              </a:rPr>
              <a:t>编年史</a:t>
            </a:r>
            <a:r>
              <a:rPr lang="en-US" altLang="zh-CN" sz="3400" b="1" i="1" dirty="0" smtClean="0">
                <a:latin typeface="Times New Roman" pitchFamily="18" charset="0"/>
                <a:cs typeface="Times New Roman" pitchFamily="18" charset="0"/>
              </a:rPr>
              <a:t> </a:t>
            </a:r>
            <a:r>
              <a:rPr lang="en-US" altLang="zh-CN" sz="3400" b="1" dirty="0" smtClean="0">
                <a:latin typeface="Times New Roman" pitchFamily="18" charset="0"/>
                <a:cs typeface="Times New Roman" pitchFamily="18" charset="0"/>
              </a:rPr>
              <a:t>is </a:t>
            </a:r>
            <a:r>
              <a:rPr lang="en-US" altLang="zh-CN" sz="3400" b="1" dirty="0">
                <a:latin typeface="Times New Roman" pitchFamily="18" charset="0"/>
                <a:cs typeface="Times New Roman" pitchFamily="18" charset="0"/>
              </a:rPr>
              <a:t>every morning spoken to subscribers, who, in interesting conversations with reporters, statesmen, and scientists, learn the news of the day</a:t>
            </a:r>
            <a:r>
              <a:rPr lang="en-US" altLang="zh-CN" sz="3400" b="1" dirty="0" smtClean="0">
                <a:latin typeface="Times New Roman" pitchFamily="18" charset="0"/>
                <a:cs typeface="Times New Roman" pitchFamily="18" charset="0"/>
              </a:rPr>
              <a:t>.</a:t>
            </a:r>
          </a:p>
          <a:p>
            <a:pPr algn="r">
              <a:lnSpc>
                <a:spcPct val="110000"/>
              </a:lnSpc>
            </a:pPr>
            <a:r>
              <a:rPr lang="en-US" altLang="zh-CN" sz="3400" b="1" i="1" dirty="0" smtClean="0">
                <a:latin typeface="Times New Roman" pitchFamily="18" charset="0"/>
                <a:cs typeface="Times New Roman" pitchFamily="18" charset="0"/>
              </a:rPr>
              <a:t>In the Year 2889</a:t>
            </a:r>
            <a:endParaRPr lang="en-US" altLang="zh-CN" sz="3400" b="1" i="1" dirty="0">
              <a:latin typeface="Times New Roman" pitchFamily="18" charset="0"/>
              <a:cs typeface="Times New Roman" pitchFamily="18" charset="0"/>
            </a:endParaRPr>
          </a:p>
        </p:txBody>
      </p:sp>
    </p:spTree>
    <p:extLst>
      <p:ext uri="{BB962C8B-B14F-4D97-AF65-F5344CB8AC3E}">
        <p14:creationId xmlns:p14="http://schemas.microsoft.com/office/powerpoint/2010/main" val="1698414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2456</TotalTime>
  <Words>858</Words>
  <Application>Microsoft Office PowerPoint</Application>
  <PresentationFormat>全屏显示(4:3)</PresentationFormat>
  <Paragraphs>90</Paragraphs>
  <Slides>23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宋体</vt:lpstr>
      <vt:lpstr>微软雅黑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Windows 用户</cp:lastModifiedBy>
  <cp:revision>49</cp:revision>
  <dcterms:modified xsi:type="dcterms:W3CDTF">2021-05-21T13:27:09Z</dcterms:modified>
</cp:coreProperties>
</file>