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6" r:id="rId3"/>
    <p:sldId id="319" r:id="rId4"/>
    <p:sldId id="320" r:id="rId5"/>
    <p:sldId id="318" r:id="rId6"/>
    <p:sldId id="321" r:id="rId7"/>
    <p:sldId id="298" r:id="rId8"/>
    <p:sldId id="322" r:id="rId9"/>
    <p:sldId id="323" r:id="rId10"/>
    <p:sldId id="324" r:id="rId11"/>
    <p:sldId id="325" r:id="rId12"/>
    <p:sldId id="326" r:id="rId13"/>
    <p:sldId id="327" r:id="rId14"/>
    <p:sldId id="328" r:id="rId15"/>
    <p:sldId id="329" r:id="rId16"/>
    <p:sldId id="330" r:id="rId17"/>
    <p:sldId id="334" r:id="rId18"/>
    <p:sldId id="308" r:id="rId19"/>
    <p:sldId id="309" r:id="rId20"/>
    <p:sldId id="312" r:id="rId21"/>
    <p:sldId id="310" r:id="rId22"/>
    <p:sldId id="313"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0" y="-90"/>
      </p:cViewPr>
      <p:guideLst>
        <p:guide orient="horz" pos="2147"/>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104057" y="2108707"/>
            <a:ext cx="6608445" cy="768350"/>
          </a:xfrm>
          <a:prstGeom prst="rect">
            <a:avLst/>
          </a:prstGeom>
        </p:spPr>
        <p:txBody>
          <a:bodyPr wrap="none">
            <a:spAutoFit/>
          </a:bodyPr>
          <a:lstStyle/>
          <a:p>
            <a:r>
              <a:rPr lang="en-US" altLang="zh-CN" sz="4400" b="1" dirty="0">
                <a:solidFill>
                  <a:srgbClr val="C00000"/>
                </a:solidFill>
                <a:latin typeface="Times New Roman" panose="02020603050405020304" pitchFamily="18" charset="0"/>
                <a:cs typeface="Times New Roman" panose="02020603050405020304" pitchFamily="18" charset="0"/>
              </a:rPr>
              <a:t>Period 3:  Language points</a:t>
            </a:r>
            <a:endParaRPr lang="en-US" altLang="zh-CN" sz="44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63195" y="173355"/>
            <a:ext cx="8930640" cy="4526280"/>
          </a:xfrm>
        </p:spPr>
        <p:txBody>
          <a:bodyPr>
            <a:noAutofit/>
          </a:bodyPr>
          <a:p>
            <a:pPr marL="0" indent="0">
              <a:buNone/>
            </a:pPr>
            <a:r>
              <a:rPr lang="zh-CN" altLang="en-US" sz="2800">
                <a:sym typeface="+mn-ea"/>
              </a:rPr>
              <a:t>②_______ the young man's honesty and hard work  ________helped him gain this position? </a:t>
            </a:r>
            <a:endParaRPr lang="zh-CN" altLang="en-US" sz="2800"/>
          </a:p>
          <a:p>
            <a:pPr marL="0" indent="0">
              <a:buNone/>
            </a:pPr>
            <a:r>
              <a:rPr lang="zh-CN" altLang="en-US" sz="2800">
                <a:sym typeface="+mn-ea"/>
              </a:rPr>
              <a:t>是这个年轻人的诚实和勤奋为他赢得了这个职位吗?</a:t>
            </a:r>
            <a:endParaRPr lang="zh-CN" altLang="en-US" sz="2800"/>
          </a:p>
          <a:p>
            <a:pPr marL="0" indent="0">
              <a:buNone/>
            </a:pPr>
            <a:r>
              <a:rPr lang="zh-CN" altLang="en-US" sz="2800">
                <a:sym typeface="+mn-ea"/>
              </a:rPr>
              <a:t>③_____________</a:t>
            </a:r>
            <a:r>
              <a:rPr lang="en-US" altLang="zh-CN" sz="2800">
                <a:sym typeface="+mn-ea"/>
              </a:rPr>
              <a:t>___</a:t>
            </a:r>
            <a:r>
              <a:rPr lang="zh-CN" altLang="en-US" sz="2800">
                <a:sym typeface="+mn-ea"/>
              </a:rPr>
              <a:t>gave you the permission to check my e-mail?</a:t>
            </a:r>
            <a:endParaRPr lang="zh-CN" altLang="en-US" sz="2800"/>
          </a:p>
          <a:p>
            <a:pPr marL="0" indent="0">
              <a:buNone/>
            </a:pPr>
            <a:r>
              <a:rPr lang="zh-CN" altLang="en-US" sz="2800">
                <a:sym typeface="+mn-ea"/>
              </a:rPr>
              <a:t>是谁允许你查看我的邮件呢?</a:t>
            </a:r>
            <a:endParaRPr lang="zh-CN" altLang="en-US" sz="2800">
              <a:sym typeface="+mn-ea"/>
            </a:endParaRPr>
          </a:p>
          <a:p>
            <a:pPr marL="0" indent="0">
              <a:buNone/>
            </a:pPr>
            <a:r>
              <a:rPr lang="zh-CN" altLang="en-US" sz="2800"/>
              <a:t>【写作拓展】</a:t>
            </a:r>
            <a:endParaRPr lang="zh-CN" altLang="en-US" sz="2800"/>
          </a:p>
          <a:p>
            <a:pPr marL="0" indent="0">
              <a:buNone/>
            </a:pPr>
            <a:r>
              <a:rPr lang="zh-CN" altLang="en-US" sz="2800"/>
              <a:t>a. 强调句特殊疑问句型做宾语从句</a:t>
            </a:r>
            <a:endParaRPr lang="zh-CN" altLang="en-US" sz="2800"/>
          </a:p>
          <a:p>
            <a:pPr marL="0" indent="0">
              <a:buNone/>
            </a:pPr>
            <a:r>
              <a:rPr lang="zh-CN" altLang="en-US" sz="2800"/>
              <a:t>  I wonder _____it is____inspires him to insist on his dream.</a:t>
            </a:r>
            <a:endParaRPr lang="zh-CN" altLang="en-US" sz="2800"/>
          </a:p>
          <a:p>
            <a:pPr marL="0" indent="0">
              <a:buNone/>
            </a:pPr>
            <a:r>
              <a:rPr lang="zh-CN" altLang="en-US" sz="2800"/>
              <a:t>b. not until句型的强调句</a:t>
            </a:r>
            <a:endParaRPr lang="zh-CN" altLang="en-US" sz="2800"/>
          </a:p>
          <a:p>
            <a:pPr marL="0" indent="0">
              <a:buNone/>
            </a:pPr>
            <a:r>
              <a:rPr lang="zh-CN" altLang="en-US" sz="2800"/>
              <a:t>  e.g. He didn’t leave until his father arrived back. </a:t>
            </a:r>
            <a:endParaRPr lang="zh-CN" altLang="en-US" sz="2800"/>
          </a:p>
          <a:p>
            <a:pPr marL="0" indent="0">
              <a:buNone/>
            </a:pPr>
            <a:r>
              <a:rPr lang="zh-CN" altLang="en-US" sz="2800"/>
              <a:t>     A.______________ his father arrived back________he left.（强调句）</a:t>
            </a:r>
            <a:endParaRPr lang="zh-CN" altLang="en-US" sz="2800"/>
          </a:p>
          <a:p>
            <a:pPr marL="0" indent="0">
              <a:buNone/>
            </a:pPr>
            <a:r>
              <a:rPr lang="zh-CN" altLang="en-US" sz="2800"/>
              <a:t>     </a:t>
            </a:r>
            <a:endParaRPr lang="zh-CN" altLang="en-US" sz="2800"/>
          </a:p>
        </p:txBody>
      </p:sp>
      <p:sp>
        <p:nvSpPr>
          <p:cNvPr id="4" name="文本框 3"/>
          <p:cNvSpPr txBox="1"/>
          <p:nvPr/>
        </p:nvSpPr>
        <p:spPr>
          <a:xfrm>
            <a:off x="632460" y="173355"/>
            <a:ext cx="13468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Was it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632460" y="574040"/>
            <a:ext cx="10795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546100" y="1603375"/>
            <a:ext cx="267843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Who was it 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1640205" y="4108450"/>
            <a:ext cx="10795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a:t>
            </a:r>
            <a:r>
              <a:rPr lang="en-US" altLang="zh-CN" sz="2800" b="1">
                <a:solidFill>
                  <a:srgbClr val="FF0000"/>
                </a:solidFill>
                <a:latin typeface="Times New Roman" panose="02020603050405020304" pitchFamily="18" charset="0"/>
                <a:cs typeface="Times New Roman" panose="02020603050405020304" pitchFamily="18" charset="0"/>
              </a:rPr>
              <a: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3034030" y="4108450"/>
            <a:ext cx="10795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876300" y="5584825"/>
            <a:ext cx="27654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It was not until</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6800215" y="5653405"/>
            <a:ext cx="10795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t</a:t>
            </a:r>
            <a:r>
              <a:rPr lang="en-US" altLang="zh-CN" sz="2800" b="1">
                <a:solidFill>
                  <a:srgbClr val="FF0000"/>
                </a:solidFill>
                <a:latin typeface="Times New Roman" panose="02020603050405020304" pitchFamily="18" charset="0"/>
                <a:cs typeface="Times New Roman" panose="02020603050405020304" pitchFamily="18" charset="0"/>
              </a:rPr>
              <a: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additive="base">
                                        <p:cTn id="3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 calcmode="lin" valueType="num">
                                      <p:cBhvr additive="base">
                                        <p:cTn id="4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1945" y="182245"/>
            <a:ext cx="8641715" cy="4526280"/>
          </a:xfrm>
        </p:spPr>
        <p:txBody>
          <a:bodyPr>
            <a:noAutofit/>
          </a:bodyPr>
          <a:p>
            <a:pPr marL="0" indent="0">
              <a:buNone/>
            </a:pPr>
            <a:r>
              <a:rPr lang="zh-CN" altLang="en-US" sz="2800">
                <a:latin typeface="Times New Roman" panose="02020603050405020304" pitchFamily="18" charset="0"/>
                <a:cs typeface="Times New Roman" panose="02020603050405020304" pitchFamily="18" charset="0"/>
                <a:sym typeface="+mn-ea"/>
              </a:rPr>
              <a:t>B. Not until his father arrived back ___________（倒装句）</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【活学活用】</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a. It is the young man they looked for __________ caught the murderer.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b. Was ______yesterday that he met Li Ping?</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c. ______ was it that encouraged him to stick to his dream?</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d. He didn’t do his homework until he finished his revision. A._____________________________________________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___</a:t>
            </a:r>
            <a:r>
              <a:rPr lang="en-US" altLang="zh-CN" sz="2800">
                <a:latin typeface="Times New Roman" panose="02020603050405020304" pitchFamily="18" charset="0"/>
                <a:cs typeface="Times New Roman" panose="02020603050405020304" pitchFamily="18" charset="0"/>
              </a:rPr>
              <a:t>__________</a:t>
            </a:r>
            <a:r>
              <a:rPr lang="zh-CN" altLang="en-US" sz="2800">
                <a:latin typeface="Times New Roman" panose="02020603050405020304" pitchFamily="18" charset="0"/>
                <a:cs typeface="Times New Roman" panose="02020603050405020304" pitchFamily="18" charset="0"/>
              </a:rPr>
              <a:t>____(改为强调句)</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B._____________________________________________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___</a:t>
            </a:r>
            <a:r>
              <a:rPr lang="en-US" altLang="zh-CN" sz="2800">
                <a:latin typeface="Times New Roman" panose="02020603050405020304" pitchFamily="18" charset="0"/>
                <a:cs typeface="Times New Roman" panose="02020603050405020304" pitchFamily="18" charset="0"/>
              </a:rPr>
              <a:t>______</a:t>
            </a:r>
            <a:r>
              <a:rPr lang="zh-CN" altLang="en-US" sz="2800">
                <a:latin typeface="Times New Roman" panose="02020603050405020304" pitchFamily="18" charset="0"/>
                <a:cs typeface="Times New Roman" panose="02020603050405020304" pitchFamily="18" charset="0"/>
              </a:rPr>
              <a:t>__(改为倒装句)</a:t>
            </a:r>
            <a:endParaRPr lang="zh-CN" altLang="en-US" sz="2800">
              <a:latin typeface="Times New Roman" panose="02020603050405020304" pitchFamily="18" charset="0"/>
              <a:cs typeface="Times New Roman" panose="02020603050405020304" pitchFamily="18" charset="0"/>
            </a:endParaRPr>
          </a:p>
          <a:p>
            <a:pPr marL="0" indent="0">
              <a:buNone/>
            </a:pPr>
            <a:endParaRPr lang="zh-CN" altLang="en-US" sz="2800">
              <a:latin typeface="Times New Roman" panose="02020603050405020304" pitchFamily="18" charset="0"/>
              <a:cs typeface="Times New Roman" panose="02020603050405020304" pitchFamily="18" charset="0"/>
            </a:endParaRPr>
          </a:p>
        </p:txBody>
      </p:sp>
      <p:sp>
        <p:nvSpPr>
          <p:cNvPr id="9" name="文本框 8"/>
          <p:cNvSpPr txBox="1"/>
          <p:nvPr/>
        </p:nvSpPr>
        <p:spPr>
          <a:xfrm>
            <a:off x="5295900" y="182245"/>
            <a:ext cx="219456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did he leave</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924550" y="1174115"/>
            <a:ext cx="17716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that/who</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1367155" y="2148205"/>
            <a:ext cx="638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it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657860" y="2722245"/>
            <a:ext cx="11315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657860" y="4042410"/>
            <a:ext cx="8014335" cy="953135"/>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It was not until he finished his revision that he did his homework</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564515" y="4995545"/>
            <a:ext cx="8399145" cy="953135"/>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Not until he finished his revision did he do his homework</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15265" y="43815"/>
            <a:ext cx="8713470" cy="4526280"/>
          </a:xfrm>
        </p:spPr>
        <p:txBody>
          <a:bodyPr>
            <a:noAutofit/>
          </a:bodyPr>
          <a:p>
            <a:pPr marL="0" indent="0">
              <a:buNone/>
            </a:pPr>
            <a:r>
              <a:rPr lang="zh-CN" altLang="en-US" sz="2800">
                <a:latin typeface="Times New Roman" panose="02020603050405020304" pitchFamily="18" charset="0"/>
                <a:cs typeface="Times New Roman" panose="02020603050405020304" pitchFamily="18" charset="0"/>
              </a:rPr>
              <a:t>3. What remains important is that we have an incredible desire to think and create, and that’s the real spirit of invention.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1）本句是主从复合句。其中what remains important是what引导的_____从句, what在从句中作______; that we have. . . to think and create是that引导的_____从句, that在表语从句中不作成分。</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①What caused the accident___________________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事故的起因还不清楚。</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②His suggestion is______________________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他的建议是，我们应该保持冷静。</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a. __________ we need is time.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b. ______I told him was ____ I would find him a good play. </a:t>
            </a:r>
            <a:endParaRPr lang="zh-CN" altLang="en-US" sz="2800">
              <a:latin typeface="Times New Roman" panose="02020603050405020304" pitchFamily="18" charset="0"/>
              <a:cs typeface="Times New Roman" panose="02020603050405020304" pitchFamily="18" charset="0"/>
            </a:endParaRPr>
          </a:p>
        </p:txBody>
      </p:sp>
      <p:sp>
        <p:nvSpPr>
          <p:cNvPr id="6" name="文本框 5"/>
          <p:cNvSpPr txBox="1"/>
          <p:nvPr/>
        </p:nvSpPr>
        <p:spPr>
          <a:xfrm>
            <a:off x="1946275" y="1840865"/>
            <a:ext cx="11315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主语</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200775" y="1783080"/>
            <a:ext cx="11315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主语</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6054725" y="2291080"/>
            <a:ext cx="11315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表语</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4212590" y="3152775"/>
            <a:ext cx="311975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remains unknown</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3077845" y="4196080"/>
            <a:ext cx="41662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that we should stay calm</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781050" y="5224780"/>
            <a:ext cx="1165225" cy="521970"/>
          </a:xfrm>
          <a:prstGeom prst="rect">
            <a:avLst/>
          </a:prstGeom>
          <a:noFill/>
        </p:spPr>
        <p:txBody>
          <a:bodyPr wrap="square" rtlCol="0">
            <a:spAutoFit/>
          </a:bodyPr>
          <a:p>
            <a:r>
              <a:rPr lang="en-US" altLang="zh-CN" sz="2800" b="1">
                <a:solidFill>
                  <a:srgbClr val="FF0000"/>
                </a:solidFill>
                <a:latin typeface="Times New Roman" panose="02020603050405020304" pitchFamily="18" charset="0"/>
                <a:cs typeface="Times New Roman" panose="02020603050405020304" pitchFamily="18" charset="0"/>
              </a:rPr>
              <a:t>What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640080" y="5815965"/>
            <a:ext cx="1165225" cy="521970"/>
          </a:xfrm>
          <a:prstGeom prst="rect">
            <a:avLst/>
          </a:prstGeom>
          <a:noFill/>
        </p:spPr>
        <p:txBody>
          <a:bodyPr wrap="square" rtlCol="0">
            <a:spAutoFit/>
          </a:bodyPr>
          <a:p>
            <a:r>
              <a:rPr lang="en-US" altLang="zh-CN" sz="2800" b="1">
                <a:solidFill>
                  <a:srgbClr val="FF0000"/>
                </a:solidFill>
                <a:latin typeface="Times New Roman" panose="02020603050405020304" pitchFamily="18" charset="0"/>
                <a:cs typeface="Times New Roman" panose="02020603050405020304" pitchFamily="18" charset="0"/>
              </a:rPr>
              <a:t>What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3822700" y="5746750"/>
            <a:ext cx="1165225" cy="521970"/>
          </a:xfrm>
          <a:prstGeom prst="rect">
            <a:avLst/>
          </a:prstGeom>
          <a:noFill/>
        </p:spPr>
        <p:txBody>
          <a:bodyPr wrap="square" rtlCol="0">
            <a:spAutoFit/>
          </a:bodyPr>
          <a:p>
            <a:r>
              <a:rPr lang="en-US" altLang="zh-CN" sz="2800" b="1">
                <a:solidFill>
                  <a:srgbClr val="FF0000"/>
                </a:solidFill>
                <a:latin typeface="Times New Roman" panose="02020603050405020304" pitchFamily="18" charset="0"/>
                <a:cs typeface="Times New Roman" panose="02020603050405020304" pitchFamily="18" charset="0"/>
              </a:rPr>
              <a:t>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additive="base">
                                        <p:cTn id="3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 calcmode="lin" valueType="num">
                                      <p:cBhvr additive="base">
                                        <p:cTn id="4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1">
                                            <p:txEl>
                                              <p:pRg st="0" end="0"/>
                                            </p:txEl>
                                          </p:spTgt>
                                        </p:tgtEl>
                                        <p:attrNameLst>
                                          <p:attrName>style.visibility</p:attrName>
                                        </p:attrNameLst>
                                      </p:cBhvr>
                                      <p:to>
                                        <p:strVal val="visible"/>
                                      </p:to>
                                    </p:set>
                                    <p:anim calcmode="lin" valueType="num">
                                      <p:cBhvr additive="base">
                                        <p:cTn id="49"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80340" y="216535"/>
            <a:ext cx="8826500" cy="4526280"/>
          </a:xfrm>
        </p:spPr>
        <p:txBody>
          <a:bodyPr>
            <a:noAutofit/>
          </a:bodyPr>
          <a:p>
            <a:pPr marL="0" indent="0">
              <a:buNone/>
            </a:pPr>
            <a:r>
              <a:rPr lang="zh-CN" altLang="en-US" sz="2800">
                <a:latin typeface="Times New Roman" panose="02020603050405020304" pitchFamily="18" charset="0"/>
                <a:cs typeface="Times New Roman" panose="02020603050405020304" pitchFamily="18" charset="0"/>
              </a:rPr>
              <a:t>2）remain:</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linking verb.系动词 保持，仍然是</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①Many of his songs____________________</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他的许多歌曲仍然很流行。</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②In spite of their quarrel, they ______________________</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尽管他们吵架了，但他们仍然是最好的朋友。</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vi. 停留，逗留；留存，剩下，遗留；留待，尚待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常用句型it remains to be done 尚待/有待于进一步去做</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①They __________ in Mexico until June.</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他们停留在墨西哥到六月。</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②________________________________ after the big fire.</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大火过后，这间房子所剩无几。</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a:t>
            </a:r>
            <a:endParaRPr lang="zh-CN" altLang="en-US" sz="2800">
              <a:latin typeface="Times New Roman" panose="02020603050405020304" pitchFamily="18" charset="0"/>
              <a:cs typeface="Times New Roman" panose="02020603050405020304" pitchFamily="18" charset="0"/>
            </a:endParaRPr>
          </a:p>
        </p:txBody>
      </p:sp>
      <p:sp>
        <p:nvSpPr>
          <p:cNvPr id="7" name="文本框 6"/>
          <p:cNvSpPr txBox="1"/>
          <p:nvPr/>
        </p:nvSpPr>
        <p:spPr>
          <a:xfrm>
            <a:off x="3443605" y="1215390"/>
            <a:ext cx="311975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remain popular</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4577715" y="2218690"/>
            <a:ext cx="46996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remained the best of friends</a:t>
            </a:r>
            <a:endParaRPr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1583055" y="4285615"/>
            <a:ext cx="311975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remained</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690245" y="5294630"/>
            <a:ext cx="54451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Very little of the house remained</a:t>
            </a:r>
            <a:endParaRPr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20015" y="156210"/>
            <a:ext cx="8869680" cy="4526280"/>
          </a:xfrm>
        </p:spPr>
        <p:txBody>
          <a:bodyPr>
            <a:noAutofit/>
          </a:bodyPr>
          <a:p>
            <a:pPr marL="0" indent="0">
              <a:buNone/>
            </a:pPr>
            <a:r>
              <a:rPr lang="zh-CN" altLang="en-US" sz="2800">
                <a:latin typeface="Times New Roman" panose="02020603050405020304" pitchFamily="18" charset="0"/>
                <a:cs typeface="Times New Roman" panose="02020603050405020304" pitchFamily="18" charset="0"/>
                <a:sym typeface="+mn-ea"/>
              </a:rPr>
              <a:t>③____________________ whether you are right.</a:t>
            </a:r>
            <a:endParaRPr lang="zh-CN" altLang="en-US" sz="2800">
              <a:latin typeface="Times New Roman" panose="02020603050405020304" pitchFamily="18" charset="0"/>
              <a:cs typeface="Times New Roman" panose="02020603050405020304" pitchFamily="18" charset="0"/>
              <a:sym typeface="+mn-ea"/>
            </a:endParaRPr>
          </a:p>
          <a:p>
            <a:pPr marL="0" indent="0">
              <a:buNone/>
            </a:pPr>
            <a:r>
              <a:rPr lang="zh-CN" altLang="en-US" sz="2800">
                <a:latin typeface="Times New Roman" panose="02020603050405020304" pitchFamily="18" charset="0"/>
                <a:cs typeface="Times New Roman" panose="02020603050405020304" pitchFamily="18" charset="0"/>
                <a:sym typeface="+mn-ea"/>
              </a:rPr>
              <a:t>  你是否正确，尚待分晓。</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【拓展】</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remaining adj. 剩下的，留下的 常做前置定语</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The three parties will meet next month to work out the____________ differences.  </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三方将在下个月会面，以解决余下的分歧。</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remains n. 遗体，遗迹，剩余物</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The remains of an ancient town ______________(preserve) well by the local government.</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一座古城的遗迹被当地政府完好地保存下来。</a:t>
            </a:r>
            <a:endParaRPr lang="zh-CN" altLang="en-US" sz="2800">
              <a:latin typeface="Times New Roman" panose="02020603050405020304" pitchFamily="18" charset="0"/>
              <a:cs typeface="Times New Roman" panose="02020603050405020304" pitchFamily="18" charset="0"/>
            </a:endParaRPr>
          </a:p>
          <a:p>
            <a:pPr marL="0" indent="0">
              <a:buNone/>
            </a:pPr>
            <a:endParaRPr lang="zh-CN" altLang="en-US" sz="2800">
              <a:latin typeface="Times New Roman" panose="02020603050405020304" pitchFamily="18" charset="0"/>
              <a:cs typeface="Times New Roman" panose="02020603050405020304" pitchFamily="18" charset="0"/>
            </a:endParaRPr>
          </a:p>
        </p:txBody>
      </p:sp>
      <p:sp>
        <p:nvSpPr>
          <p:cNvPr id="6" name="文本框 5"/>
          <p:cNvSpPr txBox="1"/>
          <p:nvPr/>
        </p:nvSpPr>
        <p:spPr>
          <a:xfrm>
            <a:off x="551815" y="156210"/>
            <a:ext cx="357695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It remains to be seen</a:t>
            </a:r>
            <a:endParaRPr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51815" y="2574925"/>
            <a:ext cx="21336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remaining</a:t>
            </a:r>
            <a:endParaRPr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4571365" y="4160520"/>
            <a:ext cx="27813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were preserved</a:t>
            </a:r>
            <a:endParaRPr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32410" y="165100"/>
            <a:ext cx="8696960" cy="4526280"/>
          </a:xfrm>
        </p:spPr>
        <p:txBody>
          <a:bodyPr>
            <a:noAutofit/>
          </a:bodyPr>
          <a:p>
            <a:pPr marL="0" indent="0">
              <a:buNone/>
            </a:pPr>
            <a:r>
              <a:rPr lang="zh-CN" altLang="en-US" sz="2800">
                <a:latin typeface="Times New Roman" panose="02020603050405020304" pitchFamily="18" charset="0"/>
                <a:cs typeface="Times New Roman" panose="02020603050405020304" pitchFamily="18" charset="0"/>
                <a:sym typeface="+mn-ea"/>
              </a:rPr>
              <a:t>【活学活用】</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sym typeface="+mn-ea"/>
              </a:rPr>
              <a:t>a. It remains ___</a:t>
            </a:r>
            <a:r>
              <a:rPr lang="en-US" altLang="zh-CN" sz="2800">
                <a:latin typeface="Times New Roman" panose="02020603050405020304" pitchFamily="18" charset="0"/>
                <a:cs typeface="Times New Roman" panose="02020603050405020304" pitchFamily="18" charset="0"/>
                <a:sym typeface="+mn-ea"/>
              </a:rPr>
              <a:t>___</a:t>
            </a:r>
            <a:r>
              <a:rPr lang="zh-CN" altLang="en-US" sz="2800">
                <a:latin typeface="Times New Roman" panose="02020603050405020304" pitchFamily="18" charset="0"/>
                <a:cs typeface="Times New Roman" panose="02020603050405020304" pitchFamily="18" charset="0"/>
                <a:sym typeface="+mn-ea"/>
              </a:rPr>
              <a:t>______(see) whether Jim will be fit enough to play in the finals.</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sym typeface="+mn-ea"/>
              </a:rPr>
              <a:t>b. Please remain  ______ (seat).The winner of the prize will be announced soon.</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3) desire n.渴望，欲望 vt. 渴望，希望，要求</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a. have a/ no desire for sth./ to do sth. （不）渴望得到某物/做某事</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He__________________fame and wealth.</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他淡泊名利。</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b. desire (sb.) to do sth. 渴望（某人）去做某事</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He ______________ the job he _______________.</a:t>
            </a:r>
            <a:endParaRPr lang="zh-CN" altLang="en-US" sz="2800">
              <a:latin typeface="Times New Roman" panose="02020603050405020304" pitchFamily="18" charset="0"/>
              <a:cs typeface="Times New Roman" panose="02020603050405020304" pitchFamily="18" charset="0"/>
            </a:endParaRPr>
          </a:p>
          <a:p>
            <a:pPr marL="0" indent="0">
              <a:buNone/>
            </a:pPr>
            <a:r>
              <a:rPr lang="zh-CN" altLang="en-US" sz="2800">
                <a:latin typeface="Times New Roman" panose="02020603050405020304" pitchFamily="18" charset="0"/>
                <a:cs typeface="Times New Roman" panose="02020603050405020304" pitchFamily="18" charset="0"/>
              </a:rPr>
              <a:t>  他渴望得到他一直想要的工作。</a:t>
            </a:r>
            <a:endParaRPr lang="zh-CN" altLang="en-US" sz="2800">
              <a:latin typeface="Times New Roman" panose="02020603050405020304" pitchFamily="18" charset="0"/>
              <a:cs typeface="Times New Roman" panose="02020603050405020304" pitchFamily="18" charset="0"/>
            </a:endParaRPr>
          </a:p>
          <a:p>
            <a:pPr marL="0" indent="0">
              <a:buNone/>
            </a:pPr>
            <a:endParaRPr lang="zh-CN" altLang="en-US" sz="2800">
              <a:latin typeface="Times New Roman" panose="02020603050405020304" pitchFamily="18" charset="0"/>
              <a:cs typeface="Times New Roman" panose="02020603050405020304" pitchFamily="18" charset="0"/>
            </a:endParaRPr>
          </a:p>
        </p:txBody>
      </p:sp>
      <p:sp>
        <p:nvSpPr>
          <p:cNvPr id="7" name="文本框 6"/>
          <p:cNvSpPr txBox="1"/>
          <p:nvPr/>
        </p:nvSpPr>
        <p:spPr>
          <a:xfrm>
            <a:off x="2179320" y="654685"/>
            <a:ext cx="196024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to be seen</a:t>
            </a:r>
            <a:endParaRPr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624455" y="1607185"/>
            <a:ext cx="13811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seated</a:t>
            </a:r>
            <a:endParaRPr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877570" y="3993515"/>
            <a:ext cx="292862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has no desire for</a:t>
            </a:r>
            <a:endParaRPr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817245" y="5541010"/>
            <a:ext cx="26428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desired to get</a:t>
            </a:r>
            <a:endParaRPr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5095240" y="5541010"/>
            <a:ext cx="26428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 had desired</a:t>
            </a:r>
            <a:endParaRPr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44805" y="657860"/>
            <a:ext cx="8229600" cy="4525963"/>
          </a:xfrm>
        </p:spPr>
        <p:txBody>
          <a:bodyPr>
            <a:normAutofit fontScale="90000" lnSpcReduction="10000"/>
          </a:bodyPr>
          <a:p>
            <a:pPr marL="0" indent="0">
              <a:buNone/>
            </a:pPr>
            <a:r>
              <a:rPr lang="zh-CN" altLang="en-US">
                <a:latin typeface="Times New Roman" panose="02020603050405020304" pitchFamily="18" charset="0"/>
                <a:cs typeface="Times New Roman" panose="02020603050405020304" pitchFamily="18" charset="0"/>
                <a:sym typeface="+mn-ea"/>
              </a:rPr>
              <a:t>c. desire+ that从句，从句谓语动词使用(should) +动词原形。</a:t>
            </a:r>
            <a:endParaRPr lang="zh-CN" altLang="en-US">
              <a:latin typeface="Times New Roman" panose="02020603050405020304" pitchFamily="18" charset="0"/>
              <a:cs typeface="Times New Roman" panose="02020603050405020304" pitchFamily="18" charset="0"/>
            </a:endParaRPr>
          </a:p>
          <a:p>
            <a:pPr marL="0" indent="0">
              <a:buNone/>
            </a:pPr>
            <a:r>
              <a:rPr lang="zh-CN" altLang="en-US">
                <a:latin typeface="Times New Roman" panose="02020603050405020304" pitchFamily="18" charset="0"/>
                <a:cs typeface="Times New Roman" panose="02020603050405020304" pitchFamily="18" charset="0"/>
                <a:sym typeface="+mn-ea"/>
              </a:rPr>
              <a:t>My parents desired that I______________________ ___</a:t>
            </a:r>
            <a:r>
              <a:rPr lang="en-US" altLang="zh-CN">
                <a:latin typeface="Times New Roman" panose="02020603050405020304" pitchFamily="18" charset="0"/>
                <a:cs typeface="Times New Roman" panose="02020603050405020304" pitchFamily="18" charset="0"/>
                <a:sym typeface="+mn-ea"/>
              </a:rPr>
              <a:t>________________</a:t>
            </a:r>
            <a:r>
              <a:rPr lang="zh-CN" altLang="en-US">
                <a:latin typeface="Times New Roman" panose="02020603050405020304" pitchFamily="18" charset="0"/>
                <a:cs typeface="Times New Roman" panose="02020603050405020304" pitchFamily="18" charset="0"/>
                <a:sym typeface="+mn-ea"/>
              </a:rPr>
              <a:t> the interview.</a:t>
            </a:r>
            <a:endParaRPr lang="zh-CN" altLang="en-US">
              <a:latin typeface="Times New Roman" panose="02020603050405020304" pitchFamily="18" charset="0"/>
              <a:cs typeface="Times New Roman" panose="02020603050405020304" pitchFamily="18" charset="0"/>
            </a:endParaRPr>
          </a:p>
          <a:p>
            <a:pPr marL="0" indent="0">
              <a:buNone/>
            </a:pPr>
            <a:r>
              <a:rPr lang="zh-CN" altLang="en-US">
                <a:latin typeface="Times New Roman" panose="02020603050405020304" pitchFamily="18" charset="0"/>
                <a:cs typeface="Times New Roman" panose="02020603050405020304" pitchFamily="18" charset="0"/>
                <a:sym typeface="+mn-ea"/>
              </a:rPr>
              <a:t>我的父母希望我为面试做好准备。</a:t>
            </a:r>
            <a:endParaRPr lang="zh-CN" altLang="en-US">
              <a:latin typeface="Times New Roman" panose="02020603050405020304" pitchFamily="18" charset="0"/>
              <a:cs typeface="Times New Roman" panose="02020603050405020304" pitchFamily="18" charset="0"/>
            </a:endParaRPr>
          </a:p>
          <a:p>
            <a:pPr marL="0" indent="0">
              <a:buNone/>
            </a:pPr>
            <a:r>
              <a:rPr lang="zh-CN" altLang="en-US">
                <a:latin typeface="Times New Roman" panose="02020603050405020304" pitchFamily="18" charset="0"/>
                <a:cs typeface="Times New Roman" panose="02020603050405020304" pitchFamily="18" charset="0"/>
                <a:sym typeface="+mn-ea"/>
              </a:rPr>
              <a:t>【活学活用】</a:t>
            </a:r>
            <a:endParaRPr lang="zh-CN" altLang="en-US">
              <a:latin typeface="Times New Roman" panose="02020603050405020304" pitchFamily="18" charset="0"/>
              <a:cs typeface="Times New Roman" panose="02020603050405020304" pitchFamily="18" charset="0"/>
            </a:endParaRPr>
          </a:p>
          <a:p>
            <a:pPr marL="0" indent="0">
              <a:buNone/>
            </a:pPr>
            <a:r>
              <a:rPr lang="zh-CN" altLang="en-US">
                <a:latin typeface="Times New Roman" panose="02020603050405020304" pitchFamily="18" charset="0"/>
                <a:cs typeface="Times New Roman" panose="02020603050405020304" pitchFamily="18" charset="0"/>
                <a:sym typeface="+mn-ea"/>
              </a:rPr>
              <a:t>a. I desired him ____________ back.</a:t>
            </a:r>
            <a:endParaRPr lang="zh-CN" altLang="en-US">
              <a:latin typeface="Times New Roman" panose="02020603050405020304" pitchFamily="18" charset="0"/>
              <a:cs typeface="Times New Roman" panose="02020603050405020304" pitchFamily="18" charset="0"/>
              <a:sym typeface="+mn-ea"/>
            </a:endParaRPr>
          </a:p>
          <a:p>
            <a:pPr marL="0" indent="0">
              <a:buNone/>
            </a:pPr>
            <a:r>
              <a:rPr lang="zh-CN" altLang="en-US">
                <a:latin typeface="Times New Roman" panose="02020603050405020304" pitchFamily="18" charset="0"/>
                <a:cs typeface="Times New Roman" panose="02020603050405020304" pitchFamily="18" charset="0"/>
                <a:sym typeface="+mn-ea"/>
              </a:rPr>
              <a:t>    = I desired that he _________</a:t>
            </a:r>
            <a:r>
              <a:rPr lang="en-US" altLang="zh-CN">
                <a:latin typeface="Times New Roman" panose="02020603050405020304" pitchFamily="18" charset="0"/>
                <a:cs typeface="Times New Roman" panose="02020603050405020304" pitchFamily="18" charset="0"/>
                <a:sym typeface="+mn-ea"/>
              </a:rPr>
              <a:t>____</a:t>
            </a:r>
            <a:r>
              <a:rPr lang="zh-CN" altLang="en-US">
                <a:latin typeface="Times New Roman" panose="02020603050405020304" pitchFamily="18" charset="0"/>
                <a:cs typeface="Times New Roman" panose="02020603050405020304" pitchFamily="18" charset="0"/>
                <a:sym typeface="+mn-ea"/>
              </a:rPr>
              <a:t>_ back.(come)</a:t>
            </a:r>
            <a:endParaRPr lang="zh-CN" altLang="en-US">
              <a:latin typeface="Times New Roman" panose="02020603050405020304" pitchFamily="18" charset="0"/>
              <a:cs typeface="Times New Roman" panose="02020603050405020304" pitchFamily="18" charset="0"/>
            </a:endParaRPr>
          </a:p>
          <a:p>
            <a:pPr marL="0" indent="0">
              <a:buNone/>
            </a:pPr>
            <a:r>
              <a:rPr lang="zh-CN" altLang="en-US">
                <a:latin typeface="Times New Roman" panose="02020603050405020304" pitchFamily="18" charset="0"/>
                <a:cs typeface="Times New Roman" panose="02020603050405020304" pitchFamily="18" charset="0"/>
                <a:sym typeface="+mn-ea"/>
              </a:rPr>
              <a:t>b. He had a strong desire ______(go) on holiday.</a:t>
            </a:r>
            <a:endParaRPr lang="zh-CN" altLang="en-US">
              <a:latin typeface="Times New Roman" panose="02020603050405020304" pitchFamily="18" charset="0"/>
              <a:cs typeface="Times New Roman" panose="02020603050405020304" pitchFamily="18" charset="0"/>
            </a:endParaRPr>
          </a:p>
          <a:p>
            <a:pPr marL="0" indent="0">
              <a:buNone/>
            </a:pPr>
            <a:endParaRPr lang="zh-CN" altLang="en-US"/>
          </a:p>
        </p:txBody>
      </p:sp>
      <p:sp>
        <p:nvSpPr>
          <p:cNvPr id="8" name="文本框 7"/>
          <p:cNvSpPr txBox="1"/>
          <p:nvPr/>
        </p:nvSpPr>
        <p:spPr>
          <a:xfrm>
            <a:off x="4240530" y="1530985"/>
            <a:ext cx="361569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 (should) make good </a:t>
            </a:r>
            <a:endParaRPr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727325" y="3344545"/>
            <a:ext cx="26428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  to come</a:t>
            </a:r>
            <a:endParaRPr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535940" y="1912620"/>
            <a:ext cx="307848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preparations for</a:t>
            </a:r>
            <a:endParaRPr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3234690" y="3792855"/>
            <a:ext cx="32480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  (should) come</a:t>
            </a:r>
            <a:endParaRPr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3839845" y="4324985"/>
            <a:ext cx="153098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sz="2800" b="1">
                <a:solidFill>
                  <a:srgbClr val="FF0000"/>
                </a:solidFill>
                <a:latin typeface="Times New Roman" panose="02020603050405020304" pitchFamily="18" charset="0"/>
                <a:cs typeface="Times New Roman" panose="02020603050405020304" pitchFamily="18" charset="0"/>
              </a:rPr>
              <a:t>  to </a:t>
            </a:r>
            <a:r>
              <a:rPr lang="en-US" sz="2800" b="1">
                <a:solidFill>
                  <a:srgbClr val="FF0000"/>
                </a:solidFill>
                <a:latin typeface="Times New Roman" panose="02020603050405020304" pitchFamily="18" charset="0"/>
                <a:cs typeface="Times New Roman" panose="02020603050405020304" pitchFamily="18" charset="0"/>
              </a:rPr>
              <a:t>go</a:t>
            </a:r>
            <a:endParaRPr lang="en-US"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92775"/>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Task 3: Fill in the blanks. </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1. She has a strong desire ______ knowledge and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desires______ (go) to college very much.</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2. The terracotta warriors, which shows the armies of the first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Emperor of China, </a:t>
            </a:r>
            <a:r>
              <a:rPr lang="en-US" altLang="zh-CN" sz="2800" dirty="0">
                <a:latin typeface="Times New Roman" panose="02020603050405020304" pitchFamily="18" charset="0"/>
                <a:cs typeface="Times New Roman" panose="02020603050405020304" pitchFamily="18" charset="0"/>
                <a:sym typeface="+mn-ea"/>
              </a:rPr>
              <a:t>remained</a:t>
            </a:r>
            <a:r>
              <a:rPr lang="en-US" altLang="zh-CN" sz="2800" dirty="0">
                <a:latin typeface="Times New Roman" panose="02020603050405020304" pitchFamily="18" charset="0"/>
                <a:cs typeface="Times New Roman" panose="02020603050405020304" pitchFamily="18" charset="0"/>
              </a:rPr>
              <a:t>________(</a:t>
            </a:r>
            <a:r>
              <a:rPr lang="en-US" altLang="zh-CN" sz="2800" dirty="0">
                <a:latin typeface="Times New Roman" panose="02020603050405020304" pitchFamily="18" charset="0"/>
                <a:cs typeface="Times New Roman" panose="02020603050405020304" pitchFamily="18" charset="0"/>
                <a:sym typeface="+mn-ea"/>
              </a:rPr>
              <a:t>hide</a:t>
            </a:r>
            <a:r>
              <a:rPr lang="en-US" altLang="zh-CN" sz="2800" dirty="0">
                <a:latin typeface="Times New Roman" panose="02020603050405020304" pitchFamily="18" charset="0"/>
                <a:cs typeface="Times New Roman" panose="02020603050405020304" pitchFamily="18" charset="0"/>
              </a:rPr>
              <a:t>)  until 1974.</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3. The lady said she would buy a gift for her daughter with the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_____________ (remain)20 dollars.</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4. This evening, I will be talking to </a:t>
            </a:r>
            <a:r>
              <a:rPr lang="en-US" altLang="zh-CN" sz="2800" dirty="0" err="1">
                <a:latin typeface="Times New Roman" panose="02020603050405020304" pitchFamily="18" charset="0"/>
                <a:cs typeface="Times New Roman" panose="02020603050405020304" pitchFamily="18" charset="0"/>
              </a:rPr>
              <a:t>Dr</a:t>
            </a:r>
            <a:r>
              <a:rPr lang="en-US" altLang="zh-CN" sz="2800" dirty="0">
                <a:latin typeface="Times New Roman" panose="02020603050405020304" pitchFamily="18" charset="0"/>
                <a:cs typeface="Times New Roman" panose="02020603050405020304" pitchFamily="18" charset="0"/>
              </a:rPr>
              <a:t> Richard </a:t>
            </a:r>
            <a:r>
              <a:rPr lang="en-US" altLang="zh-CN" sz="2800" dirty="0" err="1">
                <a:latin typeface="Times New Roman" panose="02020603050405020304" pitchFamily="18" charset="0"/>
                <a:cs typeface="Times New Roman" panose="02020603050405020304" pitchFamily="18" charset="0"/>
              </a:rPr>
              <a:t>Fairhurst</a:t>
            </a:r>
            <a:r>
              <a:rPr lang="en-US" altLang="zh-CN" sz="2800" dirty="0">
                <a:latin typeface="Times New Roman" panose="02020603050405020304" pitchFamily="18" charset="0"/>
                <a:cs typeface="Times New Roman" panose="02020603050405020304" pitchFamily="18" charset="0"/>
              </a:rPr>
              <a:t>,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______ new book has just been published.</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5. ___________</a:t>
            </a:r>
            <a:r>
              <a:rPr lang="zh-CN" altLang="en-US" sz="2800" dirty="0">
                <a:latin typeface="Times New Roman" panose="02020603050405020304" pitchFamily="18" charset="0"/>
                <a:cs typeface="Times New Roman" panose="02020603050405020304" pitchFamily="18" charset="0"/>
              </a:rPr>
              <a:t>（就</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而言</a:t>
            </a:r>
            <a:r>
              <a:rPr lang="zh-CN" altLang="en-US"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 the environment, it is now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possible _________(create)an intelligent walking house. </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6. It remains __________ whether he is qualified for the job.</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7. Nothing like this_________________(invent) yet</a:t>
            </a:r>
            <a:r>
              <a:rPr lang="en-US" altLang="zh-CN" sz="2800" dirty="0" smtClean="0">
                <a:latin typeface="Times New Roman" panose="02020603050405020304" pitchFamily="18" charset="0"/>
                <a:cs typeface="Times New Roman" panose="02020603050405020304" pitchFamily="18" charset="0"/>
              </a:rPr>
              <a:t>.</a:t>
            </a:r>
            <a:endParaRPr lang="zh-CN" altLang="zh-CN" sz="2800" dirty="0">
              <a:latin typeface="Times New Roman" panose="02020603050405020304" pitchFamily="18" charset="0"/>
              <a:cs typeface="Times New Roman" panose="02020603050405020304" pitchFamily="18" charset="0"/>
            </a:endParaRPr>
          </a:p>
        </p:txBody>
      </p:sp>
      <p:sp>
        <p:nvSpPr>
          <p:cNvPr id="8" name="矩形 7"/>
          <p:cNvSpPr/>
          <p:nvPr/>
        </p:nvSpPr>
        <p:spPr>
          <a:xfrm>
            <a:off x="3914305" y="473492"/>
            <a:ext cx="957286"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for</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0" name="矩形 9"/>
          <p:cNvSpPr/>
          <p:nvPr/>
        </p:nvSpPr>
        <p:spPr>
          <a:xfrm>
            <a:off x="1530271" y="799058"/>
            <a:ext cx="1512168"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to go</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2" name="矩形 11"/>
          <p:cNvSpPr/>
          <p:nvPr/>
        </p:nvSpPr>
        <p:spPr>
          <a:xfrm>
            <a:off x="497223" y="2489840"/>
            <a:ext cx="1968264"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remaining</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3" name="矩形 12"/>
          <p:cNvSpPr/>
          <p:nvPr/>
        </p:nvSpPr>
        <p:spPr>
          <a:xfrm>
            <a:off x="390113" y="3408293"/>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whose</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4" name="矩形 13"/>
          <p:cNvSpPr/>
          <p:nvPr/>
        </p:nvSpPr>
        <p:spPr>
          <a:xfrm>
            <a:off x="497205" y="3850640"/>
            <a:ext cx="2237740" cy="521970"/>
          </a:xfrm>
          <a:prstGeom prst="rect">
            <a:avLst/>
          </a:prstGeom>
        </p:spPr>
        <p:txBody>
          <a:bodyPr wrap="square">
            <a:spAutoFit/>
          </a:bodyPr>
          <a:lstStyle/>
          <a:p>
            <a:r>
              <a:rPr lang="en-US" altLang="zh-CN" sz="2800" dirty="0" smtClean="0">
                <a:solidFill>
                  <a:srgbClr val="FF0000"/>
                </a:solidFill>
                <a:latin typeface="Times New Roman" panose="02020603050405020304" pitchFamily="18" charset="0"/>
                <a:cs typeface="Times New Roman" panose="02020603050405020304" pitchFamily="18" charset="0"/>
              </a:rPr>
              <a:t>In </a:t>
            </a:r>
            <a:r>
              <a:rPr lang="en-US" altLang="zh-CN" sz="2800" dirty="0">
                <a:solidFill>
                  <a:srgbClr val="FF0000"/>
                </a:solidFill>
                <a:latin typeface="Times New Roman" panose="02020603050405020304" pitchFamily="18" charset="0"/>
                <a:cs typeface="Times New Roman" panose="02020603050405020304" pitchFamily="18" charset="0"/>
                <a:sym typeface="+mn-ea"/>
              </a:rPr>
              <a:t>terms of</a:t>
            </a:r>
            <a:endParaRPr lang="en-US" altLang="zh-CN" sz="2800" dirty="0">
              <a:solidFill>
                <a:srgbClr val="FF0000"/>
              </a:solidFill>
              <a:latin typeface="Times New Roman" panose="02020603050405020304" pitchFamily="18" charset="0"/>
              <a:cs typeface="Times New Roman" panose="02020603050405020304" pitchFamily="18" charset="0"/>
              <a:sym typeface="+mn-ea"/>
            </a:endParaRPr>
          </a:p>
        </p:txBody>
      </p:sp>
      <p:sp>
        <p:nvSpPr>
          <p:cNvPr id="15" name="矩形 14"/>
          <p:cNvSpPr/>
          <p:nvPr/>
        </p:nvSpPr>
        <p:spPr>
          <a:xfrm>
            <a:off x="1716837" y="4229209"/>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to create</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6" name="矩形 15"/>
          <p:cNvSpPr/>
          <p:nvPr/>
        </p:nvSpPr>
        <p:spPr>
          <a:xfrm>
            <a:off x="1944370" y="4733925"/>
            <a:ext cx="2272665" cy="521970"/>
          </a:xfrm>
          <a:prstGeom prst="rect">
            <a:avLst/>
          </a:prstGeom>
        </p:spPr>
        <p:txBody>
          <a:bodyPr wrap="square">
            <a:spAutoFit/>
          </a:bodyPr>
          <a:lstStyle/>
          <a:p>
            <a:r>
              <a:rPr lang="en-US" altLang="zh-CN" sz="2800" dirty="0">
                <a:solidFill>
                  <a:srgbClr val="FF0000"/>
                </a:solidFill>
                <a:latin typeface="Times New Roman" panose="02020603050405020304" pitchFamily="18" charset="0"/>
                <a:cs typeface="Times New Roman" panose="02020603050405020304" pitchFamily="18" charset="0"/>
                <a:sym typeface="+mn-ea"/>
              </a:rPr>
              <a:t>to be settled</a:t>
            </a:r>
            <a:endParaRPr lang="en-US" altLang="zh-CN" sz="2800" dirty="0">
              <a:solidFill>
                <a:srgbClr val="FF0000"/>
              </a:solidFill>
              <a:latin typeface="Times New Roman" panose="02020603050405020304" pitchFamily="18" charset="0"/>
              <a:cs typeface="Times New Roman" panose="02020603050405020304" pitchFamily="18" charset="0"/>
              <a:sym typeface="+mn-ea"/>
            </a:endParaRPr>
          </a:p>
        </p:txBody>
      </p:sp>
      <p:sp>
        <p:nvSpPr>
          <p:cNvPr id="17" name="矩形 16"/>
          <p:cNvSpPr/>
          <p:nvPr/>
        </p:nvSpPr>
        <p:spPr>
          <a:xfrm>
            <a:off x="2898599" y="5169639"/>
            <a:ext cx="3346348" cy="523220"/>
          </a:xfrm>
          <a:prstGeom prst="rect">
            <a:avLst/>
          </a:prstGeom>
        </p:spPr>
        <p:txBody>
          <a:bodyPr wrap="square">
            <a:spAutoFit/>
          </a:bodyPr>
          <a:lstStyle/>
          <a:p>
            <a:r>
              <a:rPr lang="en-US" altLang="zh-CN" sz="2800" smtClean="0">
                <a:solidFill>
                  <a:srgbClr val="C00000"/>
                </a:solidFill>
                <a:latin typeface="Times New Roman" panose="02020603050405020304" pitchFamily="18" charset="0"/>
                <a:cs typeface="Times New Roman" panose="02020603050405020304" pitchFamily="18" charset="0"/>
              </a:rPr>
              <a:t>has </a:t>
            </a:r>
            <a:r>
              <a:rPr lang="en-US" altLang="zh-CN" sz="2800" dirty="0" smtClean="0">
                <a:solidFill>
                  <a:srgbClr val="C00000"/>
                </a:solidFill>
                <a:latin typeface="Times New Roman" panose="02020603050405020304" pitchFamily="18" charset="0"/>
                <a:cs typeface="Times New Roman" panose="02020603050405020304" pitchFamily="18" charset="0"/>
              </a:rPr>
              <a:t>been invented</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3" name="矩形 2"/>
          <p:cNvSpPr/>
          <p:nvPr/>
        </p:nvSpPr>
        <p:spPr>
          <a:xfrm>
            <a:off x="4644390" y="1682115"/>
            <a:ext cx="1216660" cy="521970"/>
          </a:xfrm>
          <a:prstGeom prst="rect">
            <a:avLst/>
          </a:prstGeom>
        </p:spPr>
        <p:txBody>
          <a:bodyPr wrap="square">
            <a:spAutoFit/>
          </a:bodyPr>
          <a:p>
            <a:r>
              <a:rPr lang="en-US" altLang="zh-CN" sz="2800" dirty="0" smtClean="0">
                <a:solidFill>
                  <a:srgbClr val="C00000"/>
                </a:solidFill>
                <a:latin typeface="Times New Roman" panose="02020603050405020304" pitchFamily="18" charset="0"/>
                <a:cs typeface="Times New Roman" panose="02020603050405020304" pitchFamily="18" charset="0"/>
              </a:rPr>
              <a:t>hidden</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3" grpId="0"/>
      <p:bldP spid="14" grpId="0"/>
      <p:bldP spid="15" grpId="0"/>
      <p:bldP spid="16" grpId="0"/>
      <p:bldP spid="17"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54470"/>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8</a:t>
            </a:r>
            <a:r>
              <a:rPr lang="en-US" altLang="zh-CN" sz="2800" dirty="0">
                <a:latin typeface="Times New Roman" panose="02020603050405020304" pitchFamily="18" charset="0"/>
                <a:cs typeface="Times New Roman" panose="02020603050405020304" pitchFamily="18" charset="0"/>
              </a:rPr>
              <a:t>. Most inventions start ______ recognizing a problem that needs a ______ (solve).</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9. ______ he referred to in his article was unknown to the general readers.</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10. ______ is known to us all is </a:t>
            </a:r>
            <a:r>
              <a:rPr lang="en-US" altLang="zh-CN" sz="2800" dirty="0" smtClean="0">
                <a:latin typeface="Times New Roman" panose="02020603050405020304" pitchFamily="18" charset="0"/>
                <a:cs typeface="Times New Roman" panose="02020603050405020304" pitchFamily="18" charset="0"/>
              </a:rPr>
              <a:t>____ </a:t>
            </a:r>
            <a:r>
              <a:rPr lang="en-US" altLang="zh-CN" sz="2800" dirty="0">
                <a:latin typeface="Times New Roman" panose="02020603050405020304" pitchFamily="18" charset="0"/>
                <a:cs typeface="Times New Roman" panose="02020603050405020304" pitchFamily="18" charset="0"/>
              </a:rPr>
              <a:t>the 2022 Winter Olympic Games will take place in Beijing.</a:t>
            </a:r>
            <a:br>
              <a:rPr lang="en-US" altLang="zh-CN" sz="2800" dirty="0">
                <a:latin typeface="Times New Roman" panose="02020603050405020304" pitchFamily="18" charset="0"/>
                <a:cs typeface="Times New Roman" panose="02020603050405020304" pitchFamily="18" charset="0"/>
              </a:rPr>
            </a:br>
            <a:r>
              <a:rPr lang="en-US" altLang="zh-CN" sz="2800" dirty="0">
                <a:latin typeface="Times New Roman" panose="02020603050405020304" pitchFamily="18" charset="0"/>
                <a:cs typeface="Times New Roman" panose="02020603050405020304" pitchFamily="18" charset="0"/>
              </a:rPr>
              <a:t>11. In addition to </a:t>
            </a:r>
            <a:r>
              <a:rPr lang="en-US" altLang="zh-CN" sz="2800" dirty="0" smtClean="0">
                <a:latin typeface="Times New Roman" panose="02020603050405020304" pitchFamily="18" charset="0"/>
                <a:cs typeface="Times New Roman" panose="02020603050405020304" pitchFamily="18" charset="0"/>
              </a:rPr>
              <a:t>______ </a:t>
            </a:r>
            <a:r>
              <a:rPr lang="en-US" altLang="zh-CN" sz="2800" dirty="0">
                <a:latin typeface="Times New Roman" panose="02020603050405020304" pitchFamily="18" charset="0"/>
                <a:cs typeface="Times New Roman" panose="02020603050405020304" pitchFamily="18" charset="0"/>
              </a:rPr>
              <a:t>_____(provide) warmth, what was fire used for?</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12. Top players must have excellent ball control, but it is not just ______they do with their feet ______ counts</a:t>
            </a:r>
            <a:r>
              <a:rPr lang="en-US" altLang="zh-CN" sz="2800" dirty="0" smtClean="0">
                <a:latin typeface="Times New Roman" panose="02020603050405020304" pitchFamily="18" charset="0"/>
                <a:cs typeface="Times New Roman" panose="02020603050405020304" pitchFamily="18" charset="0"/>
              </a:rPr>
              <a:t>.</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sym typeface="+mn-ea"/>
              </a:rPr>
              <a:t>Task 6: Translate the following sentences into English.</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sym typeface="+mn-ea"/>
              </a:rPr>
              <a:t>1. </a:t>
            </a:r>
            <a:r>
              <a:rPr lang="zh-CN" altLang="zh-CN" sz="2800" dirty="0">
                <a:latin typeface="Times New Roman" panose="02020603050405020304" pitchFamily="18" charset="0"/>
                <a:cs typeface="Times New Roman" panose="02020603050405020304" pitchFamily="18" charset="0"/>
                <a:sym typeface="+mn-ea"/>
              </a:rPr>
              <a:t>令他宽慰的是，他最终在附近找到了一家修理厂。（</a:t>
            </a:r>
            <a:r>
              <a:rPr lang="en-US" altLang="zh-CN" sz="2800" dirty="0">
                <a:latin typeface="Times New Roman" panose="02020603050405020304" pitchFamily="18" charset="0"/>
                <a:cs typeface="Times New Roman" panose="02020603050405020304" pitchFamily="18" charset="0"/>
                <a:sym typeface="+mn-ea"/>
              </a:rPr>
              <a:t>what</a:t>
            </a:r>
            <a:r>
              <a:rPr lang="zh-CN" altLang="zh-CN" sz="2800" dirty="0">
                <a:latin typeface="Times New Roman" panose="02020603050405020304" pitchFamily="18" charset="0"/>
                <a:cs typeface="Times New Roman" panose="02020603050405020304" pitchFamily="18" charset="0"/>
                <a:sym typeface="+mn-ea"/>
              </a:rPr>
              <a:t>引导主语从句）</a:t>
            </a:r>
            <a:endParaRPr lang="zh-CN" altLang="zh-CN" sz="2800" dirty="0">
              <a:latin typeface="Times New Roman" panose="02020603050405020304" pitchFamily="18" charset="0"/>
              <a:cs typeface="Times New Roman" panose="02020603050405020304" pitchFamily="18" charset="0"/>
            </a:endParaRPr>
          </a:p>
          <a:p>
            <a:r>
              <a:rPr lang="en-US" altLang="zh-CN" sz="2800" dirty="0">
                <a:solidFill>
                  <a:srgbClr val="C00000"/>
                </a:solidFill>
                <a:latin typeface="Times New Roman" panose="02020603050405020304" pitchFamily="18" charset="0"/>
                <a:cs typeface="Times New Roman" panose="02020603050405020304" pitchFamily="18" charset="0"/>
                <a:sym typeface="+mn-ea"/>
              </a:rPr>
              <a:t>What relieved him was that he finally found a garage nearby.</a:t>
            </a:r>
            <a:endParaRPr lang="zh-CN" altLang="zh-CN" sz="2800" dirty="0">
              <a:solidFill>
                <a:srgbClr val="C00000"/>
              </a:solidFill>
              <a:latin typeface="Times New Roman" panose="02020603050405020304" pitchFamily="18" charset="0"/>
              <a:cs typeface="Times New Roman" panose="02020603050405020304" pitchFamily="18" charset="0"/>
            </a:endParaRPr>
          </a:p>
          <a:p>
            <a:endParaRPr lang="zh-CN" altLang="zh-CN" sz="2800" dirty="0">
              <a:latin typeface="Times New Roman" panose="02020603050405020304" pitchFamily="18" charset="0"/>
              <a:cs typeface="Times New Roman" panose="02020603050405020304" pitchFamily="18" charset="0"/>
            </a:endParaRPr>
          </a:p>
        </p:txBody>
      </p:sp>
      <p:sp>
        <p:nvSpPr>
          <p:cNvPr id="3" name="矩形 2"/>
          <p:cNvSpPr/>
          <p:nvPr/>
        </p:nvSpPr>
        <p:spPr>
          <a:xfrm>
            <a:off x="3419872" y="13460"/>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with</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4" name="矩形 3"/>
          <p:cNvSpPr/>
          <p:nvPr/>
        </p:nvSpPr>
        <p:spPr>
          <a:xfrm>
            <a:off x="1187624" y="404664"/>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solution</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5" name="矩形 4"/>
          <p:cNvSpPr/>
          <p:nvPr/>
        </p:nvSpPr>
        <p:spPr>
          <a:xfrm>
            <a:off x="397806" y="836712"/>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What</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6" name="矩形 5"/>
          <p:cNvSpPr/>
          <p:nvPr/>
        </p:nvSpPr>
        <p:spPr>
          <a:xfrm>
            <a:off x="550206" y="1690098"/>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What</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7" name="矩形 6"/>
          <p:cNvSpPr/>
          <p:nvPr/>
        </p:nvSpPr>
        <p:spPr>
          <a:xfrm>
            <a:off x="4644008" y="1772816"/>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that</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8" name="矩形 7"/>
          <p:cNvSpPr/>
          <p:nvPr/>
        </p:nvSpPr>
        <p:spPr>
          <a:xfrm>
            <a:off x="2742156" y="2564904"/>
            <a:ext cx="1929326"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providing</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9" name="矩形 8"/>
          <p:cNvSpPr/>
          <p:nvPr/>
        </p:nvSpPr>
        <p:spPr>
          <a:xfrm>
            <a:off x="683568" y="3789040"/>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what</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
        <p:nvSpPr>
          <p:cNvPr id="10" name="矩形 9"/>
          <p:cNvSpPr/>
          <p:nvPr/>
        </p:nvSpPr>
        <p:spPr>
          <a:xfrm>
            <a:off x="4966878" y="3877985"/>
            <a:ext cx="1554532" cy="523220"/>
          </a:xfrm>
          <a:prstGeom prst="rect">
            <a:avLst/>
          </a:prstGeom>
        </p:spPr>
        <p:txBody>
          <a:bodyPr wrap="squar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that</a:t>
            </a:r>
            <a:endParaRPr lang="zh-CN" altLang="en-US" sz="2800"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285" y="474980"/>
            <a:ext cx="9004935" cy="5262245"/>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2. </a:t>
            </a:r>
            <a:r>
              <a:rPr lang="zh-CN" altLang="zh-CN" sz="2800" dirty="0">
                <a:latin typeface="Times New Roman" panose="02020603050405020304" pitchFamily="18" charset="0"/>
                <a:cs typeface="Times New Roman" panose="02020603050405020304" pitchFamily="18" charset="0"/>
              </a:rPr>
              <a:t>是我的英语老师鼓励我克服困难。（强调句）</a:t>
            </a:r>
            <a:endParaRPr lang="zh-CN" altLang="zh-CN" sz="2800" dirty="0">
              <a:latin typeface="Times New Roman" panose="02020603050405020304" pitchFamily="18" charset="0"/>
              <a:cs typeface="Times New Roman" panose="02020603050405020304" pitchFamily="18" charset="0"/>
            </a:endParaRPr>
          </a:p>
          <a:p>
            <a:r>
              <a:rPr lang="en-US" altLang="zh-CN" sz="2800" dirty="0">
                <a:solidFill>
                  <a:srgbClr val="C00000"/>
                </a:solidFill>
                <a:latin typeface="Times New Roman" panose="02020603050405020304" pitchFamily="18" charset="0"/>
                <a:cs typeface="Times New Roman" panose="02020603050405020304" pitchFamily="18" charset="0"/>
              </a:rPr>
              <a:t>It is my English teacher that/ who inspires me to get over the difficulties.</a:t>
            </a:r>
            <a:endParaRPr lang="zh-CN" altLang="zh-CN" sz="2800" dirty="0">
              <a:solidFill>
                <a:srgbClr val="C0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3. </a:t>
            </a:r>
            <a:r>
              <a:rPr lang="zh-CN" altLang="zh-CN" sz="2800" dirty="0">
                <a:latin typeface="Times New Roman" panose="02020603050405020304" pitchFamily="18" charset="0"/>
                <a:cs typeface="Times New Roman" panose="02020603050405020304" pitchFamily="18" charset="0"/>
              </a:rPr>
              <a:t>除了上面提到的之外，你最好阅读一些英文小说。</a:t>
            </a:r>
            <a:endParaRPr lang="zh-CN" altLang="zh-CN" sz="2800" dirty="0">
              <a:latin typeface="Times New Roman" panose="02020603050405020304" pitchFamily="18" charset="0"/>
              <a:cs typeface="Times New Roman" panose="02020603050405020304" pitchFamily="18" charset="0"/>
            </a:endParaRPr>
          </a:p>
          <a:p>
            <a:r>
              <a:rPr lang="en-US" altLang="zh-CN" sz="2800" dirty="0">
                <a:solidFill>
                  <a:srgbClr val="C00000"/>
                </a:solidFill>
                <a:latin typeface="Times New Roman" panose="02020603050405020304" pitchFamily="18" charset="0"/>
                <a:cs typeface="Times New Roman" panose="02020603050405020304" pitchFamily="18" charset="0"/>
              </a:rPr>
              <a:t>In addition to what has been mentioned above, you’d better read some English novels.</a:t>
            </a:r>
            <a:endParaRPr lang="zh-CN" altLang="zh-CN" sz="2800" dirty="0">
              <a:solidFill>
                <a:srgbClr val="C0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4. </a:t>
            </a:r>
            <a:r>
              <a:rPr lang="zh-CN" altLang="zh-CN" sz="2800" dirty="0">
                <a:latin typeface="Times New Roman" panose="02020603050405020304" pitchFamily="18" charset="0"/>
                <a:cs typeface="Times New Roman" panose="02020603050405020304" pitchFamily="18" charset="0"/>
              </a:rPr>
              <a:t>还有很多事要去做。(remain)</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a:t>
            </a:r>
            <a:r>
              <a:rPr lang="zh-CN" altLang="zh-CN" sz="2800" dirty="0">
                <a:solidFill>
                  <a:srgbClr val="FF0000"/>
                </a:solidFill>
                <a:latin typeface="Times New Roman" panose="02020603050405020304" pitchFamily="18" charset="0"/>
                <a:cs typeface="Times New Roman" panose="02020603050405020304" pitchFamily="18" charset="0"/>
              </a:rPr>
              <a:t>Much remains to be done</a:t>
            </a:r>
            <a:endParaRPr lang="zh-CN"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5. </a:t>
            </a:r>
            <a:r>
              <a:rPr lang="zh-CN" altLang="zh-CN" sz="2800" dirty="0">
                <a:latin typeface="Times New Roman" panose="02020603050405020304" pitchFamily="18" charset="0"/>
                <a:cs typeface="Times New Roman" panose="02020603050405020304" pitchFamily="18" charset="0"/>
              </a:rPr>
              <a:t>渴望能够被重点大学录取，他养成了每天都进行英语小说阅读的习惯。（</a:t>
            </a:r>
            <a:r>
              <a:rPr lang="en-US" altLang="zh-CN" sz="2800" dirty="0">
                <a:latin typeface="Times New Roman" panose="02020603050405020304" pitchFamily="18" charset="0"/>
                <a:cs typeface="Times New Roman" panose="02020603050405020304" pitchFamily="18" charset="0"/>
              </a:rPr>
              <a:t>desire, make it a rule to do</a:t>
            </a:r>
            <a:r>
              <a:rPr lang="zh-CN" altLang="zh-CN" sz="2800" dirty="0">
                <a:latin typeface="Times New Roman" panose="02020603050405020304" pitchFamily="18" charset="0"/>
                <a:cs typeface="Times New Roman" panose="02020603050405020304" pitchFamily="18" charset="0"/>
              </a:rPr>
              <a:t>）</a:t>
            </a:r>
            <a:endParaRPr lang="zh-CN" altLang="zh-CN" sz="2800" dirty="0">
              <a:latin typeface="Times New Roman" panose="02020603050405020304" pitchFamily="18" charset="0"/>
              <a:cs typeface="Times New Roman" panose="02020603050405020304" pitchFamily="18" charset="0"/>
            </a:endParaRPr>
          </a:p>
          <a:p>
            <a:r>
              <a:rPr lang="en-US" altLang="zh-CN" sz="2800" dirty="0">
                <a:solidFill>
                  <a:srgbClr val="C00000"/>
                </a:solidFill>
                <a:latin typeface="Times New Roman" panose="02020603050405020304" pitchFamily="18" charset="0"/>
                <a:cs typeface="Times New Roman" panose="02020603050405020304" pitchFamily="18" charset="0"/>
              </a:rPr>
              <a:t>With a strong desire to be admitted into a key university, he makes it a rule to read English novels every day</a:t>
            </a:r>
            <a:r>
              <a:rPr lang="en-US" altLang="zh-CN" sz="2800" dirty="0" smtClean="0">
                <a:solidFill>
                  <a:srgbClr val="C00000"/>
                </a:solidFill>
                <a:latin typeface="Times New Roman" panose="02020603050405020304" pitchFamily="18" charset="0"/>
                <a:cs typeface="Times New Roman" panose="02020603050405020304" pitchFamily="18" charset="0"/>
              </a:rPr>
              <a:t>.</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 calcmode="lin" valueType="num">
                                      <p:cBhvr additive="base">
                                        <p:cTn id="15" dur="500"/>
                                        <p:tgtEl>
                                          <p:spTgt spid="4">
                                            <p:txEl>
                                              <p:pRg st="5" end="5"/>
                                            </p:txEl>
                                          </p:spTgt>
                                        </p:tgtEl>
                                        <p:attrNameLst>
                                          <p:attrName>ppt_y</p:attrName>
                                        </p:attrNameLst>
                                      </p:cBhvr>
                                      <p:tavLst>
                                        <p:tav tm="0">
                                          <p:val>
                                            <p:strVal val="#ppt_y+#ppt_h*1.125000"/>
                                          </p:val>
                                        </p:tav>
                                        <p:tav tm="100000">
                                          <p:val>
                                            <p:strVal val="#ppt_y"/>
                                          </p:val>
                                        </p:tav>
                                      </p:tavLst>
                                    </p:anim>
                                    <p:animEffect transition="in" filter="wipe(up)">
                                      <p:cBhvr>
                                        <p:cTn id="16" dur="500"/>
                                        <p:tgtEl>
                                          <p:spTgt spid="4">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80365" y="285750"/>
            <a:ext cx="8503920" cy="5692775"/>
          </a:xfrm>
          <a:prstGeom prst="rect">
            <a:avLst/>
          </a:prstGeom>
          <a:noFill/>
          <a:ln w="9525">
            <a:noFill/>
          </a:ln>
        </p:spPr>
        <p:txBody>
          <a:bodyPr wrap="square">
            <a:spAutoFit/>
          </a:bodyPr>
          <a:p>
            <a:pPr indent="0"/>
            <a:r>
              <a:rPr lang="en-US" altLang="zh-CN" sz="2800" dirty="0">
                <a:latin typeface="Times New Roman" panose="02020603050405020304" pitchFamily="18" charset="0"/>
                <a:cs typeface="Times New Roman" panose="02020603050405020304" pitchFamily="18" charset="0"/>
                <a:sym typeface="+mn-ea"/>
              </a:rPr>
              <a:t>Task 1: Important phrases and key sentences</a:t>
            </a:r>
            <a:endParaRPr lang="zh-CN" altLang="zh-CN" sz="2800" dirty="0">
              <a:latin typeface="Times New Roman" panose="02020603050405020304" pitchFamily="18" charset="0"/>
              <a:cs typeface="Times New Roman" panose="02020603050405020304" pitchFamily="18" charset="0"/>
            </a:endParaRPr>
          </a:p>
          <a:p>
            <a:pPr indent="0"/>
            <a:r>
              <a:rPr lang="en-US" altLang="zh-CN" sz="2800" b="1" dirty="0">
                <a:solidFill>
                  <a:srgbClr val="FF0000"/>
                </a:solidFill>
                <a:latin typeface="Times New Roman" panose="02020603050405020304" pitchFamily="18" charset="0"/>
                <a:cs typeface="Times New Roman" panose="02020603050405020304" pitchFamily="18" charset="0"/>
                <a:sym typeface="+mn-ea"/>
              </a:rPr>
              <a:t>Important phrases</a:t>
            </a:r>
            <a:endParaRPr lang="en-US" altLang="zh-CN" sz="2800" b="1" dirty="0" smtClean="0">
              <a:solidFill>
                <a:srgbClr val="FF0000"/>
              </a:solidFill>
              <a:latin typeface="Times New Roman" panose="02020603050405020304" pitchFamily="18" charset="0"/>
              <a:cs typeface="Times New Roman" panose="02020603050405020304" pitchFamily="18" charset="0"/>
            </a:endParaRPr>
          </a:p>
          <a:p>
            <a:pPr indent="0"/>
            <a:r>
              <a:rPr lang="en-US" sz="2800" b="0">
                <a:latin typeface="Times New Roman" panose="02020603050405020304" pitchFamily="18" charset="0"/>
                <a:cs typeface="Times New Roman" panose="02020603050405020304" pitchFamily="18" charset="0"/>
              </a:rPr>
              <a:t>1. </a:t>
            </a:r>
            <a:r>
              <a:rPr lang="zh-CN" sz="2800" b="0">
                <a:latin typeface="Times New Roman" panose="02020603050405020304" pitchFamily="18" charset="0"/>
                <a:ea typeface="宋体" panose="02010600030101010101" pitchFamily="2" charset="-122"/>
                <a:cs typeface="Times New Roman" panose="02020603050405020304" pitchFamily="18" charset="0"/>
              </a:rPr>
              <a:t>随着时间的过去，久而久之</a:t>
            </a:r>
            <a:r>
              <a:rPr lang="en-US" sz="2800" b="0">
                <a:latin typeface="Times New Roman" panose="02020603050405020304" pitchFamily="18" charset="0"/>
                <a:cs typeface="Times New Roman" panose="02020603050405020304" pitchFamily="18" charset="0"/>
              </a:rPr>
              <a:t> </a:t>
            </a:r>
            <a:r>
              <a:rPr lang="en-US" sz="2800" b="0">
                <a:latin typeface="Times New Roman" panose="02020603050405020304" pitchFamily="18" charset="0"/>
                <a:ea typeface="宋体" panose="02010600030101010101" pitchFamily="2" charset="-122"/>
                <a:cs typeface="Times New Roman" panose="02020603050405020304" pitchFamily="18" charset="0"/>
              </a:rPr>
              <a:t> </a:t>
            </a:r>
            <a:r>
              <a:rPr lang="en-US" sz="2800" b="0">
                <a:latin typeface="Times New Roman" panose="02020603050405020304" pitchFamily="18" charset="0"/>
                <a:cs typeface="Times New Roman" panose="02020603050405020304" pitchFamily="18" charset="0"/>
              </a:rPr>
              <a:t>_____________2. </a:t>
            </a:r>
            <a:r>
              <a:rPr lang="zh-CN" sz="2800" b="0">
                <a:latin typeface="Times New Roman" panose="02020603050405020304" pitchFamily="18" charset="0"/>
                <a:ea typeface="宋体" panose="02010600030101010101" pitchFamily="2" charset="-122"/>
                <a:cs typeface="Times New Roman" panose="02020603050405020304" pitchFamily="18" charset="0"/>
              </a:rPr>
              <a:t>发明的黄金期</a:t>
            </a:r>
            <a:r>
              <a:rPr lang="en-US" sz="2800" b="0">
                <a:latin typeface="Times New Roman" panose="02020603050405020304" pitchFamily="18" charset="0"/>
                <a:cs typeface="Times New Roman" panose="02020603050405020304" pitchFamily="18" charset="0"/>
              </a:rPr>
              <a:t> _____________________________3. </a:t>
            </a:r>
            <a:r>
              <a:rPr lang="zh-CN" sz="2800" b="0">
                <a:latin typeface="Times New Roman" panose="02020603050405020304" pitchFamily="18" charset="0"/>
                <a:ea typeface="宋体" panose="02010600030101010101" pitchFamily="2" charset="-122"/>
                <a:cs typeface="Times New Roman" panose="02020603050405020304" pitchFamily="18" charset="0"/>
              </a:rPr>
              <a:t>虚拟现实</a:t>
            </a:r>
            <a:r>
              <a:rPr lang="en-US" sz="2800" b="0">
                <a:latin typeface="Times New Roman" panose="02020603050405020304" pitchFamily="18" charset="0"/>
                <a:cs typeface="Times New Roman" panose="02020603050405020304" pitchFamily="18" charset="0"/>
              </a:rPr>
              <a:t>  _______________________4. </a:t>
            </a:r>
            <a:r>
              <a:rPr lang="zh-CN" sz="2800" b="0">
                <a:latin typeface="Times New Roman" panose="02020603050405020304" pitchFamily="18" charset="0"/>
                <a:ea typeface="宋体" panose="02010600030101010101" pitchFamily="2" charset="-122"/>
                <a:cs typeface="Times New Roman" panose="02020603050405020304" pitchFamily="18" charset="0"/>
              </a:rPr>
              <a:t>可穿戴技术</a:t>
            </a:r>
            <a:r>
              <a:rPr lang="en-US" sz="2800" b="0">
                <a:latin typeface="Times New Roman" panose="02020603050405020304" pitchFamily="18" charset="0"/>
                <a:cs typeface="Times New Roman" panose="02020603050405020304" pitchFamily="18" charset="0"/>
              </a:rPr>
              <a:t>  __________________5. </a:t>
            </a:r>
            <a:r>
              <a:rPr lang="zh-CN" sz="2800" b="0">
                <a:latin typeface="Times New Roman" panose="02020603050405020304" pitchFamily="18" charset="0"/>
                <a:ea typeface="宋体" panose="02010600030101010101" pitchFamily="2" charset="-122"/>
                <a:cs typeface="Times New Roman" panose="02020603050405020304" pitchFamily="18" charset="0"/>
              </a:rPr>
              <a:t>和，也</a:t>
            </a:r>
            <a:r>
              <a:rPr lang="en-US" sz="2800" b="0">
                <a:latin typeface="Times New Roman" panose="02020603050405020304" pitchFamily="18" charset="0"/>
                <a:cs typeface="Times New Roman" panose="02020603050405020304" pitchFamily="18" charset="0"/>
              </a:rPr>
              <a:t> ______________________6. </a:t>
            </a:r>
            <a:r>
              <a:rPr lang="zh-CN" sz="2800" b="0">
                <a:latin typeface="Times New Roman" panose="02020603050405020304" pitchFamily="18" charset="0"/>
                <a:ea typeface="宋体" panose="02010600030101010101" pitchFamily="2" charset="-122"/>
                <a:cs typeface="Times New Roman" panose="02020603050405020304" pitchFamily="18" charset="0"/>
              </a:rPr>
              <a:t>就环境而言</a:t>
            </a:r>
            <a:r>
              <a:rPr lang="en-US" sz="2800" b="0">
                <a:latin typeface="Times New Roman" panose="02020603050405020304" pitchFamily="18" charset="0"/>
                <a:cs typeface="Times New Roman" panose="02020603050405020304" pitchFamily="18" charset="0"/>
              </a:rPr>
              <a:t> ____________________________7. </a:t>
            </a:r>
            <a:r>
              <a:rPr lang="zh-CN" sz="2800" b="0">
                <a:latin typeface="Times New Roman" panose="02020603050405020304" pitchFamily="18" charset="0"/>
                <a:ea typeface="宋体" panose="02010600030101010101" pitchFamily="2" charset="-122"/>
                <a:cs typeface="Times New Roman" panose="02020603050405020304" pitchFamily="18" charset="0"/>
              </a:rPr>
              <a:t>能够</a:t>
            </a:r>
            <a:r>
              <a:rPr lang="en-US" sz="2800" b="0">
                <a:latin typeface="Times New Roman" panose="02020603050405020304" pitchFamily="18" charset="0"/>
                <a:cs typeface="Times New Roman" panose="02020603050405020304" pitchFamily="18" charset="0"/>
              </a:rPr>
              <a:t> </a:t>
            </a:r>
            <a:r>
              <a:rPr lang="en-US" sz="2800" b="0" u="sng">
                <a:latin typeface="Times New Roman" panose="02020603050405020304" pitchFamily="18" charset="0"/>
                <a:cs typeface="Times New Roman" panose="02020603050405020304" pitchFamily="18" charset="0"/>
              </a:rPr>
              <a:t>____________________</a:t>
            </a:r>
            <a:r>
              <a:rPr lang="en-US" sz="2800" b="0">
                <a:latin typeface="Times New Roman" panose="02020603050405020304" pitchFamily="18" charset="0"/>
                <a:cs typeface="Times New Roman" panose="02020603050405020304" pitchFamily="18" charset="0"/>
              </a:rPr>
              <a:t>8. </a:t>
            </a:r>
            <a:r>
              <a:rPr lang="zh-CN" sz="2800" b="0">
                <a:latin typeface="Times New Roman" panose="02020603050405020304" pitchFamily="18" charset="0"/>
                <a:ea typeface="宋体" panose="02010600030101010101" pitchFamily="2" charset="-122"/>
                <a:cs typeface="Times New Roman" panose="02020603050405020304" pitchFamily="18" charset="0"/>
              </a:rPr>
              <a:t>以</a:t>
            </a:r>
            <a:r>
              <a:rPr lang="en-US" sz="2800" b="0">
                <a:latin typeface="Times New Roman" panose="02020603050405020304" pitchFamily="18" charset="0"/>
                <a:ea typeface="宋体" panose="02010600030101010101" pitchFamily="2" charset="-122"/>
                <a:cs typeface="Times New Roman" panose="02020603050405020304" pitchFamily="18" charset="0"/>
              </a:rPr>
              <a:t>…</a:t>
            </a:r>
            <a:r>
              <a:rPr lang="zh-CN" sz="2800" b="0">
                <a:latin typeface="Times New Roman" panose="02020603050405020304" pitchFamily="18" charset="0"/>
                <a:ea typeface="宋体" panose="02010600030101010101" pitchFamily="2" charset="-122"/>
                <a:cs typeface="Times New Roman" panose="02020603050405020304" pitchFamily="18" charset="0"/>
              </a:rPr>
              <a:t>开始</a:t>
            </a:r>
            <a:r>
              <a:rPr lang="en-US" sz="2800" b="0">
                <a:latin typeface="Times New Roman" panose="02020603050405020304" pitchFamily="18" charset="0"/>
                <a:cs typeface="Times New Roman" panose="02020603050405020304" pitchFamily="18" charset="0"/>
              </a:rPr>
              <a:t>  _____________9. </a:t>
            </a:r>
            <a:r>
              <a:rPr lang="zh-CN" sz="2800" b="0">
                <a:latin typeface="Times New Roman" panose="02020603050405020304" pitchFamily="18" charset="0"/>
                <a:ea typeface="宋体" panose="02010600030101010101" pitchFamily="2" charset="-122"/>
                <a:cs typeface="Times New Roman" panose="02020603050405020304" pitchFamily="18" charset="0"/>
              </a:rPr>
              <a:t>导致</a:t>
            </a:r>
            <a:r>
              <a:rPr lang="en-US" sz="2800" b="0">
                <a:latin typeface="Times New Roman" panose="02020603050405020304" pitchFamily="18" charset="0"/>
                <a:cs typeface="Times New Roman" panose="02020603050405020304" pitchFamily="18" charset="0"/>
              </a:rPr>
              <a:t> __________10. </a:t>
            </a:r>
            <a:r>
              <a:rPr lang="zh-CN" sz="2800" b="0">
                <a:latin typeface="Times New Roman" panose="02020603050405020304" pitchFamily="18" charset="0"/>
                <a:ea typeface="宋体" panose="02010600030101010101" pitchFamily="2" charset="-122"/>
                <a:cs typeface="Times New Roman" panose="02020603050405020304" pitchFamily="18" charset="0"/>
              </a:rPr>
              <a:t>别轻易说绝不</a:t>
            </a:r>
            <a:r>
              <a:rPr lang="en-US" sz="2800" b="0">
                <a:latin typeface="Times New Roman" panose="02020603050405020304" pitchFamily="18" charset="0"/>
                <a:cs typeface="Times New Roman" panose="02020603050405020304" pitchFamily="18" charset="0"/>
              </a:rPr>
              <a:t> _______________________</a:t>
            </a:r>
            <a:endParaRPr lang="en-US" sz="2800" b="0">
              <a:latin typeface="Times New Roman" panose="02020603050405020304" pitchFamily="18" charset="0"/>
              <a:cs typeface="Times New Roman" panose="02020603050405020304" pitchFamily="18" charset="0"/>
            </a:endParaRPr>
          </a:p>
          <a:p>
            <a:endParaRPr lang="en-US" altLang="en-US" sz="2800" b="0">
              <a:latin typeface="Times New Roman" panose="02020603050405020304" pitchFamily="18" charset="0"/>
              <a:cs typeface="Times New Roman" panose="02020603050405020304" pitchFamily="18" charset="0"/>
            </a:endParaRPr>
          </a:p>
        </p:txBody>
      </p:sp>
      <p:sp>
        <p:nvSpPr>
          <p:cNvPr id="2" name="文本框 1"/>
          <p:cNvSpPr txBox="1"/>
          <p:nvPr/>
        </p:nvSpPr>
        <p:spPr>
          <a:xfrm>
            <a:off x="5380355" y="1011555"/>
            <a:ext cx="1781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over time</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3190240" y="1533525"/>
            <a:ext cx="49034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the golden age of invention</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687955" y="1995170"/>
            <a:ext cx="290576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virtual reality</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2791460" y="2426970"/>
            <a:ext cx="234378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wearable tech</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2273300" y="2870835"/>
            <a:ext cx="1781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as well as</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2791460" y="3244215"/>
            <a:ext cx="537908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in terms of the environment</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1572895" y="3682365"/>
            <a:ext cx="280162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be capable of</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2368550" y="4075430"/>
            <a:ext cx="1781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start with</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1572895" y="4493895"/>
            <a:ext cx="1781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lead to</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3408680" y="5015865"/>
            <a:ext cx="284416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never say never</a:t>
            </a:r>
            <a:endParaRPr lang="zh-CN" altLang="en-US"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 calcmode="lin" valueType="num">
                                      <p:cBhvr additive="base">
                                        <p:cTn id="3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additive="base">
                                        <p:cTn id="4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 calcmode="lin" valueType="num">
                                      <p:cBhvr additive="base">
                                        <p:cTn id="4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0">
                                            <p:txEl>
                                              <p:pRg st="0" end="0"/>
                                            </p:txEl>
                                          </p:spTgt>
                                        </p:tgtEl>
                                        <p:attrNameLst>
                                          <p:attrName>style.visibility</p:attrName>
                                        </p:attrNameLst>
                                      </p:cBhvr>
                                      <p:to>
                                        <p:strVal val="visible"/>
                                      </p:to>
                                    </p:set>
                                    <p:anim calcmode="lin" valueType="num">
                                      <p:cBhvr additive="base">
                                        <p:cTn id="5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1">
                                            <p:txEl>
                                              <p:pRg st="0" end="0"/>
                                            </p:txEl>
                                          </p:spTgt>
                                        </p:tgtEl>
                                        <p:attrNameLst>
                                          <p:attrName>style.visibility</p:attrName>
                                        </p:attrNameLst>
                                      </p:cBhvr>
                                      <p:to>
                                        <p:strVal val="visible"/>
                                      </p:to>
                                    </p:set>
                                    <p:anim calcmode="lin" valueType="num">
                                      <p:cBhvr additive="base">
                                        <p:cTn id="61"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24754"/>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Task </a:t>
            </a:r>
            <a:r>
              <a:rPr lang="en-US" altLang="zh-CN" sz="2800" dirty="0">
                <a:latin typeface="Times New Roman" panose="02020603050405020304" pitchFamily="18" charset="0"/>
                <a:cs typeface="Times New Roman" panose="02020603050405020304" pitchFamily="18" charset="0"/>
              </a:rPr>
              <a:t>7: Fill in the blanks.  (</a:t>
            </a:r>
            <a:r>
              <a:rPr lang="zh-CN" altLang="zh-CN" sz="2800" dirty="0">
                <a:latin typeface="Times New Roman" panose="02020603050405020304" pitchFamily="18" charset="0"/>
                <a:cs typeface="Times New Roman" panose="02020603050405020304" pitchFamily="18" charset="0"/>
              </a:rPr>
              <a:t>课文语法填空</a:t>
            </a:r>
            <a:r>
              <a:rPr lang="en-US" altLang="zh-CN" sz="2800" dirty="0">
                <a:latin typeface="Times New Roman" panose="02020603050405020304" pitchFamily="18" charset="0"/>
                <a:cs typeface="Times New Roman" panose="02020603050405020304" pitchFamily="18" charset="0"/>
              </a:rPr>
              <a:t>)</a:t>
            </a:r>
            <a:endParaRPr lang="zh-CN" altLang="zh-CN" sz="2800" dirty="0">
              <a:latin typeface="Times New Roman" panose="02020603050405020304" pitchFamily="18" charset="0"/>
              <a:cs typeface="Times New Roman" panose="02020603050405020304" pitchFamily="18" charset="0"/>
            </a:endParaRPr>
          </a:p>
          <a:p>
            <a:r>
              <a:rPr lang="en-US" altLang="zh-CN" sz="2800" dirty="0" err="1">
                <a:latin typeface="Times New Roman" panose="02020603050405020304" pitchFamily="18" charset="0"/>
                <a:cs typeface="Times New Roman" panose="02020603050405020304" pitchFamily="18" charset="0"/>
              </a:rPr>
              <a:t>Dr</a:t>
            </a:r>
            <a:r>
              <a:rPr lang="en-US" altLang="zh-CN" sz="2800" dirty="0">
                <a:latin typeface="Times New Roman" panose="02020603050405020304" pitchFamily="18" charset="0"/>
                <a:cs typeface="Times New Roman" panose="02020603050405020304" pitchFamily="18" charset="0"/>
              </a:rPr>
              <a:t> Richard </a:t>
            </a:r>
            <a:r>
              <a:rPr lang="en-US" altLang="zh-CN" sz="2800" dirty="0" err="1">
                <a:latin typeface="Times New Roman" panose="02020603050405020304" pitchFamily="18" charset="0"/>
                <a:cs typeface="Times New Roman" panose="02020603050405020304" pitchFamily="18" charset="0"/>
              </a:rPr>
              <a:t>Fairhurst</a:t>
            </a:r>
            <a:r>
              <a:rPr lang="en-US" altLang="zh-CN" sz="2800" dirty="0">
                <a:latin typeface="Times New Roman" panose="02020603050405020304" pitchFamily="18" charset="0"/>
                <a:cs typeface="Times New Roman" panose="02020603050405020304" pitchFamily="18" charset="0"/>
              </a:rPr>
              <a:t>, (1) ______new book </a:t>
            </a:r>
            <a:r>
              <a:rPr lang="en-US" altLang="zh-CN" sz="2800" i="1" dirty="0">
                <a:latin typeface="Times New Roman" panose="02020603050405020304" pitchFamily="18" charset="0"/>
                <a:cs typeface="Times New Roman" panose="02020603050405020304" pitchFamily="18" charset="0"/>
              </a:rPr>
              <a:t>The New Age of Invention</a:t>
            </a:r>
            <a:r>
              <a:rPr lang="en-US" altLang="zh-CN" sz="2800" dirty="0">
                <a:latin typeface="Times New Roman" panose="02020603050405020304" pitchFamily="18" charset="0"/>
                <a:cs typeface="Times New Roman" panose="02020603050405020304" pitchFamily="18" charset="0"/>
              </a:rPr>
              <a:t> has just been published, is an (2)________(invent) himself. He thinks there have been ______(gold)ages of invention throughout history and the present day is (4)__ new age for inventions. Most of the new great inventions are (5)_____(base) on advances in virtual reality, wearable tech, the flexible battery, medicine and (6)____________ (environment) science. 3D printers have been used to make replacement hearts and bone parts. in terms of the environment, it is now possible to create an intelligent walking house. It is capable (7)___ using GPS technology to travel to different places, with computing technology (8)__________ (control) its “legs”. </a:t>
            </a:r>
            <a:endParaRPr lang="zh-CN" altLang="en-US" sz="2800" dirty="0">
              <a:latin typeface="Times New Roman" panose="02020603050405020304" pitchFamily="18" charset="0"/>
              <a:cs typeface="Times New Roman" panose="02020603050405020304" pitchFamily="18" charset="0"/>
            </a:endParaRPr>
          </a:p>
        </p:txBody>
      </p:sp>
      <p:sp>
        <p:nvSpPr>
          <p:cNvPr id="4" name="矩形 3"/>
          <p:cNvSpPr/>
          <p:nvPr/>
        </p:nvSpPr>
        <p:spPr>
          <a:xfrm>
            <a:off x="3707904" y="475646"/>
            <a:ext cx="1101584"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whose</a:t>
            </a:r>
            <a:endParaRPr lang="zh-CN" altLang="en-US" dirty="0"/>
          </a:p>
        </p:txBody>
      </p:sp>
      <p:sp>
        <p:nvSpPr>
          <p:cNvPr id="5" name="矩形 4"/>
          <p:cNvSpPr/>
          <p:nvPr/>
        </p:nvSpPr>
        <p:spPr>
          <a:xfrm>
            <a:off x="6156176" y="908720"/>
            <a:ext cx="1380506"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inventor</a:t>
            </a:r>
            <a:endParaRPr lang="zh-CN" altLang="en-US" dirty="0"/>
          </a:p>
        </p:txBody>
      </p:sp>
      <p:sp>
        <p:nvSpPr>
          <p:cNvPr id="6" name="矩形 5"/>
          <p:cNvSpPr/>
          <p:nvPr/>
        </p:nvSpPr>
        <p:spPr>
          <a:xfrm>
            <a:off x="5076056" y="1325563"/>
            <a:ext cx="1160895"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golden</a:t>
            </a:r>
            <a:endParaRPr lang="zh-CN" altLang="en-US" dirty="0"/>
          </a:p>
        </p:txBody>
      </p:sp>
      <p:sp>
        <p:nvSpPr>
          <p:cNvPr id="7" name="矩形 6"/>
          <p:cNvSpPr/>
          <p:nvPr/>
        </p:nvSpPr>
        <p:spPr>
          <a:xfrm>
            <a:off x="7884368" y="1784766"/>
            <a:ext cx="343364"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a</a:t>
            </a:r>
            <a:endParaRPr lang="zh-CN" altLang="en-US" dirty="0"/>
          </a:p>
        </p:txBody>
      </p:sp>
      <p:sp>
        <p:nvSpPr>
          <p:cNvPr id="8" name="矩形 7"/>
          <p:cNvSpPr/>
          <p:nvPr/>
        </p:nvSpPr>
        <p:spPr>
          <a:xfrm>
            <a:off x="467544" y="2548912"/>
            <a:ext cx="1000595" cy="523220"/>
          </a:xfrm>
          <a:prstGeom prst="rect">
            <a:avLst/>
          </a:prstGeom>
        </p:spPr>
        <p:txBody>
          <a:bodyPr wrap="none">
            <a:spAutoFit/>
          </a:bodyPr>
          <a:lstStyle/>
          <a:p>
            <a:r>
              <a:rPr lang="en-US" altLang="zh-CN" sz="2800" dirty="0" smtClean="0">
                <a:solidFill>
                  <a:srgbClr val="C00000"/>
                </a:solidFill>
                <a:latin typeface="Times New Roman" panose="02020603050405020304" pitchFamily="18" charset="0"/>
                <a:cs typeface="Times New Roman" panose="02020603050405020304" pitchFamily="18" charset="0"/>
              </a:rPr>
              <a:t>based</a:t>
            </a:r>
            <a:endParaRPr lang="zh-CN" altLang="en-US" dirty="0"/>
          </a:p>
        </p:txBody>
      </p:sp>
      <p:sp>
        <p:nvSpPr>
          <p:cNvPr id="9" name="矩形 8"/>
          <p:cNvSpPr/>
          <p:nvPr/>
        </p:nvSpPr>
        <p:spPr>
          <a:xfrm>
            <a:off x="5436096" y="2977788"/>
            <a:ext cx="2255746"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environmental</a:t>
            </a:r>
            <a:endParaRPr lang="zh-CN" altLang="en-US" dirty="0"/>
          </a:p>
        </p:txBody>
      </p:sp>
      <p:sp>
        <p:nvSpPr>
          <p:cNvPr id="10" name="矩形 9"/>
          <p:cNvSpPr/>
          <p:nvPr/>
        </p:nvSpPr>
        <p:spPr>
          <a:xfrm>
            <a:off x="3397233" y="4693603"/>
            <a:ext cx="484428"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of</a:t>
            </a:r>
            <a:endParaRPr lang="zh-CN" altLang="en-US" dirty="0"/>
          </a:p>
        </p:txBody>
      </p:sp>
      <p:sp>
        <p:nvSpPr>
          <p:cNvPr id="11" name="矩形 10"/>
          <p:cNvSpPr/>
          <p:nvPr/>
        </p:nvSpPr>
        <p:spPr>
          <a:xfrm>
            <a:off x="6978129" y="5128137"/>
            <a:ext cx="1758815"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controlling</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p:tgtEl>
                                          <p:spTgt spid="7"/>
                                        </p:tgtEl>
                                        <p:attrNameLst>
                                          <p:attrName>ppt_y</p:attrName>
                                        </p:attrNameLst>
                                      </p:cBhvr>
                                      <p:tavLst>
                                        <p:tav tm="0">
                                          <p:val>
                                            <p:strVal val="#ppt_y+#ppt_h*1.125000"/>
                                          </p:val>
                                        </p:tav>
                                        <p:tav tm="100000">
                                          <p:val>
                                            <p:strVal val="#ppt_y"/>
                                          </p:val>
                                        </p:tav>
                                      </p:tavLst>
                                    </p:anim>
                                    <p:animEffect transition="in" filter="wipe(up)">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P spid="10" grpId="0"/>
      <p:bldP spid="11"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465" y="861695"/>
            <a:ext cx="9144000" cy="2246769"/>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Solar </a:t>
            </a:r>
            <a:r>
              <a:rPr lang="en-US" altLang="zh-CN" sz="2800" dirty="0">
                <a:latin typeface="Times New Roman" panose="02020603050405020304" pitchFamily="18" charset="0"/>
                <a:cs typeface="Times New Roman" panose="02020603050405020304" pitchFamily="18" charset="0"/>
              </a:rPr>
              <a:t>technology can be eco-friendly, too. Most inventions start with recognizing a problem that (9)_____(need) a solution. People have an incredible desire (10)_______(think) and create, and that is the real spirit of invention.</a:t>
            </a:r>
            <a:endParaRPr lang="zh-CN" altLang="zh-CN" sz="2800" dirty="0">
              <a:latin typeface="Times New Roman" panose="02020603050405020304" pitchFamily="18" charset="0"/>
              <a:cs typeface="Times New Roman" panose="02020603050405020304" pitchFamily="18" charset="0"/>
            </a:endParaRPr>
          </a:p>
          <a:p>
            <a:endParaRPr lang="zh-CN" altLang="en-US" sz="2800" dirty="0">
              <a:latin typeface="Times New Roman" panose="02020603050405020304" pitchFamily="18" charset="0"/>
              <a:cs typeface="Times New Roman" panose="02020603050405020304" pitchFamily="18" charset="0"/>
            </a:endParaRPr>
          </a:p>
        </p:txBody>
      </p:sp>
      <p:sp>
        <p:nvSpPr>
          <p:cNvPr id="4" name="矩形 3"/>
          <p:cNvSpPr/>
          <p:nvPr/>
        </p:nvSpPr>
        <p:spPr>
          <a:xfrm>
            <a:off x="6046961" y="1307252"/>
            <a:ext cx="1000595" cy="523220"/>
          </a:xfrm>
          <a:prstGeom prst="rect">
            <a:avLst/>
          </a:prstGeom>
        </p:spPr>
        <p:txBody>
          <a:bodyPr wrap="none">
            <a:spAutoFit/>
          </a:bodyPr>
          <a:lstStyle/>
          <a:p>
            <a:r>
              <a:rPr lang="en-US" altLang="zh-CN" sz="2800" dirty="0">
                <a:solidFill>
                  <a:srgbClr val="C00000"/>
                </a:solidFill>
                <a:latin typeface="Times New Roman" panose="02020603050405020304" pitchFamily="18" charset="0"/>
                <a:cs typeface="Times New Roman" panose="02020603050405020304" pitchFamily="18" charset="0"/>
              </a:rPr>
              <a:t>needs</a:t>
            </a:r>
            <a:endParaRPr lang="zh-CN" altLang="en-US" dirty="0"/>
          </a:p>
        </p:txBody>
      </p:sp>
      <p:sp>
        <p:nvSpPr>
          <p:cNvPr id="5" name="矩形 4"/>
          <p:cNvSpPr/>
          <p:nvPr/>
        </p:nvSpPr>
        <p:spPr>
          <a:xfrm>
            <a:off x="6867877" y="1723469"/>
            <a:ext cx="1290738" cy="523220"/>
          </a:xfrm>
          <a:prstGeom prst="rect">
            <a:avLst/>
          </a:prstGeom>
        </p:spPr>
        <p:txBody>
          <a:bodyPr wrap="none">
            <a:spAutoFit/>
          </a:bodyPr>
          <a:lstStyle/>
          <a:p>
            <a:pPr lvl="0"/>
            <a:r>
              <a:rPr lang="en-US" altLang="zh-CN" sz="2800" dirty="0">
                <a:solidFill>
                  <a:srgbClr val="C00000"/>
                </a:solidFill>
                <a:latin typeface="Times New Roman" panose="02020603050405020304" pitchFamily="18" charset="0"/>
                <a:cs typeface="Times New Roman" panose="02020603050405020304" pitchFamily="18" charset="0"/>
              </a:rPr>
              <a:t>to think</a:t>
            </a:r>
            <a:endParaRPr lang="zh-CN" altLang="zh-CN" sz="2800"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80365" y="285750"/>
            <a:ext cx="8503920" cy="4399915"/>
          </a:xfrm>
          <a:prstGeom prst="rect">
            <a:avLst/>
          </a:prstGeom>
          <a:noFill/>
          <a:ln w="9525">
            <a:noFill/>
          </a:ln>
        </p:spPr>
        <p:txBody>
          <a:bodyPr wrap="square">
            <a:spAutoFit/>
          </a:bodyPr>
          <a:p>
            <a:pPr indent="0"/>
            <a:r>
              <a:rPr lang="en-US" sz="2800" b="0">
                <a:latin typeface="Times New Roman" panose="02020603050405020304" pitchFamily="18" charset="0"/>
                <a:cs typeface="Times New Roman" panose="02020603050405020304" pitchFamily="18" charset="0"/>
              </a:rPr>
              <a:t>11. </a:t>
            </a:r>
            <a:r>
              <a:rPr lang="zh-CN" sz="2800" b="0">
                <a:latin typeface="Times New Roman" panose="02020603050405020304" pitchFamily="18" charset="0"/>
                <a:ea typeface="宋体" panose="02010600030101010101" pitchFamily="2" charset="-122"/>
                <a:cs typeface="Times New Roman" panose="02020603050405020304" pitchFamily="18" charset="0"/>
              </a:rPr>
              <a:t>在新的技术时代</a:t>
            </a:r>
            <a:r>
              <a:rPr lang="en-US" sz="2800" b="0">
                <a:latin typeface="Times New Roman" panose="02020603050405020304" pitchFamily="18" charset="0"/>
                <a:cs typeface="Times New Roman" panose="02020603050405020304" pitchFamily="18" charset="0"/>
              </a:rPr>
              <a:t>  ______________________12. </a:t>
            </a:r>
            <a:r>
              <a:rPr lang="zh-CN" sz="2800" b="0">
                <a:latin typeface="Times New Roman" panose="02020603050405020304" pitchFamily="18" charset="0"/>
                <a:ea typeface="宋体" panose="02010600030101010101" pitchFamily="2" charset="-122"/>
                <a:cs typeface="Times New Roman" panose="02020603050405020304" pitchFamily="18" charset="0"/>
              </a:rPr>
              <a:t>在历史的长河中</a:t>
            </a:r>
            <a:r>
              <a:rPr lang="en-US" sz="2800" b="0">
                <a:latin typeface="Times New Roman" panose="02020603050405020304" pitchFamily="18" charset="0"/>
                <a:cs typeface="Times New Roman" panose="02020603050405020304" pitchFamily="18" charset="0"/>
              </a:rPr>
              <a:t> _________________________13. </a:t>
            </a:r>
            <a:r>
              <a:rPr lang="zh-CN" sz="2800" b="0">
                <a:latin typeface="Times New Roman" panose="02020603050405020304" pitchFamily="18" charset="0"/>
                <a:ea typeface="宋体" panose="02010600030101010101" pitchFamily="2" charset="-122"/>
                <a:cs typeface="Times New Roman" panose="02020603050405020304" pitchFamily="18" charset="0"/>
              </a:rPr>
              <a:t>基于技术的</a:t>
            </a:r>
            <a:r>
              <a:rPr lang="en-US" sz="2800" b="0" u="sng">
                <a:latin typeface="Times New Roman" panose="02020603050405020304" pitchFamily="18" charset="0"/>
                <a:cs typeface="Times New Roman" panose="02020603050405020304" pitchFamily="18" charset="0"/>
              </a:rPr>
              <a:t> _____________</a:t>
            </a:r>
            <a:r>
              <a:rPr lang="en-US" sz="2800" b="0">
                <a:latin typeface="Times New Roman" panose="02020603050405020304" pitchFamily="18" charset="0"/>
                <a:cs typeface="Times New Roman" panose="02020603050405020304" pitchFamily="18" charset="0"/>
              </a:rPr>
              <a:t>   </a:t>
            </a:r>
            <a:r>
              <a:rPr lang="zh-CN" sz="2800" b="0">
                <a:latin typeface="Times New Roman" panose="02020603050405020304" pitchFamily="18" charset="0"/>
                <a:ea typeface="宋体" panose="02010600030101010101" pitchFamily="2" charset="-122"/>
                <a:cs typeface="Times New Roman" panose="02020603050405020304" pitchFamily="18" charset="0"/>
              </a:rPr>
              <a:t>拓展：</a:t>
            </a:r>
            <a:r>
              <a:rPr lang="en-US" sz="2800" b="0">
                <a:latin typeface="Times New Roman" panose="02020603050405020304" pitchFamily="18" charset="0"/>
                <a:cs typeface="Times New Roman" panose="02020603050405020304" pitchFamily="18" charset="0"/>
              </a:rPr>
              <a:t> high-tech </a:t>
            </a:r>
            <a:r>
              <a:rPr lang="zh-CN" sz="2800" b="0">
                <a:latin typeface="Times New Roman" panose="02020603050405020304" pitchFamily="18" charset="0"/>
                <a:ea typeface="宋体" panose="02010600030101010101" pitchFamily="2" charset="-122"/>
                <a:cs typeface="Times New Roman" panose="02020603050405020304" pitchFamily="18" charset="0"/>
              </a:rPr>
              <a:t>高科技</a:t>
            </a:r>
            <a:r>
              <a:rPr lang="en-US" sz="2800" b="0">
                <a:latin typeface="Times New Roman" panose="02020603050405020304" pitchFamily="18" charset="0"/>
                <a:cs typeface="Times New Roman" panose="02020603050405020304" pitchFamily="18" charset="0"/>
              </a:rPr>
              <a:t>14. </a:t>
            </a:r>
            <a:r>
              <a:rPr lang="zh-CN" sz="2800" b="0">
                <a:latin typeface="Times New Roman" panose="02020603050405020304" pitchFamily="18" charset="0"/>
                <a:ea typeface="宋体" panose="02010600030101010101" pitchFamily="2" charset="-122"/>
                <a:cs typeface="Times New Roman" panose="02020603050405020304" pitchFamily="18" charset="0"/>
              </a:rPr>
              <a:t>制作移植心脏和部分骨骼</a:t>
            </a:r>
            <a:endParaRPr lang="en-US" sz="2800" b="0">
              <a:latin typeface="Times New Roman" panose="02020603050405020304" pitchFamily="18" charset="0"/>
              <a:ea typeface="宋体" panose="02010600030101010101" pitchFamily="2" charset="-122"/>
              <a:cs typeface="Times New Roman" panose="02020603050405020304" pitchFamily="18" charset="0"/>
            </a:endParaRPr>
          </a:p>
          <a:p>
            <a:pPr indent="0"/>
            <a:r>
              <a:rPr lang="en-US" sz="2800" b="0">
                <a:latin typeface="Times New Roman" panose="02020603050405020304" pitchFamily="18" charset="0"/>
                <a:ea typeface="宋体" panose="02010600030101010101" pitchFamily="2" charset="-122"/>
                <a:cs typeface="Times New Roman" panose="02020603050405020304" pitchFamily="18" charset="0"/>
              </a:rPr>
              <a:t>    </a:t>
            </a:r>
            <a:r>
              <a:rPr lang="en-US" sz="2800" b="0">
                <a:latin typeface="Times New Roman" panose="02020603050405020304" pitchFamily="18" charset="0"/>
                <a:cs typeface="Times New Roman" panose="02020603050405020304" pitchFamily="18" charset="0"/>
              </a:rPr>
              <a:t>__________________________________________15. 干</a:t>
            </a:r>
            <a:r>
              <a:rPr lang="zh-CN" sz="2800" b="0">
                <a:latin typeface="Times New Roman" panose="02020603050405020304" pitchFamily="18" charset="0"/>
                <a:ea typeface="宋体" panose="02010600030101010101" pitchFamily="2" charset="-122"/>
                <a:cs typeface="Times New Roman" panose="02020603050405020304" pitchFamily="18" charset="0"/>
              </a:rPr>
              <a:t>干货满满啊！</a:t>
            </a:r>
            <a:r>
              <a:rPr lang="en-US" sz="2800" b="0">
                <a:latin typeface="Times New Roman" panose="02020603050405020304" pitchFamily="18" charset="0"/>
                <a:cs typeface="Times New Roman" panose="02020603050405020304" pitchFamily="18" charset="0"/>
              </a:rPr>
              <a:t>________________________16. </a:t>
            </a:r>
            <a:r>
              <a:rPr lang="zh-CN" sz="2800" b="0">
                <a:latin typeface="Times New Roman" panose="02020603050405020304" pitchFamily="18" charset="0"/>
                <a:ea typeface="宋体" panose="02010600030101010101" pitchFamily="2" charset="-122"/>
                <a:cs typeface="Times New Roman" panose="02020603050405020304" pitchFamily="18" charset="0"/>
              </a:rPr>
              <a:t>很有意思！</a:t>
            </a:r>
            <a:r>
              <a:rPr lang="en-US" sz="2800" b="0">
                <a:latin typeface="Times New Roman" panose="02020603050405020304" pitchFamily="18" charset="0"/>
                <a:cs typeface="Times New Roman" panose="02020603050405020304" pitchFamily="18" charset="0"/>
              </a:rPr>
              <a:t>_______________________</a:t>
            </a:r>
            <a:r>
              <a:rPr lang="en-US" sz="2800" b="0" u="sng">
                <a:latin typeface="Times New Roman" panose="02020603050405020304" pitchFamily="18" charset="0"/>
                <a:cs typeface="Times New Roman" panose="02020603050405020304" pitchFamily="18" charset="0"/>
              </a:rPr>
              <a:t> </a:t>
            </a:r>
            <a:r>
              <a:rPr lang="en-US" sz="2800" b="0">
                <a:latin typeface="Times New Roman" panose="02020603050405020304" pitchFamily="18" charset="0"/>
                <a:cs typeface="Times New Roman" panose="02020603050405020304" pitchFamily="18" charset="0"/>
              </a:rPr>
              <a:t>17. </a:t>
            </a:r>
            <a:r>
              <a:rPr lang="zh-CN" sz="2800" b="0">
                <a:latin typeface="Times New Roman" panose="02020603050405020304" pitchFamily="18" charset="0"/>
                <a:ea typeface="宋体" panose="02010600030101010101" pitchFamily="2" charset="-122"/>
                <a:cs typeface="Times New Roman" panose="02020603050405020304" pitchFamily="18" charset="0"/>
              </a:rPr>
              <a:t>智能可移动房屋</a:t>
            </a:r>
            <a:r>
              <a:rPr lang="en-US" sz="2800" b="0">
                <a:latin typeface="Times New Roman" panose="02020603050405020304" pitchFamily="18" charset="0"/>
                <a:cs typeface="Times New Roman" panose="02020603050405020304" pitchFamily="18" charset="0"/>
              </a:rPr>
              <a:t> ________________________18. </a:t>
            </a:r>
            <a:r>
              <a:rPr lang="zh-CN" sz="2800" b="0">
                <a:latin typeface="Times New Roman" panose="02020603050405020304" pitchFamily="18" charset="0"/>
                <a:ea typeface="宋体" panose="02010600030101010101" pitchFamily="2" charset="-122"/>
                <a:cs typeface="Times New Roman" panose="02020603050405020304" pitchFamily="18" charset="0"/>
              </a:rPr>
              <a:t>在古代</a:t>
            </a:r>
            <a:r>
              <a:rPr lang="en-US" sz="2800" b="0">
                <a:latin typeface="Times New Roman" panose="02020603050405020304" pitchFamily="18" charset="0"/>
                <a:cs typeface="Times New Roman" panose="02020603050405020304" pitchFamily="18" charset="0"/>
              </a:rPr>
              <a:t> ________________</a:t>
            </a:r>
            <a:endParaRPr lang="en-US" altLang="en-US" sz="2800" b="0">
              <a:latin typeface="Times New Roman" panose="02020603050405020304" pitchFamily="18" charset="0"/>
              <a:cs typeface="Times New Roman" panose="02020603050405020304" pitchFamily="18" charset="0"/>
            </a:endParaRPr>
          </a:p>
          <a:p>
            <a:endParaRPr lang="en-US" altLang="en-US" sz="2800" b="0">
              <a:latin typeface="Times New Roman" panose="02020603050405020304" pitchFamily="18" charset="0"/>
              <a:cs typeface="Times New Roman" panose="02020603050405020304" pitchFamily="18" charset="0"/>
            </a:endParaRPr>
          </a:p>
        </p:txBody>
      </p:sp>
      <p:sp>
        <p:nvSpPr>
          <p:cNvPr id="11" name="文本框 10"/>
          <p:cNvSpPr txBox="1"/>
          <p:nvPr/>
        </p:nvSpPr>
        <p:spPr>
          <a:xfrm>
            <a:off x="3599180" y="285750"/>
            <a:ext cx="478980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in the new age of technology</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3599180" y="746760"/>
            <a:ext cx="47377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throughout history</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2717165" y="1158875"/>
            <a:ext cx="284416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tech-based</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84530" y="2360930"/>
            <a:ext cx="76517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make replacement hearts and bone parts</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3529330" y="2882900"/>
            <a:ext cx="284416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Impressive stuff</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2595245" y="3240405"/>
            <a:ext cx="546481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That’s an interesting point</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3599180" y="3709670"/>
            <a:ext cx="49974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an intelligent walking house</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2181225" y="4163695"/>
            <a:ext cx="43313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in ancient times</a:t>
            </a:r>
            <a:endParaRPr lang="zh-CN" altLang="en-US"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anim calcmode="lin" valueType="num">
                                      <p:cBhvr additive="base">
                                        <p:cTn id="4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anim calcmode="lin" valueType="num">
                                      <p:cBhvr additive="base">
                                        <p:cTn id="4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6048"/>
            <a:ext cx="9252520" cy="6554470"/>
          </a:xfrm>
          <a:prstGeom prst="rect">
            <a:avLst/>
          </a:prstGeom>
          <a:noFill/>
        </p:spPr>
        <p:txBody>
          <a:bodyPr wrap="square" rtlCol="0">
            <a:spAutoFit/>
          </a:bodyPr>
          <a:lstStyle/>
          <a:p>
            <a:r>
              <a:rPr lang="zh-CN" altLang="en-US" sz="2800" dirty="0">
                <a:solidFill>
                  <a:schemeClr val="tx1"/>
                </a:solidFill>
                <a:latin typeface="Times New Roman" panose="02020603050405020304" pitchFamily="18" charset="0"/>
                <a:cs typeface="Times New Roman" panose="02020603050405020304" pitchFamily="18" charset="0"/>
              </a:rPr>
              <a:t>1. ___________, important advances _______________ in medicine and environmental science __________increasing computer power.</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另外，多亏了日益增长的计算机能力，在医学和环保科学方面已经取得了重要的进展。</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2. ________________ inspires us to invent things?</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是什么激励我们去发明东西呢？</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3. ______________________is ____ we ________________ </a:t>
            </a:r>
            <a:r>
              <a:rPr lang="en-US" altLang="zh-CN" sz="2800" dirty="0">
                <a:solidFill>
                  <a:schemeClr val="tx1"/>
                </a:solidFill>
                <a:latin typeface="Times New Roman" panose="02020603050405020304" pitchFamily="18" charset="0"/>
                <a:cs typeface="Times New Roman" panose="02020603050405020304" pitchFamily="18" charset="0"/>
              </a:rPr>
              <a:t>________</a:t>
            </a:r>
            <a:r>
              <a:rPr lang="zh-CN" altLang="en-US" sz="2800" dirty="0">
                <a:solidFill>
                  <a:schemeClr val="tx1"/>
                </a:solidFill>
                <a:latin typeface="Times New Roman" panose="02020603050405020304" pitchFamily="18" charset="0"/>
                <a:cs typeface="Times New Roman" panose="02020603050405020304" pitchFamily="18" charset="0"/>
              </a:rPr>
              <a:t>think and create, and that</a:t>
            </a:r>
            <a:r>
              <a:rPr lang="en-US" altLang="zh-CN" sz="2800" dirty="0">
                <a:solidFill>
                  <a:schemeClr val="tx1"/>
                </a:solidFill>
                <a:latin typeface="Times New Roman" panose="02020603050405020304" pitchFamily="18" charset="0"/>
                <a:cs typeface="Times New Roman" panose="02020603050405020304" pitchFamily="18" charset="0"/>
              </a:rPr>
              <a:t>'</a:t>
            </a:r>
            <a:r>
              <a:rPr lang="zh-CN" altLang="en-US" sz="2800" dirty="0">
                <a:solidFill>
                  <a:schemeClr val="tx1"/>
                </a:solidFill>
                <a:latin typeface="Times New Roman" panose="02020603050405020304" pitchFamily="18" charset="0"/>
                <a:cs typeface="Times New Roman" panose="02020603050405020304" pitchFamily="18" charset="0"/>
              </a:rPr>
              <a:t>s</a:t>
            </a:r>
            <a:r>
              <a:rPr lang="en-US" altLang="zh-CN" sz="2800" dirty="0">
                <a:solidFill>
                  <a:schemeClr val="tx1"/>
                </a:solidFill>
                <a:latin typeface="Times New Roman" panose="02020603050405020304" pitchFamily="18" charset="0"/>
                <a:cs typeface="Times New Roman" panose="02020603050405020304" pitchFamily="18" charset="0"/>
              </a:rPr>
              <a:t>____________________</a:t>
            </a:r>
            <a:r>
              <a:rPr lang="zh-CN" altLang="en-US" sz="2800" dirty="0">
                <a:solidFill>
                  <a:schemeClr val="tx1"/>
                </a:solidFill>
                <a:latin typeface="Times New Roman" panose="02020603050405020304" pitchFamily="18" charset="0"/>
                <a:cs typeface="Times New Roman" panose="02020603050405020304" pitchFamily="18" charset="0"/>
              </a:rPr>
              <a:t> </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依然重要的是我们对思考和创造有超乎想象的渴望，这就是真正的发明精神。</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4. It ____________ using GPS technology to travel to different places, ____computing technology  _________ its “legs”. </a:t>
            </a:r>
            <a:endParaRPr lang="zh-CN" altLang="en-US" sz="2800" dirty="0">
              <a:solidFill>
                <a:schemeClr val="tx1"/>
              </a:solidFill>
              <a:latin typeface="Times New Roman" panose="02020603050405020304" pitchFamily="18" charset="0"/>
              <a:cs typeface="Times New Roman" panose="02020603050405020304" pitchFamily="18" charset="0"/>
            </a:endParaRPr>
          </a:p>
          <a:p>
            <a:r>
              <a:rPr lang="zh-CN" altLang="en-US" sz="2800" dirty="0">
                <a:solidFill>
                  <a:schemeClr val="tx1"/>
                </a:solidFill>
                <a:latin typeface="Times New Roman" panose="02020603050405020304" pitchFamily="18" charset="0"/>
                <a:cs typeface="Times New Roman" panose="02020603050405020304" pitchFamily="18" charset="0"/>
              </a:rPr>
              <a:t>  利用电脑科技控制房屋的“腿”，它就在使用全球定位系统时走向四海。</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424815" y="15875"/>
            <a:ext cx="187579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In addition</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5516245" y="15875"/>
            <a:ext cx="284416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have been made</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332730" y="537845"/>
            <a:ext cx="176403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thanks to</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512445" y="2181225"/>
            <a:ext cx="358013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What is it that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273050" y="3000375"/>
            <a:ext cx="418528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What remains important</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4702810" y="3000375"/>
            <a:ext cx="8134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that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5862320" y="3000375"/>
            <a:ext cx="310451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have an incredible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116840" y="3453130"/>
            <a:ext cx="152654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desire to</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5298440" y="3483610"/>
            <a:ext cx="3668395" cy="460375"/>
          </a:xfrm>
          <a:prstGeom prst="rect">
            <a:avLst/>
          </a:prstGeom>
          <a:noFill/>
        </p:spPr>
        <p:txBody>
          <a:bodyPr wrap="square" rtlCol="0">
            <a:spAutoFit/>
          </a:bodyPr>
          <a:p>
            <a:r>
              <a:rPr lang="zh-CN" altLang="en-US" sz="2400" b="1">
                <a:solidFill>
                  <a:srgbClr val="FF0000"/>
                </a:solidFill>
                <a:latin typeface="Times New Roman" panose="02020603050405020304" pitchFamily="18" charset="0"/>
                <a:cs typeface="Times New Roman" panose="02020603050405020304" pitchFamily="18" charset="0"/>
              </a:rPr>
              <a:t>the real spirit of invention.</a:t>
            </a:r>
            <a:endParaRPr lang="zh-CN" altLang="en-US" sz="2400" b="1">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709930" y="4718685"/>
            <a:ext cx="21526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is capable of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949325" y="5131435"/>
            <a:ext cx="106299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with</a:t>
            </a:r>
            <a:r>
              <a:rPr lang="zh-CN" altLang="en-US" sz="2800" b="1">
                <a:solidFill>
                  <a:srgbClr val="FF0000"/>
                </a:solidFill>
                <a:latin typeface="Times New Roman" panose="02020603050405020304" pitchFamily="18" charset="0"/>
                <a:cs typeface="Times New Roman" panose="02020603050405020304" pitchFamily="18" charset="0"/>
              </a:rPr>
              <a:t>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5026025" y="5131435"/>
            <a:ext cx="21526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controlling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 calcmode="lin" valueType="num">
                                      <p:cBhvr additive="base">
                                        <p:cTn id="3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1">
                                            <p:txEl>
                                              <p:pRg st="0" end="0"/>
                                            </p:txEl>
                                          </p:spTgt>
                                        </p:tgtEl>
                                        <p:attrNameLst>
                                          <p:attrName>style.visibility</p:attrName>
                                        </p:attrNameLst>
                                      </p:cBhvr>
                                      <p:to>
                                        <p:strVal val="visible"/>
                                      </p:to>
                                    </p:set>
                                    <p:anim calcmode="lin" valueType="num">
                                      <p:cBhvr additive="base">
                                        <p:cTn id="5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2">
                                            <p:txEl>
                                              <p:pRg st="0" end="0"/>
                                            </p:txEl>
                                          </p:spTgt>
                                        </p:tgtEl>
                                        <p:attrNameLst>
                                          <p:attrName>style.visibility</p:attrName>
                                        </p:attrNameLst>
                                      </p:cBhvr>
                                      <p:to>
                                        <p:strVal val="visible"/>
                                      </p:to>
                                    </p:set>
                                    <p:anim calcmode="lin" valueType="num">
                                      <p:cBhvr additive="base">
                                        <p:cTn id="61"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3">
                                            <p:txEl>
                                              <p:pRg st="0" end="0"/>
                                            </p:txEl>
                                          </p:spTgt>
                                        </p:tgtEl>
                                        <p:attrNameLst>
                                          <p:attrName>style.visibility</p:attrName>
                                        </p:attrNameLst>
                                      </p:cBhvr>
                                      <p:to>
                                        <p:strVal val="visible"/>
                                      </p:to>
                                    </p:set>
                                    <p:anim calcmode="lin" valueType="num">
                                      <p:cBhvr additive="base">
                                        <p:cTn id="6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4">
                                            <p:txEl>
                                              <p:pRg st="0" end="0"/>
                                            </p:txEl>
                                          </p:spTgt>
                                        </p:tgtEl>
                                        <p:attrNameLst>
                                          <p:attrName>style.visibility</p:attrName>
                                        </p:attrNameLst>
                                      </p:cBhvr>
                                      <p:to>
                                        <p:strVal val="visible"/>
                                      </p:to>
                                    </p:set>
                                    <p:anim calcmode="lin" valueType="num">
                                      <p:cBhvr additive="base">
                                        <p:cTn id="7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99060" y="86360"/>
            <a:ext cx="8945245" cy="6554470"/>
          </a:xfrm>
          <a:prstGeom prst="rect">
            <a:avLst/>
          </a:prstGeom>
          <a:noFill/>
          <a:ln w="9525">
            <a:noFill/>
          </a:ln>
        </p:spPr>
        <p:txBody>
          <a:bodyPr wrap="square">
            <a:spAutoFit/>
          </a:bodyPr>
          <a:p>
            <a:pPr indent="0"/>
            <a:r>
              <a:rPr lang="en-US" sz="2800" b="0">
                <a:latin typeface="Times New Roman" panose="02020603050405020304" pitchFamily="18" charset="0"/>
                <a:cs typeface="Times New Roman" panose="02020603050405020304" pitchFamily="18" charset="0"/>
              </a:rPr>
              <a:t>5. _________________ the reason behind the invention of the wheel in ancient times, ______ much later developed into the car.   </a:t>
            </a:r>
            <a:r>
              <a:rPr lang="zh-CN" sz="2800" b="0">
                <a:latin typeface="Times New Roman" panose="02020603050405020304" pitchFamily="18" charset="0"/>
                <a:ea typeface="宋体" panose="02010600030101010101" pitchFamily="2" charset="-122"/>
                <a:cs typeface="Times New Roman" panose="02020603050405020304" pitchFamily="18" charset="0"/>
              </a:rPr>
              <a:t>毫无疑问，这就是古代轮子发明背后的原因，这一点后来演变成了汽车。</a:t>
            </a:r>
            <a:r>
              <a:rPr lang="en-US" sz="2800" b="0">
                <a:latin typeface="Times New Roman" panose="02020603050405020304" pitchFamily="18" charset="0"/>
                <a:cs typeface="Times New Roman" panose="02020603050405020304" pitchFamily="18" charset="0"/>
              </a:rPr>
              <a:t>6. Now</a:t>
            </a:r>
            <a:r>
              <a:rPr lang="zh-CN" sz="2800" b="0">
                <a:latin typeface="Times New Roman" panose="02020603050405020304" pitchFamily="18" charset="0"/>
                <a:ea typeface="宋体" panose="02010600030101010101" pitchFamily="2" charset="-122"/>
                <a:cs typeface="Times New Roman" panose="02020603050405020304" pitchFamily="18" charset="0"/>
              </a:rPr>
              <a:t>，</a:t>
            </a:r>
            <a:r>
              <a:rPr lang="en-US" sz="2800" b="0">
                <a:latin typeface="Times New Roman" panose="02020603050405020304" pitchFamily="18" charset="0"/>
                <a:cs typeface="Times New Roman" panose="02020603050405020304" pitchFamily="18" charset="0"/>
              </a:rPr>
              <a:t>_______energy supplies and ________________ pollution ___________more advances in the technology of ______________________.   </a:t>
            </a:r>
            <a:r>
              <a:rPr lang="zh-CN" sz="2800" b="0">
                <a:latin typeface="Times New Roman" panose="02020603050405020304" pitchFamily="18" charset="0"/>
                <a:ea typeface="宋体" panose="02010600030101010101" pitchFamily="2" charset="-122"/>
                <a:cs typeface="Times New Roman" panose="02020603050405020304" pitchFamily="18" charset="0"/>
              </a:rPr>
              <a:t>如今，能源需求的减少和环境污染诱发了新能源汽车技术的进步。</a:t>
            </a:r>
            <a:r>
              <a:rPr lang="en-US" sz="2800" b="0">
                <a:latin typeface="Times New Roman" panose="02020603050405020304" pitchFamily="18" charset="0"/>
                <a:cs typeface="Times New Roman" panose="02020603050405020304" pitchFamily="18" charset="0"/>
              </a:rPr>
              <a:t>7. Nothing like this _________________yet and I</a:t>
            </a:r>
            <a:r>
              <a:rPr lang="en-US" sz="2800" b="0">
                <a:latin typeface="Times New Roman" panose="02020603050405020304" pitchFamily="18" charset="0"/>
                <a:ea typeface="宋体" panose="02010600030101010101" pitchFamily="2" charset="-122"/>
                <a:cs typeface="Times New Roman" panose="02020603050405020304" pitchFamily="18" charset="0"/>
              </a:rPr>
              <a:t>’</a:t>
            </a:r>
            <a:r>
              <a:rPr lang="en-US" sz="2800" b="0">
                <a:latin typeface="Times New Roman" panose="02020603050405020304" pitchFamily="18" charset="0"/>
                <a:cs typeface="Times New Roman" panose="02020603050405020304" pitchFamily="18" charset="0"/>
              </a:rPr>
              <a:t>d say we</a:t>
            </a:r>
            <a:r>
              <a:rPr lang="en-US" sz="2800" b="0">
                <a:latin typeface="Times New Roman" panose="02020603050405020304" pitchFamily="18" charset="0"/>
                <a:ea typeface="宋体" panose="02010600030101010101" pitchFamily="2" charset="-122"/>
                <a:cs typeface="Times New Roman" panose="02020603050405020304" pitchFamily="18" charset="0"/>
              </a:rPr>
              <a:t>’</a:t>
            </a:r>
            <a:r>
              <a:rPr lang="en-US" sz="2800" b="0">
                <a:latin typeface="Times New Roman" panose="02020603050405020304" pitchFamily="18" charset="0"/>
                <a:cs typeface="Times New Roman" panose="02020603050405020304" pitchFamily="18" charset="0"/>
              </a:rPr>
              <a:t>re __________________an invention like that at the moment!  </a:t>
            </a:r>
            <a:r>
              <a:rPr lang="zh-CN" sz="2800" b="0">
                <a:latin typeface="Times New Roman" panose="02020603050405020304" pitchFamily="18" charset="0"/>
                <a:ea typeface="宋体" panose="02010600030101010101" pitchFamily="2" charset="-122"/>
                <a:cs typeface="Times New Roman" panose="02020603050405020304" pitchFamily="18" charset="0"/>
              </a:rPr>
              <a:t>目前还没有这样的发明；而且我认为，我们离这样的发明还远着呢！</a:t>
            </a:r>
            <a:endParaRPr lang="zh-CN" altLang="en-US" sz="2800" b="0">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 name="文本框 13"/>
          <p:cNvSpPr txBox="1"/>
          <p:nvPr/>
        </p:nvSpPr>
        <p:spPr>
          <a:xfrm>
            <a:off x="529590" y="86360"/>
            <a:ext cx="313817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This was no doubt </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3890645" y="516255"/>
            <a:ext cx="12192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which</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1350645" y="2234565"/>
            <a:ext cx="149606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reduced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672455" y="2234565"/>
            <a:ext cx="253301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environmental</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1480185" y="2652395"/>
            <a:ext cx="208343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have led to</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166370" y="3102610"/>
            <a:ext cx="33972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new energy vehicles</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2939415" y="4336415"/>
            <a:ext cx="339725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has been invented</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1134110" y="4798060"/>
            <a:ext cx="305181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a long way from</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anim calcmode="lin" valueType="num">
                                      <p:cBhvr additive="base">
                                        <p:cTn id="4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anim calcmode="lin" valueType="num">
                                      <p:cBhvr additive="base">
                                        <p:cTn id="4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23940"/>
          </a:xfrm>
          <a:prstGeom prst="rect">
            <a:avLst/>
          </a:prstGeom>
          <a:noFill/>
        </p:spPr>
        <p:txBody>
          <a:bodyPr wrap="square" rtlCol="0">
            <a:spAutoFit/>
          </a:bodyPr>
          <a:lstStyle/>
          <a:p>
            <a:r>
              <a:rPr lang="en-US" altLang="zh-CN" sz="2800" b="1" dirty="0">
                <a:latin typeface="Times New Roman" panose="02020603050405020304" pitchFamily="18" charset="0"/>
                <a:cs typeface="Times New Roman" panose="02020603050405020304" pitchFamily="18" charset="0"/>
              </a:rPr>
              <a:t>Step 3: Language Points</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1.</a:t>
            </a:r>
            <a:r>
              <a:rPr lang="en-US" altLang="zh-CN" sz="2800" b="1" dirty="0">
                <a:latin typeface="Times New Roman" panose="02020603050405020304" pitchFamily="18" charset="0"/>
                <a:cs typeface="Times New Roman" panose="02020603050405020304" pitchFamily="18" charset="0"/>
              </a:rPr>
              <a:t> In addition</a:t>
            </a:r>
            <a:r>
              <a:rPr lang="en-US" altLang="zh-CN" sz="2800" dirty="0">
                <a:latin typeface="Times New Roman" panose="02020603050405020304" pitchFamily="18" charset="0"/>
                <a:cs typeface="Times New Roman" panose="02020603050405020304" pitchFamily="18" charset="0"/>
              </a:rPr>
              <a:t>, important </a:t>
            </a:r>
            <a:r>
              <a:rPr lang="en-US" altLang="zh-CN" sz="2800" b="1" dirty="0">
                <a:latin typeface="Times New Roman" panose="02020603050405020304" pitchFamily="18" charset="0"/>
                <a:cs typeface="Times New Roman" panose="02020603050405020304" pitchFamily="18" charset="0"/>
              </a:rPr>
              <a:t>advances have been made in</a:t>
            </a:r>
            <a:r>
              <a:rPr lang="en-US" altLang="zh-CN" sz="2800" dirty="0">
                <a:latin typeface="Times New Roman" panose="02020603050405020304" pitchFamily="18" charset="0"/>
                <a:cs typeface="Times New Roman" panose="02020603050405020304" pitchFamily="18" charset="0"/>
              </a:rPr>
              <a:t> medicine and environmental science </a:t>
            </a:r>
            <a:r>
              <a:rPr lang="en-US" altLang="zh-CN" sz="2800" b="1" dirty="0">
                <a:latin typeface="Times New Roman" panose="02020603050405020304" pitchFamily="18" charset="0"/>
                <a:cs typeface="Times New Roman" panose="02020603050405020304" pitchFamily="18" charset="0"/>
              </a:rPr>
              <a:t>thanks to </a:t>
            </a:r>
            <a:r>
              <a:rPr lang="en-US" altLang="zh-CN" sz="2800" dirty="0">
                <a:latin typeface="Times New Roman" panose="02020603050405020304" pitchFamily="18" charset="0"/>
                <a:cs typeface="Times New Roman" panose="02020603050405020304" pitchFamily="18" charset="0"/>
              </a:rPr>
              <a:t>increasing computer power.</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1) in addition </a:t>
            </a:r>
            <a:r>
              <a:rPr lang="zh-CN" altLang="zh-CN" sz="2800" dirty="0">
                <a:latin typeface="Times New Roman" panose="02020603050405020304" pitchFamily="18" charset="0"/>
                <a:cs typeface="Times New Roman" panose="02020603050405020304" pitchFamily="18" charset="0"/>
              </a:rPr>
              <a:t>除此之外，另外</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通常用逗号与句子的其他部分隔开</a:t>
            </a:r>
            <a:r>
              <a:rPr lang="en-US" altLang="zh-CN" sz="2800" dirty="0">
                <a:latin typeface="Times New Roman" panose="02020603050405020304" pitchFamily="18" charset="0"/>
                <a:cs typeface="Times New Roman" panose="02020603050405020304" pitchFamily="18" charset="0"/>
              </a:rPr>
              <a:t>)</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___________, you'd better do more outdoor exercise to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____________ </a:t>
            </a:r>
            <a:r>
              <a:rPr lang="zh-CN" altLang="en-US" sz="2800" dirty="0">
                <a:latin typeface="Times New Roman" panose="02020603050405020304" pitchFamily="18" charset="0"/>
                <a:cs typeface="Times New Roman" panose="02020603050405020304" pitchFamily="18" charset="0"/>
              </a:rPr>
              <a:t>(strong) </a:t>
            </a:r>
            <a:r>
              <a:rPr lang="en-US" altLang="zh-CN" sz="2800" dirty="0">
                <a:latin typeface="Times New Roman" panose="02020603050405020304" pitchFamily="18" charset="0"/>
                <a:cs typeface="Times New Roman" panose="02020603050405020304" pitchFamily="18" charset="0"/>
              </a:rPr>
              <a:t>your body.</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此外，你最好多进行户外运动来增强体质。</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【拓展】</a:t>
            </a:r>
            <a:r>
              <a:rPr lang="en-US" altLang="zh-CN" sz="2800" dirty="0">
                <a:latin typeface="Times New Roman" panose="02020603050405020304" pitchFamily="18" charset="0"/>
                <a:cs typeface="Times New Roman" panose="02020603050405020304" pitchFamily="18" charset="0"/>
              </a:rPr>
              <a:t>in addition to"</a:t>
            </a:r>
            <a:r>
              <a:rPr lang="zh-CN" altLang="zh-CN" sz="2800" dirty="0">
                <a:latin typeface="Times New Roman" panose="02020603050405020304" pitchFamily="18" charset="0"/>
                <a:cs typeface="Times New Roman" panose="02020603050405020304" pitchFamily="18" charset="0"/>
              </a:rPr>
              <a:t>除</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之</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外</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还</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是短语介词，后接名词、代词、从句或动名词。</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How else could you help in addition to _________________    </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_________________?</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除了已经提到的，你还能提供怎样的帮助呢</a:t>
            </a:r>
            <a:r>
              <a:rPr lang="en-US" altLang="zh-CN" sz="2800" dirty="0" smtClean="0">
                <a:latin typeface="Times New Roman" panose="02020603050405020304" pitchFamily="18" charset="0"/>
                <a:cs typeface="Times New Roman" panose="02020603050405020304" pitchFamily="18" charset="0"/>
              </a:rPr>
              <a:t>?</a:t>
            </a:r>
            <a:endParaRPr lang="zh-CN" altLang="zh-CN" sz="2800" dirty="0">
              <a:latin typeface="Times New Roman" panose="02020603050405020304" pitchFamily="18" charset="0"/>
              <a:cs typeface="Times New Roman" panose="02020603050405020304" pitchFamily="18" charset="0"/>
            </a:endParaRPr>
          </a:p>
        </p:txBody>
      </p:sp>
      <p:sp>
        <p:nvSpPr>
          <p:cNvPr id="8" name="文本框 7"/>
          <p:cNvSpPr txBox="1"/>
          <p:nvPr/>
        </p:nvSpPr>
        <p:spPr>
          <a:xfrm>
            <a:off x="165735" y="2575560"/>
            <a:ext cx="21177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In addition</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231775" y="3028315"/>
            <a:ext cx="21177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strengthen</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784850" y="4700270"/>
            <a:ext cx="30511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 what has already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359410" y="5121275"/>
            <a:ext cx="318960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been mentioned</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14630" y="354965"/>
            <a:ext cx="8636000" cy="6325235"/>
          </a:xfrm>
        </p:spPr>
        <p:txBody>
          <a:bodyPr>
            <a:normAutofit/>
          </a:bodyPr>
          <a:p>
            <a:pPr marL="0" indent="0">
              <a:buNone/>
            </a:pPr>
            <a:r>
              <a:rPr lang="zh-CN" altLang="en-US" sz="2800"/>
              <a:t>【活学活用】</a:t>
            </a:r>
            <a:endParaRPr lang="zh-CN" altLang="en-US" sz="2800"/>
          </a:p>
          <a:p>
            <a:pPr marL="0" indent="0">
              <a:buNone/>
            </a:pPr>
            <a:r>
              <a:rPr lang="zh-CN" altLang="en-US" sz="2800"/>
              <a:t>_________________</a:t>
            </a:r>
            <a:r>
              <a:rPr lang="en-US" altLang="zh-CN" sz="2800"/>
              <a:t>____</a:t>
            </a:r>
            <a:r>
              <a:rPr lang="zh-CN" altLang="en-US" sz="2800"/>
              <a:t>___ fuel, the owner of a car should______________money for insurance.</a:t>
            </a:r>
            <a:endParaRPr lang="zh-CN" altLang="en-US" sz="2800"/>
          </a:p>
          <a:p>
            <a:pPr marL="0" indent="0">
              <a:buNone/>
            </a:pPr>
            <a:r>
              <a:rPr lang="zh-CN" altLang="en-US" sz="2800"/>
              <a:t>除了支付油钱,车主还应该留出一笔钱买保险。</a:t>
            </a:r>
            <a:endParaRPr lang="zh-CN" altLang="en-US" sz="2800"/>
          </a:p>
          <a:p>
            <a:pPr marL="0" indent="0">
              <a:buNone/>
            </a:pPr>
            <a:r>
              <a:rPr lang="zh-CN" altLang="en-US" sz="2800"/>
              <a:t>【拓展】表示“另外”的常见表达法plus, besides, for another thing, what’s more</a:t>
            </a:r>
            <a:endParaRPr lang="zh-CN" altLang="en-US" sz="2800"/>
          </a:p>
          <a:p>
            <a:pPr marL="0" indent="0">
              <a:buNone/>
            </a:pPr>
            <a:r>
              <a:rPr lang="zh-CN" altLang="en-US" sz="2800"/>
              <a:t>2）make advances in… 在…方面取得进步</a:t>
            </a:r>
            <a:endParaRPr lang="zh-CN" altLang="en-US" sz="2800"/>
          </a:p>
          <a:p>
            <a:pPr marL="0" indent="0">
              <a:buNone/>
            </a:pPr>
            <a:r>
              <a:rPr lang="zh-CN" altLang="en-US" sz="2800"/>
              <a:t>     = __________________ in…</a:t>
            </a:r>
            <a:endParaRPr lang="zh-CN" altLang="en-US" sz="2800"/>
          </a:p>
          <a:p>
            <a:pPr marL="0" indent="0">
              <a:buNone/>
            </a:pPr>
            <a:r>
              <a:rPr lang="zh-CN" altLang="en-US" sz="2800"/>
              <a:t>3）thanks to 多亏，幸亏</a:t>
            </a:r>
            <a:endParaRPr lang="zh-CN" altLang="en-US" sz="2800"/>
          </a:p>
          <a:p>
            <a:pPr marL="0" indent="0">
              <a:buNone/>
            </a:pPr>
            <a:r>
              <a:rPr lang="zh-CN" altLang="en-US" sz="2800"/>
              <a:t>【拓展】表示“由于、因为”的短语：due to, on account of, as a result of, because of, as a consequence of, owing to等，后面常接名词、代词、从句或动名词。</a:t>
            </a:r>
            <a:endParaRPr lang="zh-CN" altLang="en-US" sz="2800"/>
          </a:p>
          <a:p>
            <a:pPr marL="0" indent="0">
              <a:buNone/>
            </a:pPr>
            <a:r>
              <a:rPr lang="zh-CN" altLang="en-US" sz="2800"/>
              <a:t>他因为他的行为受到了惩罚。</a:t>
            </a:r>
            <a:endParaRPr lang="zh-CN" altLang="en-US" sz="2800"/>
          </a:p>
        </p:txBody>
      </p:sp>
      <p:sp>
        <p:nvSpPr>
          <p:cNvPr id="5" name="文本框 4"/>
          <p:cNvSpPr txBox="1"/>
          <p:nvPr/>
        </p:nvSpPr>
        <p:spPr>
          <a:xfrm>
            <a:off x="315595" y="869315"/>
            <a:ext cx="422592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sym typeface="+mn-ea"/>
              </a:rPr>
              <a:t>In addition to paying for</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1446530" y="1287780"/>
            <a:ext cx="184912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set aside</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6" name="文本框 5"/>
          <p:cNvSpPr txBox="1"/>
          <p:nvPr/>
        </p:nvSpPr>
        <p:spPr>
          <a:xfrm>
            <a:off x="1132205" y="3652520"/>
            <a:ext cx="259334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make progress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44805" y="320675"/>
            <a:ext cx="8652510" cy="5624195"/>
          </a:xfrm>
        </p:spPr>
        <p:txBody>
          <a:bodyPr>
            <a:noAutofit/>
          </a:bodyPr>
          <a:p>
            <a:pPr marL="0" indent="0">
              <a:buNone/>
            </a:pPr>
            <a:r>
              <a:rPr lang="zh-CN" altLang="en-US" sz="2800"/>
              <a:t>He was punished ____________________his behavior.</a:t>
            </a:r>
            <a:endParaRPr lang="zh-CN" altLang="en-US" sz="2800"/>
          </a:p>
          <a:p>
            <a:pPr marL="0" indent="0">
              <a:buNone/>
            </a:pPr>
            <a:r>
              <a:rPr lang="zh-CN" altLang="en-US" sz="2800"/>
              <a:t>= He was punished on account of ___________________.</a:t>
            </a:r>
            <a:endParaRPr lang="zh-CN" altLang="en-US" sz="2800"/>
          </a:p>
          <a:p>
            <a:pPr marL="0" indent="0">
              <a:buNone/>
            </a:pPr>
            <a:r>
              <a:rPr lang="zh-CN" altLang="en-US" sz="2800"/>
              <a:t>【活学活用】</a:t>
            </a:r>
            <a:endParaRPr lang="zh-CN" altLang="en-US" sz="2800"/>
          </a:p>
          <a:p>
            <a:pPr marL="0" indent="0">
              <a:buNone/>
            </a:pPr>
            <a:r>
              <a:rPr lang="zh-CN" altLang="en-US" sz="2800"/>
              <a:t>①多亏你的帮助，我的演讲才如此成功。</a:t>
            </a:r>
            <a:endParaRPr lang="zh-CN" altLang="en-US" sz="2800"/>
          </a:p>
          <a:p>
            <a:pPr marL="0" indent="0">
              <a:buNone/>
            </a:pPr>
            <a:r>
              <a:rPr lang="zh-CN" altLang="en-US" sz="2800"/>
              <a:t>____________________, my speech was so successful.</a:t>
            </a:r>
            <a:endParaRPr lang="zh-CN" altLang="en-US" sz="2800"/>
          </a:p>
          <a:p>
            <a:pPr marL="0" indent="0">
              <a:buNone/>
            </a:pPr>
            <a:r>
              <a:rPr lang="zh-CN" altLang="en-US" sz="2800"/>
              <a:t>②因为生病，他今天没有上学。</a:t>
            </a:r>
            <a:endParaRPr lang="zh-CN" altLang="en-US" sz="2800"/>
          </a:p>
          <a:p>
            <a:pPr marL="0" indent="0">
              <a:buNone/>
            </a:pPr>
            <a:r>
              <a:rPr lang="zh-CN" altLang="en-US" sz="2800"/>
              <a:t>He was absent from school because he was ill.</a:t>
            </a:r>
            <a:endParaRPr lang="zh-CN" altLang="en-US" sz="2800"/>
          </a:p>
          <a:p>
            <a:pPr marL="0" indent="0">
              <a:buNone/>
            </a:pPr>
            <a:r>
              <a:rPr lang="zh-CN" altLang="en-US" sz="2800"/>
              <a:t>= He was absent from school due to __________. (doing)</a:t>
            </a:r>
            <a:endParaRPr lang="zh-CN" altLang="en-US" sz="2800"/>
          </a:p>
          <a:p>
            <a:pPr marL="0" indent="0">
              <a:buNone/>
            </a:pPr>
            <a:r>
              <a:rPr lang="zh-CN" altLang="en-US" sz="2800"/>
              <a:t>= He was absent from school due to the fact   </a:t>
            </a:r>
            <a:endParaRPr lang="zh-CN" altLang="en-US" sz="2800"/>
          </a:p>
          <a:p>
            <a:pPr marL="0" indent="0">
              <a:buNone/>
            </a:pPr>
            <a:r>
              <a:rPr lang="zh-CN" altLang="en-US" sz="2800"/>
              <a:t>   __________________. (同位语从句)</a:t>
            </a:r>
            <a:endParaRPr lang="zh-CN" altLang="en-US" sz="2800"/>
          </a:p>
          <a:p>
            <a:pPr marL="0" indent="0">
              <a:buNone/>
            </a:pPr>
            <a:r>
              <a:rPr lang="zh-CN" altLang="en-US" sz="2800"/>
              <a:t>= He was absent from school due to __________.（n.）</a:t>
            </a:r>
            <a:endParaRPr lang="zh-CN" altLang="en-US" sz="2800"/>
          </a:p>
        </p:txBody>
      </p:sp>
      <p:sp>
        <p:nvSpPr>
          <p:cNvPr id="6" name="文本框 5"/>
          <p:cNvSpPr txBox="1"/>
          <p:nvPr/>
        </p:nvSpPr>
        <p:spPr>
          <a:xfrm>
            <a:off x="3155950" y="320675"/>
            <a:ext cx="259334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sym typeface="+mn-ea"/>
              </a:rPr>
              <a:t>on account of</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5309870" y="842645"/>
            <a:ext cx="316420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what he had done</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421640" y="2284730"/>
            <a:ext cx="394970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Thanks to your help</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5668645" y="3917315"/>
            <a:ext cx="186563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being ill</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816610" y="4867275"/>
            <a:ext cx="252349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that he was ill</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5668645" y="5389245"/>
            <a:ext cx="203009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sym typeface="+mn-ea"/>
              </a:rPr>
              <a:t>his illness</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additive="base">
                                        <p:cTn id="3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80975" y="208280"/>
            <a:ext cx="8818245" cy="4526280"/>
          </a:xfrm>
        </p:spPr>
        <p:txBody>
          <a:bodyPr>
            <a:noAutofit/>
          </a:bodyPr>
          <a:p>
            <a:pPr marL="0" indent="0">
              <a:buNone/>
            </a:pPr>
            <a:r>
              <a:rPr lang="zh-CN" altLang="en-US" sz="2800"/>
              <a:t>2. What is it that inspires us to invent things? </a:t>
            </a:r>
            <a:endParaRPr lang="zh-CN" altLang="en-US" sz="2800"/>
          </a:p>
          <a:p>
            <a:pPr marL="0" indent="0">
              <a:buNone/>
            </a:pPr>
            <a:r>
              <a:rPr lang="zh-CN" altLang="en-US" sz="2800"/>
              <a:t>本句是强调句型的特殊疑问句形式。</a:t>
            </a:r>
            <a:endParaRPr lang="zh-CN" altLang="en-US" sz="2800"/>
          </a:p>
          <a:p>
            <a:pPr marL="0" indent="0">
              <a:buNone/>
            </a:pPr>
            <a:r>
              <a:rPr lang="zh-CN" altLang="en-US" sz="2800"/>
              <a:t>(1)强调句基本结构: </a:t>
            </a:r>
            <a:endParaRPr lang="zh-CN" altLang="en-US" sz="2800"/>
          </a:p>
          <a:p>
            <a:pPr marL="0" indent="0">
              <a:buNone/>
            </a:pPr>
            <a:r>
              <a:rPr lang="zh-CN" altLang="en-US" sz="2800"/>
              <a:t>It is/was +被强调部分+ that +其他部分。如果被强调的部分指人，可用who或that； 如果指物，用_______.</a:t>
            </a:r>
            <a:endParaRPr lang="zh-CN" altLang="en-US" sz="2800"/>
          </a:p>
          <a:p>
            <a:pPr marL="0" indent="0">
              <a:buNone/>
            </a:pPr>
            <a:r>
              <a:rPr lang="zh-CN" altLang="en-US" sz="2800"/>
              <a:t>(2)用途:强调句型用来强调除了谓语以外的其它成分。</a:t>
            </a:r>
            <a:endParaRPr lang="zh-CN" altLang="en-US" sz="2800"/>
          </a:p>
          <a:p>
            <a:pPr marL="0" indent="0">
              <a:buNone/>
            </a:pPr>
            <a:r>
              <a:rPr lang="zh-CN" altLang="en-US" sz="2800"/>
              <a:t>(3)强调句型的一般疑问句: Is/Was it +被强调部分+that/who +其他部分?</a:t>
            </a:r>
            <a:endParaRPr lang="zh-CN" altLang="en-US" sz="2800"/>
          </a:p>
          <a:p>
            <a:pPr marL="0" indent="0">
              <a:buNone/>
            </a:pPr>
            <a:r>
              <a:rPr lang="zh-CN" altLang="en-US" sz="2800"/>
              <a:t>强调句型的特殊疑问句:疑问词+is/was+ it+ that /who+其他部分?</a:t>
            </a:r>
            <a:endParaRPr lang="zh-CN" altLang="en-US" sz="2800"/>
          </a:p>
          <a:p>
            <a:pPr marL="0" indent="0">
              <a:buNone/>
            </a:pPr>
            <a:r>
              <a:rPr lang="zh-CN" altLang="en-US" sz="2800"/>
              <a:t>①It was my sister __________ first had the idea to cycle along the entire river from where it begins to _____ it ends.</a:t>
            </a:r>
            <a:endParaRPr lang="zh-CN" altLang="en-US" sz="2800"/>
          </a:p>
          <a:p>
            <a:pPr marL="0" indent="0">
              <a:buNone/>
            </a:pPr>
            <a:r>
              <a:rPr lang="zh-CN" altLang="en-US" sz="2800"/>
              <a:t>首先想到要沿整条河从源头到终点骑车旅行的是我的姐姐。</a:t>
            </a:r>
            <a:endParaRPr lang="zh-CN" altLang="en-US" sz="2800"/>
          </a:p>
          <a:p>
            <a:pPr marL="0" indent="0">
              <a:buNone/>
            </a:pPr>
            <a:endParaRPr lang="zh-CN" altLang="en-US" sz="2800"/>
          </a:p>
        </p:txBody>
      </p:sp>
      <p:sp>
        <p:nvSpPr>
          <p:cNvPr id="9" name="文本框 8"/>
          <p:cNvSpPr txBox="1"/>
          <p:nvPr/>
        </p:nvSpPr>
        <p:spPr>
          <a:xfrm>
            <a:off x="6567805" y="2210435"/>
            <a:ext cx="108775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that</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959100" y="5062855"/>
            <a:ext cx="1857375"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who/ that</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6650990" y="5520055"/>
            <a:ext cx="1597660" cy="521970"/>
          </a:xfrm>
          <a:prstGeom prst="rect">
            <a:avLst/>
          </a:prstGeom>
          <a:noFill/>
        </p:spPr>
        <p:txBody>
          <a:bodyPr wrap="square" rtlCol="0">
            <a:spAutoFit/>
          </a:bodyPr>
          <a:p>
            <a:r>
              <a:rPr lang="zh-CN" altLang="en-US" sz="2800" b="1">
                <a:solidFill>
                  <a:srgbClr val="FF0000"/>
                </a:solidFill>
                <a:latin typeface="Times New Roman" panose="02020603050405020304" pitchFamily="18" charset="0"/>
                <a:cs typeface="Times New Roman" panose="02020603050405020304" pitchFamily="18" charset="0"/>
              </a:rPr>
              <a:t> </a:t>
            </a:r>
            <a:r>
              <a:rPr lang="en-US" altLang="zh-CN" sz="2800" b="1">
                <a:solidFill>
                  <a:srgbClr val="FF0000"/>
                </a:solidFill>
                <a:latin typeface="Times New Roman" panose="02020603050405020304" pitchFamily="18" charset="0"/>
                <a:cs typeface="Times New Roman" panose="02020603050405020304" pitchFamily="18" charset="0"/>
              </a:rPr>
              <a:t>where</a:t>
            </a:r>
            <a:r>
              <a:rPr lang="en-US" altLang="zh-CN" sz="2800" b="1" dirty="0">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sym typeface="+mn-ea"/>
              </a:rPr>
              <a:t> </a:t>
            </a:r>
            <a:r>
              <a:rPr lang="en-US" altLang="zh-CN" sz="2800" b="1">
                <a:solidFill>
                  <a:srgbClr val="FF0000"/>
                </a:solidFill>
                <a:latin typeface="Times New Roman" panose="02020603050405020304" pitchFamily="18" charset="0"/>
                <a:cs typeface="Times New Roman" panose="02020603050405020304" pitchFamily="18" charset="0"/>
              </a:rPr>
              <a:t> </a:t>
            </a:r>
            <a:endParaRPr lang="en-US" altLang="zh-CN" sz="2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10285</Words>
  <Application>WPS 演示</Application>
  <PresentationFormat>全屏显示(4:3)</PresentationFormat>
  <Paragraphs>441</Paragraphs>
  <Slides>21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21</vt:i4>
      </vt:variant>
    </vt:vector>
  </HeadingPairs>
  <TitlesOfParts>
    <vt:vector size="29" baseType="lpstr">
      <vt:lpstr>Arial</vt:lpstr>
      <vt:lpstr>宋体</vt:lpstr>
      <vt:lpstr>Wingdings</vt:lpstr>
      <vt:lpstr>Times New Roman</vt:lpstr>
      <vt:lpstr>微软雅黑</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盛夏</cp:lastModifiedBy>
  <cp:revision>61</cp:revision>
  <dcterms:created xsi:type="dcterms:W3CDTF">2021-05-19T02:43:00Z</dcterms:created>
  <dcterms:modified xsi:type="dcterms:W3CDTF">2021-05-21T08:55:52Z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