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15" r:id="rId3"/>
    <p:sldId id="317" r:id="rId4"/>
    <p:sldId id="318" r:id="rId5"/>
    <p:sldId id="321" r:id="rId6"/>
    <p:sldId id="322" r:id="rId7"/>
    <p:sldId id="320" r:id="rId8"/>
    <p:sldId id="323" r:id="rId9"/>
    <p:sldId id="32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4660"/>
  </p:normalViewPr>
  <p:slideViewPr>
    <p:cSldViewPr>
      <p:cViewPr varScale="1">
        <p:scale>
          <a:sx n="70" d="100"/>
          <a:sy n="70" d="100"/>
        </p:scale>
        <p:origin x="138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2021/6/16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259632" y="1486407"/>
            <a:ext cx="717536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Period </a:t>
            </a:r>
            <a:r>
              <a:rPr lang="en-US" altLang="zh-CN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4: </a:t>
            </a:r>
            <a:r>
              <a:rPr lang="en-US" altLang="zh-CN" sz="4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Using </a:t>
            </a:r>
            <a:r>
              <a:rPr lang="en-US" altLang="zh-CN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Language (I)</a:t>
            </a:r>
            <a:endParaRPr lang="zh-CN" altLang="zh-CN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036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775978"/>
              </p:ext>
            </p:extLst>
          </p:nvPr>
        </p:nvGraphicFramePr>
        <p:xfrm>
          <a:off x="539552" y="1556792"/>
          <a:ext cx="7704856" cy="406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5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9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559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肯定式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107950" marR="107950" marT="107950" marB="1079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主语＋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have/has been done...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107950" marR="107950" marT="107950" marB="10795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否定式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107950" marR="107950" marT="107950" marB="1079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主语＋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have/has not been done...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107950" marR="107950" marT="107950" marB="10795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4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一般疑问式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107950" marR="107950" marT="107950" marB="1079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Have/Has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＋主语＋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been done...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？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107950" marR="107950" marT="107950" marB="10795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4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特殊疑问式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107950" marR="107950" marT="107950" marB="10795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疑问词＋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have/has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＋主语＋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been done...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？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107950" marR="107950" marT="107950" marB="10795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516251"/>
            <a:ext cx="7425879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itchFamily="2" charset="-122"/>
                <a:cs typeface="Times New Roman" panose="02020603050405020304" pitchFamily="18" charset="0"/>
              </a:rPr>
              <a:t>Step 1</a:t>
            </a:r>
            <a:r>
              <a:rPr kumimoji="0" lang="en-US" altLang="zh-CN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宋体" pitchFamily="2" charset="-122"/>
                <a:cs typeface="Times New Roman" pitchFamily="18" charset="0"/>
              </a:rPr>
              <a:t>: </a:t>
            </a:r>
            <a:r>
              <a:rPr kumimoji="0" lang="zh-CN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透析单元语法（现在完成时被动语态）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一、结构</a:t>
            </a:r>
            <a:endParaRPr kumimoji="0" lang="zh-CN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1272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07504" y="18864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二、基本用法：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表动作发生在过去，其结果对现在产生影响。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1) Where </a:t>
            </a:r>
            <a:r>
              <a:rPr lang="en-US" altLang="zh-CN" sz="2800" u="sng" dirty="0">
                <a:latin typeface="Times New Roman" pitchFamily="18" charset="0"/>
                <a:cs typeface="Times New Roman" pitchFamily="18" charset="0"/>
              </a:rPr>
              <a:t>has the recorder been put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? I can't see it anywhere.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2) I got caught in the rain and my suit </a:t>
            </a:r>
            <a:r>
              <a:rPr lang="en-US" altLang="zh-CN" sz="2800" u="sng" dirty="0">
                <a:latin typeface="Times New Roman" pitchFamily="18" charset="0"/>
                <a:cs typeface="Times New Roman" pitchFamily="18" charset="0"/>
              </a:rPr>
              <a:t>has been ruined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            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表动作从过去开始，一直持续到现在，可能还会延续下去。常与时间状语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recently, lately, in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past /last few years, so far, up to/ till now, by now, since+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时间点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, for+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时间段等连用。 </a:t>
            </a: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 The machine has been repaired </a:t>
            </a:r>
            <a:r>
              <a:rPr lang="en-US" altLang="zh-CN" sz="2800" u="sng" dirty="0">
                <a:latin typeface="Times New Roman" pitchFamily="18" charset="0"/>
                <a:cs typeface="Times New Roman" pitchFamily="18" charset="0"/>
              </a:rPr>
              <a:t>for two hours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        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 His work hasn’t been finished </a:t>
            </a:r>
            <a:r>
              <a:rPr lang="en-US" altLang="zh-CN" sz="2800" u="sng" dirty="0">
                <a:latin typeface="Times New Roman" pitchFamily="18" charset="0"/>
                <a:cs typeface="Times New Roman" pitchFamily="18" charset="0"/>
              </a:rPr>
              <a:t>so far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用在时间或条件状语从句中，表示将来某时已完成的动作，即用现在完成时的被动语态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代替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将来完成时的被动语态。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When the book </a:t>
            </a:r>
            <a:r>
              <a:rPr lang="en-US" altLang="zh-CN" sz="2800" u="sng" dirty="0">
                <a:latin typeface="Times New Roman" pitchFamily="18" charset="0"/>
                <a:cs typeface="Times New Roman" pitchFamily="18" charset="0"/>
              </a:rPr>
              <a:t>has been published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this year, the number of books he has written </a:t>
            </a:r>
            <a:r>
              <a:rPr lang="en-US" altLang="zh-CN" sz="2800" u="sng" dirty="0">
                <a:latin typeface="Times New Roman" pitchFamily="18" charset="0"/>
                <a:cs typeface="Times New Roman" pitchFamily="18" charset="0"/>
              </a:rPr>
              <a:t>will reach thirty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980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0" y="332656"/>
            <a:ext cx="9144000" cy="6647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动词短语在被动用法中要注意保持其完整性，尤其是短语中的介词或副词。</a:t>
            </a:r>
          </a:p>
          <a:p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  The problem has been paid special attention </a:t>
            </a:r>
            <a:r>
              <a:rPr lang="en-US" altLang="zh-CN" sz="2800" u="sng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altLang="zh-CN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5</a:t>
            </a:r>
            <a:r>
              <a:rPr lang="en-US" altLang="zh-CN" sz="28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.</a:t>
            </a:r>
            <a:r>
              <a:rPr lang="en-US" altLang="zh-CN" sz="5400" dirty="0">
                <a:solidFill>
                  <a:srgbClr val="0000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zh-CN" altLang="en-US" sz="28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现在完成时的被动语态与一般过去时的被动语态</a:t>
            </a:r>
            <a:r>
              <a:rPr lang="zh-CN" altLang="en-US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的区别</a:t>
            </a:r>
            <a:r>
              <a:rPr lang="en-US" altLang="zh-CN" sz="28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: </a:t>
            </a:r>
            <a:endParaRPr lang="en-US" altLang="zh-CN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endParaRPr lang="en-US" altLang="zh-CN" sz="28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endParaRPr lang="en-US" altLang="zh-CN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endParaRPr lang="en-US" altLang="zh-CN" sz="800" dirty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zh-CN" sz="2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1)The big stone </a:t>
            </a:r>
            <a:r>
              <a:rPr lang="en-US" altLang="zh-CN" sz="2800" u="sng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was removed</a:t>
            </a:r>
            <a:r>
              <a:rPr lang="en-US" altLang="zh-CN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last night.</a:t>
            </a:r>
            <a:endParaRPr lang="en-US" altLang="zh-CN" sz="8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2) The big stone </a:t>
            </a:r>
            <a:r>
              <a:rPr lang="en-US" altLang="zh-CN" sz="2800" u="sng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has been removed</a:t>
            </a:r>
            <a:r>
              <a:rPr lang="en-US" altLang="zh-CN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, so there is no traffic jam  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CN" sz="2800" dirty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    now.</a:t>
            </a:r>
            <a:endParaRPr lang="en-US" altLang="zh-CN" sz="4000" dirty="0" smtClean="0"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  <a:p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907315"/>
              </p:ext>
            </p:extLst>
          </p:nvPr>
        </p:nvGraphicFramePr>
        <p:xfrm>
          <a:off x="395536" y="2924944"/>
          <a:ext cx="8352928" cy="213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时态</a:t>
                      </a:r>
                      <a:endParaRPr lang="zh-CN" sz="2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动作发生的时间</a:t>
                      </a:r>
                      <a:endParaRPr lang="zh-CN" sz="2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对现在有无影响</a:t>
                      </a:r>
                      <a:endParaRPr lang="zh-CN" sz="2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一般过去时的被动语态</a:t>
                      </a:r>
                      <a:endParaRPr lang="zh-CN" sz="2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过去</a:t>
                      </a:r>
                      <a:endParaRPr lang="zh-CN" sz="2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</a:rPr>
                        <a:t>无</a:t>
                      </a:r>
                      <a:endParaRPr lang="zh-CN" sz="28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现在完成时的被动语态</a:t>
                      </a:r>
                      <a:endParaRPr lang="zh-CN" sz="2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过去</a:t>
                      </a:r>
                      <a:endParaRPr lang="zh-CN" sz="2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有</a:t>
                      </a:r>
                      <a:endParaRPr lang="zh-CN" sz="28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50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2133" y="1183156"/>
            <a:ext cx="8501122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4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Rewrite </a:t>
            </a:r>
            <a:r>
              <a:rPr lang="en-US" altLang="zh-CN" sz="34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underlined parts using the present perfect passive.</a:t>
            </a:r>
          </a:p>
        </p:txBody>
      </p:sp>
      <p:sp>
        <p:nvSpPr>
          <p:cNvPr id="3" name="矩形 2"/>
          <p:cNvSpPr/>
          <p:nvPr/>
        </p:nvSpPr>
        <p:spPr>
          <a:xfrm>
            <a:off x="282133" y="2420888"/>
            <a:ext cx="8572560" cy="3859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3400" b="1" dirty="0" smtClean="0">
                <a:latin typeface="Times New Roman" pitchFamily="18" charset="0"/>
                <a:cs typeface="Times New Roman" pitchFamily="18" charset="0"/>
              </a:rPr>
              <a:t>Within the next 80 years, our lives may be changed beyond recognition by 3D printing. </a:t>
            </a:r>
            <a:r>
              <a:rPr lang="en-US" altLang="zh-CN" sz="3400" b="1" u="sng" dirty="0" smtClean="0">
                <a:latin typeface="Times New Roman" pitchFamily="18" charset="0"/>
                <a:cs typeface="Times New Roman" pitchFamily="18" charset="0"/>
              </a:rPr>
              <a:t>It has already affected many things in our lives</a:t>
            </a:r>
            <a:r>
              <a:rPr lang="en-US" altLang="zh-CN" sz="3400" b="1" dirty="0" smtClean="0">
                <a:latin typeface="Times New Roman" pitchFamily="18" charset="0"/>
                <a:cs typeface="Times New Roman" pitchFamily="18" charset="0"/>
              </a:rPr>
              <a:t>, right down to the food we eat. For instance</a:t>
            </a:r>
            <a:r>
              <a:rPr lang="en-US" altLang="zh-CN" sz="34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sz="3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3400" b="1" u="sng" dirty="0" smtClean="0">
                <a:latin typeface="Times New Roman" pitchFamily="18" charset="0"/>
                <a:cs typeface="Times New Roman" pitchFamily="18" charset="0"/>
              </a:rPr>
              <a:t>some restaurants in London have served 3D-printed hamburgers to customers. </a:t>
            </a:r>
            <a:endParaRPr lang="en-US" altLang="zh-CN" sz="3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82133" y="2996952"/>
            <a:ext cx="8236678" cy="615553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 things in our lives have been affected</a:t>
            </a:r>
            <a:endParaRPr lang="zh-CN" alt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72573" y="3933056"/>
            <a:ext cx="8410682" cy="11387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3D-printed hamburgers have been served to customers by some restaurants in </a:t>
            </a:r>
            <a:r>
              <a:rPr lang="en-US" altLang="zh-CN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London.</a:t>
            </a:r>
            <a:endParaRPr lang="zh-CN" alt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-27384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Step 2: </a:t>
            </a:r>
            <a:r>
              <a:rPr lang="zh-CN" altLang="zh-CN" sz="3600" b="1" dirty="0">
                <a:latin typeface="Times New Roman" pitchFamily="18" charset="0"/>
                <a:cs typeface="Times New Roman" pitchFamily="18" charset="0"/>
              </a:rPr>
              <a:t>语法应用实践</a:t>
            </a:r>
            <a:endParaRPr lang="zh-CN" altLang="zh-CN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1. Do </a:t>
            </a:r>
            <a:r>
              <a:rPr lang="en-US" altLang="zh-CN" sz="3600" b="1" dirty="0">
                <a:latin typeface="Times New Roman" pitchFamily="18" charset="0"/>
                <a:cs typeface="Times New Roman" pitchFamily="18" charset="0"/>
              </a:rPr>
              <a:t>Activity 2 on Page 29</a:t>
            </a:r>
            <a:r>
              <a:rPr lang="en-US" altLang="zh-CN" sz="36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5711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95536" y="404664"/>
            <a:ext cx="8572560" cy="5115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altLang="zh-CN" sz="3400" b="1" u="sng" dirty="0">
                <a:latin typeface="Times New Roman" pitchFamily="18" charset="0"/>
                <a:cs typeface="Times New Roman" pitchFamily="18" charset="0"/>
              </a:rPr>
              <a:t>But perhaps the most significant success that people have achieved to date is in machine. </a:t>
            </a:r>
          </a:p>
          <a:p>
            <a:pPr algn="just">
              <a:lnSpc>
                <a:spcPct val="120000"/>
              </a:lnSpc>
            </a:pPr>
            <a:r>
              <a:rPr lang="en-US" altLang="zh-CN" sz="3400" b="1" u="sng" dirty="0" smtClean="0">
                <a:latin typeface="Times New Roman" pitchFamily="18" charset="0"/>
                <a:cs typeface="Times New Roman" pitchFamily="18" charset="0"/>
              </a:rPr>
              <a:t>They have made human body parts, including a beating heat, with 3D printing technology. </a:t>
            </a:r>
            <a:r>
              <a:rPr lang="en-US" altLang="zh-CN" sz="3400" b="1" dirty="0" smtClean="0">
                <a:latin typeface="Times New Roman" pitchFamily="18" charset="0"/>
                <a:cs typeface="Times New Roman" pitchFamily="18" charset="0"/>
              </a:rPr>
              <a:t>And it is not just humans who are benefiting- in Brazil, </a:t>
            </a:r>
            <a:r>
              <a:rPr lang="en-US" altLang="zh-CN" sz="3400" b="1" u="sng" dirty="0" smtClean="0">
                <a:latin typeface="Times New Roman" pitchFamily="18" charset="0"/>
                <a:cs typeface="Times New Roman" pitchFamily="18" charset="0"/>
              </a:rPr>
              <a:t>people have given a new 3D-printed shell to a turtle injured in a forest fire!</a:t>
            </a:r>
            <a:endParaRPr lang="en-US" altLang="zh-CN" sz="34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869160"/>
            <a:ext cx="3042172" cy="17827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矩形 5"/>
          <p:cNvSpPr/>
          <p:nvPr/>
        </p:nvSpPr>
        <p:spPr>
          <a:xfrm>
            <a:off x="392584" y="1628800"/>
            <a:ext cx="8569045" cy="11387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perhaps the most significant success that have been achieved to date is in machine. </a:t>
            </a:r>
          </a:p>
        </p:txBody>
      </p:sp>
      <p:sp>
        <p:nvSpPr>
          <p:cNvPr id="7" name="矩形 6"/>
          <p:cNvSpPr/>
          <p:nvPr/>
        </p:nvSpPr>
        <p:spPr>
          <a:xfrm>
            <a:off x="425961" y="3623303"/>
            <a:ext cx="8569045" cy="166199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en-US" altLang="zh-C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Human body parts have been made, including a beating heat, with 3D printing technology.</a:t>
            </a:r>
          </a:p>
        </p:txBody>
      </p:sp>
      <p:sp>
        <p:nvSpPr>
          <p:cNvPr id="8" name="矩形 7"/>
          <p:cNvSpPr/>
          <p:nvPr/>
        </p:nvSpPr>
        <p:spPr>
          <a:xfrm>
            <a:off x="467451" y="5386571"/>
            <a:ext cx="8569045" cy="113877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new 3D-printed shell has been given to a turtle injured in a forest fire!</a:t>
            </a:r>
          </a:p>
        </p:txBody>
      </p:sp>
    </p:spTree>
    <p:extLst>
      <p:ext uri="{BB962C8B-B14F-4D97-AF65-F5344CB8AC3E}">
        <p14:creationId xmlns:p14="http://schemas.microsoft.com/office/powerpoint/2010/main" val="31805873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27384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zh-CN" altLang="zh-CN" sz="2800" b="1" dirty="0" smtClean="0">
                <a:latin typeface="Times New Roman" pitchFamily="18" charset="0"/>
                <a:cs typeface="Times New Roman" pitchFamily="18" charset="0"/>
              </a:rPr>
              <a:t>单句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语法填空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1)The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English song _______________(sing) for many years, but we still like it.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2)The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famous musician, as well as his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students____________</a:t>
            </a: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invite) to perform at the opening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ceremony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last night.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3)Oh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no! We’re too late. The train ________ (leave).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4)Lots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of studies ____________(show) that global warming has already become a very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serious problem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5)Over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 past three years, the paintings _________________ (take) to more than 20 museums in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world.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6)Some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efforts ___________(make) to improve the air quality in the city last winter.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7)Since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 early 1990s, a lot of clinics ________________ (found) in this country to treat poor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people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for free.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8)—Have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you heard about that fire in the market?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 —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Yes, fortunately no one __________(hurt)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．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87824" y="419884"/>
            <a:ext cx="289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been sung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948264" y="1268760"/>
            <a:ext cx="1911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 invited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148064" y="2062120"/>
            <a:ext cx="12923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left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616057" y="2492896"/>
            <a:ext cx="1972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shown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6084168" y="3409836"/>
            <a:ext cx="34408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been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taken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267744" y="4208796"/>
            <a:ext cx="1842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were made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794234" y="5085184"/>
            <a:ext cx="32213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been founded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109851" y="6372605"/>
            <a:ext cx="15327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was hurt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9981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27384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9)Black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Friday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________________(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regard) as the beginning of the holiday shopping season for years.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10)More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than 50,000 </a:t>
            </a:r>
            <a:r>
              <a:rPr lang="en-US" altLang="zh-CN" sz="2800" dirty="0" err="1">
                <a:latin typeface="Times New Roman" pitchFamily="18" charset="0"/>
                <a:cs typeface="Times New Roman" pitchFamily="18" charset="0"/>
              </a:rPr>
              <a:t>yuan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_____________(raise) for the poor family since the group was founded.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11)His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eyes have been focused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 computer for 3 hours.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12)The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problem which has been drawn attention______ hasn’t been solved yet.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13)Their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new house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__________________(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decorate) for two months and they will settle in it in the near future.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14)How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many suggestions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____________(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give) to you so far?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15)Their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new cars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__________________(advertise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) on the Internet for a long time.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16)Every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possible means _______________(try) to save the wounded solider up to now.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17)Despite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the previous rounds of talks, no agreement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________________(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reach) so far by the two sides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-9535" y="6366317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been reached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195736" y="1709"/>
            <a:ext cx="30520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been regarded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3851920" y="836712"/>
            <a:ext cx="33869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been raised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4572000" y="1700808"/>
            <a:ext cx="5645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65876" y="2132856"/>
            <a:ext cx="4844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2987824" y="2924944"/>
            <a:ext cx="35388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been decorated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700737" y="3789040"/>
            <a:ext cx="34884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been given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691569" y="4221088"/>
            <a:ext cx="41313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have been </a:t>
            </a:r>
            <a:r>
              <a:rPr lang="en-US" altLang="zh-C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advertised 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779912" y="5085184"/>
            <a:ext cx="3301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has been tried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32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-27384"/>
            <a:ext cx="914400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zh-CN" altLang="zh-CN" sz="2800" b="1" dirty="0" smtClean="0">
                <a:latin typeface="Times New Roman" pitchFamily="18" charset="0"/>
                <a:cs typeface="Times New Roman" pitchFamily="18" charset="0"/>
              </a:rPr>
              <a:t>用</a:t>
            </a:r>
            <a:r>
              <a:rPr lang="zh-CN" altLang="zh-CN" sz="2800" b="1" dirty="0">
                <a:latin typeface="Times New Roman" pitchFamily="18" charset="0"/>
                <a:cs typeface="Times New Roman" pitchFamily="18" charset="0"/>
              </a:rPr>
              <a:t>现在完成时翻译下列句子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男孩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们已经被多次告知不要在那个湖里游泳，但这并不起作用。</a:t>
            </a: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boys have been told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not to swim in that lake many times, but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doesn’t make any difference.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我们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很高兴被告知他以优异的成绩已经被复旦大学录取。</a:t>
            </a: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 are glad to be told that he has been admitted into </a:t>
            </a:r>
            <a:r>
              <a:rPr lang="en-US" altLang="zh-CN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Fudan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University for his excellent grades.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从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那时候起，她就没来过信。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(hear from)</a:t>
            </a:r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She hasn’t been heard from since then.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近十年来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，学校发生了巨大的变化。</a:t>
            </a:r>
          </a:p>
          <a:p>
            <a:r>
              <a:rPr lang="en-US" altLang="zh-CN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Great 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changes have taken place in the past 10 years in our school.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zh-CN" altLang="zh-CN" sz="2800" dirty="0" smtClean="0">
                <a:latin typeface="Times New Roman" pitchFamily="18" charset="0"/>
                <a:cs typeface="Times New Roman" pitchFamily="18" charset="0"/>
              </a:rPr>
              <a:t>多亏</a:t>
            </a:r>
            <a:r>
              <a:rPr lang="zh-CN" altLang="zh-CN" sz="2800" dirty="0">
                <a:latin typeface="Times New Roman" pitchFamily="18" charset="0"/>
                <a:cs typeface="Times New Roman" pitchFamily="18" charset="0"/>
              </a:rPr>
              <a:t>科学家的努力，迄今为止，医学取得了重要的进展。</a:t>
            </a:r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Thanks to the scientists’ efforts,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important advances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have been made </a:t>
            </a:r>
            <a:r>
              <a:rPr lang="en-US" altLang="zh-CN" sz="2800" dirty="0">
                <a:latin typeface="Times New Roman" pitchFamily="18" charset="0"/>
                <a:cs typeface="Times New Roman" pitchFamily="18" charset="0"/>
              </a:rPr>
              <a:t>in medicine so far</a:t>
            </a:r>
            <a:r>
              <a:rPr lang="en-US" altLang="zh-C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zh-CN" altLang="zh-C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zh-CN" altLang="zh-CN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2824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2859</TotalTime>
  <Words>1063</Words>
  <Application>Microsoft Office PowerPoint</Application>
  <PresentationFormat>全屏显示(4:3)</PresentationFormat>
  <Paragraphs>100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宋体</vt:lpstr>
      <vt:lpstr>Arial</vt:lpstr>
      <vt:lpstr>Calibri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Windows 用户</cp:lastModifiedBy>
  <cp:revision>47</cp:revision>
  <dcterms:modified xsi:type="dcterms:W3CDTF">2021-06-16T02:06:42Z</dcterms:modified>
</cp:coreProperties>
</file>