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42" r:id="rId2"/>
    <p:sldId id="344" r:id="rId3"/>
    <p:sldId id="345" r:id="rId4"/>
    <p:sldId id="346" r:id="rId5"/>
    <p:sldId id="347" r:id="rId6"/>
    <p:sldId id="348" r:id="rId7"/>
    <p:sldId id="422" r:id="rId8"/>
    <p:sldId id="343" r:id="rId9"/>
    <p:sldId id="423" r:id="rId10"/>
    <p:sldId id="349" r:id="rId11"/>
    <p:sldId id="351" r:id="rId12"/>
    <p:sldId id="350" r:id="rId13"/>
    <p:sldId id="352" r:id="rId14"/>
    <p:sldId id="353" r:id="rId15"/>
    <p:sldId id="354" r:id="rId16"/>
    <p:sldId id="357" r:id="rId17"/>
    <p:sldId id="358" r:id="rId18"/>
    <p:sldId id="359" r:id="rId19"/>
    <p:sldId id="360" r:id="rId20"/>
    <p:sldId id="424" r:id="rId21"/>
    <p:sldId id="356" r:id="rId22"/>
    <p:sldId id="361" r:id="rId23"/>
    <p:sldId id="363" r:id="rId24"/>
    <p:sldId id="364" r:id="rId25"/>
    <p:sldId id="425"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p15:clr>
            <a:srgbClr val="A4A3A4"/>
          </p15:clr>
        </p15:guide>
        <p15:guide id="2" pos="28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686" y="72"/>
      </p:cViewPr>
      <p:guideLst>
        <p:guide orient="horz" pos="2158"/>
        <p:guide pos="285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377.1958" units="1/cm"/>
          <inkml:channelProperty channel="Y" name="resolution" value="657.57574" units="1/cm"/>
          <inkml:channelProperty channel="T" name="resolution" value="1" units="1/dev"/>
        </inkml:channelProperties>
      </inkml:inkSource>
      <inkml:timestamp xml:id="ts0" timeString="2021-06-16T01:36:57.797"/>
    </inkml:context>
    <inkml:brush xml:id="br0">
      <inkml:brushProperty name="width" value="0.05292" units="cm"/>
      <inkml:brushProperty name="height" value="0.05292" units="cm"/>
      <inkml:brushProperty name="color" value="#0085CD"/>
    </inkml:brush>
  </inkml:definitions>
  <inkml:trace contextRef="#ctx0" brushRef="#br0">9879 4330 0,'0'0'16,"0"0"-16,-17 11 15,-12 7 1,-9 8-16,-2 3 16,7 7-1,3 2-15,8 3 16,9-3-16,5-1 16,13-1-1,6-4-15,10-2 16,13-4-1,12-2-15,3-6 16,2-7 0,-51-11-16,52 3 15,-52-3 1,50-8-16,-6-7 16,-9-9-1,-7-2-15,-28 26 0,16-26 16,-7 0-1,-9-6-15,-5-2 16,-7 0 0,-7 4-16,-6-2 15,-13-2 1,-2 6-16,-9 5 16,-6 10-16,0 8 15,2 7 1,-2 4-16</inkml:trace>
  <inkml:trace contextRef="#ctx0" brushRef="#br0" timeOffset="958.4582">10567 4610 0,'83'0'16,"-10"0"-16,29 0 15,9 0 1,10 0-16,11 0 16,7 0-16,2 0 15,-3 0 1,4-8-16,1-8 15,23-3 1,10-9-16,-10-1 16,0-1-1,-10-9-15,-4-3 16,-15-5 0,-5-2-16,-9-2 15,-16 1-15,-1 1 16,-17 3-1,-13 1-15,-18-3 16,-14 1 0,-19 7-16,-8-3 15,-15-4 1,-8 0-16,-18-6 16,-9 0-1,-15-4-15,-14 4 16,-28-12-16,-21 0 15,-14 6 1,-19 8 0,-2 8-16,-2 9 15,-6 11-15,-7 5 16,-10 3 0,-4 13-16,-6 9 15,-10 7 1,1 8-16,0 8 15,9 12-15,4 10 16,14 8 0,8 3-16,12 4 15,13 0 1,22-1-16,19 0 16,21-2-1,22-3 1,19-7-16,19-10 15,10-2-15,15 2 16,12 3-16,19-3 16,15-4-1,34 5-15,33-5 16,20-9 0,27-4-16,11-9 15,9 0 1,15-5-16,20-4 15,29-6 1,4 3-16,-5-1 16,-6 1-1,-17-4-15,-20 3 16,-34 2-16,-49-1 16,-33 1-1,-25 5-15,-14 1 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377.1958" units="1/cm"/>
          <inkml:channelProperty channel="Y" name="resolution" value="657.57574" units="1/cm"/>
          <inkml:channelProperty channel="T" name="resolution" value="1" units="1/dev"/>
        </inkml:channelProperties>
      </inkml:inkSource>
      <inkml:timestamp xml:id="ts0" timeString="2021-06-16T01:45:53.134"/>
    </inkml:context>
    <inkml:brush xml:id="br0">
      <inkml:brushProperty name="width" value="0.05292" units="cm"/>
      <inkml:brushProperty name="height" value="0.05292" units="cm"/>
      <inkml:brushProperty name="color" value="#0085CD"/>
    </inkml:brush>
  </inkml:definitions>
  <inkml:trace contextRef="#ctx0" brushRef="#br0">4242 14038 0,'54'36'0,"-11"-14"16,-2-4-16,2-2 16,1-7-1,-1-7-15,-1-6 16,-42 4 0,45-7-16</inkml:trace>
  <inkml:trace contextRef="#ctx0" brushRef="#br0" timeOffset="11804.7116">9157 13338 0,'50'-9'16,"-12"-2"-1,-38 11-15,38-15 0,-5 1 16,-7 3 0,-2 4-16,0 4 15,3 3 16,-27 0-15,27 0 0,-27 0-1,0 0 1,25-2 0,-25 2-16,0 0 15,35 5 1,-3 32-16,33 28 15,-14 16-15,-15-73 0,-36-8 16,-18 12 0,18-12-16,-32 23 15,-1 35 1,-11 2-16,44-60 16,-55 54-1,-19-47 1,4-35-1,-2-7-15,49 30 16,23 5-16,0 0 16,9 5-16,9-21 15,-12-22 1,-19-26-16,-15 7 16,-10 22-16,7 23 15,13 22 1,12-4-16,12-1 15,6-1 1,-34-13-16,-11 11 16,-8 10-1,28 19-15,-5-31 16,3 7-16,-12-12 16,7 12-1,-6-25 1,15 4-1,11 3 1,11 7 0,-11 4-1,28 2-15,-28-2 16,40 5 0,17 1-1,13-4 1,4-2-1,-74 0-15,98-6 16,-98 6-16,112-9 16,-6 11-16,-11 30 15</inkml:trace>
  <inkml:trace contextRef="#ctx0" brushRef="#br0" timeOffset="30580.8953">11092 16434 0,'57'-9'16,"-19"-7"15,7-15 0,13-16 1,36-29-1</inkml:trace>
  <inkml:trace contextRef="#ctx0" brushRef="#br0" timeOffset="31115.4789">12118 14908 0,'44'-7'16,"26"-8"15,44-19 0,67-20-15,86 1 0,20 26-1,-27 34 16,-47 18-15,-27 8 0,-3 7 15,3 1-15,-9-1-1,-4 2 1,0 14-1,-35-4 1,25 21-16,10 4 0,52-1 16,-89-56-1,-74-22 1,-3 22-16,-59-20 16,101 42-16,62 20 15,-12-23 1,-51-23-16,-13 14 15,-87-30-15,122 50 16,10 22-16,-8-12 16,4 3-1,2-3-15,-48-40 16,-44-63 0,6 30-16,25 60 15,31 114-15</inkml:trace>
  <inkml:trace contextRef="#ctx0" brushRef="#br0" timeOffset="32623.4768">13568 14120 0,'27'0'0,"22"-4"16,-49 4-16,71-7 16,17-1-1,23-3 1,15 16-16,20 27 15</inkml:trace>
  <inkml:trace contextRef="#ctx0" brushRef="#br0" timeOffset="33514.1137">5320 16190 0,'0'0'0,"0"0"0</inkml:trace>
  <inkml:trace contextRef="#ctx0" brushRef="#br0" timeOffset="33827.2856">7024 16054 0,'28'4'0,"24"-2"16,27-4-1,47-5-15,11 1 16,7 6 0,6 4-16,49 12 15,9 15-15,-10 9 16,-8-8-1,-6-17-15,1-10 16</inkml:trace>
  <inkml:trace contextRef="#ctx0" brushRef="#br0" timeOffset="1.23753E6">19426 18555 0,'4'8'0,"2"8"16,1 9-16,-7-25 15,5 25-15,-14-6 16,9-19-16,0 7 15,0-7-15,-5-8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2021/6/16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2021/6/16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ustomXml" Target="../ink/ink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2899" y="1694418"/>
            <a:ext cx="8956675" cy="1445260"/>
          </a:xfrm>
          <a:prstGeom prst="rect">
            <a:avLst/>
          </a:prstGeom>
        </p:spPr>
        <p:txBody>
          <a:bodyPr wrap="none">
            <a:spAutoFit/>
          </a:bodyPr>
          <a:lstStyle/>
          <a:p>
            <a:pPr algn="ctr"/>
            <a:r>
              <a:rPr lang="en-US" altLang="zh-CN" sz="4400" b="1" dirty="0">
                <a:solidFill>
                  <a:srgbClr val="C00000"/>
                </a:solidFill>
                <a:latin typeface="Times New Roman" panose="02020603050405020304" pitchFamily="18" charset="0"/>
                <a:cs typeface="Times New Roman" panose="02020603050405020304" pitchFamily="18" charset="0"/>
              </a:rPr>
              <a:t>Period 6</a:t>
            </a:r>
          </a:p>
          <a:p>
            <a:pPr algn="ctr"/>
            <a:r>
              <a:rPr lang="en-US" altLang="zh-CN" sz="4400" b="1" dirty="0">
                <a:solidFill>
                  <a:srgbClr val="C00000"/>
                </a:solidFill>
                <a:latin typeface="Times New Roman" panose="02020603050405020304" pitchFamily="18" charset="0"/>
                <a:cs typeface="Times New Roman" panose="02020603050405020304" pitchFamily="18" charset="0"/>
              </a:rPr>
              <a:t>Developing Ideas &amp; Presenting Ideas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985635"/>
          </a:xfrm>
          <a:prstGeom prst="rect">
            <a:avLst/>
          </a:prstGeom>
          <a:noFill/>
        </p:spPr>
        <p:txBody>
          <a:bodyPr wrap="square" rtlCol="0">
            <a:spAutoFit/>
          </a:bodyPr>
          <a:lstStyle/>
          <a:p>
            <a:r>
              <a:rPr lang="en-US" altLang="zh-CN" sz="2800" b="1" dirty="0" smtClean="0">
                <a:latin typeface="Times New Roman" panose="02020603050405020304" pitchFamily="18" charset="0"/>
                <a:cs typeface="Times New Roman" panose="02020603050405020304" pitchFamily="18" charset="0"/>
              </a:rPr>
              <a:t>17. Apart </a:t>
            </a:r>
            <a:r>
              <a:rPr lang="en-US" altLang="zh-CN" sz="2800" b="1" dirty="0">
                <a:latin typeface="Times New Roman" panose="02020603050405020304" pitchFamily="18" charset="0"/>
                <a:cs typeface="Times New Roman" panose="02020603050405020304" pitchFamily="18" charset="0"/>
              </a:rPr>
              <a:t>from ______(be) a successful statesman, he was also well known ______ a leading American author…</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a:t>
            </a:r>
            <a:r>
              <a:rPr lang="zh-CN" altLang="zh-CN" sz="2800" b="1" dirty="0">
                <a:latin typeface="Times New Roman" panose="02020603050405020304" pitchFamily="18" charset="0"/>
                <a:cs typeface="Times New Roman" panose="02020603050405020304" pitchFamily="18" charset="0"/>
              </a:rPr>
              <a:t>【翻译】</a:t>
            </a:r>
            <a:r>
              <a:rPr lang="zh-CN" altLang="zh-CN" sz="2800" b="1" dirty="0">
                <a:solidFill>
                  <a:srgbClr val="FF0000"/>
                </a:solidFill>
                <a:latin typeface="Times New Roman" panose="02020603050405020304" pitchFamily="18" charset="0"/>
                <a:cs typeface="Times New Roman" panose="02020603050405020304" pitchFamily="18" charset="0"/>
              </a:rPr>
              <a:t>他不仅是一位成功的政治家，还被称为美国著名的领军作家</a:t>
            </a:r>
            <a:r>
              <a:rPr lang="en-US" altLang="zh-CN" sz="2800" b="1" dirty="0">
                <a:solidFill>
                  <a:srgbClr val="FF0000"/>
                </a:solidFill>
                <a:latin typeface="Times New Roman" panose="02020603050405020304" pitchFamily="18" charset="0"/>
                <a:cs typeface="Times New Roman" panose="02020603050405020304" pitchFamily="18" charset="0"/>
              </a:rPr>
              <a:t>…</a:t>
            </a:r>
            <a:endParaRPr lang="zh-CN" altLang="zh-CN" sz="2800" b="1" dirty="0">
              <a:solidFill>
                <a:srgbClr val="FF0000"/>
              </a:solidFill>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【分析】</a:t>
            </a:r>
            <a:r>
              <a:rPr lang="en-US" altLang="zh-CN" sz="2800" b="1" dirty="0">
                <a:latin typeface="Times New Roman" panose="02020603050405020304" pitchFamily="18" charset="0"/>
                <a:cs typeface="Times New Roman" panose="02020603050405020304" pitchFamily="18" charset="0"/>
              </a:rPr>
              <a:t>apart from:</a:t>
            </a:r>
            <a:r>
              <a:rPr lang="zh-CN" altLang="zh-CN" sz="2800" b="1" dirty="0">
                <a:latin typeface="Times New Roman" panose="02020603050405020304" pitchFamily="18" charset="0"/>
                <a:cs typeface="Times New Roman" panose="02020603050405020304" pitchFamily="18" charset="0"/>
              </a:rPr>
              <a:t>除</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外</a:t>
            </a:r>
            <a:r>
              <a:rPr lang="en-US" altLang="zh-CN" sz="2800" b="1" dirty="0">
                <a:latin typeface="Times New Roman" panose="02020603050405020304" pitchFamily="18" charset="0"/>
                <a:cs typeface="Times New Roman" panose="02020603050405020304" pitchFamily="18" charset="0"/>
              </a:rPr>
              <a:t>(=except for, except); </a:t>
            </a:r>
            <a:r>
              <a:rPr lang="zh-CN" altLang="zh-CN" sz="2800" b="1" dirty="0">
                <a:latin typeface="Times New Roman" panose="02020603050405020304" pitchFamily="18" charset="0"/>
                <a:cs typeface="Times New Roman" panose="02020603050405020304" pitchFamily="18" charset="0"/>
              </a:rPr>
              <a:t>除</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之外还有</a:t>
            </a:r>
            <a:r>
              <a:rPr lang="en-US" altLang="zh-CN" sz="2800" b="1" dirty="0">
                <a:latin typeface="Times New Roman" panose="02020603050405020304" pitchFamily="18" charset="0"/>
                <a:cs typeface="Times New Roman" panose="02020603050405020304" pitchFamily="18" charset="0"/>
              </a:rPr>
              <a:t>…(= besides),</a:t>
            </a:r>
            <a:r>
              <a:rPr lang="zh-CN" altLang="zh-CN" sz="2800" b="1" dirty="0">
                <a:latin typeface="Times New Roman" panose="02020603050405020304" pitchFamily="18" charset="0"/>
                <a:cs typeface="Times New Roman" panose="02020603050405020304" pitchFamily="18" charset="0"/>
              </a:rPr>
              <a:t>其后常跟名词、代词、动词</a:t>
            </a:r>
            <a:r>
              <a:rPr lang="en-US" altLang="zh-CN" sz="2800" b="1" dirty="0" err="1">
                <a:latin typeface="Times New Roman" panose="02020603050405020304" pitchFamily="18" charset="0"/>
                <a:cs typeface="Times New Roman" panose="02020603050405020304" pitchFamily="18" charset="0"/>
              </a:rPr>
              <a:t>ing</a:t>
            </a:r>
            <a:r>
              <a:rPr lang="zh-CN" altLang="zh-CN" sz="2800" b="1" dirty="0">
                <a:latin typeface="Times New Roman" panose="02020603050405020304" pitchFamily="18" charset="0"/>
                <a:cs typeface="Times New Roman" panose="02020603050405020304" pitchFamily="18" charset="0"/>
              </a:rPr>
              <a:t>形式及名词性从句。</a:t>
            </a:r>
          </a:p>
          <a:p>
            <a:r>
              <a:rPr lang="en-US" altLang="zh-CN" sz="2800" b="1" dirty="0">
                <a:latin typeface="Times New Roman" panose="02020603050405020304" pitchFamily="18" charset="0"/>
                <a:cs typeface="Times New Roman" panose="02020603050405020304" pitchFamily="18" charset="0"/>
              </a:rPr>
              <a:t>  </a:t>
            </a:r>
            <a:r>
              <a:rPr lang="zh-CN" altLang="zh-CN" sz="2800" b="1" dirty="0">
                <a:latin typeface="Times New Roman" panose="02020603050405020304" pitchFamily="18" charset="0"/>
                <a:cs typeface="Times New Roman" panose="02020603050405020304" pitchFamily="18" charset="0"/>
              </a:rPr>
              <a:t>【练一练】</a:t>
            </a:r>
          </a:p>
          <a:p>
            <a:r>
              <a:rPr lang="en-US" altLang="zh-CN" sz="2800" b="1" dirty="0">
                <a:latin typeface="Times New Roman" panose="02020603050405020304" pitchFamily="18" charset="0"/>
                <a:cs typeface="Times New Roman" panose="02020603050405020304" pitchFamily="18" charset="0"/>
              </a:rPr>
              <a:t>a. </a:t>
            </a:r>
            <a:r>
              <a:rPr lang="en-US" altLang="zh-CN" sz="2800" b="1" dirty="0" smtClean="0">
                <a:latin typeface="Times New Roman" panose="02020603050405020304" pitchFamily="18" charset="0"/>
                <a:cs typeface="Times New Roman" panose="02020603050405020304" pitchFamily="18" charset="0"/>
              </a:rPr>
              <a:t>________________________________, </a:t>
            </a:r>
            <a:r>
              <a:rPr lang="en-US" altLang="zh-CN" sz="2800" b="1" dirty="0">
                <a:latin typeface="Times New Roman" panose="02020603050405020304" pitchFamily="18" charset="0"/>
                <a:cs typeface="Times New Roman" panose="02020603050405020304" pitchFamily="18" charset="0"/>
              </a:rPr>
              <a:t>she has to pay a membership fee.</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除了要填表格之外，她还要缴纳会费。</a:t>
            </a:r>
          </a:p>
          <a:p>
            <a:r>
              <a:rPr lang="en-US" altLang="zh-CN" sz="2800" b="1" dirty="0">
                <a:latin typeface="Times New Roman" panose="02020603050405020304" pitchFamily="18" charset="0"/>
                <a:cs typeface="Times New Roman" panose="02020603050405020304" pitchFamily="18" charset="0"/>
              </a:rPr>
              <a:t>b. ____________________, swimming is a very useful skill,</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除了有乐趣外，游泳是一门有用的技能。</a:t>
            </a:r>
            <a:r>
              <a:rPr lang="en-US" altLang="zh-CN" sz="2800" b="1" dirty="0">
                <a:latin typeface="Times New Roman" panose="02020603050405020304" pitchFamily="18" charset="0"/>
                <a:cs typeface="Times New Roman" panose="02020603050405020304" pitchFamily="18" charset="0"/>
              </a:rPr>
              <a:t>      </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c. _______________ two men on watch in the room, everyone was asleep.  </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除了两个人在房间值班外，所有人都在睡觉</a:t>
            </a:r>
            <a:r>
              <a:rPr lang="zh-CN"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2483262" y="0"/>
            <a:ext cx="1296144" cy="523220"/>
          </a:xfrm>
          <a:prstGeom prst="rect">
            <a:avLst/>
          </a:prstGeom>
        </p:spPr>
        <p:txBody>
          <a:bodyPr wrap="square">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being</a:t>
            </a:r>
          </a:p>
        </p:txBody>
      </p:sp>
      <p:sp>
        <p:nvSpPr>
          <p:cNvPr id="4" name="矩形 3"/>
          <p:cNvSpPr/>
          <p:nvPr/>
        </p:nvSpPr>
        <p:spPr>
          <a:xfrm>
            <a:off x="2622585" y="353368"/>
            <a:ext cx="503664" cy="523220"/>
          </a:xfrm>
          <a:prstGeom prst="rect">
            <a:avLst/>
          </a:prstGeom>
        </p:spPr>
        <p:txBody>
          <a:bodyPr wrap="none">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as</a:t>
            </a:r>
          </a:p>
        </p:txBody>
      </p:sp>
      <p:sp>
        <p:nvSpPr>
          <p:cNvPr id="5" name="矩形 4"/>
          <p:cNvSpPr/>
          <p:nvPr/>
        </p:nvSpPr>
        <p:spPr>
          <a:xfrm>
            <a:off x="575568" y="5570076"/>
            <a:ext cx="2484264"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Apart </a:t>
            </a:r>
            <a:r>
              <a:rPr lang="en-US" altLang="zh-CN" sz="2800" b="1" dirty="0">
                <a:solidFill>
                  <a:srgbClr val="C00000"/>
                </a:solidFill>
                <a:latin typeface="Times New Roman" panose="02020603050405020304" pitchFamily="18" charset="0"/>
                <a:cs typeface="Times New Roman" panose="02020603050405020304" pitchFamily="18" charset="0"/>
              </a:rPr>
              <a:t>from</a:t>
            </a:r>
            <a:r>
              <a:rPr lang="en-US" altLang="zh-CN" sz="2800" dirty="0">
                <a:solidFill>
                  <a:srgbClr val="C00000"/>
                </a:solidFill>
                <a:latin typeface="Times New Roman" panose="02020603050405020304" pitchFamily="18" charset="0"/>
                <a:cs typeface="Times New Roman" panose="02020603050405020304" pitchFamily="18" charset="0"/>
              </a:rPr>
              <a:t> </a:t>
            </a:r>
            <a:endParaRPr lang="zh-CN" altLang="zh-CN" sz="2800" dirty="0">
              <a:solidFill>
                <a:srgbClr val="C00000"/>
              </a:solidFill>
              <a:latin typeface="Times New Roman" panose="02020603050405020304" pitchFamily="18" charset="0"/>
              <a:cs typeface="Times New Roman" panose="02020603050405020304" pitchFamily="18" charset="0"/>
            </a:endParaRPr>
          </a:p>
        </p:txBody>
      </p:sp>
      <p:sp>
        <p:nvSpPr>
          <p:cNvPr id="6" name="矩形 5"/>
          <p:cNvSpPr/>
          <p:nvPr/>
        </p:nvSpPr>
        <p:spPr>
          <a:xfrm>
            <a:off x="323215" y="3403600"/>
            <a:ext cx="6190615" cy="521970"/>
          </a:xfrm>
          <a:prstGeom prst="rect">
            <a:avLst/>
          </a:prstGeom>
        </p:spPr>
        <p:txBody>
          <a:bodyPr wrap="square">
            <a:spAutoFit/>
          </a:bodyPr>
          <a:lstStyle/>
          <a:p>
            <a:pPr lvl="0"/>
            <a:r>
              <a:rPr lang="en-US" altLang="zh-CN" sz="2800" b="1" dirty="0">
                <a:solidFill>
                  <a:srgbClr val="C00000"/>
                </a:solidFill>
                <a:latin typeface="Times New Roman" panose="02020603050405020304" pitchFamily="18" charset="0"/>
                <a:cs typeface="Times New Roman" panose="02020603050405020304" pitchFamily="18" charset="0"/>
              </a:rPr>
              <a:t>Apart from filling out a form/in a form</a:t>
            </a:r>
            <a:endParaRPr lang="zh-CN" altLang="zh-CN" sz="2800" b="1" dirty="0">
              <a:solidFill>
                <a:srgbClr val="C00000"/>
              </a:solidFill>
              <a:latin typeface="Times New Roman" panose="02020603050405020304" pitchFamily="18" charset="0"/>
              <a:cs typeface="Times New Roman" panose="02020603050405020304" pitchFamily="18" charset="0"/>
            </a:endParaRPr>
          </a:p>
        </p:txBody>
      </p:sp>
      <p:sp>
        <p:nvSpPr>
          <p:cNvPr id="7" name="矩形 6"/>
          <p:cNvSpPr/>
          <p:nvPr/>
        </p:nvSpPr>
        <p:spPr>
          <a:xfrm>
            <a:off x="467544" y="4705980"/>
            <a:ext cx="3744416" cy="521970"/>
          </a:xfrm>
          <a:prstGeom prst="rect">
            <a:avLst/>
          </a:prstGeom>
        </p:spPr>
        <p:txBody>
          <a:bodyPr wrap="square">
            <a:spAutoFit/>
          </a:bodyPr>
          <a:lstStyle/>
          <a:p>
            <a:pPr lvl="0"/>
            <a:r>
              <a:rPr lang="en-US" altLang="zh-CN" sz="2800" b="1" dirty="0">
                <a:solidFill>
                  <a:srgbClr val="C00000"/>
                </a:solidFill>
                <a:latin typeface="Times New Roman" panose="02020603050405020304" pitchFamily="18" charset="0"/>
                <a:cs typeface="Times New Roman" panose="02020603050405020304" pitchFamily="18" charset="0"/>
              </a:rPr>
              <a:t>Apart from being fun</a:t>
            </a:r>
            <a:endParaRPr lang="zh-CN" altLang="zh-CN" sz="28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985635"/>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18</a:t>
            </a:r>
            <a:r>
              <a:rPr lang="en-US" altLang="zh-CN" sz="2800" dirty="0">
                <a:latin typeface="Times New Roman" panose="02020603050405020304" pitchFamily="18" charset="0"/>
                <a:cs typeface="Times New Roman" panose="02020603050405020304" pitchFamily="18" charset="0"/>
              </a:rPr>
              <a:t>. He raised the kite with a piece of string ______ (tie)to it. A metal key was </a:t>
            </a:r>
            <a:r>
              <a:rPr lang="en-US" altLang="zh-CN" sz="2800" dirty="0" smtClean="0">
                <a:latin typeface="Times New Roman" panose="02020603050405020304" pitchFamily="18" charset="0"/>
                <a:cs typeface="Times New Roman" panose="02020603050405020304" pitchFamily="18" charset="0"/>
              </a:rPr>
              <a:t>attached_____ it</a:t>
            </a:r>
            <a:r>
              <a:rPr lang="en-US" altLang="zh-CN" sz="2800" dirty="0">
                <a:latin typeface="Times New Roman" panose="02020603050405020304" pitchFamily="18" charset="0"/>
                <a:cs typeface="Times New Roman" panose="02020603050405020304" pitchFamily="18" charset="0"/>
              </a:rPr>
              <a:t>. A flash of lightning hit the kite, and electricity ___________ (conduct) through the string to the key.</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19. </a:t>
            </a:r>
            <a:r>
              <a:rPr lang="en-US" altLang="zh-CN" sz="2800" dirty="0" smtClean="0">
                <a:latin typeface="Times New Roman" panose="02020603050405020304" pitchFamily="18" charset="0"/>
                <a:cs typeface="Times New Roman" panose="02020603050405020304" pitchFamily="18" charset="0"/>
              </a:rPr>
              <a:t>More </a:t>
            </a:r>
            <a:r>
              <a:rPr lang="en-US" altLang="zh-CN" sz="2800" dirty="0">
                <a:latin typeface="Times New Roman" panose="02020603050405020304" pitchFamily="18" charset="0"/>
                <a:cs typeface="Times New Roman" panose="02020603050405020304" pitchFamily="18" charset="0"/>
              </a:rPr>
              <a:t>than one generation of school children</a:t>
            </a:r>
            <a:r>
              <a:rPr lang="en-US" altLang="zh-CN" sz="2800" b="1" dirty="0">
                <a:latin typeface="Times New Roman" panose="02020603050405020304" pitchFamily="18" charset="0"/>
                <a:cs typeface="Times New Roman" panose="02020603050405020304" pitchFamily="18" charset="0"/>
              </a:rPr>
              <a:t> has </a:t>
            </a:r>
            <a:r>
              <a:rPr lang="en-US" altLang="zh-CN" sz="2800" dirty="0">
                <a:latin typeface="Times New Roman" panose="02020603050405020304" pitchFamily="18" charset="0"/>
                <a:cs typeface="Times New Roman" panose="02020603050405020304" pitchFamily="18" charset="0"/>
              </a:rPr>
              <a:t>been amazed by his bravery and his </a:t>
            </a:r>
            <a:r>
              <a:rPr lang="en-US" altLang="zh-CN" sz="2800" dirty="0" smtClean="0">
                <a:latin typeface="Times New Roman" panose="02020603050405020304" pitchFamily="18" charset="0"/>
                <a:cs typeface="Times New Roman" panose="02020603050405020304" pitchFamily="18" charset="0"/>
              </a:rPr>
              <a:t>scientific</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approach </a:t>
            </a:r>
            <a:r>
              <a:rPr lang="en-US" altLang="zh-CN" sz="2800" dirty="0">
                <a:latin typeface="Times New Roman" panose="02020603050405020304" pitchFamily="18" charset="0"/>
                <a:cs typeface="Times New Roman" panose="02020603050405020304" pitchFamily="18" charset="0"/>
              </a:rPr>
              <a:t>to ______ (look) for the truth.</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20.More </a:t>
            </a:r>
            <a:r>
              <a:rPr lang="en-US" altLang="zh-CN" sz="2800" dirty="0">
                <a:latin typeface="Times New Roman" panose="02020603050405020304" pitchFamily="18" charset="0"/>
                <a:cs typeface="Times New Roman" panose="02020603050405020304" pitchFamily="18" charset="0"/>
              </a:rPr>
              <a:t>than one account</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__________(suggest)</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that while Newton was certainly inspired by a falling </a:t>
            </a:r>
            <a:r>
              <a:rPr lang="en-US" altLang="zh-CN" sz="2800" dirty="0" smtClean="0">
                <a:latin typeface="Times New Roman" panose="02020603050405020304" pitchFamily="18" charset="0"/>
                <a:cs typeface="Times New Roman" panose="02020603050405020304" pitchFamily="18" charset="0"/>
              </a:rPr>
              <a:t>apple, there </a:t>
            </a:r>
            <a:r>
              <a:rPr lang="en-US" altLang="zh-CN" sz="2800" dirty="0">
                <a:latin typeface="Times New Roman" panose="02020603050405020304" pitchFamily="18" charset="0"/>
                <a:cs typeface="Times New Roman" panose="02020603050405020304" pitchFamily="18" charset="0"/>
              </a:rPr>
              <a:t>is no proof ______ it hit </a:t>
            </a:r>
            <a:r>
              <a:rPr lang="en-US" altLang="zh-CN" sz="2800" dirty="0" err="1">
                <a:latin typeface="Times New Roman" panose="02020603050405020304" pitchFamily="18" charset="0"/>
                <a:cs typeface="Times New Roman" panose="02020603050405020304" pitchFamily="18" charset="0"/>
              </a:rPr>
              <a:t>him______the</a:t>
            </a:r>
            <a:r>
              <a:rPr lang="en-US" altLang="zh-CN" sz="2800" dirty="0">
                <a:latin typeface="Times New Roman" panose="02020603050405020304" pitchFamily="18" charset="0"/>
                <a:cs typeface="Times New Roman" panose="02020603050405020304" pitchFamily="18" charset="0"/>
              </a:rPr>
              <a:t> head.</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21.Franklin</a:t>
            </a:r>
            <a:r>
              <a:rPr lang="en-US" altLang="zh-CN" sz="2800" dirty="0">
                <a:latin typeface="Times New Roman" panose="02020603050405020304" pitchFamily="18" charset="0"/>
                <a:cs typeface="Times New Roman" panose="02020603050405020304" pitchFamily="18" charset="0"/>
              </a:rPr>
              <a:t>, along with many scientists,</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____(have)</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inspired us and taught us that </a:t>
            </a:r>
            <a:r>
              <a:rPr lang="en-US" altLang="zh-CN" sz="2800" dirty="0" smtClean="0">
                <a:latin typeface="Times New Roman" panose="02020603050405020304" pitchFamily="18" charset="0"/>
                <a:cs typeface="Times New Roman" panose="02020603050405020304" pitchFamily="18" charset="0"/>
              </a:rPr>
              <a:t>________ </a:t>
            </a:r>
            <a:r>
              <a:rPr lang="en-US" altLang="zh-CN" sz="2800" dirty="0">
                <a:latin typeface="Times New Roman" panose="02020603050405020304" pitchFamily="18" charset="0"/>
                <a:cs typeface="Times New Roman" panose="02020603050405020304" pitchFamily="18" charset="0"/>
              </a:rPr>
              <a:t>(science) experiments are important in order to establish the truth and to contribute towards later scientific </a:t>
            </a:r>
            <a:r>
              <a:rPr lang="en-US" altLang="zh-CN" sz="2800" dirty="0" smtClean="0">
                <a:latin typeface="Times New Roman" panose="02020603050405020304" pitchFamily="18" charset="0"/>
                <a:cs typeface="Times New Roman" panose="02020603050405020304" pitchFamily="18" charset="0"/>
              </a:rPr>
              <a:t>__________(</a:t>
            </a:r>
            <a:r>
              <a:rPr lang="en-US" altLang="zh-CN" sz="2800" dirty="0">
                <a:latin typeface="Times New Roman" panose="02020603050405020304" pitchFamily="18" charset="0"/>
                <a:cs typeface="Times New Roman" panose="02020603050405020304" pitchFamily="18" charset="0"/>
              </a:rPr>
              <a:t>discover) and inventions.</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22.However</a:t>
            </a:r>
            <a:r>
              <a:rPr lang="en-US" altLang="zh-CN" sz="2800" dirty="0">
                <a:latin typeface="Times New Roman" panose="02020603050405020304" pitchFamily="18" charset="0"/>
                <a:cs typeface="Times New Roman" panose="02020603050405020304" pitchFamily="18" charset="0"/>
              </a:rPr>
              <a:t>, neither the story nor the details of the experiment </a:t>
            </a:r>
            <a:r>
              <a:rPr lang="en-US" altLang="zh-CN" sz="2800" b="1" dirty="0">
                <a:latin typeface="Times New Roman" panose="02020603050405020304" pitchFamily="18" charset="0"/>
                <a:cs typeface="Times New Roman" panose="02020603050405020304" pitchFamily="18" charset="0"/>
              </a:rPr>
              <a:t>are</a:t>
            </a:r>
            <a:r>
              <a:rPr lang="en-US" altLang="zh-CN" sz="2800" dirty="0">
                <a:latin typeface="Times New Roman" panose="02020603050405020304" pitchFamily="18" charset="0"/>
                <a:cs typeface="Times New Roman" panose="02020603050405020304" pitchFamily="18" charset="0"/>
              </a:rPr>
              <a:t> entirely true. </a:t>
            </a:r>
            <a:endParaRPr lang="zh-CN" altLang="zh-CN" sz="2800" dirty="0">
              <a:latin typeface="Times New Roman" panose="02020603050405020304" pitchFamily="18" charset="0"/>
              <a:cs typeface="Times New Roman" panose="02020603050405020304" pitchFamily="18" charset="0"/>
            </a:endParaRPr>
          </a:p>
        </p:txBody>
      </p:sp>
      <p:sp>
        <p:nvSpPr>
          <p:cNvPr id="3" name="矩形 2"/>
          <p:cNvSpPr/>
          <p:nvPr/>
        </p:nvSpPr>
        <p:spPr>
          <a:xfrm>
            <a:off x="6372200" y="20300"/>
            <a:ext cx="129614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tied</a:t>
            </a:r>
            <a:endParaRPr lang="zh-CN" altLang="en-US" dirty="0"/>
          </a:p>
        </p:txBody>
      </p:sp>
      <p:sp>
        <p:nvSpPr>
          <p:cNvPr id="4" name="矩形 3"/>
          <p:cNvSpPr/>
          <p:nvPr/>
        </p:nvSpPr>
        <p:spPr>
          <a:xfrm>
            <a:off x="3707904" y="404664"/>
            <a:ext cx="129614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to</a:t>
            </a:r>
            <a:endParaRPr lang="zh-CN" altLang="en-US" dirty="0"/>
          </a:p>
        </p:txBody>
      </p:sp>
      <p:sp>
        <p:nvSpPr>
          <p:cNvPr id="5" name="矩形 4"/>
          <p:cNvSpPr/>
          <p:nvPr/>
        </p:nvSpPr>
        <p:spPr>
          <a:xfrm>
            <a:off x="2915816" y="920752"/>
            <a:ext cx="302433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was conducted</a:t>
            </a:r>
            <a:endParaRPr lang="zh-CN" altLang="en-US" dirty="0"/>
          </a:p>
        </p:txBody>
      </p:sp>
      <p:sp>
        <p:nvSpPr>
          <p:cNvPr id="6" name="矩形 5"/>
          <p:cNvSpPr/>
          <p:nvPr/>
        </p:nvSpPr>
        <p:spPr>
          <a:xfrm>
            <a:off x="7668344" y="2060848"/>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looking</a:t>
            </a:r>
            <a:endParaRPr lang="zh-CN" altLang="en-US" dirty="0"/>
          </a:p>
        </p:txBody>
      </p:sp>
      <p:sp>
        <p:nvSpPr>
          <p:cNvPr id="7" name="矩形 6"/>
          <p:cNvSpPr/>
          <p:nvPr/>
        </p:nvSpPr>
        <p:spPr>
          <a:xfrm>
            <a:off x="1043305" y="3834765"/>
            <a:ext cx="92710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that</a:t>
            </a:r>
            <a:endParaRPr lang="zh-CN" altLang="en-US" dirty="0"/>
          </a:p>
        </p:txBody>
      </p:sp>
      <p:sp>
        <p:nvSpPr>
          <p:cNvPr id="8" name="矩形 7"/>
          <p:cNvSpPr/>
          <p:nvPr/>
        </p:nvSpPr>
        <p:spPr>
          <a:xfrm>
            <a:off x="3703320" y="3834765"/>
            <a:ext cx="72009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on</a:t>
            </a:r>
            <a:endParaRPr lang="zh-CN" altLang="en-US" dirty="0"/>
          </a:p>
        </p:txBody>
      </p:sp>
      <p:sp>
        <p:nvSpPr>
          <p:cNvPr id="9" name="矩形 8"/>
          <p:cNvSpPr/>
          <p:nvPr/>
        </p:nvSpPr>
        <p:spPr>
          <a:xfrm>
            <a:off x="3070406" y="4645352"/>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scientific</a:t>
            </a:r>
            <a:endParaRPr lang="zh-CN" altLang="en-US" dirty="0"/>
          </a:p>
        </p:txBody>
      </p:sp>
      <p:sp>
        <p:nvSpPr>
          <p:cNvPr id="11" name="矩形 10"/>
          <p:cNvSpPr/>
          <p:nvPr/>
        </p:nvSpPr>
        <p:spPr>
          <a:xfrm>
            <a:off x="3314616" y="5535151"/>
            <a:ext cx="222769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discoveries</a:t>
            </a:r>
            <a:endParaRPr lang="zh-CN" altLang="en-US" dirty="0"/>
          </a:p>
        </p:txBody>
      </p:sp>
      <p:sp>
        <p:nvSpPr>
          <p:cNvPr id="10" name="矩形 9"/>
          <p:cNvSpPr/>
          <p:nvPr/>
        </p:nvSpPr>
        <p:spPr>
          <a:xfrm>
            <a:off x="4102100" y="2904490"/>
            <a:ext cx="1518920" cy="521970"/>
          </a:xfrm>
          <a:prstGeom prst="rect">
            <a:avLst/>
          </a:prstGeom>
        </p:spPr>
        <p:txBody>
          <a:bodyPr wrap="square" rtlCol="0">
            <a:spAutoFit/>
          </a:bodyPr>
          <a:lstStyle/>
          <a:p>
            <a:pPr lvl="0" algn="l">
              <a:buClrTx/>
              <a:buSzTx/>
              <a:buFontTx/>
            </a:pPr>
            <a:r>
              <a:rPr lang="en-US" altLang="zh-CN" sz="2800" b="1" dirty="0" smtClean="0">
                <a:solidFill>
                  <a:srgbClr val="C00000"/>
                </a:solidFill>
                <a:latin typeface="Times New Roman" panose="02020603050405020304" pitchFamily="18" charset="0"/>
                <a:cs typeface="Times New Roman" panose="02020603050405020304" pitchFamily="18" charset="0"/>
                <a:sym typeface="+mn-ea"/>
              </a:rPr>
              <a:t>suggest</a:t>
            </a:r>
          </a:p>
        </p:txBody>
      </p:sp>
      <p:sp>
        <p:nvSpPr>
          <p:cNvPr id="12" name="矩形 11"/>
          <p:cNvSpPr/>
          <p:nvPr/>
        </p:nvSpPr>
        <p:spPr>
          <a:xfrm>
            <a:off x="5940425" y="4192905"/>
            <a:ext cx="720090" cy="521970"/>
          </a:xfrm>
          <a:prstGeom prst="rect">
            <a:avLst/>
          </a:prstGeom>
        </p:spPr>
        <p:txBody>
          <a:bodyPr wrap="square">
            <a:spAutoFit/>
          </a:bodyPr>
          <a:lstStyle/>
          <a:p>
            <a:r>
              <a:rPr lang="en-US" altLang="zh-CN" sz="2800" b="1" dirty="0">
                <a:solidFill>
                  <a:srgbClr val="FF0000"/>
                </a:solidFill>
              </a:rPr>
              <a:t>has</a:t>
            </a:r>
          </a:p>
        </p:txBody>
      </p:sp>
      <mc:AlternateContent xmlns:mc="http://schemas.openxmlformats.org/markup-compatibility/2006">
        <mc:Choice xmlns:p14="http://schemas.microsoft.com/office/powerpoint/2010/main" Requires="p14">
          <p:contentPart p14:bwMode="auto" r:id="rId2">
            <p14:nvContentPartPr>
              <p14:cNvPr id="13" name="墨迹 12"/>
              <p14:cNvContentPartPr/>
              <p14:nvPr/>
            </p14:nvContentPartPr>
            <p14:xfrm>
              <a:off x="1527120" y="4775760"/>
              <a:ext cx="5474520" cy="1940400"/>
            </p14:xfrm>
          </p:contentPart>
        </mc:Choice>
        <mc:Fallback>
          <p:pic>
            <p:nvPicPr>
              <p:cNvPr id="13" name="墨迹 12"/>
              <p:cNvPicPr/>
              <p:nvPr/>
            </p:nvPicPr>
            <p:blipFill>
              <a:blip r:embed="rId3"/>
              <a:stretch>
                <a:fillRect/>
              </a:stretch>
            </p:blipFill>
            <p:spPr>
              <a:xfrm>
                <a:off x="1517760" y="4766400"/>
                <a:ext cx="5493240" cy="195912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1"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lang="zh-CN" altLang="zh-CN" sz="2800" b="1" dirty="0" smtClean="0">
                <a:latin typeface="Times New Roman" panose="02020603050405020304" pitchFamily="18" charset="0"/>
                <a:cs typeface="Times New Roman" panose="02020603050405020304" pitchFamily="18" charset="0"/>
              </a:rPr>
              <a:t>【分析】</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1</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more than one+ n</a:t>
            </a:r>
            <a:r>
              <a:rPr lang="zh-CN" altLang="zh-CN" sz="2800" b="1" dirty="0">
                <a:latin typeface="Times New Roman" panose="02020603050405020304" pitchFamily="18" charset="0"/>
                <a:cs typeface="Times New Roman" panose="02020603050405020304" pitchFamily="18" charset="0"/>
              </a:rPr>
              <a:t>（可数单数）作主语时，谓语动词用单数形式；</a:t>
            </a:r>
          </a:p>
          <a:p>
            <a:r>
              <a:rPr lang="en-US" altLang="zh-CN" sz="2800" b="1" dirty="0">
                <a:latin typeface="Times New Roman" panose="02020603050405020304" pitchFamily="18" charset="0"/>
                <a:cs typeface="Times New Roman" panose="02020603050405020304" pitchFamily="18" charset="0"/>
              </a:rPr>
              <a:t>2</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along with</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with, together with, as well as, except, but, besides, rather than, like</a:t>
            </a:r>
            <a:r>
              <a:rPr lang="zh-CN" altLang="zh-CN" sz="2800" b="1" dirty="0">
                <a:latin typeface="Times New Roman" panose="02020603050405020304" pitchFamily="18" charset="0"/>
                <a:cs typeface="Times New Roman" panose="02020603050405020304" pitchFamily="18" charset="0"/>
              </a:rPr>
              <a:t>等连接名词或代词作主语时，谓语动词与其前面的主语形式一致。</a:t>
            </a:r>
          </a:p>
          <a:p>
            <a:r>
              <a:rPr lang="en-US" altLang="zh-CN" sz="2800" b="1" dirty="0">
                <a:latin typeface="Times New Roman" panose="02020603050405020304" pitchFamily="18" charset="0"/>
                <a:cs typeface="Times New Roman" panose="02020603050405020304" pitchFamily="18" charset="0"/>
              </a:rPr>
              <a:t>3</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neither…nor…, or, either…or…, not only…but also…</a:t>
            </a:r>
            <a:r>
              <a:rPr lang="zh-CN" altLang="zh-CN" sz="2800" b="1" dirty="0">
                <a:latin typeface="Times New Roman" panose="02020603050405020304" pitchFamily="18" charset="0"/>
                <a:cs typeface="Times New Roman" panose="02020603050405020304" pitchFamily="18" charset="0"/>
              </a:rPr>
              <a:t>等连接并列主语时，谓语动词与最近的主语保持一致。</a:t>
            </a:r>
          </a:p>
          <a:p>
            <a:r>
              <a:rPr lang="zh-CN" altLang="zh-CN" sz="2800" b="1" dirty="0">
                <a:latin typeface="Times New Roman" panose="02020603050405020304" pitchFamily="18" charset="0"/>
                <a:cs typeface="Times New Roman" panose="02020603050405020304" pitchFamily="18" charset="0"/>
              </a:rPr>
              <a:t>【练一练】</a:t>
            </a:r>
          </a:p>
          <a:p>
            <a:r>
              <a:rPr lang="en-US" altLang="zh-CN" sz="2800" b="1" dirty="0">
                <a:latin typeface="Times New Roman" panose="02020603050405020304" pitchFamily="18" charset="0"/>
                <a:cs typeface="Times New Roman" panose="02020603050405020304" pitchFamily="18" charset="0"/>
              </a:rPr>
              <a:t>a. Either you or the headmaster______(be) to hand out the prizes to those gifted students at the meeting tomorrow.  </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b. The students as well as the teacher ______(be) present at the meeting now.</a:t>
            </a:r>
            <a:endParaRPr lang="zh-CN" altLang="zh-CN" sz="2800" b="1" dirty="0">
              <a:latin typeface="Times New Roman" panose="02020603050405020304" pitchFamily="18" charset="0"/>
              <a:cs typeface="Times New Roman" panose="02020603050405020304" pitchFamily="18" charset="0"/>
            </a:endParaRPr>
          </a:p>
          <a:p>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4955793" y="3728715"/>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is</a:t>
            </a:r>
            <a:endParaRPr lang="zh-CN" altLang="en-US" dirty="0"/>
          </a:p>
        </p:txBody>
      </p:sp>
      <p:sp>
        <p:nvSpPr>
          <p:cNvPr id="4" name="矩形 3"/>
          <p:cNvSpPr/>
          <p:nvPr/>
        </p:nvSpPr>
        <p:spPr>
          <a:xfrm>
            <a:off x="5884775" y="5097254"/>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are</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231" y="424180"/>
            <a:ext cx="9001000" cy="612394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sym typeface="+mn-ea"/>
              </a:rPr>
              <a:t>c. A library with five thousand books _______________(offer) to the nation as a gift so far. </a:t>
            </a:r>
            <a:endParaRPr lang="en-US"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d</a:t>
            </a:r>
            <a:r>
              <a:rPr lang="en-US" altLang="zh-CN" sz="2800" b="1" dirty="0">
                <a:latin typeface="Times New Roman" panose="02020603050405020304" pitchFamily="18" charset="0"/>
                <a:cs typeface="Times New Roman" panose="02020603050405020304" pitchFamily="18" charset="0"/>
              </a:rPr>
              <a:t>. Neither he nor I ______________ (finish) the experiment yet.</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e. More than one student _________ (agree) with this plan at the moment.</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23. But scientists all agree that if Franklin had actually touched the key, he would certainly have died from electric shock.</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【翻译】但是科学家们都赞同如果富兰克林真的碰到了那把钥匙，他肯定已死于电击。</a:t>
            </a:r>
          </a:p>
          <a:p>
            <a:r>
              <a:rPr lang="zh-CN" altLang="zh-CN" sz="2800" b="1" dirty="0">
                <a:latin typeface="Times New Roman" panose="02020603050405020304" pitchFamily="18" charset="0"/>
                <a:cs typeface="Times New Roman" panose="02020603050405020304" pitchFamily="18" charset="0"/>
              </a:rPr>
              <a:t>【分析】本句表示与过去事实相反的虚拟语气。</a:t>
            </a:r>
            <a:r>
              <a:rPr lang="en-US" altLang="zh-CN" sz="2800" b="1" dirty="0">
                <a:latin typeface="Times New Roman" panose="02020603050405020304" pitchFamily="18" charset="0"/>
                <a:cs typeface="Times New Roman" panose="02020603050405020304" pitchFamily="18" charset="0"/>
              </a:rPr>
              <a:t>if</a:t>
            </a:r>
            <a:r>
              <a:rPr lang="zh-CN" altLang="zh-CN" sz="2800" b="1" dirty="0">
                <a:latin typeface="Times New Roman" panose="02020603050405020304" pitchFamily="18" charset="0"/>
                <a:cs typeface="Times New Roman" panose="02020603050405020304" pitchFamily="18" charset="0"/>
              </a:rPr>
              <a:t>引导的与过去事实相反的虚拟条件句时态常用过去完成时，主句时态常用</a:t>
            </a:r>
            <a:r>
              <a:rPr lang="en-US" altLang="zh-CN" sz="2800" b="1" dirty="0">
                <a:latin typeface="Times New Roman" panose="02020603050405020304" pitchFamily="18" charset="0"/>
                <a:cs typeface="Times New Roman" panose="02020603050405020304" pitchFamily="18" charset="0"/>
              </a:rPr>
              <a:t>“would/ should/ could/ might +have done”</a:t>
            </a:r>
            <a:r>
              <a:rPr lang="zh-CN"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3149297" y="1271270"/>
            <a:ext cx="284432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have finished</a:t>
            </a:r>
            <a:endParaRPr lang="zh-CN" altLang="en-US" dirty="0"/>
          </a:p>
        </p:txBody>
      </p:sp>
      <p:sp>
        <p:nvSpPr>
          <p:cNvPr id="4" name="矩形 3"/>
          <p:cNvSpPr/>
          <p:nvPr/>
        </p:nvSpPr>
        <p:spPr>
          <a:xfrm>
            <a:off x="4251325" y="2160905"/>
            <a:ext cx="1486535"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agrees</a:t>
            </a:r>
            <a:endParaRPr lang="zh-CN" altLang="en-US" dirty="0"/>
          </a:p>
        </p:txBody>
      </p:sp>
      <p:sp>
        <p:nvSpPr>
          <p:cNvPr id="5" name="矩形 4"/>
          <p:cNvSpPr/>
          <p:nvPr/>
        </p:nvSpPr>
        <p:spPr>
          <a:xfrm>
            <a:off x="377825" y="747951"/>
            <a:ext cx="2771800"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has been offered</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123940"/>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【练一练】</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a. If she </a:t>
            </a:r>
            <a:r>
              <a:rPr lang="en-US" altLang="zh-CN" sz="2800" dirty="0" smtClean="0">
                <a:latin typeface="Times New Roman" panose="02020603050405020304" pitchFamily="18" charset="0"/>
                <a:cs typeface="Times New Roman" panose="02020603050405020304" pitchFamily="18" charset="0"/>
              </a:rPr>
              <a:t>had </a:t>
            </a:r>
            <a:r>
              <a:rPr lang="en-US" altLang="zh-CN" sz="2800" dirty="0">
                <a:latin typeface="Times New Roman" panose="02020603050405020304" pitchFamily="18" charset="0"/>
                <a:cs typeface="Times New Roman" panose="02020603050405020304" pitchFamily="18" charset="0"/>
              </a:rPr>
              <a:t>worked harder, she ________. </a:t>
            </a:r>
            <a:endParaRPr lang="zh-CN" altLang="zh-CN" sz="2800" dirty="0">
              <a:latin typeface="Times New Roman" panose="02020603050405020304" pitchFamily="18" charset="0"/>
              <a:cs typeface="Times New Roman" panose="02020603050405020304" pitchFamily="18" charset="0"/>
            </a:endParaRPr>
          </a:p>
          <a:p>
            <a:pPr marL="514350" indent="-514350">
              <a:buAutoNum type="alphaUcPeriod"/>
            </a:pPr>
            <a:r>
              <a:rPr lang="en-US" altLang="zh-CN" sz="2800" dirty="0" smtClean="0">
                <a:latin typeface="Times New Roman" panose="02020603050405020304" pitchFamily="18" charset="0"/>
                <a:cs typeface="Times New Roman" panose="02020603050405020304" pitchFamily="18" charset="0"/>
              </a:rPr>
              <a:t>would </a:t>
            </a:r>
            <a:r>
              <a:rPr lang="en-US" altLang="zh-CN" sz="2800" dirty="0">
                <a:latin typeface="Times New Roman" panose="02020603050405020304" pitchFamily="18" charset="0"/>
                <a:cs typeface="Times New Roman" panose="02020603050405020304" pitchFamily="18" charset="0"/>
              </a:rPr>
              <a:t>succeed    B. had succeeded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C</a:t>
            </a:r>
            <a:r>
              <a:rPr lang="en-US" altLang="zh-CN" sz="2800" dirty="0">
                <a:latin typeface="Times New Roman" panose="02020603050405020304" pitchFamily="18" charset="0"/>
                <a:cs typeface="Times New Roman" panose="02020603050405020304" pitchFamily="18" charset="0"/>
              </a:rPr>
              <a:t>. should succeed  </a:t>
            </a:r>
            <a:r>
              <a:rPr lang="en-US" altLang="zh-CN" sz="2800" dirty="0" smtClean="0">
                <a:latin typeface="Times New Roman" panose="02020603050405020304" pitchFamily="18" charset="0"/>
                <a:cs typeface="Times New Roman" panose="02020603050405020304" pitchFamily="18" charset="0"/>
              </a:rPr>
              <a:t>   D</a:t>
            </a:r>
            <a:r>
              <a:rPr lang="en-US" altLang="zh-CN" sz="2800" dirty="0">
                <a:latin typeface="Times New Roman" panose="02020603050405020304" pitchFamily="18" charset="0"/>
                <a:cs typeface="Times New Roman" panose="02020603050405020304" pitchFamily="18" charset="0"/>
              </a:rPr>
              <a:t>. would have succeeded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b. I didn’t see your sister at the meeting. If she ______, she would have met my brother.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A. has come   B. did come  C. came   D. had come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c. </a:t>
            </a:r>
            <a:r>
              <a:rPr lang="en-US" altLang="zh-CN" sz="2800" dirty="0">
                <a:latin typeface="Times New Roman" panose="02020603050405020304" pitchFamily="18" charset="0"/>
                <a:cs typeface="Times New Roman" panose="02020603050405020304" pitchFamily="18" charset="0"/>
                <a:sym typeface="+mn-ea"/>
              </a:rPr>
              <a:t>---- If he _______, he _______ that food.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sym typeface="+mn-ea"/>
              </a:rPr>
              <a:t>      ---- Luckily he was sent to the hospital immediately.  </a:t>
            </a:r>
            <a:endParaRPr lang="zh-CN" altLang="zh-CN" sz="2800" dirty="0">
              <a:latin typeface="Times New Roman" panose="02020603050405020304" pitchFamily="18" charset="0"/>
              <a:cs typeface="Times New Roman" panose="02020603050405020304" pitchFamily="18" charset="0"/>
            </a:endParaRPr>
          </a:p>
          <a:p>
            <a:pPr marL="514350" indent="-514350">
              <a:buAutoNum type="alphaUcPeriod"/>
            </a:pPr>
            <a:r>
              <a:rPr lang="en-US" altLang="zh-CN" sz="2800" dirty="0" smtClean="0">
                <a:latin typeface="Times New Roman" panose="02020603050405020304" pitchFamily="18" charset="0"/>
                <a:cs typeface="Times New Roman" panose="02020603050405020304" pitchFamily="18" charset="0"/>
                <a:sym typeface="+mn-ea"/>
              </a:rPr>
              <a:t>was </a:t>
            </a:r>
            <a:r>
              <a:rPr lang="en-US" altLang="zh-CN" sz="2800" dirty="0">
                <a:latin typeface="Times New Roman" panose="02020603050405020304" pitchFamily="18" charset="0"/>
                <a:cs typeface="Times New Roman" panose="02020603050405020304" pitchFamily="18" charset="0"/>
                <a:sym typeface="+mn-ea"/>
              </a:rPr>
              <a:t>warned; would not take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sym typeface="+mn-ea"/>
              </a:rPr>
              <a:t>B</a:t>
            </a:r>
            <a:r>
              <a:rPr lang="en-US" altLang="zh-CN" sz="2800" dirty="0">
                <a:latin typeface="Times New Roman" panose="02020603050405020304" pitchFamily="18" charset="0"/>
                <a:cs typeface="Times New Roman" panose="02020603050405020304" pitchFamily="18" charset="0"/>
                <a:sym typeface="+mn-ea"/>
              </a:rPr>
              <a:t>. had been warned; would not have taken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sym typeface="+mn-ea"/>
              </a:rPr>
              <a:t>C. would be warned; had not taken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sym typeface="+mn-ea"/>
              </a:rPr>
              <a:t>D</a:t>
            </a:r>
            <a:r>
              <a:rPr lang="en-US" altLang="zh-CN" sz="2800" dirty="0">
                <a:latin typeface="Times New Roman" panose="02020603050405020304" pitchFamily="18" charset="0"/>
                <a:cs typeface="Times New Roman" panose="02020603050405020304" pitchFamily="18" charset="0"/>
                <a:sym typeface="+mn-ea"/>
              </a:rPr>
              <a:t>. would have been warned; had not taken </a:t>
            </a:r>
            <a:endParaRPr lang="zh-CN" altLang="zh-CN" sz="2800" dirty="0">
              <a:latin typeface="Times New Roman" panose="02020603050405020304" pitchFamily="18" charset="0"/>
              <a:cs typeface="Times New Roman" panose="02020603050405020304" pitchFamily="18" charset="0"/>
            </a:endParaRPr>
          </a:p>
          <a:p>
            <a:endParaRPr lang="zh-CN" altLang="zh-CN" sz="2800" dirty="0">
              <a:latin typeface="Times New Roman" panose="02020603050405020304" pitchFamily="18" charset="0"/>
              <a:cs typeface="Times New Roman" panose="02020603050405020304" pitchFamily="18" charset="0"/>
            </a:endParaRPr>
          </a:p>
        </p:txBody>
      </p:sp>
      <p:sp>
        <p:nvSpPr>
          <p:cNvPr id="3" name="矩形 2"/>
          <p:cNvSpPr/>
          <p:nvPr/>
        </p:nvSpPr>
        <p:spPr>
          <a:xfrm>
            <a:off x="3031515" y="1093247"/>
            <a:ext cx="1235772" cy="922020"/>
          </a:xfrm>
          <a:prstGeom prst="rect">
            <a:avLst/>
          </a:prstGeom>
        </p:spPr>
        <p:txBody>
          <a:bodyPr wrap="square">
            <a:spAutoFit/>
          </a:bodyPr>
          <a:lstStyle/>
          <a:p>
            <a:r>
              <a:rPr lang="en-US" altLang="zh-CN" sz="5400" b="1" dirty="0">
                <a:solidFill>
                  <a:srgbClr val="C00000"/>
                </a:solidFill>
              </a:rPr>
              <a:t>D</a:t>
            </a:r>
          </a:p>
        </p:txBody>
      </p:sp>
      <p:sp>
        <p:nvSpPr>
          <p:cNvPr id="4" name="矩形 3"/>
          <p:cNvSpPr/>
          <p:nvPr/>
        </p:nvSpPr>
        <p:spPr>
          <a:xfrm>
            <a:off x="5306479" y="2399372"/>
            <a:ext cx="1235772" cy="922020"/>
          </a:xfrm>
          <a:prstGeom prst="rect">
            <a:avLst/>
          </a:prstGeom>
        </p:spPr>
        <p:txBody>
          <a:bodyPr wrap="square">
            <a:spAutoFit/>
          </a:bodyPr>
          <a:lstStyle/>
          <a:p>
            <a:r>
              <a:rPr lang="en-US" altLang="zh-CN" sz="5400" b="1" dirty="0">
                <a:solidFill>
                  <a:srgbClr val="C00000"/>
                </a:solidFill>
              </a:rPr>
              <a:t>D</a:t>
            </a:r>
          </a:p>
        </p:txBody>
      </p:sp>
      <p:sp>
        <p:nvSpPr>
          <p:cNvPr id="5" name="矩形 4"/>
          <p:cNvSpPr/>
          <p:nvPr/>
        </p:nvSpPr>
        <p:spPr>
          <a:xfrm>
            <a:off x="-18732" y="3997776"/>
            <a:ext cx="1235772" cy="922020"/>
          </a:xfrm>
          <a:prstGeom prst="rect">
            <a:avLst/>
          </a:prstGeom>
        </p:spPr>
        <p:txBody>
          <a:bodyPr wrap="square">
            <a:spAutoFit/>
          </a:bodyPr>
          <a:lstStyle/>
          <a:p>
            <a:r>
              <a:rPr lang="en-US" altLang="zh-CN" sz="5400" b="1" dirty="0">
                <a:solidFill>
                  <a:srgbClr val="C00000"/>
                </a:solidFill>
              </a:rPr>
              <a:t>B</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451" y="553085"/>
            <a:ext cx="9001000" cy="953135"/>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24. ____________ (admit), fiction is more interesting than the______ (true</a:t>
            </a:r>
            <a:r>
              <a:rPr lang="en-US"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4" name="矩形 3"/>
          <p:cNvSpPr/>
          <p:nvPr/>
        </p:nvSpPr>
        <p:spPr>
          <a:xfrm>
            <a:off x="717135" y="553363"/>
            <a:ext cx="3126530"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Admittedly</a:t>
            </a:r>
            <a:endParaRPr lang="zh-CN" altLang="en-US" sz="2800" b="1" dirty="0">
              <a:solidFill>
                <a:srgbClr val="C00000"/>
              </a:solidFill>
            </a:endParaRPr>
          </a:p>
        </p:txBody>
      </p:sp>
      <p:sp>
        <p:nvSpPr>
          <p:cNvPr id="5" name="矩形 4"/>
          <p:cNvSpPr/>
          <p:nvPr/>
        </p:nvSpPr>
        <p:spPr>
          <a:xfrm>
            <a:off x="716915" y="982980"/>
            <a:ext cx="105156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truth</a:t>
            </a:r>
            <a:endParaRPr lang="zh-CN" altLang="en-US" sz="28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2041" y="1415678"/>
            <a:ext cx="8501122" cy="1077218"/>
          </a:xfrm>
          <a:prstGeom prst="rect">
            <a:avLst/>
          </a:prstGeom>
        </p:spPr>
        <p:txBody>
          <a:bodyPr wrap="square">
            <a:spAutoFit/>
          </a:bodyPr>
          <a:lstStyle/>
          <a:p>
            <a:pPr marL="354330" indent="-354330"/>
            <a:r>
              <a:rPr lang="en-US" altLang="zh-CN" sz="3200" b="1" dirty="0" smtClean="0">
                <a:latin typeface="Times New Roman" panose="02020603050405020304" pitchFamily="18" charset="0"/>
                <a:cs typeface="Times New Roman" panose="02020603050405020304" pitchFamily="18" charset="0"/>
              </a:rPr>
              <a:t>1). What do you think the result of this experiment will be?</a:t>
            </a:r>
          </a:p>
        </p:txBody>
      </p:sp>
      <p:sp>
        <p:nvSpPr>
          <p:cNvPr id="3" name="矩形 2"/>
          <p:cNvSpPr/>
          <p:nvPr/>
        </p:nvSpPr>
        <p:spPr>
          <a:xfrm>
            <a:off x="232041" y="3380353"/>
            <a:ext cx="8168775" cy="584775"/>
          </a:xfrm>
          <a:prstGeom prst="rect">
            <a:avLst/>
          </a:prstGeom>
        </p:spPr>
        <p:txBody>
          <a:bodyPr wrap="none">
            <a:spAutoFit/>
          </a:bodyPr>
          <a:lstStyle/>
          <a:p>
            <a:r>
              <a:rPr lang="en-US" altLang="zh-CN" sz="3200" b="1" dirty="0" smtClean="0">
                <a:latin typeface="Times New Roman" panose="02020603050405020304" pitchFamily="18" charset="0"/>
                <a:cs typeface="Times New Roman" panose="02020603050405020304" pitchFamily="18" charset="0"/>
              </a:rPr>
              <a:t>2). What can you learn from this experiment?</a:t>
            </a:r>
            <a:endParaRPr lang="en-US" altLang="zh-CN" sz="3200" b="1" dirty="0">
              <a:latin typeface="Times New Roman" panose="02020603050405020304" pitchFamily="18" charset="0"/>
              <a:cs typeface="Times New Roman" panose="02020603050405020304" pitchFamily="18" charset="0"/>
            </a:endParaRPr>
          </a:p>
        </p:txBody>
      </p:sp>
      <p:sp>
        <p:nvSpPr>
          <p:cNvPr id="4" name="矩形 3"/>
          <p:cNvSpPr/>
          <p:nvPr/>
        </p:nvSpPr>
        <p:spPr>
          <a:xfrm>
            <a:off x="574330" y="2542921"/>
            <a:ext cx="6334760" cy="583565"/>
          </a:xfrm>
          <a:prstGeom prst="rect">
            <a:avLst/>
          </a:prstGeom>
        </p:spPr>
        <p:txBody>
          <a:bodyPr wrap="none">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The egg will squeeze into the bottle. </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14961" y="4042807"/>
            <a:ext cx="7786742" cy="1568450"/>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The experiment shows us the effects of air pressure. Air pressure indeed exists, and it is very powerful</a:t>
            </a:r>
          </a:p>
        </p:txBody>
      </p:sp>
      <p:sp>
        <p:nvSpPr>
          <p:cNvPr id="6" name="TextBox 5"/>
          <p:cNvSpPr txBox="1"/>
          <p:nvPr/>
        </p:nvSpPr>
        <p:spPr>
          <a:xfrm>
            <a:off x="35496" y="0"/>
            <a:ext cx="9001000" cy="1384995"/>
          </a:xfrm>
          <a:prstGeom prst="rect">
            <a:avLst/>
          </a:prstGeom>
          <a:noFill/>
        </p:spPr>
        <p:txBody>
          <a:bodyPr wrap="square" rtlCol="0">
            <a:spAutoFit/>
          </a:bodyPr>
          <a:lstStyle/>
          <a:p>
            <a:r>
              <a:rPr lang="en-US" altLang="zh-CN" sz="2800" b="1" dirty="0" smtClean="0">
                <a:latin typeface="Times New Roman" panose="02020603050405020304" pitchFamily="18" charset="0"/>
                <a:cs typeface="Times New Roman" panose="02020603050405020304" pitchFamily="18" charset="0"/>
              </a:rPr>
              <a:t>Step </a:t>
            </a:r>
            <a:r>
              <a:rPr lang="en-US" altLang="zh-CN" sz="2800" b="1" dirty="0">
                <a:latin typeface="Times New Roman" panose="02020603050405020304" pitchFamily="18" charset="0"/>
                <a:cs typeface="Times New Roman" panose="02020603050405020304" pitchFamily="18" charset="0"/>
              </a:rPr>
              <a:t>3: Writing</a:t>
            </a:r>
            <a:endParaRPr lang="zh-CN" altLang="zh-CN" sz="2800" dirty="0">
              <a:latin typeface="Times New Roman" panose="02020603050405020304" pitchFamily="18" charset="0"/>
              <a:cs typeface="Times New Roman" panose="02020603050405020304" pitchFamily="18" charset="0"/>
            </a:endParaRPr>
          </a:p>
          <a:p>
            <a:pPr lvl="0"/>
            <a:r>
              <a:rPr lang="en-US" altLang="zh-CN" sz="2800" dirty="0" smtClean="0">
                <a:latin typeface="Times New Roman" panose="02020603050405020304" pitchFamily="18" charset="0"/>
                <a:cs typeface="Times New Roman" panose="02020603050405020304" pitchFamily="18" charset="0"/>
              </a:rPr>
              <a:t>1. Read </a:t>
            </a:r>
            <a:r>
              <a:rPr lang="en-US" altLang="zh-CN" sz="2800" dirty="0">
                <a:latin typeface="Times New Roman" panose="02020603050405020304" pitchFamily="18" charset="0"/>
                <a:cs typeface="Times New Roman" panose="02020603050405020304" pitchFamily="18" charset="0"/>
              </a:rPr>
              <a:t>the experiment on Page 35 and answer the question. (Page 35, Activity 5</a:t>
            </a:r>
            <a:r>
              <a:rPr lang="en-US"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4282" y="673542"/>
            <a:ext cx="8572560" cy="1569660"/>
          </a:xfrm>
          <a:prstGeom prst="rect">
            <a:avLst/>
          </a:prstGeom>
        </p:spPr>
        <p:txBody>
          <a:bodyPr wrap="square">
            <a:spAutoFit/>
          </a:bodyPr>
          <a:lstStyle/>
          <a:p>
            <a:r>
              <a:rPr lang="en-US" altLang="zh-CN" sz="3200" b="1" dirty="0" smtClean="0">
                <a:solidFill>
                  <a:srgbClr val="0000FF"/>
                </a:solidFill>
                <a:latin typeface="Arial" panose="020B0604020202020204" pitchFamily="34" charset="0"/>
                <a:cs typeface="Arial" panose="020B0604020202020204" pitchFamily="34" charset="0"/>
              </a:rPr>
              <a:t>2. Complete </a:t>
            </a:r>
            <a:r>
              <a:rPr lang="en-US" altLang="zh-CN" sz="3200" b="1" dirty="0">
                <a:solidFill>
                  <a:srgbClr val="0000FF"/>
                </a:solidFill>
                <a:latin typeface="Arial" panose="020B0604020202020204" pitchFamily="34" charset="0"/>
                <a:cs typeface="Arial" panose="020B0604020202020204" pitchFamily="34" charset="0"/>
              </a:rPr>
              <a:t>the boxes with the information in Activity 5. Do further research if necessary.</a:t>
            </a:r>
          </a:p>
        </p:txBody>
      </p:sp>
      <p:sp>
        <p:nvSpPr>
          <p:cNvPr id="3" name="圆角矩形 2"/>
          <p:cNvSpPr/>
          <p:nvPr/>
        </p:nvSpPr>
        <p:spPr>
          <a:xfrm>
            <a:off x="285720" y="3314699"/>
            <a:ext cx="8501122" cy="297180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5" name="矩形 4"/>
          <p:cNvSpPr/>
          <p:nvPr/>
        </p:nvSpPr>
        <p:spPr>
          <a:xfrm>
            <a:off x="2723033" y="1956244"/>
            <a:ext cx="4500727"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Introduce the aim of the </a:t>
            </a:r>
          </a:p>
          <a:p>
            <a:r>
              <a:rPr lang="en-US" altLang="zh-CN" sz="3200" b="1" dirty="0" smtClean="0">
                <a:latin typeface="Times New Roman" panose="02020603050405020304" pitchFamily="18" charset="0"/>
                <a:cs typeface="Times New Roman" panose="02020603050405020304" pitchFamily="18" charset="0"/>
              </a:rPr>
              <a:t>experiment.</a:t>
            </a:r>
            <a:endParaRPr lang="en-US" altLang="zh-CN" sz="3200" b="1" dirty="0">
              <a:latin typeface="Times New Roman" panose="02020603050405020304" pitchFamily="18" charset="0"/>
              <a:cs typeface="Times New Roman" panose="02020603050405020304" pitchFamily="18" charset="0"/>
            </a:endParaRPr>
          </a:p>
        </p:txBody>
      </p:sp>
      <p:sp>
        <p:nvSpPr>
          <p:cNvPr id="6" name="矩形 5"/>
          <p:cNvSpPr/>
          <p:nvPr/>
        </p:nvSpPr>
        <p:spPr>
          <a:xfrm>
            <a:off x="392877" y="3594080"/>
            <a:ext cx="8215370" cy="2456057"/>
          </a:xfrm>
          <a:prstGeom prst="rect">
            <a:avLst/>
          </a:prstGeom>
          <a:solidFill>
            <a:schemeClr val="bg1"/>
          </a:solidFill>
        </p:spPr>
        <p:txBody>
          <a:bodyPr wrap="square">
            <a:spAutoFit/>
          </a:bodyPr>
          <a:lstStyle/>
          <a:p>
            <a:pPr>
              <a:lnSpc>
                <a:spcPct val="120000"/>
              </a:lnSpc>
            </a:pPr>
            <a:r>
              <a:rPr lang="en-US" altLang="zh-CN" sz="3200" b="1" dirty="0" smtClean="0">
                <a:latin typeface="Times New Roman" panose="02020603050405020304" pitchFamily="18" charset="0"/>
                <a:cs typeface="Times New Roman" panose="02020603050405020304" pitchFamily="18" charset="0"/>
              </a:rPr>
              <a:t>This experiment is designed to _____________________________________________________________________________________________________________________</a:t>
            </a:r>
            <a:endParaRPr lang="en-US" altLang="zh-CN" sz="3200" b="1" dirty="0">
              <a:latin typeface="Times New Roman" panose="02020603050405020304" pitchFamily="18" charset="0"/>
              <a:cs typeface="Times New Roman" panose="02020603050405020304" pitchFamily="18" charset="0"/>
            </a:endParaRPr>
          </a:p>
        </p:txBody>
      </p:sp>
      <p:sp>
        <p:nvSpPr>
          <p:cNvPr id="7" name="文本框 7"/>
          <p:cNvSpPr txBox="1"/>
          <p:nvPr/>
        </p:nvSpPr>
        <p:spPr>
          <a:xfrm>
            <a:off x="316990" y="2177843"/>
            <a:ext cx="2406043" cy="634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Introduction</a:t>
            </a:r>
            <a:endParaRPr lang="zh-CN" altLang="en-US" sz="3200" b="1" dirty="0">
              <a:solidFill>
                <a:srgbClr val="FFFFFF"/>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425725" y="4156554"/>
            <a:ext cx="7920880" cy="1865126"/>
          </a:xfrm>
          <a:prstGeom prst="rect">
            <a:avLst/>
          </a:prstGeom>
        </p:spPr>
        <p:txBody>
          <a:bodyPr wrap="square">
            <a:spAutoFit/>
          </a:bodyPr>
          <a:lstStyle/>
          <a:p>
            <a:pPr>
              <a:lnSpc>
                <a:spcPct val="120000"/>
              </a:lnSpc>
            </a:pPr>
            <a:r>
              <a:rPr lang="en-US" altLang="zh-CN" sz="3200" b="1" dirty="0" smtClean="0">
                <a:solidFill>
                  <a:srgbClr val="FF0000"/>
                </a:solidFill>
                <a:latin typeface="Times New Roman" panose="02020603050405020304" pitchFamily="18" charset="0"/>
                <a:cs typeface="Times New Roman" panose="02020603050405020304" pitchFamily="18" charset="0"/>
              </a:rPr>
              <a:t>know the air pressure. When the temperature changes, the air pressure may change.</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94310" y="1874521"/>
            <a:ext cx="8583930" cy="452628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3" name="矩形 2"/>
          <p:cNvSpPr/>
          <p:nvPr/>
        </p:nvSpPr>
        <p:spPr>
          <a:xfrm>
            <a:off x="1714431" y="640622"/>
            <a:ext cx="6934358"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Describe the materials used in the experiment and explain the procedure.</a:t>
            </a:r>
          </a:p>
        </p:txBody>
      </p:sp>
      <p:sp>
        <p:nvSpPr>
          <p:cNvPr id="4" name="矩形 3"/>
          <p:cNvSpPr/>
          <p:nvPr/>
        </p:nvSpPr>
        <p:spPr>
          <a:xfrm>
            <a:off x="477640" y="2085952"/>
            <a:ext cx="8001055" cy="4031873"/>
          </a:xfrm>
          <a:prstGeom prst="rect">
            <a:avLst/>
          </a:prstGeom>
          <a:solidFill>
            <a:schemeClr val="bg1"/>
          </a:solidFill>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I prepared____________________________ _____________ to do this experiment.</a:t>
            </a:r>
          </a:p>
          <a:p>
            <a:r>
              <a:rPr lang="en-US" altLang="zh-CN" sz="3200" b="1" dirty="0" smtClean="0">
                <a:latin typeface="Times New Roman" panose="02020603050405020304" pitchFamily="18" charset="0"/>
                <a:cs typeface="Times New Roman" panose="02020603050405020304" pitchFamily="18" charset="0"/>
              </a:rPr>
              <a:t>Procedure : ____________________________________________________________________________________________________________________________________________________________________________</a:t>
            </a:r>
          </a:p>
        </p:txBody>
      </p:sp>
      <p:sp>
        <p:nvSpPr>
          <p:cNvPr id="5" name="文本框 7"/>
          <p:cNvSpPr txBox="1"/>
          <p:nvPr/>
        </p:nvSpPr>
        <p:spPr>
          <a:xfrm>
            <a:off x="388565" y="612103"/>
            <a:ext cx="1154486" cy="1175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Main body </a:t>
            </a:r>
          </a:p>
        </p:txBody>
      </p:sp>
      <p:sp>
        <p:nvSpPr>
          <p:cNvPr id="6" name="矩形 5"/>
          <p:cNvSpPr/>
          <p:nvPr/>
        </p:nvSpPr>
        <p:spPr>
          <a:xfrm>
            <a:off x="428597" y="2063485"/>
            <a:ext cx="7815811" cy="1077218"/>
          </a:xfrm>
          <a:prstGeom prst="rect">
            <a:avLst/>
          </a:prstGeom>
        </p:spPr>
        <p:txBody>
          <a:bodyPr wrap="square">
            <a:spAutoFit/>
          </a:bodyPr>
          <a:lstStyle/>
          <a:p>
            <a:r>
              <a:rPr lang="en-US" altLang="zh-CN" sz="3200" b="1" smtClean="0">
                <a:latin typeface="Times New Roman" panose="02020603050405020304" pitchFamily="18" charset="0"/>
                <a:cs typeface="Times New Roman" panose="02020603050405020304" pitchFamily="18" charset="0"/>
              </a:rPr>
              <a:t>                    </a:t>
            </a:r>
            <a:r>
              <a:rPr lang="en-US" altLang="zh-CN" sz="3200" b="1" smtClean="0">
                <a:solidFill>
                  <a:srgbClr val="FF0000"/>
                </a:solidFill>
                <a:latin typeface="Times New Roman" panose="02020603050405020304" pitchFamily="18" charset="0"/>
                <a:cs typeface="Times New Roman" panose="02020603050405020304" pitchFamily="18" charset="0"/>
              </a:rPr>
              <a:t>a </a:t>
            </a:r>
            <a:r>
              <a:rPr lang="en-US" altLang="zh-CN" sz="3200" b="1" dirty="0" smtClean="0">
                <a:solidFill>
                  <a:srgbClr val="FF0000"/>
                </a:solidFill>
                <a:latin typeface="Times New Roman" panose="02020603050405020304" pitchFamily="18" charset="0"/>
                <a:cs typeface="Times New Roman" panose="02020603050405020304" pitchFamily="18" charset="0"/>
              </a:rPr>
              <a:t>boiled egg, a bottle, </a:t>
            </a:r>
          </a:p>
          <a:p>
            <a:r>
              <a:rPr lang="en-US" altLang="zh-CN" sz="3200" b="1" dirty="0" smtClean="0">
                <a:solidFill>
                  <a:srgbClr val="FF0000"/>
                </a:solidFill>
                <a:latin typeface="Times New Roman" panose="02020603050405020304" pitchFamily="18" charset="0"/>
                <a:cs typeface="Times New Roman" panose="02020603050405020304" pitchFamily="18" charset="0"/>
              </a:rPr>
              <a:t>some hot water</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520078" y="3580055"/>
            <a:ext cx="7632848" cy="2554545"/>
          </a:xfrm>
          <a:prstGeom prst="rect">
            <a:avLst/>
          </a:prstGeom>
        </p:spPr>
        <p:txBody>
          <a:bodyPr wrap="square">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First, remove the shell of the egg. Then, carefully pour some hot water into the bottle and shake the bottle gently. At last, pour out the water and put the egg on the top of the bottle.  </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240030" y="2069945"/>
            <a:ext cx="8538210" cy="3450745"/>
          </a:xfrm>
          <a:prstGeom prst="roundRect">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solidFill>
            </a:endParaRPr>
          </a:p>
        </p:txBody>
      </p:sp>
      <p:sp>
        <p:nvSpPr>
          <p:cNvPr id="3" name="矩形 2"/>
          <p:cNvSpPr/>
          <p:nvPr/>
        </p:nvSpPr>
        <p:spPr>
          <a:xfrm>
            <a:off x="2791723" y="674010"/>
            <a:ext cx="5286412"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Report the results and what you have learnt.</a:t>
            </a:r>
          </a:p>
        </p:txBody>
      </p:sp>
      <p:sp>
        <p:nvSpPr>
          <p:cNvPr id="4" name="矩形 3"/>
          <p:cNvSpPr/>
          <p:nvPr/>
        </p:nvSpPr>
        <p:spPr>
          <a:xfrm>
            <a:off x="428597" y="2281288"/>
            <a:ext cx="8215370" cy="3046988"/>
          </a:xfrm>
          <a:prstGeom prst="rect">
            <a:avLst/>
          </a:prstGeom>
          <a:solidFill>
            <a:schemeClr val="bg1"/>
          </a:solidFill>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After the experiment, I can draw the conclusion that _________________________</a:t>
            </a:r>
          </a:p>
          <a:p>
            <a:r>
              <a:rPr lang="en-US" altLang="zh-CN" sz="3200" b="1" dirty="0" smtClean="0">
                <a:latin typeface="Times New Roman" panose="02020603050405020304" pitchFamily="18" charset="0"/>
                <a:cs typeface="Times New Roman" panose="02020603050405020304" pitchFamily="18" charset="0"/>
              </a:rPr>
              <a:t>_______________________________________</a:t>
            </a:r>
          </a:p>
          <a:p>
            <a:r>
              <a:rPr lang="en-US" altLang="zh-CN" sz="3200" b="1" dirty="0" smtClean="0">
                <a:latin typeface="Times New Roman" panose="02020603050405020304" pitchFamily="18" charset="0"/>
                <a:cs typeface="Times New Roman" panose="02020603050405020304" pitchFamily="18" charset="0"/>
              </a:rPr>
              <a:t>_______________________________________</a:t>
            </a:r>
          </a:p>
          <a:p>
            <a:r>
              <a:rPr lang="en-US" altLang="zh-CN" sz="3200" b="1" dirty="0" smtClean="0">
                <a:latin typeface="Times New Roman" panose="02020603050405020304" pitchFamily="18" charset="0"/>
                <a:cs typeface="Times New Roman" panose="02020603050405020304" pitchFamily="18" charset="0"/>
              </a:rPr>
              <a:t>_______________________________________</a:t>
            </a:r>
          </a:p>
          <a:p>
            <a:r>
              <a:rPr lang="en-US" altLang="zh-CN" sz="3200" b="1" dirty="0" smtClean="0">
                <a:latin typeface="Times New Roman" panose="02020603050405020304" pitchFamily="18" charset="0"/>
                <a:cs typeface="Times New Roman" panose="02020603050405020304" pitchFamily="18" charset="0"/>
              </a:rPr>
              <a:t>_______________________________________</a:t>
            </a:r>
            <a:endParaRPr lang="en-US" altLang="zh-CN" sz="2800" b="1" dirty="0" smtClean="0">
              <a:latin typeface="Times New Roman" panose="02020603050405020304" pitchFamily="18" charset="0"/>
              <a:cs typeface="Times New Roman" panose="02020603050405020304" pitchFamily="18" charset="0"/>
            </a:endParaRPr>
          </a:p>
        </p:txBody>
      </p:sp>
      <p:sp>
        <p:nvSpPr>
          <p:cNvPr id="5" name="文本框 7"/>
          <p:cNvSpPr txBox="1"/>
          <p:nvPr/>
        </p:nvSpPr>
        <p:spPr>
          <a:xfrm>
            <a:off x="428597" y="935750"/>
            <a:ext cx="2277403" cy="594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Conclusion</a:t>
            </a:r>
            <a:endParaRPr lang="zh-CN" altLang="en-US" sz="3200" b="1" dirty="0">
              <a:solidFill>
                <a:srgbClr val="FFFFFF"/>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矩形 5"/>
          <p:cNvSpPr/>
          <p:nvPr/>
        </p:nvSpPr>
        <p:spPr>
          <a:xfrm>
            <a:off x="675146" y="5744415"/>
            <a:ext cx="7402989" cy="584775"/>
          </a:xfrm>
          <a:prstGeom prst="rect">
            <a:avLst/>
          </a:prstGeom>
        </p:spPr>
        <p:txBody>
          <a:bodyPr wrap="none">
            <a:spAutoFit/>
          </a:bodyPr>
          <a:lstStyle/>
          <a:p>
            <a:r>
              <a:rPr lang="en-US" altLang="zh-CN" sz="3200" b="1" dirty="0" smtClean="0">
                <a:solidFill>
                  <a:srgbClr val="0000FF"/>
                </a:solidFill>
                <a:latin typeface="Arial" panose="020B0604020202020204" pitchFamily="34" charset="0"/>
                <a:cs typeface="Arial" panose="020B0604020202020204" pitchFamily="34" charset="0"/>
              </a:rPr>
              <a:t>Now write a report of the experiment.</a:t>
            </a:r>
            <a:endParaRPr lang="en-US" altLang="zh-CN" sz="3200" b="1" dirty="0">
              <a:solidFill>
                <a:srgbClr val="0000FF"/>
              </a:solidFill>
              <a:latin typeface="Arial" panose="020B0604020202020204" pitchFamily="34" charset="0"/>
              <a:cs typeface="Arial" panose="020B0604020202020204" pitchFamily="34" charset="0"/>
            </a:endParaRPr>
          </a:p>
        </p:txBody>
      </p:sp>
      <p:sp>
        <p:nvSpPr>
          <p:cNvPr id="7" name="TextBox 6"/>
          <p:cNvSpPr txBox="1"/>
          <p:nvPr/>
        </p:nvSpPr>
        <p:spPr>
          <a:xfrm>
            <a:off x="455545" y="2773730"/>
            <a:ext cx="8014085" cy="2554545"/>
          </a:xfrm>
          <a:prstGeom prst="rect">
            <a:avLst/>
          </a:prstGeom>
          <a:noFill/>
        </p:spPr>
        <p:txBody>
          <a:bodyPr wrap="square" rtlCol="0">
            <a:spAutoFit/>
          </a:bodyPr>
          <a:lstStyle/>
          <a:p>
            <a:r>
              <a:rPr lang="en-US" altLang="zh-CN" sz="3200" b="1" dirty="0" smtClean="0">
                <a:solidFill>
                  <a:prstClr val="black"/>
                </a:solidFill>
                <a:latin typeface="Times New Roman" panose="02020603050405020304" pitchFamily="18" charset="0"/>
                <a:cs typeface="Times New Roman" panose="02020603050405020304" pitchFamily="18" charset="0"/>
              </a:rPr>
              <a:t>                           </a:t>
            </a:r>
            <a:r>
              <a:rPr lang="en-US" altLang="zh-CN" sz="3200" b="1" dirty="0" smtClean="0">
                <a:solidFill>
                  <a:srgbClr val="FF0000"/>
                </a:solidFill>
                <a:latin typeface="Times New Roman" panose="02020603050405020304" pitchFamily="18" charset="0"/>
                <a:cs typeface="Times New Roman" panose="02020603050405020304" pitchFamily="18" charset="0"/>
              </a:rPr>
              <a:t>the air in the bottle escapes </a:t>
            </a:r>
          </a:p>
          <a:p>
            <a:r>
              <a:rPr lang="en-US" altLang="zh-CN" sz="3200" b="1" dirty="0" smtClean="0">
                <a:solidFill>
                  <a:srgbClr val="FF0000"/>
                </a:solidFill>
                <a:latin typeface="Times New Roman" panose="02020603050405020304" pitchFamily="18" charset="0"/>
                <a:cs typeface="Times New Roman" panose="02020603050405020304" pitchFamily="18" charset="0"/>
              </a:rPr>
              <a:t>when it is heated by the hot water, making the air pressure smaller inside. Therefore, the air out of the bottle pushes the egg into the bottle.</a:t>
            </a:r>
            <a:endParaRPr lang="zh-CN" altLang="en-US" sz="3200" b="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anim calcmode="lin" valueType="num">
                                      <p:cBhvr>
                                        <p:cTn id="12" dur="500" fill="hold"/>
                                        <p:tgtEl>
                                          <p:spTgt spid="6"/>
                                        </p:tgtEl>
                                        <p:attrNameLst>
                                          <p:attrName>ppt_x</p:attrName>
                                        </p:attrNameLst>
                                      </p:cBhvr>
                                      <p:tavLst>
                                        <p:tav tm="0">
                                          <p:val>
                                            <p:strVal val="#ppt_x"/>
                                          </p:val>
                                        </p:tav>
                                        <p:tav tm="100000">
                                          <p:val>
                                            <p:strVal val="#ppt_x"/>
                                          </p:val>
                                        </p:tav>
                                      </p:tavLst>
                                    </p:anim>
                                    <p:anim calcmode="lin" valueType="num">
                                      <p:cBhvr>
                                        <p:cTn id="13"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5536" y="217647"/>
            <a:ext cx="8496944" cy="1627177"/>
          </a:xfrm>
          <a:prstGeom prst="rect">
            <a:avLst/>
          </a:prstGeom>
        </p:spPr>
        <p:txBody>
          <a:bodyPr wrap="square">
            <a:spAutoFit/>
          </a:bodyPr>
          <a:lstStyle/>
          <a:p>
            <a:pPr marL="444500" indent="-444500">
              <a:lnSpc>
                <a:spcPct val="114000"/>
              </a:lnSpc>
            </a:pPr>
            <a:r>
              <a:rPr lang="en-US" altLang="zh-CN" sz="3000" b="1" dirty="0" smtClean="0">
                <a:solidFill>
                  <a:srgbClr val="0000FF"/>
                </a:solidFill>
                <a:latin typeface="Arial" panose="020B0604020202020204" pitchFamily="34" charset="0"/>
                <a:cs typeface="Arial" panose="020B0604020202020204" pitchFamily="34" charset="0"/>
              </a:rPr>
              <a:t>1. Read the short introduction to Benjamin Franklin and share any other information you know about him?</a:t>
            </a:r>
          </a:p>
        </p:txBody>
      </p:sp>
      <p:sp>
        <p:nvSpPr>
          <p:cNvPr id="10" name="TextBox 9"/>
          <p:cNvSpPr txBox="1"/>
          <p:nvPr/>
        </p:nvSpPr>
        <p:spPr>
          <a:xfrm>
            <a:off x="2815876" y="1772816"/>
            <a:ext cx="6076604" cy="4662815"/>
          </a:xfrm>
          <a:prstGeom prst="rect">
            <a:avLst/>
          </a:prstGeom>
          <a:noFill/>
        </p:spPr>
        <p:txBody>
          <a:bodyPr wrap="square" rtlCol="0">
            <a:spAutoFit/>
          </a:bodyPr>
          <a:lstStyle/>
          <a:p>
            <a:pPr>
              <a:lnSpc>
                <a:spcPct val="110000"/>
              </a:lnSpc>
            </a:pPr>
            <a:r>
              <a:rPr lang="en-US" altLang="zh-CN" sz="3000" b="1" dirty="0" smtClean="0">
                <a:latin typeface="Times New Roman" panose="02020603050405020304" pitchFamily="18" charset="0"/>
                <a:cs typeface="Times New Roman" panose="02020603050405020304" pitchFamily="18" charset="0"/>
              </a:rPr>
              <a:t>Benjamin Franklin(1706-1790)was </a:t>
            </a:r>
            <a:r>
              <a:rPr lang="en-US" altLang="zh-CN" sz="3000" b="1" dirty="0" smtClean="0">
                <a:solidFill>
                  <a:srgbClr val="FF0000"/>
                </a:solidFill>
                <a:latin typeface="Times New Roman" panose="02020603050405020304" pitchFamily="18" charset="0"/>
                <a:cs typeface="Times New Roman" panose="02020603050405020304" pitchFamily="18" charset="0"/>
              </a:rPr>
              <a:t>one of the Founding Fathers of the United States</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latin typeface="Times New Roman" panose="02020603050405020304" pitchFamily="18" charset="0"/>
                <a:cs typeface="Times New Roman" panose="02020603050405020304" pitchFamily="18" charset="0"/>
              </a:rPr>
              <a:t>and helped </a:t>
            </a:r>
            <a:r>
              <a:rPr lang="en-US" altLang="zh-CN" sz="3000" b="1" dirty="0" smtClean="0">
                <a:solidFill>
                  <a:srgbClr val="FF0000"/>
                </a:solidFill>
                <a:latin typeface="Times New Roman" panose="02020603050405020304" pitchFamily="18" charset="0"/>
                <a:cs typeface="Times New Roman" panose="02020603050405020304" pitchFamily="18" charset="0"/>
              </a:rPr>
              <a:t>draft the </a:t>
            </a:r>
            <a:r>
              <a:rPr lang="en-US" altLang="zh-CN" sz="3000" b="1" i="1" dirty="0" smtClean="0">
                <a:solidFill>
                  <a:srgbClr val="FF0000"/>
                </a:solidFill>
                <a:latin typeface="Times New Roman" panose="02020603050405020304" pitchFamily="18" charset="0"/>
                <a:cs typeface="Times New Roman" panose="02020603050405020304" pitchFamily="18" charset="0"/>
              </a:rPr>
              <a:t>Declaration of Independence</a:t>
            </a:r>
            <a:r>
              <a:rPr lang="en-US" altLang="zh-CN" sz="3000" b="1" dirty="0" smtClean="0">
                <a:latin typeface="Times New Roman" panose="02020603050405020304" pitchFamily="18" charset="0"/>
                <a:cs typeface="Times New Roman" panose="02020603050405020304" pitchFamily="18" charset="0"/>
              </a:rPr>
              <a:t>. Apart from being a successful </a:t>
            </a:r>
            <a:r>
              <a:rPr lang="en-US" altLang="zh-CN" sz="3000" b="1" dirty="0" smtClean="0">
                <a:solidFill>
                  <a:srgbClr val="FF0000"/>
                </a:solidFill>
                <a:latin typeface="Times New Roman" panose="02020603050405020304" pitchFamily="18" charset="0"/>
                <a:cs typeface="Times New Roman" panose="02020603050405020304" pitchFamily="18" charset="0"/>
              </a:rPr>
              <a:t>statesman</a:t>
            </a:r>
            <a:r>
              <a:rPr lang="en-US" altLang="zh-CN" sz="3000" b="1" dirty="0" smtClean="0">
                <a:latin typeface="Times New Roman" panose="02020603050405020304" pitchFamily="18" charset="0"/>
                <a:cs typeface="Times New Roman" panose="02020603050405020304" pitchFamily="18" charset="0"/>
              </a:rPr>
              <a:t>, he was also well known as a leading American </a:t>
            </a:r>
            <a:r>
              <a:rPr lang="en-US" altLang="zh-CN" sz="3000" b="1" dirty="0" smtClean="0">
                <a:solidFill>
                  <a:srgbClr val="FF0000"/>
                </a:solidFill>
                <a:latin typeface="Times New Roman" panose="02020603050405020304" pitchFamily="18" charset="0"/>
                <a:cs typeface="Times New Roman" panose="02020603050405020304" pitchFamily="18" charset="0"/>
              </a:rPr>
              <a:t>author</a:t>
            </a:r>
            <a:r>
              <a:rPr lang="en-US" altLang="zh-CN" sz="3000" b="1" dirty="0" smtClean="0">
                <a:latin typeface="Times New Roman" panose="02020603050405020304" pitchFamily="18" charset="0"/>
                <a:cs typeface="Times New Roman" panose="02020603050405020304" pitchFamily="18" charset="0"/>
              </a:rPr>
              <a:t>,</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solidFill>
                  <a:srgbClr val="FF0000"/>
                </a:solidFill>
                <a:latin typeface="Times New Roman" panose="02020603050405020304" pitchFamily="18" charset="0"/>
                <a:cs typeface="Times New Roman" panose="02020603050405020304" pitchFamily="18" charset="0"/>
              </a:rPr>
              <a:t>printer</a:t>
            </a:r>
            <a:r>
              <a:rPr lang="en-US" altLang="zh-CN" sz="3000" b="1" dirty="0" smtClean="0">
                <a:latin typeface="Times New Roman" panose="02020603050405020304" pitchFamily="18" charset="0"/>
                <a:cs typeface="Times New Roman" panose="02020603050405020304" pitchFamily="18" charset="0"/>
              </a:rPr>
              <a:t> and </a:t>
            </a:r>
            <a:r>
              <a:rPr lang="en-US" altLang="zh-CN" sz="3000" b="1" dirty="0" smtClean="0">
                <a:solidFill>
                  <a:srgbClr val="FF0000"/>
                </a:solidFill>
                <a:latin typeface="Times New Roman" panose="02020603050405020304" pitchFamily="18" charset="0"/>
                <a:cs typeface="Times New Roman" panose="02020603050405020304" pitchFamily="18" charset="0"/>
              </a:rPr>
              <a:t>publisher</a:t>
            </a:r>
            <a:r>
              <a:rPr lang="en-US" altLang="zh-CN" sz="3000" b="1" dirty="0" smtClean="0">
                <a:latin typeface="Times New Roman" panose="02020603050405020304" pitchFamily="18" charset="0"/>
                <a:cs typeface="Times New Roman" panose="02020603050405020304" pitchFamily="18" charset="0"/>
              </a:rPr>
              <a:t>, successful </a:t>
            </a:r>
            <a:r>
              <a:rPr lang="en-US" altLang="zh-CN" sz="3000" b="1" dirty="0" smtClean="0">
                <a:solidFill>
                  <a:srgbClr val="FF0000"/>
                </a:solidFill>
                <a:latin typeface="Times New Roman" panose="02020603050405020304" pitchFamily="18" charset="0"/>
                <a:cs typeface="Times New Roman" panose="02020603050405020304" pitchFamily="18" charset="0"/>
              </a:rPr>
              <a:t>diplomat</a:t>
            </a:r>
            <a:r>
              <a:rPr lang="en-US" altLang="zh-CN" sz="3000" b="1" dirty="0" smtClean="0">
                <a:latin typeface="Times New Roman" panose="02020603050405020304" pitchFamily="18" charset="0"/>
                <a:cs typeface="Times New Roman" panose="02020603050405020304" pitchFamily="18" charset="0"/>
              </a:rPr>
              <a:t>, creative </a:t>
            </a:r>
            <a:r>
              <a:rPr lang="en-US" altLang="zh-CN" sz="3000" b="1" dirty="0" smtClean="0">
                <a:solidFill>
                  <a:srgbClr val="FF0000"/>
                </a:solidFill>
                <a:latin typeface="Times New Roman" panose="02020603050405020304" pitchFamily="18" charset="0"/>
                <a:cs typeface="Times New Roman" panose="02020603050405020304" pitchFamily="18" charset="0"/>
              </a:rPr>
              <a:t>scientist</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latin typeface="Times New Roman" panose="02020603050405020304" pitchFamily="18" charset="0"/>
                <a:cs typeface="Times New Roman" panose="02020603050405020304" pitchFamily="18" charset="0"/>
              </a:rPr>
              <a:t>and </a:t>
            </a:r>
            <a:r>
              <a:rPr lang="en-US" altLang="zh-CN" sz="3000" b="1" dirty="0" smtClean="0">
                <a:solidFill>
                  <a:srgbClr val="FF0000"/>
                </a:solidFill>
                <a:latin typeface="Times New Roman" panose="02020603050405020304" pitchFamily="18" charset="0"/>
                <a:cs typeface="Times New Roman" panose="02020603050405020304" pitchFamily="18" charset="0"/>
              </a:rPr>
              <a:t>inventor</a:t>
            </a:r>
            <a:r>
              <a:rPr lang="en-US" altLang="zh-CN" sz="3000" b="1" dirty="0" smtClean="0">
                <a:latin typeface="Times New Roman" panose="02020603050405020304" pitchFamily="18" charset="0"/>
                <a:cs typeface="Times New Roman" panose="02020603050405020304" pitchFamily="18" charset="0"/>
              </a:rPr>
              <a:t>.</a:t>
            </a:r>
            <a:endParaRPr lang="zh-CN" altLang="zh-CN" sz="3000" b="1"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79512" y="2492896"/>
            <a:ext cx="2420340" cy="277890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41935" y="228600"/>
            <a:ext cx="8738235" cy="6554470"/>
          </a:xfrm>
          <a:prstGeom prst="rect">
            <a:avLst/>
          </a:prstGeom>
          <a:noFill/>
          <a:ln w="9525">
            <a:noFill/>
          </a:ln>
        </p:spPr>
        <p:txBody>
          <a:bodyPr wrap="square">
            <a:spAutoFit/>
          </a:bodyPr>
          <a:lstStyle/>
          <a:p>
            <a:pPr indent="304800"/>
            <a:r>
              <a:rPr lang="en-US" sz="2800" b="1">
                <a:latin typeface="Times New Roman" panose="02020603050405020304" pitchFamily="18" charset="0"/>
                <a:ea typeface="宋体" panose="02010600030101010101" pitchFamily="2" charset="-122"/>
              </a:rPr>
              <a:t>The experiment </a:t>
            </a:r>
            <a:r>
              <a:rPr lang="en-US" sz="2800" b="1" u="sng">
                <a:solidFill>
                  <a:srgbClr val="FF0000"/>
                </a:solidFill>
                <a:latin typeface="Times New Roman" panose="02020603050405020304" pitchFamily="18" charset="0"/>
                <a:ea typeface="宋体" panose="02010600030101010101" pitchFamily="2" charset="-122"/>
              </a:rPr>
              <a:t>is designed to prove</a:t>
            </a:r>
            <a:r>
              <a:rPr lang="en-US" sz="2800" b="1">
                <a:latin typeface="Times New Roman" panose="02020603050405020304" pitchFamily="18" charset="0"/>
                <a:ea typeface="宋体" panose="02010600030101010101" pitchFamily="2" charset="-122"/>
              </a:rPr>
              <a:t> </a:t>
            </a:r>
            <a:r>
              <a:rPr lang="en-US" sz="2800" b="1" u="sng">
                <a:solidFill>
                  <a:srgbClr val="FF0000"/>
                </a:solidFill>
                <a:latin typeface="Times New Roman" panose="02020603050405020304" pitchFamily="18" charset="0"/>
                <a:ea typeface="宋体" panose="02010600030101010101" pitchFamily="2" charset="-122"/>
              </a:rPr>
              <a:t>whether</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air pressure really exists.</a:t>
            </a:r>
            <a:endParaRPr lang="en-US" sz="2800" b="1" u="sng">
              <a:latin typeface="Times New Roman" panose="02020603050405020304" pitchFamily="18" charset="0"/>
              <a:ea typeface="宋体" panose="02010600030101010101" pitchFamily="2" charset="-122"/>
            </a:endParaRPr>
          </a:p>
          <a:p>
            <a:pPr indent="304800"/>
            <a:r>
              <a:rPr lang="en-US" sz="2800" b="1" u="sng">
                <a:solidFill>
                  <a:srgbClr val="FF0000"/>
                </a:solidFill>
                <a:latin typeface="Times New Roman" panose="02020603050405020304" pitchFamily="18" charset="0"/>
                <a:ea typeface="宋体" panose="02010600030101010101" pitchFamily="2" charset="-122"/>
              </a:rPr>
              <a:t>At the beginning of</a:t>
            </a:r>
            <a:r>
              <a:rPr lang="en-US" sz="2800" b="1">
                <a:latin typeface="Times New Roman" panose="02020603050405020304" pitchFamily="18" charset="0"/>
                <a:ea typeface="宋体" panose="02010600030101010101" pitchFamily="2" charset="-122"/>
              </a:rPr>
              <a:t> the experiment, 1 prepared</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the materials, including a boiled egg, a glass</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bottle </a:t>
            </a:r>
            <a:r>
              <a:rPr lang="en-US" sz="2800" b="1" u="sng">
                <a:solidFill>
                  <a:srgbClr val="FF0000"/>
                </a:solidFill>
                <a:latin typeface="Times New Roman" panose="02020603050405020304" pitchFamily="18" charset="0"/>
                <a:ea typeface="宋体" panose="02010600030101010101" pitchFamily="2" charset="-122"/>
              </a:rPr>
              <a:t>whose neck</a:t>
            </a:r>
            <a:r>
              <a:rPr lang="en-US" sz="2800" b="1">
                <a:latin typeface="Times New Roman" panose="02020603050405020304" pitchFamily="18" charset="0"/>
                <a:ea typeface="宋体" panose="02010600030101010101" pitchFamily="2" charset="-122"/>
              </a:rPr>
              <a:t> is a bit smaller than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egg, and some hot water. </a:t>
            </a:r>
            <a:r>
              <a:rPr lang="en-US" sz="2800" b="1" u="sng">
                <a:solidFill>
                  <a:srgbClr val="FF0000"/>
                </a:solidFill>
                <a:latin typeface="Times New Roman" panose="02020603050405020304" pitchFamily="18" charset="0"/>
                <a:ea typeface="宋体" panose="02010600030101010101" pitchFamily="2" charset="-122"/>
              </a:rPr>
              <a:t>With all the things</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prepared</a:t>
            </a:r>
            <a:r>
              <a:rPr lang="en-US" sz="2800" b="1">
                <a:latin typeface="Times New Roman" panose="02020603050405020304" pitchFamily="18" charset="0"/>
                <a:ea typeface="宋体" panose="02010600030101010101" pitchFamily="2" charset="-122"/>
              </a:rPr>
              <a:t>, the experiment began.</a:t>
            </a:r>
            <a:r>
              <a:rPr lang="en-US" sz="2800" b="1">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First</a:t>
            </a:r>
            <a:r>
              <a:rPr lang="en-US" sz="2800" b="1">
                <a:latin typeface="Times New Roman" panose="02020603050405020304" pitchFamily="18" charset="0"/>
                <a:ea typeface="宋体" panose="02010600030101010101" pitchFamily="2" charset="-122"/>
              </a:rPr>
              <a:t>, I removed the shell of the egg. </a:t>
            </a:r>
            <a:r>
              <a:rPr lang="en-US" sz="2800" b="1" u="sng">
                <a:solidFill>
                  <a:srgbClr val="FF0000"/>
                </a:solidFill>
                <a:latin typeface="Times New Roman" panose="02020603050405020304" pitchFamily="18" charset="0"/>
                <a:ea typeface="宋体" panose="02010600030101010101" pitchFamily="2" charset="-122"/>
              </a:rPr>
              <a:t>Then</a:t>
            </a:r>
            <a:r>
              <a:rPr lang="en-US" sz="2800" b="1" u="sng">
                <a:latin typeface="Times New Roman" panose="02020603050405020304" pitchFamily="18" charset="0"/>
                <a:ea typeface="宋体" panose="02010600030101010101" pitchFamily="2" charset="-122"/>
              </a:rPr>
              <a:t>,</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I</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carefully poured some hot water into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bottle, and shook the bottle gently.</a:t>
            </a:r>
            <a:r>
              <a:rPr lang="en-US" sz="2800" b="1" u="sng">
                <a:latin typeface="Times New Roman" panose="02020603050405020304" pitchFamily="18" charset="0"/>
                <a:ea typeface="宋体" panose="02010600030101010101" pitchFamily="2" charset="-122"/>
              </a:rPr>
              <a:t> </a:t>
            </a:r>
            <a:r>
              <a:rPr lang="en-US" sz="2800" b="1" u="sng">
                <a:solidFill>
                  <a:srgbClr val="FF0000"/>
                </a:solidFill>
                <a:latin typeface="Times New Roman" panose="02020603050405020304" pitchFamily="18" charset="0"/>
                <a:ea typeface="宋体" panose="02010600030101010101" pitchFamily="2" charset="-122"/>
              </a:rPr>
              <a:t>After a few</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minutes</a:t>
            </a:r>
            <a:r>
              <a:rPr lang="en-US" sz="2800" b="1">
                <a:latin typeface="Times New Roman" panose="02020603050405020304" pitchFamily="18" charset="0"/>
                <a:ea typeface="宋体" panose="02010600030101010101" pitchFamily="2" charset="-122"/>
              </a:rPr>
              <a:t>, I</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poured out the hot water. </a:t>
            </a:r>
            <a:r>
              <a:rPr lang="en-US" sz="2800" b="1">
                <a:solidFill>
                  <a:srgbClr val="FF0000"/>
                </a:solidFill>
                <a:latin typeface="Times New Roman" panose="02020603050405020304" pitchFamily="18" charset="0"/>
                <a:ea typeface="宋体" panose="02010600030101010101" pitchFamily="2" charset="-122"/>
              </a:rPr>
              <a:t>J</a:t>
            </a:r>
            <a:r>
              <a:rPr lang="en-US" sz="2800" b="1" u="sng">
                <a:solidFill>
                  <a:srgbClr val="FF0000"/>
                </a:solidFill>
                <a:latin typeface="Times New Roman" panose="02020603050405020304" pitchFamily="18" charset="0"/>
                <a:ea typeface="宋体" panose="02010600030101010101" pitchFamily="2" charset="-122"/>
              </a:rPr>
              <a:t>ust at the</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same time</a:t>
            </a:r>
            <a:r>
              <a:rPr lang="en-US" sz="2800" b="1">
                <a:solidFill>
                  <a:schemeClr val="tx1"/>
                </a:solidFill>
                <a:latin typeface="Times New Roman" panose="02020603050405020304" pitchFamily="18" charset="0"/>
                <a:ea typeface="宋体" panose="02010600030101010101" pitchFamily="2" charset="-122"/>
              </a:rPr>
              <a:t>,</a:t>
            </a:r>
            <a:r>
              <a:rPr lang="en-US" sz="2800" b="1">
                <a:solidFill>
                  <a:srgbClr val="FF0000"/>
                </a:solidFill>
                <a:latin typeface="Times New Roman" panose="02020603050405020304" pitchFamily="18" charset="0"/>
                <a:ea typeface="宋体" panose="02010600030101010101" pitchFamily="2" charset="-122"/>
              </a:rPr>
              <a:t> </a:t>
            </a:r>
            <a:r>
              <a:rPr lang="en-US" sz="2800" b="1">
                <a:latin typeface="Times New Roman" panose="02020603050405020304" pitchFamily="18" charset="0"/>
                <a:ea typeface="宋体" panose="02010600030101010101" pitchFamily="2" charset="-122"/>
              </a:rPr>
              <a:t>I quickly placed the egg on top of</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the bottle. To my amazement, the egg squeezed</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into the bottle at once.</a:t>
            </a:r>
            <a:r>
              <a:rPr lang="en-US" sz="2800" b="1">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After the experiment</a:t>
            </a:r>
            <a:r>
              <a:rPr lang="en-US" sz="2800" b="1">
                <a:latin typeface="Times New Roman" panose="02020603050405020304" pitchFamily="18" charset="0"/>
                <a:ea typeface="宋体" panose="02010600030101010101" pitchFamily="2" charset="-122"/>
              </a:rPr>
              <a:t>, I can </a:t>
            </a:r>
            <a:r>
              <a:rPr lang="en-US" sz="2800" b="1" u="sng">
                <a:solidFill>
                  <a:srgbClr val="FF0000"/>
                </a:solidFill>
                <a:latin typeface="Times New Roman" panose="02020603050405020304" pitchFamily="18" charset="0"/>
                <a:ea typeface="宋体" panose="02010600030101010101" pitchFamily="2" charset="-122"/>
              </a:rPr>
              <a:t>draw the conclusion</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that</a:t>
            </a:r>
            <a:r>
              <a:rPr lang="en-US" sz="2800" b="1">
                <a:latin typeface="Times New Roman" panose="02020603050405020304" pitchFamily="18" charset="0"/>
                <a:ea typeface="宋体" panose="02010600030101010101" pitchFamily="2" charset="-122"/>
              </a:rPr>
              <a:t> air pressure indeed exists, and it is very</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powerful. </a:t>
            </a:r>
            <a:r>
              <a:rPr lang="en-US" sz="2800" b="1" u="sng">
                <a:solidFill>
                  <a:srgbClr val="FF0000"/>
                </a:solidFill>
                <a:latin typeface="Times New Roman" panose="02020603050405020304" pitchFamily="18" charset="0"/>
                <a:ea typeface="宋体" panose="02010600030101010101" pitchFamily="2" charset="-122"/>
              </a:rPr>
              <a:t>It is </a:t>
            </a:r>
            <a:r>
              <a:rPr lang="en-US" sz="2800" b="1">
                <a:latin typeface="Times New Roman" panose="02020603050405020304" pitchFamily="18" charset="0"/>
                <a:ea typeface="宋体" panose="02010600030101010101" pitchFamily="2" charset="-122"/>
              </a:rPr>
              <a:t>the force of the air </a:t>
            </a:r>
            <a:r>
              <a:rPr lang="en-US" sz="2800" b="1" u="sng">
                <a:solidFill>
                  <a:srgbClr val="FF0000"/>
                </a:solidFill>
                <a:latin typeface="Times New Roman" panose="02020603050405020304" pitchFamily="18" charset="0"/>
                <a:ea typeface="宋体" panose="02010600030101010101" pitchFamily="2" charset="-122"/>
              </a:rPr>
              <a:t>that</a:t>
            </a:r>
            <a:r>
              <a:rPr lang="en-US" sz="2800" b="1">
                <a:latin typeface="Times New Roman" panose="02020603050405020304" pitchFamily="18" charset="0"/>
                <a:ea typeface="宋体" panose="02010600030101010101" pitchFamily="2" charset="-122"/>
              </a:rPr>
              <a:t> pushed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egg into the bottle.</a:t>
            </a:r>
            <a:endParaRPr lang="en-US" altLang="en-US" sz="2800" b="1">
              <a:latin typeface="Times New Roman" panose="02020603050405020304" pitchFamily="18"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a:t>
            </a:r>
            <a:r>
              <a:rPr lang="zh-CN" altLang="zh-CN" sz="2800" b="1" dirty="0" smtClean="0">
                <a:latin typeface="Times New Roman" panose="02020603050405020304" pitchFamily="18" charset="0"/>
                <a:cs typeface="Times New Roman" panose="02020603050405020304" pitchFamily="18" charset="0"/>
              </a:rPr>
              <a:t>如何写实验报告</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实验报告是把实验目的、方法、过程、结果等记录下来， 经过整理写成的书面汇总材料。实验报告要明确体现实验目的、步骤和结果， 对具体实验现象的描述要客观准确， 分析要全面具体， 语言要简洁质朴、通俗易懂。</a:t>
            </a:r>
          </a:p>
          <a:p>
            <a:r>
              <a:rPr lang="zh-CN" altLang="zh-CN" sz="2800" b="1" dirty="0">
                <a:latin typeface="Times New Roman" panose="02020603050405020304" pitchFamily="18" charset="0"/>
                <a:cs typeface="Times New Roman" panose="02020603050405020304" pitchFamily="18" charset="0"/>
              </a:rPr>
              <a:t>一、增分佳句</a:t>
            </a:r>
            <a:endParaRPr lang="zh-CN"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1．描写实验目的： </a:t>
            </a:r>
          </a:p>
          <a:p>
            <a:r>
              <a:rPr altLang="zh-CN" sz="2800" dirty="0">
                <a:latin typeface="Times New Roman" panose="02020603050405020304" pitchFamily="18" charset="0"/>
                <a:cs typeface="Times New Roman" panose="02020603050405020304" pitchFamily="18" charset="0"/>
              </a:rPr>
              <a:t>(1)... carry out/do/ perform /make/conduct an experiment to find out...</a:t>
            </a:r>
          </a:p>
          <a:p>
            <a:r>
              <a:rPr altLang="zh-CN" sz="2800" dirty="0">
                <a:latin typeface="Times New Roman" panose="02020603050405020304" pitchFamily="18" charset="0"/>
                <a:cs typeface="Times New Roman" panose="02020603050405020304" pitchFamily="18" charset="0"/>
              </a:rPr>
              <a:t>(2)The aim of the experiment is to find...</a:t>
            </a:r>
          </a:p>
          <a:p>
            <a:r>
              <a:rPr altLang="zh-CN" sz="2800" dirty="0">
                <a:latin typeface="Times New Roman" panose="02020603050405020304" pitchFamily="18" charset="0"/>
                <a:cs typeface="Times New Roman" panose="02020603050405020304" pitchFamily="18" charset="0"/>
              </a:rPr>
              <a:t>(3)... with the purpose of discovering...</a:t>
            </a:r>
          </a:p>
          <a:p>
            <a:r>
              <a:rPr altLang="zh-CN" sz="2800" dirty="0">
                <a:latin typeface="Times New Roman" panose="02020603050405020304" pitchFamily="18" charset="0"/>
                <a:cs typeface="Times New Roman" panose="02020603050405020304" pitchFamily="18" charset="0"/>
              </a:rPr>
              <a:t>2．描写实验用品： </a:t>
            </a:r>
          </a:p>
          <a:p>
            <a:r>
              <a:rPr altLang="zh-CN" sz="2800" dirty="0">
                <a:latin typeface="Times New Roman" panose="02020603050405020304" pitchFamily="18" charset="0"/>
                <a:cs typeface="Times New Roman" panose="02020603050405020304" pitchFamily="18" charset="0"/>
              </a:rPr>
              <a:t>(1)To carry out/make/do/perform the experiment, you need...</a:t>
            </a:r>
          </a:p>
          <a:p>
            <a:r>
              <a:rPr altLang="zh-CN" sz="2800" dirty="0">
                <a:latin typeface="Times New Roman" panose="02020603050405020304" pitchFamily="18" charset="0"/>
                <a:cs typeface="Times New Roman" panose="02020603050405020304" pitchFamily="18" charset="0"/>
              </a:rPr>
              <a:t>(2)The following things are needed...</a:t>
            </a:r>
          </a:p>
          <a:p>
            <a:r>
              <a:rPr altLang="zh-CN" sz="2800" dirty="0">
                <a:latin typeface="Times New Roman" panose="02020603050405020304" pitchFamily="18" charset="0"/>
                <a:cs typeface="Times New Roman" panose="02020603050405020304" pitchFamily="18" charset="0"/>
              </a:rPr>
              <a:t>(3)The following apparatus(仪器) is used...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altLang="zh-CN" sz="2800" dirty="0">
                <a:latin typeface="Times New Roman" panose="02020603050405020304" pitchFamily="18" charset="0"/>
                <a:cs typeface="Times New Roman" panose="02020603050405020304" pitchFamily="18" charset="0"/>
              </a:rPr>
              <a:t>3．描写实验方法或过程： </a:t>
            </a:r>
          </a:p>
          <a:p>
            <a:r>
              <a:rPr altLang="zh-CN" sz="2800" dirty="0">
                <a:latin typeface="Times New Roman" panose="02020603050405020304" pitchFamily="18" charset="0"/>
                <a:cs typeface="Times New Roman" panose="02020603050405020304" pitchFamily="18" charset="0"/>
              </a:rPr>
              <a:t>(1)... make good preparations for...</a:t>
            </a:r>
          </a:p>
          <a:p>
            <a:r>
              <a:rPr altLang="zh-CN" sz="2800" dirty="0">
                <a:latin typeface="Times New Roman" panose="02020603050405020304" pitchFamily="18" charset="0"/>
                <a:cs typeface="Times New Roman" panose="02020603050405020304" pitchFamily="18" charset="0"/>
              </a:rPr>
              <a:t>(2)It is important that...</a:t>
            </a:r>
          </a:p>
          <a:p>
            <a:r>
              <a:rPr altLang="zh-CN" sz="2800" dirty="0">
                <a:latin typeface="Times New Roman" panose="02020603050405020304" pitchFamily="18" charset="0"/>
                <a:cs typeface="Times New Roman" panose="02020603050405020304" pitchFamily="18" charset="0"/>
              </a:rPr>
              <a:t>(3)... do the experiment as follows.</a:t>
            </a:r>
          </a:p>
          <a:p>
            <a:r>
              <a:rPr altLang="zh-CN" sz="2800" dirty="0">
                <a:latin typeface="Times New Roman" panose="02020603050405020304" pitchFamily="18" charset="0"/>
                <a:cs typeface="Times New Roman" panose="02020603050405020304" pitchFamily="18" charset="0"/>
              </a:rPr>
              <a:t>(firstly, secondly, thirdly, finally; first, then, next, after that, two hours’ later; after several days)</a:t>
            </a:r>
          </a:p>
          <a:p>
            <a:r>
              <a:rPr altLang="zh-CN" sz="2800" dirty="0">
                <a:latin typeface="Times New Roman" panose="02020603050405020304" pitchFamily="18" charset="0"/>
                <a:cs typeface="Times New Roman" panose="02020603050405020304" pitchFamily="18" charset="0"/>
              </a:rPr>
              <a:t>(4) find a better way of doing/ to do</a:t>
            </a:r>
          </a:p>
          <a:p>
            <a:r>
              <a:rPr altLang="zh-CN" sz="2800" dirty="0">
                <a:latin typeface="Times New Roman" panose="02020603050405020304" pitchFamily="18" charset="0"/>
                <a:cs typeface="Times New Roman" panose="02020603050405020304" pitchFamily="18" charset="0"/>
              </a:rPr>
              <a:t>(5)... make a good study of...</a:t>
            </a:r>
          </a:p>
          <a:p>
            <a:r>
              <a:rPr altLang="zh-CN" sz="2800" dirty="0">
                <a:latin typeface="Times New Roman" panose="02020603050405020304" pitchFamily="18" charset="0"/>
                <a:cs typeface="Times New Roman" panose="02020603050405020304" pitchFamily="18" charset="0"/>
              </a:rPr>
              <a:t>4．描写实验结论： </a:t>
            </a:r>
          </a:p>
          <a:p>
            <a:r>
              <a:rPr altLang="zh-CN" sz="2800" dirty="0">
                <a:latin typeface="Times New Roman" panose="02020603050405020304" pitchFamily="18" charset="0"/>
                <a:cs typeface="Times New Roman" panose="02020603050405020304" pitchFamily="18" charset="0"/>
              </a:rPr>
              <a:t>(1)From this experiment we can conclude that ...</a:t>
            </a:r>
          </a:p>
          <a:p>
            <a:r>
              <a:rPr altLang="zh-CN" sz="2800" dirty="0">
                <a:latin typeface="Times New Roman" panose="02020603050405020304" pitchFamily="18" charset="0"/>
                <a:cs typeface="Times New Roman" panose="02020603050405020304" pitchFamily="18" charset="0"/>
              </a:rPr>
              <a:t>(2)... arrive at/reach/draw/come to the conclusion that ...</a:t>
            </a:r>
          </a:p>
          <a:p>
            <a:r>
              <a:rPr altLang="zh-CN" sz="2800" dirty="0">
                <a:latin typeface="Times New Roman" panose="02020603050405020304" pitchFamily="18" charset="0"/>
                <a:cs typeface="Times New Roman" panose="02020603050405020304" pitchFamily="18" charset="0"/>
              </a:rPr>
              <a:t>(3)We can learn from the experiment that ...</a:t>
            </a:r>
          </a:p>
          <a:p>
            <a:r>
              <a:rPr altLang="zh-CN" sz="2800" dirty="0">
                <a:latin typeface="Times New Roman" panose="02020603050405020304" pitchFamily="18" charset="0"/>
                <a:cs typeface="Times New Roman" panose="02020603050405020304" pitchFamily="18" charset="0"/>
              </a:rPr>
              <a:t>(4)We can find out that ...</a:t>
            </a:r>
          </a:p>
          <a:p>
            <a:r>
              <a:rPr altLang="zh-CN" sz="2800" dirty="0">
                <a:latin typeface="Times New Roman" panose="02020603050405020304" pitchFamily="18" charset="0"/>
                <a:cs typeface="Times New Roman" panose="02020603050405020304" pitchFamily="18" charset="0"/>
              </a:rPr>
              <a:t>(5)You can see/discover that ...</a:t>
            </a:r>
          </a:p>
          <a:p>
            <a:r>
              <a:rPr altLang="zh-CN" sz="2800" dirty="0">
                <a:latin typeface="Times New Roman" panose="02020603050405020304" pitchFamily="18" charset="0"/>
                <a:cs typeface="Times New Roman" panose="02020603050405020304" pitchFamily="18" charset="0"/>
              </a:rPr>
              <a:t>(6)In conclusion,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5262979"/>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a:t>
            </a:r>
            <a:r>
              <a:rPr lang="zh-CN" altLang="zh-CN" sz="2800" b="1" dirty="0" smtClean="0">
                <a:latin typeface="Times New Roman" panose="02020603050405020304" pitchFamily="18" charset="0"/>
                <a:cs typeface="Times New Roman" panose="02020603050405020304" pitchFamily="18" charset="0"/>
              </a:rPr>
              <a:t>相关主题例文赏析</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假设你是光明中学的李华，请根据以下要点给你的美国笔友</a:t>
            </a:r>
            <a:r>
              <a:rPr lang="en-US" altLang="zh-CN" sz="2800" dirty="0">
                <a:latin typeface="Times New Roman" panose="02020603050405020304" pitchFamily="18" charset="0"/>
                <a:cs typeface="Times New Roman" panose="02020603050405020304" pitchFamily="18" charset="0"/>
              </a:rPr>
              <a:t>Tom</a:t>
            </a:r>
            <a:r>
              <a:rPr lang="zh-CN" altLang="zh-CN" sz="2800" dirty="0">
                <a:latin typeface="Times New Roman" panose="02020603050405020304" pitchFamily="18" charset="0"/>
                <a:cs typeface="Times New Roman" panose="02020603050405020304" pitchFamily="18" charset="0"/>
              </a:rPr>
              <a:t>写一封英文信，介绍你校刚刚建成的实验室和同学们上实验课的情况。</a:t>
            </a:r>
          </a:p>
          <a:p>
            <a:r>
              <a:rPr lang="zh-CN" altLang="zh-CN" sz="2800" dirty="0">
                <a:latin typeface="Times New Roman" panose="02020603050405020304" pitchFamily="18" charset="0"/>
                <a:cs typeface="Times New Roman" panose="02020603050405020304" pitchFamily="18" charset="0"/>
              </a:rPr>
              <a:t>要点提示</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a:t>
            </a:r>
            <a:r>
              <a:rPr lang="zh-CN" altLang="zh-CN" sz="2800" dirty="0">
                <a:latin typeface="Times New Roman" panose="02020603050405020304" pitchFamily="18" charset="0"/>
                <a:cs typeface="Times New Roman" panose="02020603050405020304" pitchFamily="18" charset="0"/>
              </a:rPr>
              <a:t>实验室设备齐全、先进</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a:t>
            </a:r>
            <a:r>
              <a:rPr lang="zh-CN" altLang="zh-CN" sz="2800" dirty="0">
                <a:latin typeface="Times New Roman" panose="02020603050405020304" pitchFamily="18" charset="0"/>
                <a:cs typeface="Times New Roman" panose="02020603050405020304" pitchFamily="18" charset="0"/>
              </a:rPr>
              <a:t>老师非常优秀，实验课生动、有趣、有意义</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a:t>
            </a:r>
            <a:r>
              <a:rPr lang="zh-CN" altLang="zh-CN" sz="2800" dirty="0">
                <a:latin typeface="Times New Roman" panose="02020603050405020304" pitchFamily="18" charset="0"/>
                <a:cs typeface="Times New Roman" panose="02020603050405020304" pitchFamily="18" charset="0"/>
              </a:rPr>
              <a:t>同学们积极活跃，观察和实践能力迅速提高。</a:t>
            </a:r>
          </a:p>
          <a:p>
            <a:r>
              <a:rPr lang="zh-CN" altLang="zh-CN" sz="2800" dirty="0">
                <a:latin typeface="Times New Roman" panose="02020603050405020304" pitchFamily="18" charset="0"/>
                <a:cs typeface="Times New Roman" panose="02020603050405020304" pitchFamily="18" charset="0"/>
              </a:rPr>
              <a:t>注意</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a:t>
            </a:r>
            <a:r>
              <a:rPr lang="zh-CN" altLang="zh-CN" sz="2800" dirty="0">
                <a:latin typeface="Times New Roman" panose="02020603050405020304" pitchFamily="18" charset="0"/>
                <a:cs typeface="Times New Roman" panose="02020603050405020304" pitchFamily="18" charset="0"/>
              </a:rPr>
              <a:t>词数</a:t>
            </a:r>
            <a:r>
              <a:rPr lang="en-US" altLang="zh-CN" sz="2800" dirty="0">
                <a:latin typeface="Times New Roman" panose="02020603050405020304" pitchFamily="18" charset="0"/>
                <a:cs typeface="Times New Roman" panose="02020603050405020304" pitchFamily="18" charset="0"/>
              </a:rPr>
              <a:t>100</a:t>
            </a:r>
            <a:r>
              <a:rPr lang="zh-CN" altLang="zh-CN" sz="2800" dirty="0">
                <a:latin typeface="Times New Roman" panose="02020603050405020304" pitchFamily="18" charset="0"/>
                <a:cs typeface="Times New Roman" panose="02020603050405020304" pitchFamily="18" charset="0"/>
              </a:rPr>
              <a:t>左右</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a:t>
            </a:r>
            <a:r>
              <a:rPr lang="zh-CN" altLang="zh-CN" sz="2800" dirty="0">
                <a:latin typeface="Times New Roman" panose="02020603050405020304" pitchFamily="18" charset="0"/>
                <a:cs typeface="Times New Roman" panose="02020603050405020304" pitchFamily="18" charset="0"/>
              </a:rPr>
              <a:t>可以适当增加细节，以使行文连贯</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a:t>
            </a:r>
            <a:r>
              <a:rPr lang="zh-CN" altLang="zh-CN" sz="2800" dirty="0">
                <a:latin typeface="Times New Roman" panose="02020603050405020304" pitchFamily="18" charset="0"/>
                <a:cs typeface="Times New Roman" panose="02020603050405020304" pitchFamily="18" charset="0"/>
              </a:rPr>
              <a:t>开头和结尾已给出</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但不计人总词数</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123940"/>
          </a:xfrm>
          <a:prstGeom prst="rect">
            <a:avLst/>
          </a:prstGeom>
          <a:noFill/>
        </p:spPr>
        <p:txBody>
          <a:bodyPr wrap="square" rtlCol="0">
            <a:spAutoFit/>
          </a:bodyPr>
          <a:lstStyle/>
          <a:p>
            <a:r>
              <a:rPr altLang="zh-CN" sz="2800" b="1" dirty="0">
                <a:latin typeface="Times New Roman" panose="02020603050405020304" pitchFamily="18" charset="0"/>
                <a:cs typeface="Times New Roman" panose="02020603050405020304" pitchFamily="18" charset="0"/>
              </a:rPr>
              <a:t>Dear Tom，</a:t>
            </a:r>
          </a:p>
          <a:p>
            <a:r>
              <a:rPr altLang="zh-CN" sz="2800" b="1" dirty="0">
                <a:latin typeface="Times New Roman" panose="02020603050405020304" pitchFamily="18" charset="0"/>
                <a:cs typeface="Times New Roman" panose="02020603050405020304" pitchFamily="18" charset="0"/>
              </a:rPr>
              <a:t>      How are you going? Now I'm writing to introduce our lab and our experiment class to you.</a:t>
            </a:r>
          </a:p>
          <a:p>
            <a:r>
              <a:rPr altLang="zh-CN" sz="2800" b="1" dirty="0">
                <a:latin typeface="Times New Roman" panose="02020603050405020304" pitchFamily="18" charset="0"/>
                <a:cs typeface="Times New Roman" panose="02020603050405020304" pitchFamily="18" charset="0"/>
              </a:rPr>
              <a:t>     A new lab has just been completed in our school recently, </a:t>
            </a:r>
            <a:r>
              <a:rPr altLang="zh-CN" sz="2800" b="1" dirty="0">
                <a:solidFill>
                  <a:srgbClr val="FF0000"/>
                </a:solidFill>
                <a:latin typeface="Times New Roman" panose="02020603050405020304" pitchFamily="18" charset="0"/>
                <a:cs typeface="Times New Roman" panose="02020603050405020304" pitchFamily="18" charset="0"/>
              </a:rPr>
              <a:t>which is equipped with all kinds of advanced laboratory facilities.</a:t>
            </a:r>
            <a:r>
              <a:rPr altLang="zh-CN" sz="2800" b="1" dirty="0">
                <a:latin typeface="Times New Roman" panose="02020603050405020304" pitchFamily="18" charset="0"/>
                <a:cs typeface="Times New Roman" panose="02020603050405020304" pitchFamily="18" charset="0"/>
              </a:rPr>
              <a:t>（配备着各种各样的先进的实验设施） Our teachers who teach us physics and chemistry are very excellent. They always make classes lively, interesting and </a:t>
            </a:r>
            <a:r>
              <a:rPr altLang="zh-CN" sz="2800" b="1" dirty="0">
                <a:solidFill>
                  <a:srgbClr val="FF0000"/>
                </a:solidFill>
                <a:latin typeface="Times New Roman" panose="02020603050405020304" pitchFamily="18" charset="0"/>
                <a:cs typeface="Times New Roman" panose="02020603050405020304" pitchFamily="18" charset="0"/>
              </a:rPr>
              <a:t>meaningful.</a:t>
            </a:r>
            <a:r>
              <a:rPr altLang="zh-CN" sz="2800" b="1" dirty="0">
                <a:latin typeface="Times New Roman" panose="02020603050405020304" pitchFamily="18" charset="0"/>
                <a:cs typeface="Times New Roman" panose="02020603050405020304" pitchFamily="18" charset="0"/>
              </a:rPr>
              <a:t>（有意义的） And the students always </a:t>
            </a:r>
            <a:r>
              <a:rPr altLang="zh-CN" sz="2800" b="1" dirty="0">
                <a:solidFill>
                  <a:srgbClr val="FF0000"/>
                </a:solidFill>
                <a:latin typeface="Times New Roman" panose="02020603050405020304" pitchFamily="18" charset="0"/>
                <a:cs typeface="Times New Roman" panose="02020603050405020304" pitchFamily="18" charset="0"/>
              </a:rPr>
              <a:t>listen carefully and attentively</a:t>
            </a:r>
            <a:r>
              <a:rPr altLang="zh-CN" sz="2800" b="1" dirty="0">
                <a:latin typeface="Times New Roman" panose="02020603050405020304" pitchFamily="18" charset="0"/>
                <a:cs typeface="Times New Roman" panose="02020603050405020304" pitchFamily="18" charset="0"/>
              </a:rPr>
              <a:t>（仔细认真听讲），</a:t>
            </a:r>
            <a:r>
              <a:rPr altLang="zh-CN" sz="2800" b="1" dirty="0">
                <a:solidFill>
                  <a:srgbClr val="FF0000"/>
                </a:solidFill>
                <a:latin typeface="Times New Roman" panose="02020603050405020304" pitchFamily="18" charset="0"/>
                <a:cs typeface="Times New Roman" panose="02020603050405020304" pitchFamily="18" charset="0"/>
              </a:rPr>
              <a:t>think deeply and participate actively </a:t>
            </a:r>
            <a:r>
              <a:rPr altLang="zh-CN" sz="2800" b="1" dirty="0">
                <a:latin typeface="Times New Roman" panose="02020603050405020304" pitchFamily="18" charset="0"/>
                <a:cs typeface="Times New Roman" panose="02020603050405020304" pitchFamily="18" charset="0"/>
              </a:rPr>
              <a:t>（深入思考、积极参与）according to the teachers' instructions. So our abilities of observing and practicing improve rapidly. </a:t>
            </a:r>
          </a:p>
          <a:p>
            <a:endParaRPr altLang="zh-CN" sz="2800" b="1"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38785" y="1533525"/>
            <a:ext cx="8597900" cy="1383665"/>
          </a:xfrm>
          <a:prstGeom prst="rect">
            <a:avLst/>
          </a:prstGeom>
          <a:noFill/>
        </p:spPr>
        <p:txBody>
          <a:bodyPr wrap="square" rtlCol="0" anchor="t">
            <a:spAutoFit/>
          </a:bodyPr>
          <a:lstStyle/>
          <a:p>
            <a:r>
              <a:rPr altLang="zh-CN" sz="2800" b="1" dirty="0">
                <a:latin typeface="Times New Roman" panose="02020603050405020304" pitchFamily="18" charset="0"/>
                <a:cs typeface="Times New Roman" panose="02020603050405020304" pitchFamily="18" charset="0"/>
                <a:sym typeface="+mn-ea"/>
              </a:rPr>
              <a:t>As students, every one of us </a:t>
            </a:r>
            <a:r>
              <a:rPr altLang="zh-CN" sz="2800" b="1" dirty="0">
                <a:solidFill>
                  <a:srgbClr val="FF0000"/>
                </a:solidFill>
                <a:latin typeface="Times New Roman" panose="02020603050405020304" pitchFamily="18" charset="0"/>
                <a:cs typeface="Times New Roman" panose="02020603050405020304" pitchFamily="18" charset="0"/>
                <a:sym typeface="+mn-ea"/>
              </a:rPr>
              <a:t>treasures the beneficial conditions</a:t>
            </a:r>
            <a:r>
              <a:rPr altLang="zh-CN" sz="2800" b="1" dirty="0">
                <a:latin typeface="Times New Roman" panose="02020603050405020304" pitchFamily="18" charset="0"/>
                <a:cs typeface="Times New Roman" panose="02020603050405020304" pitchFamily="18" charset="0"/>
                <a:sym typeface="+mn-ea"/>
              </a:rPr>
              <a:t>（珍惜有利条件） and </a:t>
            </a:r>
            <a:r>
              <a:rPr altLang="zh-CN" sz="2800" b="1" dirty="0">
                <a:solidFill>
                  <a:srgbClr val="FF0000"/>
                </a:solidFill>
                <a:latin typeface="Times New Roman" panose="02020603050405020304" pitchFamily="18" charset="0"/>
                <a:cs typeface="Times New Roman" panose="02020603050405020304" pitchFamily="18" charset="0"/>
                <a:sym typeface="+mn-ea"/>
              </a:rPr>
              <a:t>makes good use of our lab </a:t>
            </a:r>
            <a:r>
              <a:rPr altLang="zh-CN" sz="2800" b="1" dirty="0">
                <a:latin typeface="Times New Roman" panose="02020603050405020304" pitchFamily="18" charset="0"/>
                <a:cs typeface="Times New Roman" panose="02020603050405020304" pitchFamily="18" charset="0"/>
                <a:sym typeface="+mn-ea"/>
              </a:rPr>
              <a:t>（充分利用实验室）to help us study.</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549021" y="1254569"/>
            <a:ext cx="8271451" cy="1274195"/>
          </a:xfrm>
          <a:prstGeom prst="rect">
            <a:avLst/>
          </a:prstGeom>
        </p:spPr>
        <p:txBody>
          <a:bodyPr wrap="square">
            <a:spAutoFit/>
          </a:bodyPr>
          <a:lstStyle/>
          <a:p>
            <a:pPr>
              <a:lnSpc>
                <a:spcPct val="120000"/>
              </a:lnSpc>
            </a:pPr>
            <a:r>
              <a:rPr lang="en-US" altLang="zh-CN" sz="3200" b="1" dirty="0" smtClean="0">
                <a:solidFill>
                  <a:srgbClr val="0000FF"/>
                </a:solidFill>
                <a:latin typeface="Arial" panose="020B0604020202020204" pitchFamily="34" charset="0"/>
                <a:cs typeface="Arial" panose="020B0604020202020204" pitchFamily="34" charset="0"/>
              </a:rPr>
              <a:t>    Read the passage and find out what </a:t>
            </a: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Franklin’s experiment aimed to prove.</a:t>
            </a:r>
          </a:p>
        </p:txBody>
      </p:sp>
      <p:sp>
        <p:nvSpPr>
          <p:cNvPr id="21" name="TextBox 20"/>
          <p:cNvSpPr txBox="1"/>
          <p:nvPr/>
        </p:nvSpPr>
        <p:spPr>
          <a:xfrm>
            <a:off x="899592" y="2783769"/>
            <a:ext cx="7776864" cy="1346835"/>
          </a:xfrm>
          <a:prstGeom prst="rect">
            <a:avLst/>
          </a:prstGeom>
          <a:noFill/>
        </p:spPr>
        <p:txBody>
          <a:bodyPr wrap="square" rtlCol="0">
            <a:spAutoFit/>
          </a:bodyPr>
          <a:lstStyle/>
          <a:p>
            <a:pPr>
              <a:lnSpc>
                <a:spcPct val="120000"/>
              </a:lnSpc>
            </a:pPr>
            <a:r>
              <a:rPr lang="en-US" altLang="zh-CN" sz="3400" b="1" dirty="0" smtClean="0">
                <a:solidFill>
                  <a:srgbClr val="FF0000"/>
                </a:solidFill>
                <a:latin typeface="Times New Roman" panose="02020603050405020304" pitchFamily="18" charset="0"/>
                <a:cs typeface="Times New Roman" panose="02020603050405020304" pitchFamily="18" charset="0"/>
              </a:rPr>
              <a:t>Franklin’s experiment aimed to prove that lightning was a form of electricity.</a:t>
            </a:r>
            <a:endParaRPr lang="zh-CN" altLang="en-US" sz="3400" b="1" dirty="0">
              <a:solidFill>
                <a:srgbClr val="FF0000"/>
              </a:solidFill>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069" y="1413714"/>
            <a:ext cx="955904" cy="95590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2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413792" y="242466"/>
            <a:ext cx="7902624" cy="1865126"/>
          </a:xfrm>
          <a:prstGeom prst="rect">
            <a:avLst/>
          </a:prstGeom>
        </p:spPr>
        <p:txBody>
          <a:bodyPr wrap="square">
            <a:spAutoFit/>
          </a:bodyPr>
          <a:lstStyle/>
          <a:p>
            <a:pPr>
              <a:lnSpc>
                <a:spcPct val="120000"/>
              </a:lnSpc>
            </a:pPr>
            <a:r>
              <a:rPr lang="en-US" altLang="zh-CN" sz="3200" b="1" dirty="0" smtClean="0">
                <a:solidFill>
                  <a:srgbClr val="0000FF"/>
                </a:solidFill>
                <a:latin typeface="Arial" panose="020B0604020202020204" pitchFamily="34" charset="0"/>
                <a:cs typeface="Arial" panose="020B0604020202020204" pitchFamily="34" charset="0"/>
              </a:rPr>
              <a:t>    Number </a:t>
            </a:r>
            <a:r>
              <a:rPr lang="en-US" altLang="zh-CN" sz="3200" b="1" dirty="0">
                <a:solidFill>
                  <a:srgbClr val="0000FF"/>
                </a:solidFill>
                <a:latin typeface="Arial" panose="020B0604020202020204" pitchFamily="34" charset="0"/>
                <a:cs typeface="Arial" panose="020B0604020202020204" pitchFamily="34" charset="0"/>
              </a:rPr>
              <a:t>the statements to show how </a:t>
            </a:r>
            <a:endParaRPr lang="en-US" altLang="zh-CN" sz="3200" b="1" dirty="0" smtClean="0">
              <a:solidFill>
                <a:srgbClr val="0000FF"/>
              </a:solidFill>
              <a:latin typeface="Arial" panose="020B0604020202020204" pitchFamily="34" charset="0"/>
              <a:cs typeface="Arial" panose="020B0604020202020204" pitchFamily="34" charset="0"/>
            </a:endParaRP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people's </a:t>
            </a:r>
            <a:r>
              <a:rPr lang="en-US" altLang="zh-CN" sz="3200" b="1" dirty="0">
                <a:solidFill>
                  <a:srgbClr val="0000FF"/>
                </a:solidFill>
                <a:latin typeface="Arial" panose="020B0604020202020204" pitchFamily="34" charset="0"/>
                <a:cs typeface="Arial" panose="020B0604020202020204" pitchFamily="34" charset="0"/>
              </a:rPr>
              <a:t>attitudes towards Franklin's </a:t>
            </a:r>
            <a:endParaRPr lang="en-US" altLang="zh-CN" sz="3200" b="1" dirty="0" smtClean="0">
              <a:solidFill>
                <a:srgbClr val="0000FF"/>
              </a:solidFill>
              <a:latin typeface="Arial" panose="020B0604020202020204" pitchFamily="34" charset="0"/>
              <a:cs typeface="Arial" panose="020B0604020202020204" pitchFamily="34" charset="0"/>
            </a:endParaRP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experiment </a:t>
            </a:r>
            <a:r>
              <a:rPr lang="en-US" altLang="zh-CN" sz="3200" b="1" dirty="0">
                <a:solidFill>
                  <a:srgbClr val="0000FF"/>
                </a:solidFill>
                <a:latin typeface="Arial" panose="020B0604020202020204" pitchFamily="34" charset="0"/>
                <a:cs typeface="Arial" panose="020B0604020202020204" pitchFamily="34" charset="0"/>
              </a:rPr>
              <a:t>have changed</a:t>
            </a:r>
            <a:r>
              <a:rPr lang="en-US" altLang="zh-CN" sz="3200" b="1" dirty="0" smtClean="0">
                <a:solidFill>
                  <a:srgbClr val="0000FF"/>
                </a:solidFill>
                <a:latin typeface="Arial" panose="020B0604020202020204" pitchFamily="34" charset="0"/>
                <a:cs typeface="Arial" panose="020B0604020202020204" pitchFamily="34" charset="0"/>
              </a:rPr>
              <a:t>.</a:t>
            </a:r>
            <a:endParaRPr lang="en-US" altLang="zh-CN" sz="3200" b="1" dirty="0">
              <a:solidFill>
                <a:srgbClr val="0000FF"/>
              </a:solidFill>
              <a:latin typeface="Arial" panose="020B0604020202020204" pitchFamily="34" charset="0"/>
              <a:cs typeface="Arial" panose="020B0604020202020204" pitchFamily="34" charset="0"/>
            </a:endParaRPr>
          </a:p>
        </p:txBody>
      </p:sp>
      <p:sp>
        <p:nvSpPr>
          <p:cNvPr id="14" name="矩形 13"/>
          <p:cNvSpPr/>
          <p:nvPr/>
        </p:nvSpPr>
        <p:spPr>
          <a:xfrm>
            <a:off x="755576" y="2077291"/>
            <a:ext cx="8064896" cy="4358116"/>
          </a:xfrm>
          <a:prstGeom prst="rect">
            <a:avLst/>
          </a:prstGeom>
        </p:spPr>
        <p:txBody>
          <a:bodyPr wrap="square">
            <a:spAutoFit/>
          </a:bodyPr>
          <a:lstStyle/>
          <a:p>
            <a:pPr>
              <a:lnSpc>
                <a:spcPct val="120000"/>
              </a:lnSpc>
            </a:pPr>
            <a:r>
              <a:rPr lang="en-US" altLang="zh-CN" sz="3300" b="1" dirty="0" smtClean="0">
                <a:latin typeface="Times New Roman" panose="02020603050405020304" pitchFamily="18" charset="0"/>
                <a:cs typeface="Times New Roman" panose="02020603050405020304" pitchFamily="18" charset="0"/>
              </a:rPr>
              <a:t>       	Franklin’s spirit of scientific </a:t>
            </a: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exploration is still considered an </a:t>
            </a: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inspiration.</a:t>
            </a:r>
            <a:endParaRPr lang="zh-CN"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smtClean="0">
                <a:latin typeface="Times New Roman" panose="02020603050405020304" pitchFamily="18" charset="0"/>
                <a:cs typeface="Times New Roman" panose="02020603050405020304" pitchFamily="18" charset="0"/>
              </a:rPr>
              <a:t>      	People are amazed at and inspired by </a:t>
            </a: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Franklin’s experiment.</a:t>
            </a:r>
            <a:endParaRPr lang="zh-CN"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smtClean="0">
                <a:latin typeface="Times New Roman" panose="02020603050405020304" pitchFamily="18" charset="0"/>
                <a:cs typeface="Times New Roman" panose="02020603050405020304" pitchFamily="18" charset="0"/>
              </a:rPr>
              <a:t>	Scientists question what really </a:t>
            </a: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happened in Franklin’s experiment.</a:t>
            </a:r>
            <a:endParaRPr lang="zh-CN" altLang="zh-CN" sz="3300" b="1" dirty="0">
              <a:latin typeface="Times New Roman" panose="02020603050405020304" pitchFamily="18" charset="0"/>
              <a:cs typeface="Times New Roman" panose="02020603050405020304" pitchFamily="18" charset="0"/>
            </a:endParaRPr>
          </a:p>
        </p:txBody>
      </p:sp>
      <p:sp>
        <p:nvSpPr>
          <p:cNvPr id="15" name="矩形 14"/>
          <p:cNvSpPr/>
          <p:nvPr/>
        </p:nvSpPr>
        <p:spPr>
          <a:xfrm>
            <a:off x="935088" y="4006805"/>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935088" y="5230941"/>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935088" y="2206605"/>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26"/>
          <p:cNvSpPr txBox="1"/>
          <p:nvPr/>
        </p:nvSpPr>
        <p:spPr>
          <a:xfrm>
            <a:off x="1079104" y="3934797"/>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1</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1079104" y="2134597"/>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3</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1079104" y="5158933"/>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2</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6033"/>
            <a:ext cx="954026" cy="95402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67544" y="1035764"/>
            <a:ext cx="8280920" cy="5509200"/>
          </a:xfrm>
          <a:prstGeom prst="rect">
            <a:avLst/>
          </a:prstGeom>
          <a:noFill/>
          <a:ln w="9525">
            <a:noFill/>
            <a:miter lim="800000"/>
          </a:ln>
          <a:effectLst/>
        </p:spPr>
        <p:txBody>
          <a:bodyPr vert="horz" wrap="square" lIns="91440" tIns="45720" rIns="91440" bIns="45720" numCol="1" anchor="ctr" anchorCtr="0" compatLnSpc="1">
            <a:spAutoFit/>
          </a:bodyPr>
          <a:lstStyle/>
          <a:p>
            <a:pPr eaLnBrk="0" fontAlgn="base" hangingPunct="0">
              <a:lnSpc>
                <a:spcPct val="110000"/>
              </a:lnSpc>
              <a:spcBef>
                <a:spcPct val="0"/>
              </a:spcBef>
              <a:spcAft>
                <a:spcPct val="0"/>
              </a:spcAft>
            </a:pP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1) Do you think it matters that Franklin’s </a:t>
            </a:r>
          </a:p>
          <a:p>
            <a:pPr eaLnBrk="0" fontAlgn="base" hangingPunct="0">
              <a:lnSpc>
                <a:spcPct val="110000"/>
              </a:lnSpc>
              <a:spcBef>
                <a:spcPct val="0"/>
              </a:spcBef>
              <a:spcAft>
                <a:spcPct val="0"/>
              </a:spcAft>
            </a:pP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experiment might not be true? Why?</a:t>
            </a:r>
          </a:p>
          <a:p>
            <a:pPr lvl="0" indent="266700" eaLnBrk="0" fontAlgn="base" hangingPunct="0">
              <a:lnSpc>
                <a:spcPct val="11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eg No. </a:t>
            </a: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B</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ecause what really matters lies in </a:t>
            </a:r>
          </a:p>
          <a:p>
            <a:pPr lvl="0" indent="266700" eaLnBrk="0" fontAlgn="base" hangingPunct="0">
              <a:lnSpc>
                <a:spcPct val="11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his bravery to do the experiment. </a:t>
            </a:r>
          </a:p>
          <a:p>
            <a:pPr eaLnBrk="0" fontAlgn="base" hangingPunct="0">
              <a:lnSpc>
                <a:spcPct val="110000"/>
              </a:lnSpc>
              <a:spcBef>
                <a:spcPct val="0"/>
              </a:spcBef>
              <a:spcAft>
                <a:spcPct val="0"/>
              </a:spcAft>
            </a:pPr>
            <a:r>
              <a:rPr kumimoji="0" lang="en-US" altLang="zh-CN" sz="32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What is your opinion about the statement </a:t>
            </a:r>
          </a:p>
          <a:p>
            <a:pPr eaLnBrk="0" fontAlgn="base" hangingPunct="0">
              <a:lnSpc>
                <a:spcPct val="110000"/>
              </a:lnSpc>
              <a:spcBef>
                <a:spcPct val="0"/>
              </a:spcBef>
              <a:spcAft>
                <a:spcPct val="0"/>
              </a:spcAft>
            </a:pP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"…we should not always believe everything </a:t>
            </a:r>
          </a:p>
          <a:p>
            <a:pPr eaLnBrk="0" fontAlgn="base" hangingPunct="0">
              <a:lnSpc>
                <a:spcPct val="110000"/>
              </a:lnSpc>
              <a:spcBef>
                <a:spcPct val="0"/>
              </a:spcBef>
              <a:spcAft>
                <a:spcPct val="0"/>
              </a:spcAft>
            </a:pP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we read or hear - even if it is a great story"?</a:t>
            </a:r>
          </a:p>
          <a:p>
            <a:pPr marL="0" marR="0" lvl="0" indent="266700" algn="l" defTabSz="914400" rtl="0" eaLnBrk="0" fontAlgn="base" latinLnBrk="0" hangingPunct="0">
              <a:lnSpc>
                <a:spcPct val="110000"/>
              </a:lnSpc>
              <a:spcBef>
                <a:spcPct val="0"/>
              </a:spcBef>
              <a:spcAft>
                <a:spcPct val="0"/>
              </a:spcAft>
              <a:buClrTx/>
              <a:buSzTx/>
              <a:buFontTx/>
              <a:buNone/>
            </a:pPr>
            <a:r>
              <a:rPr kumimoji="0" lang="en-US" altLang="zh-CN" sz="3200" b="1" i="0" u="none" strike="noStrike" cap="none" normalizeH="0" baseline="0" dirty="0" smtClean="0">
                <a:ln>
                  <a:noFill/>
                </a:ln>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32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eg</a:t>
            </a:r>
            <a:r>
              <a:rPr kumimoji="0" lang="en-US" altLang="zh-CN" sz="3200" b="1" i="0" u="none" strike="noStrike" cap="none" normalizeH="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Sometimes a really great story may be </a:t>
            </a:r>
          </a:p>
          <a:p>
            <a:pPr marL="0" marR="0" lvl="0" indent="266700" algn="l" defTabSz="914400" rtl="0" eaLnBrk="0" fontAlgn="base" latinLnBrk="0" hangingPunct="0">
              <a:lnSpc>
                <a:spcPct val="110000"/>
              </a:lnSpc>
              <a:spcBef>
                <a:spcPct val="0"/>
              </a:spcBef>
              <a:spcAft>
                <a:spcPct val="0"/>
              </a:spcAft>
              <a:buClrTx/>
              <a:buSzTx/>
              <a:buFontTx/>
              <a:buNone/>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not true, and we need to have critical </a:t>
            </a:r>
          </a:p>
          <a:p>
            <a:pPr marL="0" marR="0" lvl="0" indent="266700" algn="l" defTabSz="914400" rtl="0" eaLnBrk="0" fontAlgn="base" latinLnBrk="0" hangingPunct="0">
              <a:lnSpc>
                <a:spcPct val="110000"/>
              </a:lnSpc>
              <a:spcBef>
                <a:spcPct val="0"/>
              </a:spcBef>
              <a:spcAft>
                <a:spcPct val="0"/>
              </a:spcAft>
              <a:buClrTx/>
              <a:buSzTx/>
              <a:buFontTx/>
              <a:buNone/>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thinking.</a:t>
            </a:r>
            <a:endParaRPr kumimoji="0" lang="en-US" altLang="zh-CN" sz="32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16632"/>
            <a:ext cx="5529506" cy="101374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5">
                                            <p:txEl>
                                              <p:pRg st="2" end="2"/>
                                            </p:txEl>
                                          </p:spTgt>
                                        </p:tgtEl>
                                        <p:attrNameLst>
                                          <p:attrName>style.visibility</p:attrName>
                                        </p:attrNameLst>
                                      </p:cBhvr>
                                      <p:to>
                                        <p:strVal val="visible"/>
                                      </p:to>
                                    </p:set>
                                    <p:animEffect transition="in" filter="blinds(horizontal)">
                                      <p:cBhvr>
                                        <p:cTn id="7" dur="250"/>
                                        <p:tgtEl>
                                          <p:spTgt spid="1025">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25">
                                            <p:txEl>
                                              <p:pRg st="3" end="3"/>
                                            </p:txEl>
                                          </p:spTgt>
                                        </p:tgtEl>
                                        <p:attrNameLst>
                                          <p:attrName>style.visibility</p:attrName>
                                        </p:attrNameLst>
                                      </p:cBhvr>
                                      <p:to>
                                        <p:strVal val="visible"/>
                                      </p:to>
                                    </p:set>
                                    <p:animEffect transition="in" filter="blinds(horizontal)">
                                      <p:cBhvr>
                                        <p:cTn id="10" dur="250"/>
                                        <p:tgtEl>
                                          <p:spTgt spid="102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5">
                                            <p:txEl>
                                              <p:pRg st="7" end="7"/>
                                            </p:txEl>
                                          </p:spTgt>
                                        </p:tgtEl>
                                        <p:attrNameLst>
                                          <p:attrName>style.visibility</p:attrName>
                                        </p:attrNameLst>
                                      </p:cBhvr>
                                      <p:to>
                                        <p:strVal val="visible"/>
                                      </p:to>
                                    </p:set>
                                    <p:animEffect transition="in" filter="blinds(horizontal)">
                                      <p:cBhvr>
                                        <p:cTn id="15" dur="250"/>
                                        <p:tgtEl>
                                          <p:spTgt spid="1025">
                                            <p:txEl>
                                              <p:pRg st="7" end="7"/>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025">
                                            <p:txEl>
                                              <p:pRg st="8" end="8"/>
                                            </p:txEl>
                                          </p:spTgt>
                                        </p:tgtEl>
                                        <p:attrNameLst>
                                          <p:attrName>style.visibility</p:attrName>
                                        </p:attrNameLst>
                                      </p:cBhvr>
                                      <p:to>
                                        <p:strVal val="visible"/>
                                      </p:to>
                                    </p:set>
                                    <p:animEffect transition="in" filter="blinds(horizontal)">
                                      <p:cBhvr>
                                        <p:cTn id="18" dur="250"/>
                                        <p:tgtEl>
                                          <p:spTgt spid="1025">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025">
                                            <p:txEl>
                                              <p:pRg st="9" end="9"/>
                                            </p:txEl>
                                          </p:spTgt>
                                        </p:tgtEl>
                                        <p:attrNameLst>
                                          <p:attrName>style.visibility</p:attrName>
                                        </p:attrNameLst>
                                      </p:cBhvr>
                                      <p:to>
                                        <p:strVal val="visible"/>
                                      </p:to>
                                    </p:set>
                                    <p:animEffect transition="in" filter="blinds(horizontal)">
                                      <p:cBhvr>
                                        <p:cTn id="21" dur="250"/>
                                        <p:tgtEl>
                                          <p:spTgt spid="102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4163" y="566336"/>
            <a:ext cx="8496944" cy="3634740"/>
          </a:xfrm>
          <a:prstGeom prst="rect">
            <a:avLst/>
          </a:prstGeom>
        </p:spPr>
        <p:txBody>
          <a:bodyPr wrap="square">
            <a:spAutoFit/>
          </a:bodyPr>
          <a:lstStyle/>
          <a:p>
            <a:pPr eaLnBrk="0" fontAlgn="base" hangingPunct="0">
              <a:lnSpc>
                <a:spcPct val="120000"/>
              </a:lnSpc>
              <a:spcBef>
                <a:spcPct val="0"/>
              </a:spcBef>
              <a:spcAft>
                <a:spcPct val="0"/>
              </a:spcAft>
            </a:pP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3) What qualities do you think a great scientist </a:t>
            </a:r>
          </a:p>
          <a:p>
            <a:pPr eaLnBrk="0" fontAlgn="base" hangingPunct="0">
              <a:lnSpc>
                <a:spcPct val="120000"/>
              </a:lnSpc>
              <a:spcBef>
                <a:spcPct val="0"/>
              </a:spcBef>
              <a:spcAft>
                <a:spcPct val="0"/>
              </a:spcAft>
            </a:pP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   should have?</a:t>
            </a:r>
          </a:p>
          <a:p>
            <a:pPr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e.g. I think a great scientist should be </a:t>
            </a:r>
          </a:p>
          <a:p>
            <a:pPr indent="266700" eaLnBrk="0" fontAlgn="base" hangingPunct="0">
              <a:lnSpc>
                <a:spcPct val="12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patient, serious, brave, careful, creative </a:t>
            </a:r>
          </a:p>
          <a:p>
            <a:pPr indent="266700" eaLnBrk="0" fontAlgn="base" hangingPunct="0">
              <a:lnSpc>
                <a:spcPct val="12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and imaginative…</a:t>
            </a:r>
          </a:p>
          <a:p>
            <a:pPr lvl="0" indent="266700" eaLnBrk="0" fontAlgn="base" hangingPunct="0">
              <a:lnSpc>
                <a:spcPct val="12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25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250"/>
                                        <p:tgtEl>
                                          <p:spTgt spid="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linds(horizontal)">
                                      <p:cBhvr>
                                        <p:cTn id="13" dur="25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332656"/>
            <a:ext cx="8496944" cy="5406390"/>
          </a:xfrm>
          <a:prstGeom prst="rect">
            <a:avLst/>
          </a:prstGeom>
        </p:spPr>
        <p:txBody>
          <a:bodyPr wrap="square">
            <a:spAutoFit/>
          </a:bodyPr>
          <a:lstStyle/>
          <a:p>
            <a:pPr eaLnBrk="0" fontAlgn="base" hangingPunct="0">
              <a:lnSpc>
                <a:spcPct val="120000"/>
              </a:lnSpc>
              <a:spcBef>
                <a:spcPct val="0"/>
              </a:spcBef>
              <a:spcAft>
                <a:spcPct val="0"/>
              </a:spcAft>
            </a:pP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4) In what ways do scientists contribute to </a:t>
            </a:r>
          </a:p>
          <a:p>
            <a:pPr eaLnBrk="0" fontAlgn="base" hangingPunct="0">
              <a:lnSpc>
                <a:spcPct val="120000"/>
              </a:lnSpc>
              <a:spcBef>
                <a:spcPct val="0"/>
              </a:spcBef>
              <a:spcAft>
                <a:spcPct val="0"/>
              </a:spcAft>
            </a:pP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   society?</a:t>
            </a:r>
          </a:p>
          <a:p>
            <a:pPr lvl="0" indent="266700" eaLnBrk="0" fontAlgn="base" hangingPunct="0">
              <a:lnSpc>
                <a:spcPct val="12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Firstly , scientific discoveries promote the development of our society. </a:t>
            </a:r>
          </a:p>
          <a:p>
            <a:pPr lvl="0"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Secondly, the contributions of scientists in medicine extend our life span. </a:t>
            </a:r>
          </a:p>
          <a:p>
            <a:pPr lvl="0"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Thirdly, scientists have invented a lot of surprising tools that fundamentally improve our living standards.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55" y="44450"/>
            <a:ext cx="9027160" cy="5262245"/>
          </a:xfrm>
          <a:prstGeom prst="rect">
            <a:avLst/>
          </a:prstGeom>
        </p:spPr>
        <p:txBody>
          <a:bodyPr wrap="square">
            <a:spAutoFit/>
          </a:bodyPr>
          <a:lstStyle/>
          <a:p>
            <a:r>
              <a:rPr lang="en-US" altLang="zh-CN" sz="2800" b="1" dirty="0"/>
              <a:t>Step 2: Useful expressions and sentence patterns</a:t>
            </a:r>
            <a:endParaRPr lang="en-US" altLang="zh-CN" sz="2800" dirty="0" smtClean="0"/>
          </a:p>
          <a:p>
            <a:pPr lvl="0"/>
            <a:r>
              <a:rPr lang="zh-CN" altLang="zh-CN" sz="2800" b="1" dirty="0">
                <a:latin typeface="Times New Roman" panose="02020603050405020304" pitchFamily="18" charset="0"/>
                <a:cs typeface="Times New Roman" panose="02020603050405020304" pitchFamily="18" charset="0"/>
              </a:rPr>
              <a:t>1.Founding Father  </a:t>
            </a:r>
          </a:p>
          <a:p>
            <a:pPr lvl="0"/>
            <a:r>
              <a:rPr lang="zh-CN" altLang="zh-CN" sz="2800" b="1" dirty="0">
                <a:latin typeface="Times New Roman" panose="02020603050405020304" pitchFamily="18" charset="0"/>
                <a:cs typeface="Times New Roman" panose="02020603050405020304" pitchFamily="18" charset="0"/>
              </a:rPr>
              <a:t>2.Declaration of Independence  </a:t>
            </a:r>
          </a:p>
          <a:p>
            <a:pPr lvl="0"/>
            <a:r>
              <a:rPr lang="zh-CN" altLang="zh-CN" sz="2800" b="1" dirty="0">
                <a:latin typeface="Times New Roman" panose="02020603050405020304" pitchFamily="18" charset="0"/>
                <a:cs typeface="Times New Roman" panose="02020603050405020304" pitchFamily="18" charset="0"/>
              </a:rPr>
              <a:t>3.introduce generations of children to science </a:t>
            </a:r>
          </a:p>
          <a:p>
            <a:pPr lvl="0"/>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4.a flash of lightning </a:t>
            </a:r>
          </a:p>
          <a:p>
            <a:pPr lvl="0"/>
            <a:r>
              <a:rPr lang="zh-CN" altLang="zh-CN" sz="2800" b="1" dirty="0">
                <a:latin typeface="Times New Roman" panose="02020603050405020304" pitchFamily="18" charset="0"/>
                <a:cs typeface="Times New Roman" panose="02020603050405020304" pitchFamily="18" charset="0"/>
              </a:rPr>
              <a:t>5.get an electric shock</a:t>
            </a:r>
          </a:p>
          <a:p>
            <a:pPr lvl="0"/>
            <a:r>
              <a:rPr lang="zh-CN" altLang="zh-CN" sz="2800" b="1" dirty="0">
                <a:latin typeface="Times New Roman" panose="02020603050405020304" pitchFamily="18" charset="0"/>
                <a:cs typeface="Times New Roman" panose="02020603050405020304" pitchFamily="18" charset="0"/>
              </a:rPr>
              <a:t>6.establish the truth  </a:t>
            </a:r>
          </a:p>
          <a:p>
            <a:pPr lvl="0"/>
            <a:r>
              <a:rPr lang="zh-CN" altLang="zh-CN" sz="2800" b="1" dirty="0">
                <a:latin typeface="Times New Roman" panose="02020603050405020304" pitchFamily="18" charset="0"/>
                <a:cs typeface="Times New Roman" panose="02020603050405020304" pitchFamily="18" charset="0"/>
              </a:rPr>
              <a:t>7.contribute towards scientific discoveries andinventions </a:t>
            </a:r>
          </a:p>
          <a:p>
            <a:pPr lvl="0"/>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8.establish the facts </a:t>
            </a:r>
          </a:p>
          <a:p>
            <a:pPr lvl="0"/>
            <a:r>
              <a:rPr lang="zh-CN" altLang="zh-CN" sz="2800" b="1" dirty="0">
                <a:latin typeface="Times New Roman" panose="02020603050405020304" pitchFamily="18" charset="0"/>
                <a:cs typeface="Times New Roman" panose="02020603050405020304" pitchFamily="18" charset="0"/>
              </a:rPr>
              <a:t>9.放风筝</a:t>
            </a:r>
          </a:p>
        </p:txBody>
      </p:sp>
      <p:sp>
        <p:nvSpPr>
          <p:cNvPr id="4" name="文本框 3"/>
          <p:cNvSpPr txBox="1"/>
          <p:nvPr/>
        </p:nvSpPr>
        <p:spPr>
          <a:xfrm>
            <a:off x="3228975" y="466725"/>
            <a:ext cx="4391660" cy="521970"/>
          </a:xfrm>
          <a:prstGeom prst="rect">
            <a:avLst/>
          </a:prstGeom>
          <a:noFill/>
        </p:spPr>
        <p:txBody>
          <a:bodyPr wrap="square" rtlCol="0">
            <a:spAutoFit/>
          </a:bodyPr>
          <a:lstStyle/>
          <a:p>
            <a:r>
              <a:rPr lang="zh-CN" altLang="en-US" sz="2800" b="1">
                <a:solidFill>
                  <a:srgbClr val="FF0000"/>
                </a:solidFill>
              </a:rPr>
              <a:t>缔造者，开国元勋</a:t>
            </a:r>
          </a:p>
        </p:txBody>
      </p:sp>
      <p:sp>
        <p:nvSpPr>
          <p:cNvPr id="5" name="文本框 4"/>
          <p:cNvSpPr txBox="1"/>
          <p:nvPr/>
        </p:nvSpPr>
        <p:spPr>
          <a:xfrm>
            <a:off x="4972685" y="896620"/>
            <a:ext cx="1616710" cy="521970"/>
          </a:xfrm>
          <a:prstGeom prst="rect">
            <a:avLst/>
          </a:prstGeom>
          <a:noFill/>
        </p:spPr>
        <p:txBody>
          <a:bodyPr wrap="square" rtlCol="0">
            <a:spAutoFit/>
          </a:bodyPr>
          <a:lstStyle/>
          <a:p>
            <a:r>
              <a:rPr lang="zh-CN" altLang="en-US" sz="2800" b="1">
                <a:solidFill>
                  <a:srgbClr val="FF0000"/>
                </a:solidFill>
              </a:rPr>
              <a:t>独立宣言</a:t>
            </a:r>
          </a:p>
        </p:txBody>
      </p:sp>
      <p:sp>
        <p:nvSpPr>
          <p:cNvPr id="6" name="文本框 5"/>
          <p:cNvSpPr txBox="1"/>
          <p:nvPr/>
        </p:nvSpPr>
        <p:spPr>
          <a:xfrm>
            <a:off x="370205" y="1732915"/>
            <a:ext cx="7098665" cy="521970"/>
          </a:xfrm>
          <a:prstGeom prst="rect">
            <a:avLst/>
          </a:prstGeom>
          <a:noFill/>
        </p:spPr>
        <p:txBody>
          <a:bodyPr wrap="square" rtlCol="0">
            <a:spAutoFit/>
          </a:bodyPr>
          <a:lstStyle/>
          <a:p>
            <a:r>
              <a:rPr lang="zh-CN" altLang="en-US" sz="2800" b="1">
                <a:solidFill>
                  <a:srgbClr val="FF0000"/>
                </a:solidFill>
              </a:rPr>
              <a:t>向一代又一代的孩子们介绍科学</a:t>
            </a:r>
          </a:p>
        </p:txBody>
      </p:sp>
      <p:sp>
        <p:nvSpPr>
          <p:cNvPr id="7" name="文本框 6"/>
          <p:cNvSpPr txBox="1"/>
          <p:nvPr/>
        </p:nvSpPr>
        <p:spPr>
          <a:xfrm>
            <a:off x="3621405" y="2173605"/>
            <a:ext cx="1900555" cy="521970"/>
          </a:xfrm>
          <a:prstGeom prst="rect">
            <a:avLst/>
          </a:prstGeom>
          <a:noFill/>
        </p:spPr>
        <p:txBody>
          <a:bodyPr wrap="square" rtlCol="0">
            <a:spAutoFit/>
          </a:bodyPr>
          <a:lstStyle/>
          <a:p>
            <a:r>
              <a:rPr lang="zh-CN" altLang="en-US" sz="2800" b="1">
                <a:solidFill>
                  <a:srgbClr val="FF0000"/>
                </a:solidFill>
              </a:rPr>
              <a:t>一道闪电</a:t>
            </a:r>
          </a:p>
        </p:txBody>
      </p:sp>
      <p:sp>
        <p:nvSpPr>
          <p:cNvPr id="8" name="文本框 7"/>
          <p:cNvSpPr txBox="1"/>
          <p:nvPr/>
        </p:nvSpPr>
        <p:spPr>
          <a:xfrm>
            <a:off x="3621405" y="2580005"/>
            <a:ext cx="1641475" cy="521970"/>
          </a:xfrm>
          <a:prstGeom prst="rect">
            <a:avLst/>
          </a:prstGeom>
          <a:noFill/>
        </p:spPr>
        <p:txBody>
          <a:bodyPr wrap="square" rtlCol="0">
            <a:spAutoFit/>
          </a:bodyPr>
          <a:lstStyle/>
          <a:p>
            <a:r>
              <a:rPr lang="zh-CN" altLang="en-US" sz="2800" b="1">
                <a:solidFill>
                  <a:srgbClr val="FF0000"/>
                </a:solidFill>
              </a:rPr>
              <a:t>触电</a:t>
            </a:r>
          </a:p>
        </p:txBody>
      </p:sp>
      <p:sp>
        <p:nvSpPr>
          <p:cNvPr id="9" name="文本框 8"/>
          <p:cNvSpPr txBox="1"/>
          <p:nvPr/>
        </p:nvSpPr>
        <p:spPr>
          <a:xfrm>
            <a:off x="3319145" y="3101975"/>
            <a:ext cx="2446020" cy="521970"/>
          </a:xfrm>
          <a:prstGeom prst="rect">
            <a:avLst/>
          </a:prstGeom>
          <a:noFill/>
        </p:spPr>
        <p:txBody>
          <a:bodyPr wrap="square" rtlCol="0">
            <a:spAutoFit/>
          </a:bodyPr>
          <a:lstStyle/>
          <a:p>
            <a:r>
              <a:rPr lang="zh-CN" altLang="en-US" sz="2800" b="1">
                <a:solidFill>
                  <a:srgbClr val="FF0000"/>
                </a:solidFill>
              </a:rPr>
              <a:t>寻求事实真相</a:t>
            </a:r>
          </a:p>
        </p:txBody>
      </p:sp>
      <p:sp>
        <p:nvSpPr>
          <p:cNvPr id="10" name="文本框 9"/>
          <p:cNvSpPr txBox="1"/>
          <p:nvPr/>
        </p:nvSpPr>
        <p:spPr>
          <a:xfrm>
            <a:off x="508635" y="3909060"/>
            <a:ext cx="4391660" cy="521970"/>
          </a:xfrm>
          <a:prstGeom prst="rect">
            <a:avLst/>
          </a:prstGeom>
          <a:noFill/>
        </p:spPr>
        <p:txBody>
          <a:bodyPr wrap="square" rtlCol="0">
            <a:spAutoFit/>
          </a:bodyPr>
          <a:lstStyle/>
          <a:p>
            <a:r>
              <a:rPr lang="zh-CN" altLang="en-US" sz="2800" b="1">
                <a:solidFill>
                  <a:srgbClr val="FF0000"/>
                </a:solidFill>
              </a:rPr>
              <a:t>促进科学发现和发明创造</a:t>
            </a:r>
          </a:p>
        </p:txBody>
      </p:sp>
      <p:sp>
        <p:nvSpPr>
          <p:cNvPr id="11" name="文本框 10"/>
          <p:cNvSpPr txBox="1"/>
          <p:nvPr/>
        </p:nvSpPr>
        <p:spPr>
          <a:xfrm>
            <a:off x="3162935" y="4327525"/>
            <a:ext cx="4391660" cy="521970"/>
          </a:xfrm>
          <a:prstGeom prst="rect">
            <a:avLst/>
          </a:prstGeom>
          <a:noFill/>
        </p:spPr>
        <p:txBody>
          <a:bodyPr wrap="square" rtlCol="0">
            <a:spAutoFit/>
          </a:bodyPr>
          <a:lstStyle/>
          <a:p>
            <a:r>
              <a:rPr lang="zh-CN" altLang="en-US" sz="2800" b="1">
                <a:solidFill>
                  <a:srgbClr val="FF0000"/>
                </a:solidFill>
              </a:rPr>
              <a:t>查证事实</a:t>
            </a:r>
          </a:p>
        </p:txBody>
      </p:sp>
      <p:sp>
        <p:nvSpPr>
          <p:cNvPr id="12" name="文本框 11"/>
          <p:cNvSpPr txBox="1"/>
          <p:nvPr/>
        </p:nvSpPr>
        <p:spPr>
          <a:xfrm>
            <a:off x="1485900" y="4728210"/>
            <a:ext cx="4391660" cy="521970"/>
          </a:xfrm>
          <a:prstGeom prst="rect">
            <a:avLst/>
          </a:prstGeom>
          <a:noFill/>
        </p:spPr>
        <p:txBody>
          <a:bodyPr wrap="square" rtlCol="0">
            <a:spAutoFit/>
          </a:bodyPr>
          <a:lstStyle/>
          <a:p>
            <a:r>
              <a:rPr lang="zh-CN" altLang="en-US" sz="2800" b="1">
                <a:solidFill>
                  <a:srgbClr val="FF0000"/>
                </a:solidFill>
              </a:rPr>
              <a:t>fly a kite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2395" y="240030"/>
            <a:ext cx="8392795" cy="4399915"/>
          </a:xfrm>
          <a:prstGeom prst="rect">
            <a:avLst/>
          </a:prstGeom>
          <a:noFill/>
          <a:ln w="9525">
            <a:noFill/>
          </a:ln>
        </p:spPr>
        <p:txBody>
          <a:bodyPr wrap="square">
            <a:spAutoFit/>
          </a:bodyPr>
          <a:lstStyle/>
          <a:p>
            <a:pPr marL="304800" indent="-304800"/>
            <a:r>
              <a:rPr lang="en-US" sz="2800" b="1">
                <a:latin typeface="Times New Roman" panose="02020603050405020304" pitchFamily="18" charset="0"/>
                <a:ea typeface="宋体" panose="02010600030101010101" pitchFamily="2" charset="-122"/>
              </a:rPr>
              <a:t>10. </a:t>
            </a:r>
            <a:r>
              <a:rPr lang="zh-CN" sz="2800" b="1">
                <a:latin typeface="Times New Roman" panose="02020603050405020304" pitchFamily="18" charset="0"/>
                <a:ea typeface="宋体" panose="02010600030101010101" pitchFamily="2" charset="-122"/>
              </a:rPr>
              <a:t>将某物系在某物上</a:t>
            </a:r>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11. </a:t>
            </a:r>
            <a:r>
              <a:rPr lang="zh-CN" sz="2800" b="1">
                <a:latin typeface="Times New Roman" panose="02020603050405020304" pitchFamily="18" charset="0"/>
                <a:ea typeface="宋体" panose="02010600030101010101" pitchFamily="2" charset="-122"/>
              </a:rPr>
              <a:t>寻求事实的方法</a:t>
            </a: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12. </a:t>
            </a:r>
            <a:r>
              <a:rPr lang="zh-CN" sz="2800" b="1">
                <a:latin typeface="Times New Roman" panose="02020603050405020304" pitchFamily="18" charset="0"/>
                <a:ea typeface="宋体" panose="02010600030101010101" pitchFamily="2" charset="-122"/>
              </a:rPr>
              <a:t>发生</a:t>
            </a:r>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13. </a:t>
            </a:r>
            <a:r>
              <a:rPr lang="zh-CN" sz="2800" b="1">
                <a:latin typeface="Times New Roman" panose="02020603050405020304" pitchFamily="18" charset="0"/>
                <a:ea typeface="宋体" panose="02010600030101010101" pitchFamily="2" charset="-122"/>
              </a:rPr>
              <a:t>引领他提出万有引力定律</a:t>
            </a: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14. </a:t>
            </a:r>
            <a:r>
              <a:rPr lang="zh-CN" sz="2800" b="1">
                <a:latin typeface="Times New Roman" panose="02020603050405020304" pitchFamily="18" charset="0"/>
                <a:ea typeface="宋体" panose="02010600030101010101" pitchFamily="2" charset="-122"/>
              </a:rPr>
              <a:t>区别：</a:t>
            </a:r>
            <a:r>
              <a:rPr lang="en-US" sz="2800" b="1">
                <a:latin typeface="Times New Roman" panose="02020603050405020304" pitchFamily="18" charset="0"/>
                <a:ea typeface="宋体" panose="02010600030101010101" pitchFamily="2" charset="-122"/>
                <a:cs typeface="Times New Roman" panose="02020603050405020304" pitchFamily="18" charset="0"/>
              </a:rPr>
              <a:t>a falling apple</a:t>
            </a: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r>
              <a:rPr lang="zh-CN" sz="2800" b="1">
                <a:latin typeface="Times New Roman" panose="02020603050405020304" pitchFamily="18" charset="0"/>
                <a:ea typeface="宋体" panose="02010600030101010101" pitchFamily="2" charset="-122"/>
              </a:rPr>
              <a:t>落地的苹果</a:t>
            </a:r>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15. </a:t>
            </a:r>
            <a:r>
              <a:rPr lang="zh-CN" sz="2800" b="1">
                <a:latin typeface="Times New Roman" panose="02020603050405020304" pitchFamily="18" charset="0"/>
                <a:ea typeface="宋体" panose="02010600030101010101" pitchFamily="2" charset="-122"/>
              </a:rPr>
              <a:t>敲打他的头</a:t>
            </a:r>
            <a:r>
              <a:rPr lang="en-US" sz="2800" b="1">
                <a:latin typeface="Times New Roman" panose="02020603050405020304" pitchFamily="18" charset="0"/>
                <a:ea typeface="宋体" panose="02010600030101010101" pitchFamily="2" charset="-122"/>
                <a:cs typeface="Times New Roman" panose="02020603050405020304" pitchFamily="18" charset="0"/>
              </a:rPr>
              <a:t> </a:t>
            </a:r>
          </a:p>
          <a:p>
            <a:pPr marL="304800" indent="-304800"/>
            <a:r>
              <a:rPr lang="en-US" sz="2800" b="1">
                <a:latin typeface="Times New Roman" panose="02020603050405020304" pitchFamily="18" charset="0"/>
                <a:ea typeface="宋体" panose="02010600030101010101" pitchFamily="2" charset="-122"/>
              </a:rPr>
              <a:t>16. </a:t>
            </a:r>
            <a:r>
              <a:rPr lang="zh-CN" sz="2800" b="1">
                <a:latin typeface="Times New Roman" panose="02020603050405020304" pitchFamily="18" charset="0"/>
                <a:ea typeface="宋体" panose="02010600030101010101" pitchFamily="2" charset="-122"/>
              </a:rPr>
              <a:t>科研探索的精神</a:t>
            </a:r>
            <a:endParaRPr lang="en-US" altLang="en-US" sz="2800" b="1">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p:cNvSpPr txBox="1"/>
          <p:nvPr/>
        </p:nvSpPr>
        <p:spPr>
          <a:xfrm>
            <a:off x="3793490" y="2825115"/>
            <a:ext cx="5668010" cy="521970"/>
          </a:xfrm>
          <a:prstGeom prst="rect">
            <a:avLst/>
          </a:prstGeom>
          <a:noFill/>
          <a:ln w="9525">
            <a:noFill/>
          </a:ln>
        </p:spPr>
        <p:txBody>
          <a:bodyPr wrap="square">
            <a:spAutoFit/>
          </a:bodyPr>
          <a:lstStyle/>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zh-CN" sz="2800" b="1" u="sng">
                <a:solidFill>
                  <a:srgbClr val="FF0000"/>
                </a:solidFill>
                <a:latin typeface="Times New Roman" panose="02020603050405020304" pitchFamily="18" charset="0"/>
                <a:ea typeface="宋体" panose="02010600030101010101" pitchFamily="2" charset="-122"/>
              </a:rPr>
              <a:t>正落下的苹果</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3845560" y="240030"/>
            <a:ext cx="4425315" cy="521970"/>
          </a:xfrm>
          <a:prstGeom prst="rect">
            <a:avLst/>
          </a:prstGeom>
          <a:noFill/>
        </p:spPr>
        <p:txBody>
          <a:bodyPr wrap="square" rtlCol="0">
            <a:spAutoFit/>
          </a:bodyPr>
          <a:lstStyle/>
          <a:p>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tie/attach sth. to sth.</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721995" y="1084580"/>
            <a:ext cx="7407910" cy="521970"/>
          </a:xfrm>
          <a:prstGeom prst="rect">
            <a:avLst/>
          </a:prstGeom>
          <a:noFill/>
        </p:spPr>
        <p:txBody>
          <a:bodyPr wrap="square" rtlCol="0">
            <a:spAutoFit/>
          </a:bodyPr>
          <a:lstStyle/>
          <a:p>
            <a:pPr marL="304800" indent="-304800"/>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the/an approach to looking for the truth</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1983740" y="1544955"/>
            <a:ext cx="4425315" cy="521970"/>
          </a:xfrm>
          <a:prstGeom prst="rect">
            <a:avLst/>
          </a:prstGeom>
          <a:noFill/>
        </p:spPr>
        <p:txBody>
          <a:bodyPr wrap="square" rtlCol="0">
            <a:spAutoFit/>
          </a:bodyPr>
          <a:lstStyle/>
          <a:p>
            <a:pPr marL="304800" indent="-304800"/>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take place</a:t>
            </a:r>
            <a:r>
              <a:rPr lang="en-US" sz="2800" b="1" u="sng">
                <a:solidFill>
                  <a:srgbClr val="FF0000"/>
                </a:solidFill>
                <a:latin typeface="Times New Roman" panose="02020603050405020304" pitchFamily="18" charset="0"/>
                <a:ea typeface="宋体" panose="02010600030101010101" pitchFamily="2" charset="-122"/>
                <a:sym typeface="+mn-ea"/>
              </a:rPr>
              <a:t> </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78180" y="2429510"/>
            <a:ext cx="7827010" cy="521970"/>
          </a:xfrm>
          <a:prstGeom prst="rect">
            <a:avLst/>
          </a:prstGeom>
          <a:noFill/>
        </p:spPr>
        <p:txBody>
          <a:bodyPr wrap="square" rtlCol="0">
            <a:spAutoFit/>
          </a:bodyPr>
          <a:lstStyle/>
          <a:p>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lead him to come up with his theory of gravity</a:t>
            </a:r>
            <a:r>
              <a:rPr lang="en-US" sz="2800" b="1">
                <a:solidFill>
                  <a:srgbClr val="FF0000"/>
                </a:solidFill>
                <a:latin typeface="Times New Roman" panose="02020603050405020304" pitchFamily="18" charset="0"/>
                <a:ea typeface="宋体" panose="02010600030101010101" pitchFamily="2" charset="-122"/>
                <a:sym typeface="+mn-ea"/>
              </a:rPr>
              <a:t> </a:t>
            </a:r>
            <a:endParaRPr lang="en-US" altLang="en-US" sz="2800" b="1">
              <a:solidFill>
                <a:srgbClr val="FF0000"/>
              </a:solidFill>
              <a:latin typeface="Times New Roman" panose="02020603050405020304" pitchFamily="18" charset="0"/>
              <a:ea typeface="宋体" panose="02010600030101010101" pitchFamily="2" charset="-122"/>
            </a:endParaRPr>
          </a:p>
        </p:txBody>
      </p:sp>
      <p:sp>
        <p:nvSpPr>
          <p:cNvPr id="8" name="文本框 7"/>
          <p:cNvSpPr txBox="1"/>
          <p:nvPr/>
        </p:nvSpPr>
        <p:spPr>
          <a:xfrm>
            <a:off x="3793490" y="3168015"/>
            <a:ext cx="3350895" cy="521970"/>
          </a:xfrm>
          <a:prstGeom prst="rect">
            <a:avLst/>
          </a:prstGeom>
          <a:noFill/>
          <a:ln w="9525">
            <a:noFill/>
          </a:ln>
        </p:spPr>
        <p:txBody>
          <a:bodyPr wrap="square">
            <a:spAutoFit/>
          </a:bodyPr>
          <a:lstStyle/>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fallen apple</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文本框 8"/>
          <p:cNvSpPr txBox="1"/>
          <p:nvPr/>
        </p:nvSpPr>
        <p:spPr>
          <a:xfrm>
            <a:off x="2526030" y="3686810"/>
            <a:ext cx="5668010" cy="521970"/>
          </a:xfrm>
          <a:prstGeom prst="rect">
            <a:avLst/>
          </a:prstGeom>
          <a:noFill/>
          <a:ln w="9525">
            <a:noFill/>
          </a:ln>
        </p:spPr>
        <p:txBody>
          <a:bodyPr wrap="square">
            <a:spAutoFit/>
          </a:bodyPr>
          <a:lstStyle/>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hit him on the head</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3223895" y="4117975"/>
            <a:ext cx="4906010" cy="521970"/>
          </a:xfrm>
          <a:prstGeom prst="rect">
            <a:avLst/>
          </a:prstGeom>
          <a:noFill/>
          <a:ln w="9525">
            <a:noFill/>
          </a:ln>
        </p:spPr>
        <p:txBody>
          <a:bodyPr wrap="square">
            <a:spAutoFit/>
          </a:bodyPr>
          <a:lstStyle/>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spirit of scientific exploration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mc:AlternateContent xmlns:mc="http://schemas.openxmlformats.org/markup-compatibility/2006">
        <mc:Choice xmlns:p14="http://schemas.microsoft.com/office/powerpoint/2010/main" Requires="p14">
          <p:contentPart p14:bwMode="auto" r:id="rId2">
            <p14:nvContentPartPr>
              <p14:cNvPr id="6" name="墨迹 5"/>
              <p14:cNvContentPartPr/>
              <p14:nvPr/>
            </p14:nvContentPartPr>
            <p14:xfrm>
              <a:off x="3473640" y="1151640"/>
              <a:ext cx="1491120" cy="570960"/>
            </p14:xfrm>
          </p:contentPart>
        </mc:Choice>
        <mc:Fallback>
          <p:pic>
            <p:nvPicPr>
              <p:cNvPr id="6" name="墨迹 5"/>
              <p:cNvPicPr/>
              <p:nvPr/>
            </p:nvPicPr>
            <p:blipFill>
              <a:blip r:embed="rId3"/>
              <a:stretch>
                <a:fillRect/>
              </a:stretch>
            </p:blipFill>
            <p:spPr>
              <a:xfrm>
                <a:off x="3464280" y="1142280"/>
                <a:ext cx="1509840" cy="58968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P spid="10"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2201</Words>
  <Application>Microsoft Office PowerPoint</Application>
  <PresentationFormat>全屏显示(4:3)</PresentationFormat>
  <Paragraphs>216</Paragraphs>
  <Slides>25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25</vt:i4>
      </vt:variant>
    </vt:vector>
  </HeadingPairs>
  <TitlesOfParts>
    <vt:vector size="30" baseType="lpstr">
      <vt:lpstr>宋体</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Windows 用户</cp:lastModifiedBy>
  <cp:revision>60</cp:revision>
  <dcterms:created xsi:type="dcterms:W3CDTF">2021-05-21T06:15:00Z</dcterms:created>
  <dcterms:modified xsi:type="dcterms:W3CDTF">2021-06-16T02:06:38Z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