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72" r:id="rId2"/>
    <p:sldId id="278" r:id="rId3"/>
    <p:sldId id="279" r:id="rId4"/>
    <p:sldId id="302" r:id="rId5"/>
    <p:sldId id="293" r:id="rId6"/>
    <p:sldId id="294" r:id="rId7"/>
    <p:sldId id="295" r:id="rId8"/>
    <p:sldId id="303" r:id="rId9"/>
    <p:sldId id="296" r:id="rId10"/>
    <p:sldId id="297" r:id="rId11"/>
    <p:sldId id="298" r:id="rId12"/>
    <p:sldId id="299" r:id="rId13"/>
    <p:sldId id="304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2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987D3-375E-45C7-8079-7391A91277BB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D5C56-DB93-406E-B2D3-9A7020AC76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740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71699" y="1838434"/>
            <a:ext cx="3446780" cy="1753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3: </a:t>
            </a:r>
            <a:endParaRPr lang="en-US" altLang="zh-CN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zh-CN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Points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【活学活用】</a:t>
            </a:r>
          </a:p>
          <a:p>
            <a:pPr marL="0" lvl="0" indent="0">
              <a:buNone/>
            </a:pP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This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meat tastes as if it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_________(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go) bad.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It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John who broke the window. Why are you talking to me as if I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____________(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do)it?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4: Practice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5: Fill in the blanks.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(greeting) from Paris! This broadcast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_____________________(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bring) to you from the largest museum.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Her head and arms are missing, but you can imagine her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(hold) her arms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high,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(celebrate) the result of an ancient battle.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76705" y="836712"/>
            <a:ext cx="1601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gone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347864" y="1772816"/>
            <a:ext cx="16834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done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576" y="3253099"/>
            <a:ext cx="1672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Greetings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25357" y="3717032"/>
            <a:ext cx="27638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being brought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17432" y="5066000"/>
            <a:ext cx="1343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holding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314859" y="5066000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836776" y="4979005"/>
            <a:ext cx="1898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celebrating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400" y="260985"/>
            <a:ext cx="8865235" cy="6336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Just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how her dress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_____________(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fold)by the wind!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The painting is a lot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(small) than you would expect.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When I look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eyes, it seems she has a mind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own.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life, he made over 90 self-portraits.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34429" y="261283"/>
            <a:ext cx="24897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being folded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27840" y="1315869"/>
            <a:ext cx="1319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smaller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055392" y="2396664"/>
            <a:ext cx="784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90824" y="2919859"/>
            <a:ext cx="4908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20864" y="3504927"/>
            <a:ext cx="2036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Throughout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0"/>
            <a:ext cx="8640960" cy="6336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6: Complete the following sentences.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我们都知道，行动比说更重要。因此是我们行动起来的时候了。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 all know, actions speak louder than words.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</a:t>
            </a:r>
          </a:p>
          <a:p>
            <a:pPr marL="0" indent="0">
              <a:buNone/>
            </a:pP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=______________________________________________</a:t>
            </a: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</a:t>
            </a: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这是为什么芭蕾舞被认为是一种现代舞蹈的原因。</a:t>
            </a:r>
          </a:p>
          <a:p>
            <a:pPr marL="0" indent="0">
              <a:buNone/>
            </a:pP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他们完全忽略了这些事实，就仿佛它们从来都不存在似的。</a:t>
            </a: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completely ignore these facts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___________________.</a:t>
            </a:r>
          </a:p>
          <a:p>
            <a:pPr marL="0" indent="0">
              <a:buNone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8645" y="1916197"/>
            <a:ext cx="8434070" cy="9531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it’s time that we took action/measures/steps</a:t>
            </a: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protect the environment.</a:t>
            </a:r>
          </a:p>
        </p:txBody>
      </p:sp>
      <p:sp>
        <p:nvSpPr>
          <p:cNvPr id="5" name="矩形 4"/>
          <p:cNvSpPr/>
          <p:nvPr/>
        </p:nvSpPr>
        <p:spPr>
          <a:xfrm>
            <a:off x="178789" y="4436626"/>
            <a:ext cx="90562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That’s why ballet is regarded as a contemporary dance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292071" y="5813286"/>
            <a:ext cx="36470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they never existed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95605" y="2907030"/>
            <a:ext cx="773303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it’s time that we should take measures/</a:t>
            </a:r>
          </a:p>
          <a:p>
            <a:pPr algn="l">
              <a:buClrTx/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action/steps to protect the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9705" y="2564765"/>
            <a:ext cx="8895080" cy="2404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5)我们无法想象他在这么短的时间内取得了巨大进步。</a:t>
            </a:r>
          </a:p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(动名词的复合结构)</a:t>
            </a:r>
          </a:p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_________________________________________________</a:t>
            </a:r>
          </a:p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___________________________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ct val="20000"/>
              </a:spcBef>
              <a:buFont typeface="Arial" panose="020B0604020202020204" pitchFamily="34" charset="0"/>
            </a:pP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88290" y="3500755"/>
            <a:ext cx="8677275" cy="1038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 can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'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 imagine his/him making great progress in such </a:t>
            </a:r>
          </a:p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short time.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315" y="188595"/>
            <a:ext cx="9048750" cy="21736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4)他成功的原因是他采用了恰当的学习方法。</a:t>
            </a:r>
          </a:p>
          <a:p>
            <a:pPr algn="l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(The reason why…was that…)</a:t>
            </a:r>
          </a:p>
          <a:p>
            <a:pPr algn="l">
              <a:spcBef>
                <a:spcPct val="20000"/>
              </a:spcBef>
              <a:buFont typeface="Arial" panose="020B0604020202020204" pitchFamily="34" charset="0"/>
              <a:buNone/>
            </a:pPr>
            <a:endParaRPr lang="zh-CN" altLang="en-US"/>
          </a:p>
          <a:p>
            <a:pPr algn="l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/>
              <a:t>______________________________________________________________________________</a:t>
            </a:r>
          </a:p>
          <a:p>
            <a:pPr algn="l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/>
              <a:t>______________________________________________________________________________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9705" y="1340485"/>
            <a:ext cx="863790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reason why he succeeded was that he adopted proper learning method.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784976" cy="864096"/>
          </a:xfrm>
        </p:spPr>
        <p:txBody>
          <a:bodyPr>
            <a:noAutofit/>
          </a:bodyPr>
          <a:lstStyle/>
          <a:p>
            <a:pPr algn="l"/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2: Understanding Ideas (Page 38-39)</a:t>
            </a:r>
            <a:r>
              <a:rPr lang="zh-CN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zh-CN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1: Important phrases and key sentences</a:t>
            </a:r>
            <a:r>
              <a:rPr lang="zh-CN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zh-CN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605" y="764540"/>
            <a:ext cx="9129395" cy="568833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zh-CN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在某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物</a:t>
            </a:r>
            <a:r>
              <a:rPr lang="zh-CN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顶部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</a:t>
            </a:r>
          </a:p>
          <a:p>
            <a:pPr marL="0" indent="0">
              <a:buNone/>
            </a:pP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注意</a:t>
            </a:r>
            <a:r>
              <a:rPr lang="zh-CN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台阶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由石头</a:t>
            </a:r>
            <a:r>
              <a:rPr lang="zh-CN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做成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</a:t>
            </a:r>
          </a:p>
          <a:p>
            <a:pPr marL="0" indent="0">
              <a:buNone/>
            </a:pP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出现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有自己的主见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悲伤感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贯穿一生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获得清晰的</a:t>
            </a:r>
            <a:r>
              <a:rPr lang="zh-CN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视角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现在要说再见了 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自</a:t>
            </a:r>
            <a:r>
              <a:rPr lang="zh-CN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拍</a:t>
            </a:r>
            <a:r>
              <a:rPr lang="en-US" altLang="zh-C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</a:t>
            </a:r>
          </a:p>
          <a:p>
            <a:pPr marL="0" indent="0"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11.话说回来，不过（表示与前面说的话有矛盾）___________</a:t>
            </a:r>
          </a:p>
          <a:p>
            <a:pPr marL="0" indent="0"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44521" y="764704"/>
            <a:ext cx="19800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top of </a:t>
            </a:r>
          </a:p>
        </p:txBody>
      </p:sp>
      <p:sp>
        <p:nvSpPr>
          <p:cNvPr id="7" name="矩形 6"/>
          <p:cNvSpPr/>
          <p:nvPr/>
        </p:nvSpPr>
        <p:spPr>
          <a:xfrm>
            <a:off x="1907703" y="1268760"/>
            <a:ext cx="277672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a load of stairs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3727" y="1700808"/>
            <a:ext cx="25966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be made of stone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87623" y="2204864"/>
            <a:ext cx="13756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come up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95492" y="2636912"/>
            <a:ext cx="37209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have a mind of one’s own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85764" y="3068960"/>
            <a:ext cx="27350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a sense of sadness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859398" y="3645024"/>
            <a:ext cx="307674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throughout one’s life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096607" y="4026639"/>
            <a:ext cx="236039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get a good view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172052" y="4519012"/>
            <a:ext cx="236834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say bye for now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453290" y="5012273"/>
            <a:ext cx="18362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</a:rPr>
              <a:t>take a </a:t>
            </a:r>
            <a:r>
              <a:rPr lang="en-US" altLang="zh-CN" sz="2600" b="1" dirty="0" err="1">
                <a:solidFill>
                  <a:srgbClr val="FF0000"/>
                </a:solidFill>
              </a:rPr>
              <a:t>selfie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769100" y="5504815"/>
            <a:ext cx="23749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but then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/>
      <p:bldP spid="5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Key sentences</a:t>
            </a:r>
          </a:p>
          <a:p>
            <a:pPr marL="0" lvl="0" indent="0">
              <a:buNone/>
            </a:pPr>
            <a:r>
              <a:rPr lang="en-US" altLang="zh-CN" dirty="0" smtClean="0"/>
              <a:t>1. Her </a:t>
            </a:r>
            <a:r>
              <a:rPr lang="en-US" altLang="zh-CN" dirty="0"/>
              <a:t>head and arms are missing, but you can </a:t>
            </a:r>
            <a:r>
              <a:rPr lang="en-US" altLang="zh-CN" u="sng" dirty="0" smtClean="0"/>
              <a:t>______________________________</a:t>
            </a:r>
            <a:r>
              <a:rPr lang="en-US" altLang="zh-CN" dirty="0" smtClean="0"/>
              <a:t>, </a:t>
            </a:r>
            <a:r>
              <a:rPr lang="en-US" altLang="zh-CN" dirty="0"/>
              <a:t>celebrating the result of an ancient battle.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她的头和手臂不见了，但是你可以想象她高举双臂，庆祝一场古代战争的结局。</a:t>
            </a:r>
          </a:p>
          <a:p>
            <a:pPr marL="0" lvl="0" indent="0">
              <a:buNone/>
            </a:pPr>
            <a:r>
              <a:rPr lang="en-US" altLang="zh-CN" dirty="0" smtClean="0"/>
              <a:t>2. I </a:t>
            </a:r>
            <a:r>
              <a:rPr lang="en-US" altLang="zh-CN" dirty="0"/>
              <a:t>guess </a:t>
            </a:r>
            <a:r>
              <a:rPr lang="en-US" altLang="zh-CN" u="sng" dirty="0" smtClean="0"/>
              <a:t>_________________________________________</a:t>
            </a:r>
            <a:r>
              <a:rPr lang="en-US" altLang="zh-CN" dirty="0" smtClean="0"/>
              <a:t>.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我想那就是她每天吸引这么多游客的原因。</a:t>
            </a:r>
          </a:p>
          <a:p>
            <a:pPr marL="0" lvl="0" indent="0">
              <a:buNone/>
            </a:pPr>
            <a:r>
              <a:rPr lang="en-US" altLang="zh-CN" dirty="0" smtClean="0"/>
              <a:t>3. And </a:t>
            </a:r>
            <a:r>
              <a:rPr lang="en-US" altLang="zh-CN" dirty="0" err="1" smtClean="0"/>
              <a:t>now,____________________________________with</a:t>
            </a:r>
            <a:r>
              <a:rPr lang="en-US" altLang="zh-CN" dirty="0" smtClean="0"/>
              <a:t> </a:t>
            </a:r>
            <a:r>
              <a:rPr lang="en-US" altLang="zh-CN" dirty="0"/>
              <a:t>one of history’s greatest artists</a:t>
            </a:r>
            <a:r>
              <a:rPr lang="zh-CN" altLang="zh-CN" dirty="0"/>
              <a:t>—</a:t>
            </a:r>
            <a:r>
              <a:rPr lang="en-US" altLang="zh-CN" dirty="0"/>
              <a:t>Rembrandt!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现在，是时候和历史上最伟大的艺术家之一——伦勃朗亲密接触了！</a:t>
            </a:r>
          </a:p>
          <a:p>
            <a:pPr marL="0" lvl="0" indent="0">
              <a:buNone/>
            </a:pPr>
            <a:r>
              <a:rPr lang="en-US" altLang="zh-CN" dirty="0" smtClean="0"/>
              <a:t>4. They </a:t>
            </a:r>
            <a:r>
              <a:rPr lang="en-US" altLang="zh-CN" dirty="0"/>
              <a:t>really</a:t>
            </a:r>
            <a:r>
              <a:rPr lang="en-US" altLang="zh-CN" u="sng" dirty="0"/>
              <a:t> </a:t>
            </a:r>
            <a:r>
              <a:rPr lang="en-US" altLang="zh-CN" u="sng" dirty="0" smtClean="0"/>
              <a:t>_________________</a:t>
            </a:r>
            <a:r>
              <a:rPr lang="en-US" altLang="zh-CN" dirty="0" smtClean="0"/>
              <a:t>across </a:t>
            </a:r>
            <a:r>
              <a:rPr lang="en-US" altLang="zh-CN" dirty="0"/>
              <a:t>the centuries </a:t>
            </a:r>
            <a:r>
              <a:rPr lang="en-US" altLang="zh-CN" u="sng" dirty="0" smtClean="0"/>
              <a:t>________________________________________</a:t>
            </a:r>
            <a:r>
              <a:rPr lang="en-US" altLang="zh-CN" dirty="0" smtClean="0"/>
              <a:t>.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它们真的是跨越了几个世纪倾听我们的声音，仿佛时间本身无关紧要。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7503" y="836712"/>
            <a:ext cx="556671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imagine her holding her arms up high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22670" y="2222113"/>
            <a:ext cx="736980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that’s why she attracts so many visitors every day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63687" y="3172242"/>
            <a:ext cx="559845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it’s 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to get up close and personal 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95736" y="4581128"/>
            <a:ext cx="279954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reach out to us 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65658" y="4967933"/>
            <a:ext cx="418614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time itself were nothing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56210" y="249555"/>
            <a:ext cx="8959850" cy="181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5. I can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'</a:t>
            </a:r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t even begin to tell you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</a:t>
            </a:r>
          </a:p>
          <a:p>
            <a:pPr algn="l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我甚至都无法告诉你这有多神奇！</a:t>
            </a:r>
          </a:p>
          <a:p>
            <a:pPr algn="l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6. And you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'</a:t>
            </a:r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re really going to love </a:t>
            </a:r>
            <a:r>
              <a:rPr lang="en-US" altLang="zh-CN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</a:t>
            </a:r>
            <a:endParaRPr lang="zh-CN" altLang="en-US" sz="280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</a:rPr>
              <a:t>你会非常喜欢接下来要发生的事情。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210175" y="182245"/>
            <a:ext cx="371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how amazing this is!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946650" y="1057910"/>
            <a:ext cx="229425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zh-CN" altLang="en-US" sz="3200" b="1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what's coming up next.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3: Language Points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head and arms are missing, but you can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imagine her holding her arms up high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celebrating the result of an ancient battle.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【解析】此句中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imagine one’s doing 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是动名词的复合结构，其基本构成为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形容词性物主代词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人称代词宾格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名词所有格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名词普通格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动名词 </a:t>
            </a:r>
          </a:p>
          <a:p>
            <a:pPr marL="0" indent="0"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【活学活用】</a:t>
            </a: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1). 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他建议我们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汤姆再试一次。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suggested 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once again. 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2). 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他不懂英语给他带来许多麻烦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__________________English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troubled him a lot. 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536" y="4437112"/>
            <a:ext cx="4351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our/ us/ Tom’s / Tom trying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24472" y="5301208"/>
            <a:ext cx="2791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not knowing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 guess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that’s why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she attracts so many visitors every day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【解析】此句中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引导的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试比较：</a:t>
            </a:r>
          </a:p>
          <a:p>
            <a:pPr marL="0" indent="0">
              <a:buNone/>
            </a:pP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That’s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why+</a:t>
            </a:r>
            <a:r>
              <a:rPr lang="zh-CN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句子  那就是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的原因。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That’s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because+</a:t>
            </a:r>
            <a:r>
              <a:rPr lang="zh-CN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句子那是因为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reason why+</a:t>
            </a:r>
            <a:r>
              <a:rPr lang="zh-CN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句子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+is +n./ that+</a:t>
            </a:r>
            <a:r>
              <a:rPr lang="zh-CN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句子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zh-CN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的原因是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【活学活用】</a:t>
            </a: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1).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杰克没有参加运动会。那是因为他突然病倒了。</a:t>
            </a: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Jack didn't take part in the sports meeting. That was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fell ill suddenly.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Jack fell ill suddenly. That was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didn't take part in the sports meeting.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=The reason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Jack didn't take part in the sports meeting was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fell ill suddenly.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2).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人类能生活在地球上的原因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是水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————————————————————————</a:t>
            </a:r>
            <a:endParaRPr lang="zh-CN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16016" y="476672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表语从句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36296" y="2975563"/>
            <a:ext cx="14702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932040" y="3717032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23728" y="4334133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71600" y="4642684"/>
            <a:ext cx="805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7504" y="5465742"/>
            <a:ext cx="8244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reason why people can live on the earth is water.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430020"/>
            <a:ext cx="9144635" cy="648081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And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now,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time to get up close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personal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one of history’s greatest artists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Rembrandt!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【解析】</a:t>
            </a:r>
          </a:p>
          <a:p>
            <a:pPr marL="0" indent="0">
              <a:buNone/>
            </a:pP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到了某人做某事的时候了</a:t>
            </a: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It's time for sb. to do ...  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=It's (high/about) time that sb.  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一般过去时</a:t>
            </a:r>
          </a:p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should do... (should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不可以省略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0"/>
            <a:ext cx="884174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3) 他迟到的原因是没有赶上早班车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r>
              <a:rPr lang="en-US" altLang="zh-CN" sz="2800" dirty="0" smtClean="0"/>
              <a:t>______________________________________________________________________________________________</a:t>
            </a:r>
            <a:endParaRPr lang="zh-CN" altLang="en-US" sz="2800" dirty="0"/>
          </a:p>
          <a:p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368354"/>
            <a:ext cx="882142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reason why he was late is that he didn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'</a:t>
            </a: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 catch the</a:t>
            </a:r>
          </a:p>
          <a:p>
            <a:pPr algn="l"/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early bus.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3923665" y="4076700"/>
            <a:ext cx="75565" cy="720090"/>
          </a:xfrm>
          <a:prstGeom prst="leftBrace">
            <a:avLst/>
          </a:prstGeom>
          <a:ln w="254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69700" y="1402221"/>
            <a:ext cx="919035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It's time that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</a:t>
            </a:r>
          </a:p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=It’s time for us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</a:t>
            </a:r>
          </a:p>
          <a:p>
            <a:r>
              <a:rPr lang="zh-CN" altLang="en-US" sz="2800" dirty="0"/>
              <a:t>该是我们采取有效措施来节约能源了。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796" y="1402221"/>
            <a:ext cx="895667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we took/should take effective measures to </a:t>
            </a:r>
          </a:p>
          <a:p>
            <a:pPr algn="l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conserve /save energy.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9700" y="2204864"/>
            <a:ext cx="88239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      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take effective measures to conserve </a:t>
            </a:r>
          </a:p>
          <a:p>
            <a:pPr algn="l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/save energy</a:t>
            </a:r>
          </a:p>
        </p:txBody>
      </p:sp>
      <p:sp>
        <p:nvSpPr>
          <p:cNvPr id="2" name="矩形 1"/>
          <p:cNvSpPr/>
          <p:nvPr/>
        </p:nvSpPr>
        <p:spPr>
          <a:xfrm>
            <a:off x="323528" y="332655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【活学活用】</a:t>
            </a:r>
            <a:endParaRPr lang="zh-CN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188595"/>
            <a:ext cx="8892540" cy="648081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.They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really do reach out to us across the centuries as if time itself were nothing.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【解析】此句中as if 引导的是方式状语从句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as if可以引导表语从句和方式状语从句。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as if从句的语气: as if/though引导的从句所表示的内容若为事实或可能为事实，可用陈述语气。 e.g. It looks as if it is going to rain. 天似乎要下雨。（陈述语气）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若与事实相反，应使用虚拟语气。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1)对现在情况的虚拟,用一般过去时；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He is looking at me as if I were mad. 他瞧着我仿佛我疯了似的。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2)对过去情况的虚拟:用过去完成时</a:t>
            </a:r>
          </a:p>
          <a:p>
            <a:pPr marL="0" lv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e.g.He behaved as if nothing had happened. 他表现得若无其事。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1194</Words>
  <Application>Microsoft Office PowerPoint</Application>
  <PresentationFormat>全屏显示(4:3)</PresentationFormat>
  <Paragraphs>152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宋体</vt:lpstr>
      <vt:lpstr>Arial</vt:lpstr>
      <vt:lpstr>Calibri</vt:lpstr>
      <vt:lpstr>Times New Roman</vt:lpstr>
      <vt:lpstr>Office 主题</vt:lpstr>
      <vt:lpstr>PowerPoint 演示文稿</vt:lpstr>
      <vt:lpstr>Step 2: Understanding Ideas (Page 38-39) Task 1: Important phrases and key sentences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Teachers’ words:</dc:title>
  <dc:creator>Administrator</dc:creator>
  <cp:lastModifiedBy>Administrator</cp:lastModifiedBy>
  <cp:revision>35</cp:revision>
  <dcterms:created xsi:type="dcterms:W3CDTF">2020-06-17T02:43:00Z</dcterms:created>
  <dcterms:modified xsi:type="dcterms:W3CDTF">2021-06-11T09:20:11Z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2052-11.1.0.10577</vt:lpwstr>
  </property>
  <property fmtid="{D5CDD505-2E9C-101B-9397-08002B2CF9AE}" pid="3" name="ICV">
    <vt:lpwstr>4A0F567B07F54906B719F743E527465E</vt:lpwstr>
  </property>
</Properties>
</file>