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2" r:id="rId3"/>
    <p:sldId id="257" r:id="rId4"/>
    <p:sldId id="256" r:id="rId5"/>
    <p:sldId id="258" r:id="rId6"/>
    <p:sldId id="259" r:id="rId7"/>
    <p:sldId id="271" r:id="rId8"/>
    <p:sldId id="260" r:id="rId9"/>
    <p:sldId id="29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9" r:id="rId18"/>
    <p:sldId id="270" r:id="rId19"/>
    <p:sldId id="292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48"/>
        <p:guide pos="2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Book 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</a:t>
            </a:r>
            <a:r>
              <a:rPr lang="en-US" altLang="zh-CN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3645024"/>
            <a:ext cx="6400800" cy="1752600"/>
          </a:xfrm>
        </p:spPr>
        <p:txBody>
          <a:bodyPr>
            <a:normAutofit/>
          </a:bodyPr>
          <a:lstStyle/>
          <a:p>
            <a:r>
              <a:rPr lang="en-US" altLang="zh-CN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Amazing art</a:t>
            </a:r>
            <a:endParaRPr lang="zh-CN" alt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In other animals,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________(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bare) teeth are a warning gesture, a danger sign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The company sponsored five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en-US" altLang="zh-CN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finish) their school.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I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_________(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frequent) join in class discussions and talk with my partner about problems of teenagers.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10. The shop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provides______ (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carve) services so that you can buy a stone with your name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_____(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carve) on it.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I shall never forget the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___________(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magnificent) of the Guilin mountains and the beauty of the lakes.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419503" y="116240"/>
            <a:ext cx="113954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bared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72084" y="1124734"/>
            <a:ext cx="151996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finish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27592" y="2132593"/>
            <a:ext cx="188814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frequently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3419266" y="3152378"/>
            <a:ext cx="142539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carving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5652300" y="3644751"/>
            <a:ext cx="129715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carved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211715" y="4148807"/>
            <a:ext cx="234551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magnificence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This is a clear </a:t>
            </a: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____________(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demonstrate) of how technology has changed.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We have a </a:t>
            </a:r>
            <a:r>
              <a:rPr lang="en-US" altLang="zh-C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</a:t>
            </a:r>
            <a:endParaRPr lang="en-US" altLang="zh-CN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broadcast) in four episodes. Please watch them in time.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915677" y="188893"/>
            <a:ext cx="257795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demonstration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11960" y="1174686"/>
            <a:ext cx="500066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broadcast/ broadcasted 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16632"/>
            <a:ext cx="8784976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Key Words 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load v. 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把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装上（车辆）；装货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 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某物的量；负载；负担 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upload v. 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上传  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download v. 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下载 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unload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卸下；推卸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load A with B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装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be loaded with B A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装载着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load </a:t>
            </a:r>
            <a:r>
              <a:rPr lang="en-US" altLang="zh-CN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onto/ into 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把某物装上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入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load of / loads of 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许多，大量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a load off one’s mind 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使某人如释重负 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 a load of… 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注意，仔细看</a:t>
            </a: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altLang="zh-CN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624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【实战演练】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装载着医疗物资的飞机周三到达了武汉。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____________________________________arrived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Wuhan on Wednesday.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给货车（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）装货花了一个小时。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took </a:t>
            </a: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hour_______________________________</a:t>
            </a:r>
            <a:endParaRPr lang="en-US" altLang="zh-CN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</a:t>
            </a:r>
            <a:r>
              <a:rPr lang="en-US" altLang="zh-CN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我通过了考试，这个好消息使我如释重负</a:t>
            </a:r>
            <a:r>
              <a:rPr lang="zh-CN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</a:t>
            </a:r>
            <a:endParaRPr lang="en-US" altLang="zh-CN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请特别注意玛丽的新衣服</a:t>
            </a:r>
            <a:r>
              <a:rPr lang="zh-CN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！</a:t>
            </a:r>
            <a:endParaRPr lang="en-US" altLang="zh-CN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56297" y="1268760"/>
            <a:ext cx="672491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plane loaded with medical supplies 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88" y="2781310"/>
            <a:ext cx="10703614" cy="101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load the van with the goods/ load </a:t>
            </a:r>
            <a:endParaRPr lang="en-US" altLang="zh-CN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 onto/ into the </a:t>
            </a:r>
            <a:r>
              <a:rPr lang="en-US" altLang="zh-CN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van.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9791" y="4400664"/>
            <a:ext cx="898770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good news that I passed the exam took a load off my mind.</a:t>
            </a:r>
            <a:endParaRPr lang="zh-CN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9765" y="6021288"/>
            <a:ext cx="5355590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a load of </a:t>
            </a:r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Mary’s new suit！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lack </a:t>
            </a:r>
            <a:r>
              <a:rPr lang="en-US" altLang="zh-CN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vt.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缺乏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 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短缺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lacking adj. 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不足 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lack 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confidence 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缺乏信心 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be 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lacking in…  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缺乏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for 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lack of… 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因缺乏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(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lack of …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缺乏 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There 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 lack of… </a:t>
            </a:r>
            <a:r>
              <a:rPr lang="zh-CN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不</a:t>
            </a:r>
            <a:r>
              <a:rPr lang="zh-CN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缺乏</a:t>
            </a:r>
            <a:endParaRPr lang="en-US" altLang="zh-CN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【实战演练】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虽然缺乏经验，但他很快就通过努力工作获得了更高的报酬。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___________________________________________,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soon got a higher pay by working hard.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51773" y="5012541"/>
            <a:ext cx="672655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Though lacking (in )/Despite (a) lack of experience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由于缺乏自信，她缺乏沟通技巧。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_________________________________________________________________________________________.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当大学毕业生抱怨缺少工作时，工厂却正在雇用工人方面面临困难。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__________________________________________________________,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factories are facing difficulties in hiring workers.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4）在我们学校不缺乏深入学习的机会。</a:t>
            </a:r>
            <a:endParaRPr lang="zh-CN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95536" y="692696"/>
            <a:ext cx="84113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lack of confidence, she is lacking in skills of communication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79512" y="2708920"/>
            <a:ext cx="157647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 college graduates complain of a lack of </a:t>
            </a:r>
            <a:endParaRPr lang="en-US" altLang="zh-CN" sz="3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available </a:t>
            </a:r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jobs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9705" y="4653280"/>
            <a:ext cx="8549005" cy="101473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There is no lack of opportunities for further study in our school.</a:t>
            </a:r>
            <a:endParaRPr lang="en-US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5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496" y="116632"/>
            <a:ext cx="8640960" cy="64087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Practice 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Translate the following sentences into English.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得知他们平安到达使我如释重负。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他把试卷折好，放到抽屉里。(fold)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由于缺乏资金，实验不能进行</a:t>
            </a:r>
            <a:r>
              <a:rPr lang="zh-CN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95536" y="1916832"/>
            <a:ext cx="76328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Knowing that they had arrived safely took a load off my mind.</a:t>
            </a:r>
            <a:endParaRPr lang="zh-CN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67544" y="3573015"/>
            <a:ext cx="7632848" cy="101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his paper folded, he put it away in the drawer.</a:t>
            </a:r>
            <a:endParaRPr lang="en-US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45613" y="5153299"/>
            <a:ext cx="76328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experiment couldn’t go on due to a lack of funds/ for lack of funds.</a:t>
            </a:r>
            <a:endParaRPr lang="zh-CN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16632"/>
            <a:ext cx="8784976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他躺在树荫下很快就睡着了。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她感到紧张，对自己越来越缺乏信心。</a:t>
            </a:r>
            <a:endParaRPr lang="en-US" altLang="zh-CN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79685" y="620306"/>
            <a:ext cx="8423910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Lying in the shade </a:t>
            </a:r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under a tree, he soon fell asleep.</a:t>
            </a:r>
            <a:endParaRPr lang="en-US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79705" y="1779270"/>
            <a:ext cx="9196705" cy="101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She felt nervous, increasingly </a:t>
            </a:r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lacking (in) confidence about herself.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/>
      <p:bldP spid="5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6336704"/>
          </a:xfrm>
        </p:spPr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7638"/>
            <a:ext cx="8892479" cy="656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Teachers’ words</a:t>
            </a:r>
            <a:r>
              <a:rPr lang="en-US" altLang="zh-CN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Painting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silent poetry, and poetry is a speaking picture. </a:t>
            </a:r>
            <a:endParaRPr lang="en-US" altLang="zh-CN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zh-CN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画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是无言之诗，诗是有声之画。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most beautiful thing we can experience is the mysterious, which is the source of all true art and science. 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我们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能体验到的最美的东西就是神秘。它是所有真正艺术和科学的源泉。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Period One </a:t>
            </a:r>
            <a:b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Words </a:t>
            </a:r>
            <a:r>
              <a:rPr lang="en-US" altLang="zh-C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Expressions</a:t>
            </a:r>
            <a:b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CN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504" y="116632"/>
            <a:ext cx="8712968" cy="626469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altLang="zh-C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 Formation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A: 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派生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greet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问候，迎接，招呼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_________n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问候；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复数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贺词，问候语（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 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笑脸相迎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exchange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zh-CN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互相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问候）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fold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折叠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______v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展开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(fold… (up)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</a:t>
            </a:r>
            <a:endParaRPr lang="en-US" altLang="zh-C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folding chair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_______a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folded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chair_________________)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exhibition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展出，展览（会）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_______v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展览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展品 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(____________</a:t>
            </a:r>
            <a:r>
              <a:rPr lang="zh-CN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展览中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hold an exhibition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举办展览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demonstrate 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示范，演示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—__________n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示范；证明 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828431" y="1124744"/>
            <a:ext cx="15231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greeting 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516063" y="1988840"/>
            <a:ext cx="1584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greetings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6588373" y="3481591"/>
            <a:ext cx="24368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将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折叠起来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2339777" y="3990325"/>
            <a:ext cx="12666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折叠椅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555925" y="3572396"/>
            <a:ext cx="11849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unfold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580448" y="4076755"/>
            <a:ext cx="30700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一把被折叠的椅子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5508253" y="4581153"/>
            <a:ext cx="12426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exhibit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4147" y="5012809"/>
            <a:ext cx="2281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exhibition 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643795" y="5372720"/>
            <a:ext cx="24208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demonstration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771775" y="1628775"/>
            <a:ext cx="428434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greet sb. with a sweet smile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07315" y="2465705"/>
            <a:ext cx="7275830" cy="9531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2.stair n.楼梯 a flight of stairs ______________ 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l"/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---upstairs  adv.在楼上---downstairs  adv. 在楼下</a:t>
            </a:r>
            <a:endParaRPr lang="en-US" altLang="zh-CN" sz="2800">
              <a:solidFill>
                <a:schemeClr val="tx1"/>
              </a:solidFill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716145" y="2493010"/>
            <a:ext cx="161290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rgbClr val="FF0000"/>
                </a:solidFill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一段楼梯</a:t>
            </a:r>
            <a:endParaRPr lang="en-US" altLang="zh-CN" sz="2800" b="1">
              <a:solidFill>
                <a:srgbClr val="FF0000"/>
              </a:solidFill>
              <a:uFillTx/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/>
      <p:bldP spid="14" grpId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705" y="116840"/>
            <a:ext cx="8917940" cy="6624955"/>
          </a:xfrm>
        </p:spPr>
        <p:txBody>
          <a:bodyPr>
            <a:normAutofit lnSpcReduction="20000"/>
          </a:bodyPr>
          <a:lstStyle/>
          <a:p>
            <a:pPr algn="l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6. vividly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adv.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生动地；清楚地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 </a:t>
            </a: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______adj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生动的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(describe…vividly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生动地描述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… 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vivid </a:t>
            </a: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description_______________</a:t>
            </a:r>
            <a:endParaRPr lang="en-US" altLang="zh-CN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elegant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adj.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优雅的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adv.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优雅地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elegance n.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优雅 </a:t>
            </a:r>
            <a:endParaRPr lang="en-US" altLang="zh-CN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(________________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优雅的环境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________________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优雅的</a:t>
            </a:r>
            <a:r>
              <a:rPr lang="zh-CN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外表</a:t>
            </a: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___________________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穿着雅致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carve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刻（图形或字母）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______n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雕刻者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carving n.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雕刻品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(carve a figure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雕刻一个人</a:t>
            </a:r>
            <a:r>
              <a:rPr lang="zh-CN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像</a:t>
            </a:r>
            <a:endParaRPr lang="en-US" altLang="zh-CN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carve </a:t>
            </a:r>
            <a:r>
              <a:rPr lang="en-US" altLang="zh-CN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into…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把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雕刻成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magnificent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adj.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宏伟的，壮丽的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magnificence n.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华丽，富丽堂皇  </a:t>
            </a: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(__________________</a:t>
            </a:r>
            <a:r>
              <a:rPr lang="zh-CN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壮丽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zh-CN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景色</a:t>
            </a:r>
            <a:endParaRPr lang="en-US" altLang="zh-CN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气势恢宏的</a:t>
            </a:r>
            <a:r>
              <a:rPr lang="zh-CN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演出</a:t>
            </a:r>
            <a:endParaRPr lang="en-US" altLang="zh-CN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067803" y="1451149"/>
            <a:ext cx="1546225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elegantly</a:t>
            </a:r>
            <a:endParaRPr lang="zh-CN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339584" y="3068975"/>
            <a:ext cx="11785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carver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276230" y="4688071"/>
            <a:ext cx="32447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magnificent scenery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1460" y="2204720"/>
            <a:ext cx="33864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elegant surroundings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507990" y="2204720"/>
            <a:ext cx="32054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elegant appearance 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267585" y="2636520"/>
            <a:ext cx="255206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dress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elegantly 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51460" y="5156835"/>
            <a:ext cx="42906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magnificent performance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723905" y="98911"/>
            <a:ext cx="942887" cy="52322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vivid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203344" y="927700"/>
            <a:ext cx="1988045" cy="52322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生动的描述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12" grpId="0"/>
      <p:bldP spid="13" grpId="0"/>
      <p:bldP spid="4" grpId="0"/>
      <p:bldP spid="4" grpId="1"/>
      <p:bldP spid="8" grpId="0"/>
      <p:bldP spid="8" grpId="1"/>
      <p:bldP spid="9" grpId="0"/>
      <p:bldP spid="9" grpId="1"/>
      <p:bldP spid="10" grpId="0"/>
      <p:bldP spid="10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512" y="332656"/>
            <a:ext cx="8784976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frequent adj.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频繁的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_________adv.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频繁地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frequency n.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频率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frequent visitor to </a:t>
            </a: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home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______________)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stimulate v.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刺激；激励，激发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 ____________n.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刺激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(_____________________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刺激增长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经济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_____________________ 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激励某人做某事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激发某人在某方面的兴趣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sz="3000" dirty="0"/>
          </a:p>
        </p:txBody>
      </p:sp>
      <p:sp>
        <p:nvSpPr>
          <p:cNvPr id="4" name="矩形 3"/>
          <p:cNvSpPr/>
          <p:nvPr/>
        </p:nvSpPr>
        <p:spPr>
          <a:xfrm>
            <a:off x="4139952" y="339997"/>
            <a:ext cx="18645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frequently 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03648" y="1269013"/>
            <a:ext cx="23487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我们家的常客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6156176" y="1772816"/>
            <a:ext cx="19223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stimulation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7450" y="2276475"/>
            <a:ext cx="41948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stimulate growth/economy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10845" y="2801620"/>
            <a:ext cx="2265680" cy="36830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stimulate sb. </a:t>
            </a:r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to do</a:t>
            </a:r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sth</a:t>
            </a:r>
            <a:r>
              <a:rPr lang="zh-CN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zh-CN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39395" y="3265805"/>
            <a:ext cx="25260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stimulate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one’s interest in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2" grpId="0"/>
      <p:bldP spid="2" grpId="1"/>
      <p:bldP spid="7" grpId="0"/>
      <p:bldP spid="7" grpId="1"/>
      <p:bldP spid="8" grpId="0"/>
      <p:bldP spid="8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9705" y="116205"/>
            <a:ext cx="9279890" cy="9443720"/>
          </a:xfrm>
        </p:spPr>
        <p:txBody>
          <a:bodyPr wrap="square"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：转化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bare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使暴露，露出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adj. 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赤裸的；秃的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bare feet______---bare-foot adj.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光脚的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shade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(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色彩的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浓淡，色度；阴凉处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v. 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遮住光线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shade__________)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battle n. 战斗，战役 v.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搏斗 (___________赢得战争 _____________________________与困难作斗争 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_________________为正义而战)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15. sponsor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资助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n. 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赞助者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(__________________</a:t>
            </a:r>
            <a:r>
              <a:rPr lang="zh-CN" altLang="zh-C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资助某人做某事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---sponsorship n. 赞助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16. emperor n. 皇帝--- empress n. 女皇帝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20"/>
              </a:spcBef>
              <a:spcAft>
                <a:spcPts val="0"/>
              </a:spcAft>
              <a:buNone/>
            </a:pP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915692" y="2090458"/>
            <a:ext cx="172996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在阴凉处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5868278" y="2565038"/>
            <a:ext cx="220445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win a battle 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559222" y="3999478"/>
            <a:ext cx="3584575" cy="5530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sponsor sb. to do sth.</a:t>
            </a:r>
            <a:endParaRPr lang="en-US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63395" y="1052195"/>
            <a:ext cx="640080" cy="368300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zh-CN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光脚</a:t>
            </a:r>
            <a:endParaRPr lang="zh-CN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55650" y="3119120"/>
            <a:ext cx="5130800" cy="583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battle against/ with difficulties</a:t>
            </a:r>
            <a:endParaRPr lang="en-US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20395" y="3572510"/>
            <a:ext cx="2925445" cy="58356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lvl="0" algn="l">
              <a:buClrTx/>
              <a:buSzTx/>
              <a:buFontTx/>
            </a:pPr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battle for justice </a:t>
            </a:r>
            <a:endParaRPr lang="en-US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6" grpId="1"/>
      <p:bldP spid="7" grpId="0"/>
      <p:bldP spid="7" grpId="1"/>
      <p:bldP spid="8" grpId="0"/>
      <p:bldP spid="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35560" y="188595"/>
            <a:ext cx="9386570" cy="29457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</a:t>
            </a:r>
            <a:r>
              <a:rPr lang="zh-CN" altLang="zh-C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：合成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17. broad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adj. </a:t>
            </a:r>
            <a:r>
              <a:rPr lang="zh-CN" altLang="zh-C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广泛的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+ cast v. </a:t>
            </a:r>
            <a:r>
              <a:rPr lang="zh-CN" altLang="zh-C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投，抛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--- broadcast n. 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zh-C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广播节目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(_________________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zh-C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直播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 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v. (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broadcast/ broadcasted; broadcast/ broadcasted)</a:t>
            </a:r>
            <a:r>
              <a:rPr lang="zh-CN" altLang="zh-C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播送 </a:t>
            </a:r>
            <a:endParaRPr lang="zh-CN" altLang="zh-CN" sz="32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zh-C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（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broadcast live </a:t>
            </a:r>
            <a:r>
              <a:rPr lang="zh-CN" altLang="zh-CN" sz="32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直播）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124075" y="1341120"/>
            <a:ext cx="324548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the live broadcast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36998" y="174"/>
            <a:ext cx="8784976" cy="64807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【情景应用】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We were </a:t>
            </a: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first________(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greet) with the barking by a pack of dogs. 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There’s tension and anxiety from the beginning as Nick and Amy </a:t>
            </a: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battle _____your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trust.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Among the works and </a:t>
            </a: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masterworks ___exhibition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visitor will find the best pieces, most importantly </a:t>
            </a:r>
            <a:r>
              <a:rPr lang="en-US" altLang="zh-CN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Persistence of Memory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He described our campus </a:t>
            </a:r>
            <a:r>
              <a:rPr lang="en-US" altLang="zh-CN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________(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vivid).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Dressed very ____________(elegant),Susan attended the party.</a:t>
            </a:r>
            <a:endParaRPr lang="en-US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He stood there with his arms </a:t>
            </a:r>
            <a:r>
              <a:rPr lang="en-US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</a:t>
            </a:r>
            <a:r>
              <a:rPr lang="zh-CN" altLang="zh-C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(fold) when he might have given me a hand. </a:t>
            </a:r>
            <a:endParaRPr lang="zh-CN" altLang="zh-C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484036" y="548680"/>
            <a:ext cx="158998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greeted 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22912" y="2060848"/>
            <a:ext cx="86222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5768211" y="2564904"/>
            <a:ext cx="78258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328051" y="4005064"/>
            <a:ext cx="129715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vividly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700031" y="4581128"/>
            <a:ext cx="175721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elegantly </a:t>
            </a:r>
            <a:endParaRPr lang="zh-CN" altLang="en-US" sz="3000" b="1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147945" y="5516880"/>
            <a:ext cx="1199515" cy="5530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zh-CN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folded</a:t>
            </a:r>
            <a:endParaRPr lang="zh-CN" altLang="zh-CN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9" grpId="0"/>
      <p:bldP spid="9" grpId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5737</Words>
  <Application>WPS 演示</Application>
  <PresentationFormat>全屏显示(4:3)</PresentationFormat>
  <Paragraphs>265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6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Office 主题</vt:lpstr>
      <vt:lpstr>Book 3 Unit 4</vt:lpstr>
      <vt:lpstr>Teachers’ words:</vt:lpstr>
      <vt:lpstr>Period One  Words &amp; Expressions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Teachers’ words:</dc:title>
  <dc:creator>Administrator</dc:creator>
  <cp:lastModifiedBy>DO丫</cp:lastModifiedBy>
  <cp:revision>19</cp:revision>
  <dcterms:created xsi:type="dcterms:W3CDTF">2020-06-17T02:43:00Z</dcterms:created>
  <dcterms:modified xsi:type="dcterms:W3CDTF">2021-06-15T15:05:00Z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7C6CBBE625AB4B978F9578C5F5CA9E53</vt:lpwstr>
  </property>
  <property fmtid="{D5CDD505-2E9C-101B-9397-08002B2CF9AE}" pid="3" name="KSOProductBuildVer">
    <vt:lpwstr>2052-11.1.0.10314</vt:lpwstr>
  </property>
</Properties>
</file>