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280"/>
  </p:normalViewPr>
  <p:slideViewPr>
    <p:cSldViewPr snapToGrid="0" snapToObjects="1">
      <p:cViewPr varScale="1">
        <p:scale>
          <a:sx n="66" d="100"/>
          <a:sy n="66" d="100"/>
        </p:scale>
        <p:origin x="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D9C44-14C4-5B41-A2F5-C347ECDF3878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0751E-72E0-284B-8C4A-55B565D5E5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4935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0751E-72E0-284B-8C4A-55B565D5E585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3999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0751E-72E0-284B-8C4A-55B565D5E585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16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8408048-6989-0248-9AF9-7F094A032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FF2A93B8-C21E-A543-BED5-2AF511C0F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092D4FD-77C6-9E4B-87DA-987C51AF8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008EAFF-558A-E841-9080-801418C8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E7DA6DA1-6095-DE4E-9A68-EBA5493F5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245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40D4F1-8E95-BE46-BA35-C01DC825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>
            <a:extLst>
              <a:ext uri="{FF2B5EF4-FFF2-40B4-BE49-F238E27FC236}">
                <a16:creationId xmlns:a16="http://schemas.microsoft.com/office/drawing/2014/main" xmlns="" id="{9EB47EC7-FF32-B149-851E-9AE0E791F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1CBEB7B-FFD5-FD48-BC4F-096C9A4B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94DEEB1-AD38-EB46-9AF8-EEC29CE8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A0BA5904-F4C2-8B45-904B-B7FB753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587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1A090D61-EF46-E245-BC4F-1CE052AF6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>
            <a:extLst>
              <a:ext uri="{FF2B5EF4-FFF2-40B4-BE49-F238E27FC236}">
                <a16:creationId xmlns:a16="http://schemas.microsoft.com/office/drawing/2014/main" xmlns="" id="{6E027765-9285-FE4A-BF00-9EA52C22E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1D77711-3960-3C49-BE70-62433CE9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DD53883-B806-4242-9CB0-ABB0FFC7A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CD32F3B5-A808-194B-BFE5-FF0B3D8D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9084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C76322E-5075-FC4A-8CDD-57951BC55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5F4BA76-EBEC-C544-8005-4C9DE2AED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E46C308-4CBB-FE4F-9579-673C77F87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DC58065-D395-374C-B249-187E4FE0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7DC2D34A-D73B-434C-8051-30E6A35A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501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3AB5C2E-E0C3-454E-8E1E-019C98A7F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465535C-250C-C342-A0C8-371FF6B0C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350FEE1-98D7-2E44-9021-42747F801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FB19B8C-9C55-AB46-A40D-EA1F451A3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43DF9DB6-37AB-6D4D-A46D-13712012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23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8671E91-9094-084D-B297-414AFB90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27D4F43-6707-B74B-AF72-EEDED294F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752C66B-5FBF-A242-AA23-6CF9713C5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FD93496-9F97-0A41-96C6-0E0346FC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12CA01F-8C6E-7A42-866D-F95B0EB3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>
            <a:extLst>
              <a:ext uri="{FF2B5EF4-FFF2-40B4-BE49-F238E27FC236}">
                <a16:creationId xmlns:a16="http://schemas.microsoft.com/office/drawing/2014/main" xmlns="" id="{0BD49C3C-0D11-0143-9369-2D7C2613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853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5AD047-B3DC-FC4B-8A5E-7E992434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45B1878-F029-FC47-85BC-78DD69AFC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055ECFB-822A-2A48-850D-705F9AD51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22F09498-72D5-2546-97F3-C43A08530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31CFE9F5-2D6A-1844-8220-DCAE0A60B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60D1306-F29F-074E-A6F4-D941C6F3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A49637A7-AAB7-B643-91BC-ED657A5C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>
            <a:extLst>
              <a:ext uri="{FF2B5EF4-FFF2-40B4-BE49-F238E27FC236}">
                <a16:creationId xmlns:a16="http://schemas.microsoft.com/office/drawing/2014/main" xmlns="" id="{227C8779-BF66-3F45-AF6D-E39968A74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0343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339D7EA-9223-B54E-BC51-8B8FA7FB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78C403EC-4C88-3B4E-B672-12225ED6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E4CF13C-4A54-D245-8A21-1517D714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>
            <a:extLst>
              <a:ext uri="{FF2B5EF4-FFF2-40B4-BE49-F238E27FC236}">
                <a16:creationId xmlns:a16="http://schemas.microsoft.com/office/drawing/2014/main" xmlns="" id="{A1DFECF2-5487-9347-BDC3-9D31A715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2942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93A5A171-B1C3-7348-B4A0-0E54F37F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C365A9B-02CA-BB48-BD50-7C54F8FB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>
            <a:extLst>
              <a:ext uri="{FF2B5EF4-FFF2-40B4-BE49-F238E27FC236}">
                <a16:creationId xmlns:a16="http://schemas.microsoft.com/office/drawing/2014/main" xmlns="" id="{0E59E8C5-2EBF-5647-BE0D-27964DAF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0964320-021C-144A-A0F1-966EB0D20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CBB16AE-BFDD-4D45-9127-3F361CB08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0F060A1-ED36-C94C-9459-FA99A876A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6231431-A1C4-DF4E-A940-B1A1D6E9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08ED068-B480-BA4C-A641-0BB371BB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>
            <a:extLst>
              <a:ext uri="{FF2B5EF4-FFF2-40B4-BE49-F238E27FC236}">
                <a16:creationId xmlns:a16="http://schemas.microsoft.com/office/drawing/2014/main" xmlns="" id="{6DA4564F-CA0B-C944-861A-78A88091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110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F1DC029-9F5F-1C42-894A-7CEA08C6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29331DA3-2216-294B-BA0B-98FED1C25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05624F25-D62B-E749-81AA-9C99380D7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1B315C2-CA71-BB4C-8F55-AC37BD49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A2596DD-4730-EE44-AC06-A7EA1F55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>
            <a:extLst>
              <a:ext uri="{FF2B5EF4-FFF2-40B4-BE49-F238E27FC236}">
                <a16:creationId xmlns:a16="http://schemas.microsoft.com/office/drawing/2014/main" xmlns="" id="{FAF478F6-4976-1B49-A14B-8D6CA925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027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46F79B6B-9E9D-C24D-ABDA-A1EED7D1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E7AA53D-435B-1546-892D-011619DC9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D554B1B-2925-2043-9E43-042572154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9C265-D223-1446-BE88-43A1E6FD6CE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9D495C5-8A5E-4D4C-A0B5-234C73A6E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xmlns="" id="{0CEDE1F3-0F04-6B4A-B2AF-38994C255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0A87-CFF7-ED43-8E63-F6DFB1BE7C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916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786A932-7237-734B-8F5A-550B9868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600" y="2397125"/>
            <a:ext cx="10515600" cy="1325563"/>
          </a:xfrm>
        </p:spPr>
        <p:txBody>
          <a:bodyPr/>
          <a:lstStyle/>
          <a:p>
            <a:r>
              <a:rPr lang="en-US" altLang="zh-CN" b="1" dirty="0"/>
              <a:t>Book 3 Unit 4  Quiz</a:t>
            </a:r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36FEA30-168C-9642-90B0-B8525E23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24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8AD1222-13AF-D54E-A8DF-237A37D2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2C647E4-4A43-A44B-A78E-B14492A5C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365125"/>
            <a:ext cx="11853334" cy="6797675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4400" b="1" dirty="0"/>
              <a:t>I. Words</a:t>
            </a:r>
            <a:endParaRPr lang="zh-CN" altLang="zh-CN" sz="4400" b="1" dirty="0"/>
          </a:p>
          <a:p>
            <a:pPr marL="742950" indent="-742950">
              <a:buAutoNum type="arabicPeriod"/>
            </a:pPr>
            <a:r>
              <a:rPr lang="zh-CN" altLang="zh-CN" sz="4400" b="1" dirty="0"/>
              <a:t>展览</a:t>
            </a:r>
            <a:r>
              <a:rPr lang="en-US" altLang="zh-CN" sz="4400" b="1" dirty="0"/>
              <a:t> n. 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exhibition</a:t>
            </a:r>
            <a:r>
              <a:rPr lang="en-US" altLang="zh-CN" sz="4400" b="1" dirty="0"/>
              <a:t> </a:t>
            </a:r>
            <a:endParaRPr lang="zh-CN" altLang="zh-CN" sz="4400" b="1" dirty="0"/>
          </a:p>
          <a:p>
            <a:pPr marL="0" indent="0">
              <a:buNone/>
            </a:pPr>
            <a:r>
              <a:rPr lang="en-US" altLang="zh-CN" sz="4400" b="1" dirty="0"/>
              <a:t>2. </a:t>
            </a:r>
            <a:r>
              <a:rPr lang="zh-CN" altLang="zh-CN" sz="4400" b="1" dirty="0"/>
              <a:t>优雅的</a:t>
            </a:r>
            <a:r>
              <a:rPr lang="en-US" altLang="zh-CN" sz="4400" b="1" dirty="0"/>
              <a:t>adj.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elegant</a:t>
            </a:r>
            <a:r>
              <a:rPr lang="en-US" altLang="zh-CN" sz="4400" b="1" dirty="0">
                <a:solidFill>
                  <a:srgbClr val="FF0000"/>
                </a:solidFill>
              </a:rPr>
              <a:t> 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3. </a:t>
            </a:r>
            <a:r>
              <a:rPr lang="zh-CN" altLang="zh-CN" sz="4400" b="1" dirty="0"/>
              <a:t>广播节</a:t>
            </a:r>
            <a:r>
              <a:rPr lang="en-US" altLang="zh-CN" sz="4400" b="1" dirty="0"/>
              <a:t>n.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broadcast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4. </a:t>
            </a:r>
            <a:r>
              <a:rPr lang="zh-CN" altLang="zh-CN" sz="4400" b="1" dirty="0"/>
              <a:t>书法</a:t>
            </a:r>
            <a:r>
              <a:rPr lang="en-US" altLang="zh-CN" sz="4400" b="1" dirty="0"/>
              <a:t> n.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calligraphy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5. </a:t>
            </a:r>
            <a:r>
              <a:rPr lang="zh-CN" altLang="zh-CN" sz="4400" b="1" dirty="0"/>
              <a:t>频繁的</a:t>
            </a:r>
            <a:r>
              <a:rPr lang="en-US" altLang="zh-CN" sz="4400" b="1" dirty="0"/>
              <a:t>adj.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frequent</a:t>
            </a:r>
            <a:r>
              <a:rPr lang="en-US" altLang="zh-CN" sz="44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zh-CN" altLang="zh-CN" sz="4400" b="1" dirty="0"/>
          </a:p>
          <a:p>
            <a:pPr marL="0" indent="0">
              <a:buNone/>
            </a:pPr>
            <a:r>
              <a:rPr lang="en-US" altLang="zh-CN" sz="4400" b="1" dirty="0"/>
              <a:t>6. </a:t>
            </a:r>
            <a:r>
              <a:rPr lang="zh-CN" altLang="zh-CN" sz="4400" b="1" dirty="0"/>
              <a:t>社区，街坊</a:t>
            </a:r>
            <a:r>
              <a:rPr lang="en-US" altLang="zh-CN" sz="4400" b="1" dirty="0"/>
              <a:t> n.  </a:t>
            </a:r>
          </a:p>
          <a:p>
            <a:pPr marL="0" indent="0">
              <a:buNone/>
            </a:pPr>
            <a:r>
              <a:rPr lang="en-US" altLang="zh-CN" sz="4400" b="1" dirty="0"/>
              <a:t> </a:t>
            </a:r>
            <a:r>
              <a:rPr lang="en-US" altLang="zh-CN" sz="4400" b="1" u="sng" dirty="0">
                <a:solidFill>
                  <a:srgbClr val="FF0000"/>
                </a:solidFill>
              </a:rPr>
              <a:t>neighborhood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7. </a:t>
            </a:r>
            <a:r>
              <a:rPr lang="zh-CN" altLang="zh-CN" sz="4400" b="1" dirty="0"/>
              <a:t>刻</a:t>
            </a:r>
            <a:r>
              <a:rPr lang="en-US" altLang="zh-CN" sz="4400" b="1" dirty="0"/>
              <a:t> v.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carve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8. </a:t>
            </a:r>
            <a:r>
              <a:rPr lang="zh-CN" altLang="zh-CN" sz="4400" b="1" dirty="0"/>
              <a:t>折起</a:t>
            </a:r>
            <a:r>
              <a:rPr lang="en-US" altLang="zh-CN" sz="4400" b="1" dirty="0"/>
              <a:t> v.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fold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9. </a:t>
            </a:r>
            <a:r>
              <a:rPr lang="zh-CN" altLang="zh-CN" sz="4400" b="1" dirty="0"/>
              <a:t>生动地</a:t>
            </a:r>
            <a:r>
              <a:rPr lang="en-US" altLang="zh-CN" sz="4400" b="1" dirty="0"/>
              <a:t> adv.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vividly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400" b="1" dirty="0"/>
              <a:t>10. </a:t>
            </a:r>
            <a:r>
              <a:rPr lang="zh-CN" altLang="zh-CN" sz="4400" b="1" dirty="0"/>
              <a:t>示范 </a:t>
            </a:r>
            <a:r>
              <a:rPr lang="en-US" altLang="zh-CN" sz="4400" b="1" dirty="0"/>
              <a:t>v. </a:t>
            </a:r>
          </a:p>
          <a:p>
            <a:pPr marL="0" indent="0">
              <a:buNone/>
            </a:pPr>
            <a:r>
              <a:rPr lang="en-US" altLang="zh-CN" sz="4400" b="1" u="sng" dirty="0">
                <a:solidFill>
                  <a:srgbClr val="FF0000"/>
                </a:solidFill>
              </a:rPr>
              <a:t>demonstrate</a:t>
            </a:r>
            <a:endParaRPr lang="zh-CN" altLang="zh-CN" sz="4400" b="1" dirty="0">
              <a:solidFill>
                <a:srgbClr val="FF0000"/>
              </a:solidFill>
            </a:endParaRPr>
          </a:p>
          <a:p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5650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F9248C4-7CCE-0C40-A891-970F6FEA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D1F3DC3-5425-6442-8039-579CFCBF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91067"/>
            <a:ext cx="11590867" cy="663786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altLang="zh-CN" sz="3600" b="1" dirty="0"/>
              <a:t>11. </a:t>
            </a:r>
            <a:r>
              <a:rPr lang="zh-CN" altLang="zh-CN" sz="3600" b="1" dirty="0"/>
              <a:t>问候</a:t>
            </a:r>
            <a:r>
              <a:rPr lang="en-US" altLang="zh-CN" sz="3600" b="1" dirty="0"/>
              <a:t> v. 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greet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12. </a:t>
            </a:r>
            <a:r>
              <a:rPr lang="zh-CN" altLang="zh-CN" sz="3600" b="1" dirty="0"/>
              <a:t>战斗</a:t>
            </a:r>
            <a:r>
              <a:rPr lang="en-US" altLang="zh-CN" sz="3600" b="1" dirty="0"/>
              <a:t>n. 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battle</a:t>
            </a:r>
            <a:r>
              <a:rPr lang="en-US" altLang="zh-CN" sz="3600" b="1" dirty="0"/>
              <a:t> 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13. bare v. </a:t>
            </a:r>
          </a:p>
          <a:p>
            <a:pPr marL="0" indent="0">
              <a:buNone/>
            </a:pPr>
            <a:r>
              <a:rPr lang="zh-CN" altLang="zh-CN" sz="3600" b="1" u="sng" dirty="0">
                <a:solidFill>
                  <a:srgbClr val="FF0000"/>
                </a:solidFill>
              </a:rPr>
              <a:t>使暴露，露出</a:t>
            </a:r>
            <a:r>
              <a:rPr lang="zh-CN" altLang="zh-CN" sz="36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/>
              <a:t>14. shade n. </a:t>
            </a:r>
          </a:p>
          <a:p>
            <a:pPr marL="0" indent="0">
              <a:buNone/>
            </a:pPr>
            <a:r>
              <a:rPr lang="zh-CN" altLang="zh-CN" sz="3600" b="1" u="sng" dirty="0">
                <a:solidFill>
                  <a:srgbClr val="FF0000"/>
                </a:solidFill>
              </a:rPr>
              <a:t>阴凉处；浓淡，色度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15. sculptor n.</a:t>
            </a:r>
          </a:p>
          <a:p>
            <a:pPr marL="0" indent="0"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 </a:t>
            </a:r>
            <a:r>
              <a:rPr lang="zh-CN" altLang="zh-CN" sz="3600" b="1" u="sng" dirty="0">
                <a:solidFill>
                  <a:srgbClr val="FF0000"/>
                </a:solidFill>
              </a:rPr>
              <a:t>雕塑家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16. portrait n. </a:t>
            </a:r>
          </a:p>
          <a:p>
            <a:pPr marL="0" indent="0">
              <a:buNone/>
            </a:pPr>
            <a:r>
              <a:rPr lang="zh-CN" altLang="zh-CN" sz="3200" b="1" u="sng" dirty="0">
                <a:solidFill>
                  <a:srgbClr val="FF0000"/>
                </a:solidFill>
              </a:rPr>
              <a:t>人物照片，肖像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17. magnificent adj. </a:t>
            </a:r>
          </a:p>
          <a:p>
            <a:pPr marL="0" indent="0">
              <a:buNone/>
            </a:pPr>
            <a:r>
              <a:rPr lang="zh-CN" altLang="zh-CN" sz="3200" b="1" u="sng" dirty="0">
                <a:solidFill>
                  <a:srgbClr val="FF0000"/>
                </a:solidFill>
              </a:rPr>
              <a:t>宏伟的，壮丽的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18. emperor n.</a:t>
            </a:r>
          </a:p>
          <a:p>
            <a:pPr marL="0" indent="0">
              <a:buNone/>
            </a:pPr>
            <a:r>
              <a:rPr lang="en-US" altLang="zh-CN" sz="3200" b="1" dirty="0"/>
              <a:t> </a:t>
            </a:r>
            <a:r>
              <a:rPr lang="zh-CN" altLang="zh-CN" sz="3200" b="1" u="sng" dirty="0">
                <a:solidFill>
                  <a:srgbClr val="FF0000"/>
                </a:solidFill>
              </a:rPr>
              <a:t>皇帝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19. embroidery n.</a:t>
            </a:r>
          </a:p>
          <a:p>
            <a:pPr marL="0" indent="0">
              <a:buNone/>
            </a:pPr>
            <a:r>
              <a:rPr lang="en-US" altLang="zh-CN" sz="3200" b="1" dirty="0"/>
              <a:t> </a:t>
            </a:r>
            <a:r>
              <a:rPr lang="zh-CN" altLang="zh-CN" sz="3200" b="1" u="sng" dirty="0">
                <a:solidFill>
                  <a:srgbClr val="FF0000"/>
                </a:solidFill>
              </a:rPr>
              <a:t>刺绣品（图案）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b="1" dirty="0"/>
              <a:t>20. porcelain n.</a:t>
            </a:r>
          </a:p>
          <a:p>
            <a:pPr marL="0" indent="0">
              <a:buNone/>
            </a:pPr>
            <a:r>
              <a:rPr lang="en-US" altLang="zh-CN" sz="3200" b="1" dirty="0"/>
              <a:t> </a:t>
            </a:r>
            <a:r>
              <a:rPr lang="zh-CN" altLang="zh-CN" sz="3200" b="1" u="sng" dirty="0">
                <a:solidFill>
                  <a:srgbClr val="FF0000"/>
                </a:solidFill>
              </a:rPr>
              <a:t>瓷器</a:t>
            </a:r>
            <a:r>
              <a:rPr lang="zh-CN" altLang="zh-CN" sz="3200" b="1" dirty="0">
                <a:solidFill>
                  <a:srgbClr val="FF0000"/>
                </a:solidFill>
                <a:effectLst/>
              </a:rPr>
              <a:t> 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8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0B3B807-DF4D-1C40-B57B-527333C6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B35B755-EF08-B34B-8EEE-5AB14CD3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733" y="568325"/>
            <a:ext cx="10845800" cy="6069542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4000" b="1" dirty="0"/>
              <a:t>II. Phrases</a:t>
            </a:r>
            <a:endParaRPr lang="zh-CN" altLang="zh-CN" sz="4000" b="1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zh-CN" sz="4000" b="1" dirty="0"/>
              <a:t>激励某人做某事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stimulate/inspire sb. to do </a:t>
            </a:r>
            <a:r>
              <a:rPr lang="en-US" altLang="zh-CN" sz="4000" b="1" u="sng" dirty="0" err="1">
                <a:solidFill>
                  <a:srgbClr val="FF0000"/>
                </a:solidFill>
              </a:rPr>
              <a:t>sth</a:t>
            </a:r>
            <a:r>
              <a:rPr lang="en-US" altLang="zh-CN" sz="4000" b="1" u="sng" dirty="0">
                <a:solidFill>
                  <a:srgbClr val="FF0000"/>
                </a:solidFill>
              </a:rPr>
              <a:t>. 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zh-CN" sz="4000" b="1" dirty="0"/>
              <a:t>2. </a:t>
            </a:r>
            <a:r>
              <a:rPr lang="zh-CN" altLang="zh-CN" sz="4000" b="1" dirty="0"/>
              <a:t>在阴凉处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in the shade</a:t>
            </a:r>
            <a:r>
              <a:rPr lang="en-US" altLang="zh-CN" sz="4000" b="1" dirty="0">
                <a:solidFill>
                  <a:srgbClr val="FF0000"/>
                </a:solidFill>
              </a:rPr>
              <a:t> 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zh-CN" sz="4000" b="1" dirty="0"/>
              <a:t>3. </a:t>
            </a:r>
            <a:r>
              <a:rPr lang="zh-CN" altLang="zh-CN" sz="4000" b="1" dirty="0"/>
              <a:t>资助某人做某事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sponsor sb. to do </a:t>
            </a:r>
            <a:r>
              <a:rPr lang="en-US" altLang="zh-CN" sz="4000" b="1" u="sng" dirty="0" err="1">
                <a:solidFill>
                  <a:srgbClr val="FF0000"/>
                </a:solidFill>
              </a:rPr>
              <a:t>sth</a:t>
            </a:r>
            <a:r>
              <a:rPr lang="en-US" altLang="zh-CN" sz="4000" b="1" u="sng" dirty="0">
                <a:solidFill>
                  <a:srgbClr val="FF0000"/>
                </a:solidFill>
              </a:rPr>
              <a:t>.</a:t>
            </a:r>
            <a:r>
              <a:rPr lang="en-US" altLang="zh-CN" sz="4000" b="1" dirty="0"/>
              <a:t> </a:t>
            </a:r>
            <a:endParaRPr lang="zh-CN" altLang="zh-CN" sz="4000" b="1" dirty="0"/>
          </a:p>
          <a:p>
            <a:pPr marL="0" lvl="0" indent="0">
              <a:buNone/>
            </a:pPr>
            <a:r>
              <a:rPr lang="en-US" altLang="zh-CN" sz="4000" b="1" dirty="0"/>
              <a:t>4. </a:t>
            </a:r>
            <a:r>
              <a:rPr lang="zh-CN" altLang="zh-CN" sz="4000" b="1" dirty="0"/>
              <a:t>注意，仔细看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get a load of </a:t>
            </a:r>
            <a:r>
              <a:rPr lang="en-US" altLang="zh-CN" sz="4000" b="1" u="sng" dirty="0" err="1">
                <a:solidFill>
                  <a:srgbClr val="FF0000"/>
                </a:solidFill>
              </a:rPr>
              <a:t>sth</a:t>
            </a:r>
            <a:r>
              <a:rPr lang="en-US" altLang="zh-CN" sz="4000" b="1" u="sng" dirty="0">
                <a:solidFill>
                  <a:srgbClr val="FF0000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altLang="zh-CN" sz="4000" b="1" dirty="0"/>
              <a:t>5. </a:t>
            </a:r>
            <a:r>
              <a:rPr lang="zh-CN" altLang="zh-CN" sz="4000" b="1" dirty="0"/>
              <a:t>有自己的主见 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have a mind of one’s own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zh-CN" sz="4000" b="1" dirty="0"/>
              <a:t>6. </a:t>
            </a:r>
            <a:r>
              <a:rPr lang="zh-CN" altLang="zh-CN" sz="4000" b="1" dirty="0"/>
              <a:t>贯穿一生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/>
              <a:t> </a:t>
            </a:r>
            <a:r>
              <a:rPr lang="en-US" altLang="zh-CN" sz="4000" b="1" u="sng" dirty="0">
                <a:solidFill>
                  <a:srgbClr val="FF0000"/>
                </a:solidFill>
              </a:rPr>
              <a:t>throughout one’s life</a:t>
            </a:r>
          </a:p>
          <a:p>
            <a:pPr marL="0" lvl="0" indent="0">
              <a:buNone/>
            </a:pPr>
            <a:r>
              <a:rPr lang="en-US" altLang="zh-CN" sz="4000" b="1" dirty="0"/>
              <a:t>7. </a:t>
            </a:r>
            <a:r>
              <a:rPr lang="zh-CN" altLang="zh-CN" sz="4000" b="1" dirty="0"/>
              <a:t>在行进中，在移动中 </a:t>
            </a:r>
            <a:endParaRPr lang="en-US" altLang="zh-CN" sz="4000" b="1" dirty="0"/>
          </a:p>
          <a:p>
            <a:pPr marL="0" lv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on the move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8. </a:t>
            </a:r>
            <a:r>
              <a:rPr lang="zh-CN" altLang="zh-CN" sz="4000" b="1" dirty="0"/>
              <a:t>悬挂</a:t>
            </a:r>
            <a:r>
              <a:rPr lang="en-US" altLang="zh-CN" sz="4000" b="1" dirty="0"/>
              <a:t>,</a:t>
            </a:r>
            <a:r>
              <a:rPr lang="zh-CN" altLang="zh-CN" sz="4000" b="1" dirty="0"/>
              <a:t>张贴</a:t>
            </a:r>
            <a:endParaRPr lang="en-US" altLang="zh-CN" sz="4000" b="1" dirty="0"/>
          </a:p>
          <a:p>
            <a:pPr marL="0" indent="0">
              <a:buNone/>
            </a:pPr>
            <a:r>
              <a:rPr lang="zh-CN" altLang="zh-CN" sz="4000" b="1" dirty="0"/>
              <a:t> </a:t>
            </a:r>
            <a:r>
              <a:rPr lang="en-US" altLang="zh-CN" sz="4000" b="1" u="sng" dirty="0">
                <a:solidFill>
                  <a:srgbClr val="FF0000"/>
                </a:solidFill>
              </a:rPr>
              <a:t>put up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0030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DAEA0A7-BFB0-4042-84AD-7D61708D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0C5996A-6E8B-EE48-B0C4-BC52FB6C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365124"/>
            <a:ext cx="11887200" cy="6289676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US" altLang="zh-CN" sz="4000" b="1" dirty="0"/>
              <a:t>9. </a:t>
            </a:r>
            <a:r>
              <a:rPr lang="zh-CN" altLang="zh-CN" sz="4000" b="1" dirty="0"/>
              <a:t>在于 </a:t>
            </a: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lie in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10. </a:t>
            </a:r>
            <a:r>
              <a:rPr lang="zh-CN" altLang="zh-CN" sz="4000" b="1" dirty="0"/>
              <a:t>喜欢 </a:t>
            </a: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be fond of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11. </a:t>
            </a:r>
            <a:r>
              <a:rPr lang="zh-CN" altLang="zh-CN" sz="4000" b="1" dirty="0"/>
              <a:t>高度赞扬</a:t>
            </a:r>
            <a:r>
              <a:rPr lang="zh-CN" altLang="zh-CN" sz="4000" b="1" u="sng" dirty="0"/>
              <a:t> </a:t>
            </a:r>
            <a:endParaRPr lang="en-US" altLang="zh-CN" sz="4000" b="1" u="sng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sing high praise/praises for/think highly of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12. </a:t>
            </a:r>
            <a:r>
              <a:rPr lang="zh-CN" altLang="zh-CN" sz="4000" b="1" dirty="0"/>
              <a:t>日复一日</a:t>
            </a: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u="sng" dirty="0"/>
              <a:t> </a:t>
            </a:r>
            <a:r>
              <a:rPr lang="en-US" altLang="zh-CN" sz="4000" b="1" u="sng" dirty="0">
                <a:solidFill>
                  <a:srgbClr val="FF0000"/>
                </a:solidFill>
              </a:rPr>
              <a:t>day after day</a:t>
            </a:r>
          </a:p>
          <a:p>
            <a:pPr marL="0" indent="0">
              <a:buNone/>
            </a:pPr>
            <a:endParaRPr lang="en-US" altLang="zh-CN" sz="4000" b="1" u="sng" dirty="0"/>
          </a:p>
          <a:p>
            <a:pPr marL="0" indent="0">
              <a:buNone/>
            </a:pPr>
            <a:endParaRPr lang="en-US" altLang="zh-CN" sz="4000" b="1" u="sng" dirty="0"/>
          </a:p>
          <a:p>
            <a:pPr marL="0" indent="0">
              <a:buNone/>
            </a:pPr>
            <a:endParaRPr lang="zh-CN" altLang="zh-CN" sz="4000" b="1" dirty="0"/>
          </a:p>
          <a:p>
            <a:pPr marL="0" indent="0">
              <a:buNone/>
            </a:pPr>
            <a:r>
              <a:rPr lang="en-US" altLang="zh-CN" sz="4000" b="1" dirty="0"/>
              <a:t>13</a:t>
            </a:r>
            <a:r>
              <a:rPr lang="zh-CN" altLang="zh-CN" sz="4000" b="1" dirty="0"/>
              <a:t>．悲伤感 </a:t>
            </a: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a sense of sadness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14. </a:t>
            </a:r>
            <a:r>
              <a:rPr lang="zh-CN" altLang="zh-CN" sz="4000" b="1" dirty="0"/>
              <a:t>自拍</a:t>
            </a:r>
            <a:endParaRPr lang="en-US" altLang="zh-CN" sz="4000" b="1" dirty="0"/>
          </a:p>
          <a:p>
            <a:pPr marL="0" indent="0">
              <a:buNone/>
            </a:pPr>
            <a:r>
              <a:rPr lang="zh-CN" altLang="zh-CN" sz="4000" b="1" dirty="0">
                <a:solidFill>
                  <a:srgbClr val="FF0000"/>
                </a:solidFill>
              </a:rPr>
              <a:t> </a:t>
            </a:r>
            <a:r>
              <a:rPr lang="en-US" altLang="zh-CN" sz="4000" b="1" u="sng" dirty="0">
                <a:solidFill>
                  <a:srgbClr val="FF0000"/>
                </a:solidFill>
              </a:rPr>
              <a:t> take a selfie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b="1" dirty="0"/>
              <a:t>15. </a:t>
            </a:r>
            <a:r>
              <a:rPr lang="zh-CN" altLang="zh-CN" sz="4000" b="1" dirty="0"/>
              <a:t>获得清晰的视角</a:t>
            </a:r>
            <a:endParaRPr lang="en-US" altLang="zh-CN" sz="4000" b="1" dirty="0"/>
          </a:p>
          <a:p>
            <a:pPr marL="0" indent="0">
              <a:buNone/>
            </a:pPr>
            <a:r>
              <a:rPr lang="zh-CN" altLang="zh-CN" sz="4000" b="1" u="sng" dirty="0">
                <a:solidFill>
                  <a:srgbClr val="FF0000"/>
                </a:solidFill>
              </a:rPr>
              <a:t> </a:t>
            </a:r>
            <a:r>
              <a:rPr lang="en-US" altLang="zh-CN" sz="4000" b="1" u="sng" dirty="0">
                <a:solidFill>
                  <a:srgbClr val="FF0000"/>
                </a:solidFill>
              </a:rPr>
              <a:t>get a good view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724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445E59-257E-5747-A2F8-4217CDF3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D8CCDFF-936A-9641-AF93-D514013C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39600" cy="6739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3600" b="1" dirty="0"/>
              <a:t>III. Sentences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1. </a:t>
            </a:r>
            <a:r>
              <a:rPr lang="zh-CN" altLang="zh-CN" sz="3600" b="1" dirty="0"/>
              <a:t>画是无言之诗，诗是有声之画。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Painting is silent poetry, and poetry is a speaking picture. 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2. </a:t>
            </a:r>
            <a:r>
              <a:rPr lang="zh-CN" altLang="zh-CN" sz="3600" b="1" dirty="0"/>
              <a:t>我通过了考试，这个好消息使我如释重负。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The good news that I passed the exam took a load off my mind.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3. </a:t>
            </a:r>
            <a:r>
              <a:rPr lang="zh-CN" altLang="zh-CN" sz="3600" b="1" dirty="0"/>
              <a:t>由于缺乏自信，她缺乏沟通技巧。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For lack of confidence, she is lacking in skills of communication.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4. </a:t>
            </a:r>
            <a:r>
              <a:rPr lang="zh-CN" altLang="zh-CN" sz="3600" b="1" dirty="0"/>
              <a:t>她的头和手臂不见了，但是你可以想象她高举双臂，庆祝一场古代战争的结局。</a:t>
            </a:r>
          </a:p>
          <a:p>
            <a:pPr marL="0" indent="0">
              <a:buNone/>
            </a:pPr>
            <a:r>
              <a:rPr lang="en-US" altLang="zh-CN" sz="3600" b="1" dirty="0"/>
              <a:t>You can</a:t>
            </a:r>
            <a:r>
              <a:rPr lang="en-US" altLang="zh-CN" sz="3600" b="1" u="sng" dirty="0"/>
              <a:t>                                                              </a:t>
            </a:r>
            <a:r>
              <a:rPr lang="en-US" altLang="zh-CN" sz="3600" b="1" dirty="0"/>
              <a:t>, </a:t>
            </a:r>
            <a:r>
              <a:rPr lang="en-US" altLang="zh-CN" sz="3600" b="1" u="sng" dirty="0"/>
              <a:t>               </a:t>
            </a:r>
            <a:r>
              <a:rPr lang="en-US" altLang="zh-CN" sz="3600" b="1" dirty="0">
                <a:solidFill>
                  <a:srgbClr val="FF0000"/>
                </a:solidFill>
              </a:rPr>
              <a:t> </a:t>
            </a:r>
            <a:r>
              <a:rPr lang="en-US" altLang="zh-CN" sz="3600" b="1" dirty="0"/>
              <a:t>the result of an ancient battle.</a:t>
            </a:r>
            <a:endParaRPr lang="zh-CN" altLang="zh-CN" sz="3600" b="1" dirty="0"/>
          </a:p>
          <a:p>
            <a:endParaRPr kumimoji="1" lang="zh-CN" altLang="en-US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DE5E6EB2-5754-F543-8775-1342802A23B1}"/>
              </a:ext>
            </a:extLst>
          </p:cNvPr>
          <p:cNvSpPr txBox="1"/>
          <p:nvPr/>
        </p:nvSpPr>
        <p:spPr>
          <a:xfrm>
            <a:off x="1479331" y="5279605"/>
            <a:ext cx="908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imagine her holding her arms up high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947C3693-1C7F-BD41-BB8C-32AFD75DC143}"/>
              </a:ext>
            </a:extLst>
          </p:cNvPr>
          <p:cNvSpPr txBox="1"/>
          <p:nvPr/>
        </p:nvSpPr>
        <p:spPr>
          <a:xfrm>
            <a:off x="8815551" y="5279605"/>
            <a:ext cx="908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celebrating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BFB33C6-CB38-2A44-B5A8-B7074222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F17652A-A9EF-604C-BDBB-0E240F9B8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65125"/>
            <a:ext cx="12039600" cy="6238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600" b="1" dirty="0"/>
              <a:t>5. </a:t>
            </a:r>
            <a:r>
              <a:rPr lang="zh-CN" altLang="zh-CN" sz="3600" b="1" dirty="0"/>
              <a:t>这是为什么芭蕾舞被认为是一种现代舞蹈的原因。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That’s why ballet is regarded as a contemporary dance</a:t>
            </a:r>
            <a:r>
              <a:rPr lang="en-US" altLang="zh-CN" sz="3600" b="1" dirty="0"/>
              <a:t>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6. </a:t>
            </a:r>
            <a:r>
              <a:rPr lang="zh-CN" altLang="zh-CN" sz="3600" b="1" dirty="0"/>
              <a:t>我沿着大街走时，听到有人喊我的名字。</a:t>
            </a:r>
          </a:p>
          <a:p>
            <a:pPr marL="0" indent="0">
              <a:buNone/>
            </a:pPr>
            <a:r>
              <a:rPr lang="en-US" altLang="zh-CN" sz="3600" b="1" dirty="0" smtClean="0"/>
              <a:t>__________________________________</a:t>
            </a:r>
            <a:r>
              <a:rPr lang="en-US" altLang="zh-CN" sz="3600" b="1" dirty="0" smtClean="0"/>
              <a:t>,  I </a:t>
            </a:r>
            <a:r>
              <a:rPr lang="en-US" altLang="zh-CN" sz="3600" b="1" dirty="0"/>
              <a:t>heard my name called.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7. </a:t>
            </a:r>
            <a:r>
              <a:rPr lang="zh-CN" altLang="zh-CN" sz="3600" b="1" dirty="0"/>
              <a:t>据报道，灾区如今正在建设许多新房。</a:t>
            </a:r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It is reported that many a new house is being built at present in the disaster area</a:t>
            </a:r>
            <a:r>
              <a:rPr lang="en-US" altLang="zh-CN" sz="3600" b="1" u="sng" dirty="0"/>
              <a:t>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8. </a:t>
            </a:r>
            <a:r>
              <a:rPr lang="zh-CN" altLang="zh-CN" sz="3600" b="1" dirty="0"/>
              <a:t>它们真的是跨越了几个世纪倾听我们的声音，仿佛时间本身无关紧要。</a:t>
            </a:r>
          </a:p>
          <a:p>
            <a:pPr marL="0" indent="0">
              <a:buNone/>
            </a:pPr>
            <a:r>
              <a:rPr lang="en-US" altLang="zh-CN" sz="3600" b="1" dirty="0"/>
              <a:t>They really </a:t>
            </a:r>
            <a:r>
              <a:rPr lang="en-US" altLang="zh-CN" sz="3600" b="1" u="sng" dirty="0"/>
              <a:t>                                                   </a:t>
            </a:r>
            <a:r>
              <a:rPr lang="en-US" altLang="zh-CN" sz="3600" b="1" dirty="0"/>
              <a:t>across the centuries </a:t>
            </a:r>
            <a:r>
              <a:rPr lang="en-US" altLang="zh-CN" sz="3600" b="1" u="sng" dirty="0"/>
              <a:t>                                                 </a:t>
            </a:r>
            <a:r>
              <a:rPr lang="en-US" altLang="zh-CN" sz="3600" b="1" dirty="0"/>
              <a:t>.</a:t>
            </a:r>
            <a:endParaRPr lang="zh-CN" altLang="zh-CN" sz="3600" b="1" dirty="0"/>
          </a:p>
          <a:p>
            <a:pPr marL="0" indent="0">
              <a:buNone/>
            </a:pPr>
            <a:endParaRPr kumimoji="1" lang="zh-CN" altLang="en-US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F1C79E0B-21A3-C844-A3FF-3AF8E61543EC}"/>
              </a:ext>
            </a:extLst>
          </p:cNvPr>
          <p:cNvSpPr txBox="1"/>
          <p:nvPr/>
        </p:nvSpPr>
        <p:spPr>
          <a:xfrm>
            <a:off x="2745827" y="5237333"/>
            <a:ext cx="908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 smtClean="0">
                <a:solidFill>
                  <a:srgbClr val="FF0000"/>
                </a:solidFill>
              </a:rPr>
              <a:t>While </a:t>
            </a:r>
            <a:r>
              <a:rPr kumimoji="1" lang="en-US" altLang="zh-CN" sz="3200" b="1" dirty="0">
                <a:solidFill>
                  <a:srgbClr val="FF0000"/>
                </a:solidFill>
              </a:rPr>
              <a:t>walking along the street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B0432B86-B0C2-DF46-8BFC-8F6E8F9BD44E}"/>
              </a:ext>
            </a:extLst>
          </p:cNvPr>
          <p:cNvSpPr txBox="1"/>
          <p:nvPr/>
        </p:nvSpPr>
        <p:spPr>
          <a:xfrm>
            <a:off x="2146737" y="5716230"/>
            <a:ext cx="908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as if time itself were nothing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F1C79E0B-21A3-C844-A3FF-3AF8E61543EC}"/>
              </a:ext>
            </a:extLst>
          </p:cNvPr>
          <p:cNvSpPr txBox="1"/>
          <p:nvPr/>
        </p:nvSpPr>
        <p:spPr>
          <a:xfrm>
            <a:off x="742169" y="2030102"/>
            <a:ext cx="908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 smtClean="0">
                <a:solidFill>
                  <a:srgbClr val="FF0000"/>
                </a:solidFill>
              </a:rPr>
              <a:t>While walking </a:t>
            </a:r>
            <a:r>
              <a:rPr kumimoji="1" lang="en-US" altLang="zh-CN" sz="3200" b="1" dirty="0">
                <a:solidFill>
                  <a:srgbClr val="FF0000"/>
                </a:solidFill>
              </a:rPr>
              <a:t>along the street</a:t>
            </a:r>
            <a:endParaRPr kumimoji="1"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545</Words>
  <Application>Microsoft Office PowerPoint</Application>
  <PresentationFormat>宽屏</PresentationFormat>
  <Paragraphs>101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Book 3 Unit 4  Quiz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Jie Chen</dc:creator>
  <cp:lastModifiedBy>Administrator</cp:lastModifiedBy>
  <cp:revision>13</cp:revision>
  <dcterms:created xsi:type="dcterms:W3CDTF">2021-06-08T01:49:38Z</dcterms:created>
  <dcterms:modified xsi:type="dcterms:W3CDTF">2021-06-15T09:43:46Z</dcterms:modified>
</cp:coreProperties>
</file>