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67" r:id="rId14"/>
    <p:sldId id="265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94"/>
    <p:restoredTop sz="94286"/>
  </p:normalViewPr>
  <p:slideViewPr>
    <p:cSldViewPr snapToGrid="0" snapToObjects="1">
      <p:cViewPr varScale="1">
        <p:scale>
          <a:sx n="66" d="100"/>
          <a:sy n="66" d="100"/>
        </p:scale>
        <p:origin x="47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A3E40-B7B7-5645-9394-4B899F5611B7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BCAF0-8B37-9240-9BDE-7BBB767E878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29292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BCAF0-8B37-9240-9BDE-7BBB767E8780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76543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044EF-A271-AE40-8149-362C750049D6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446A9-FDEB-B947-9BF2-E1854992EF6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Period 4: Using Language</a:t>
            </a:r>
            <a:r>
              <a:rPr lang="zh-CN" altLang="zh-CN" dirty="0"/>
              <a:t/>
            </a:r>
            <a:br>
              <a:rPr lang="zh-CN" altLang="zh-CN" dirty="0"/>
            </a:b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98120"/>
            <a:ext cx="11658600" cy="638556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b="1" dirty="0"/>
              <a:t>Exercise 4: </a:t>
            </a:r>
            <a:r>
              <a:rPr kumimoji="1" lang="zh-CN" altLang="en-US" b="1" dirty="0"/>
              <a:t>用现在进行时的被动语态翻译下列句子。</a:t>
            </a:r>
          </a:p>
          <a:p>
            <a:pPr marL="0" indent="0">
              <a:buNone/>
            </a:pPr>
            <a:r>
              <a:rPr kumimoji="1" lang="en-US" altLang="zh-CN" b="1" dirty="0"/>
              <a:t>1.</a:t>
            </a:r>
            <a:r>
              <a:rPr kumimoji="1" lang="zh-CN" altLang="en-US" b="1" dirty="0"/>
              <a:t>汤姆发现许多藏羚羊正在因为毛皮而被猎杀。</a:t>
            </a:r>
          </a:p>
          <a:p>
            <a:pPr marL="0" indent="0">
              <a:buNone/>
            </a:pPr>
            <a:r>
              <a:rPr kumimoji="1" lang="en-US" altLang="zh-CN" b="1" dirty="0">
                <a:solidFill>
                  <a:srgbClr val="FF0000"/>
                </a:solidFill>
              </a:rPr>
              <a:t>Tom finds that a lot of Tibetan antelopes are being hunted and killed for their wool. </a:t>
            </a:r>
          </a:p>
          <a:p>
            <a:pPr marL="0" indent="0">
              <a:buNone/>
            </a:pPr>
            <a:r>
              <a:rPr kumimoji="1" lang="en-US" altLang="zh-CN" b="1" dirty="0"/>
              <a:t>2.</a:t>
            </a:r>
            <a:r>
              <a:rPr kumimoji="1" lang="zh-CN" altLang="en-US" b="1" dirty="0"/>
              <a:t>随着越来越多的森林遭受破坏，每年都有大量的土壤被冲走。（</a:t>
            </a:r>
            <a:r>
              <a:rPr kumimoji="1" lang="en-US" altLang="zh-CN" b="1" dirty="0"/>
              <a:t>wash away</a:t>
            </a:r>
            <a:r>
              <a:rPr kumimoji="1" lang="zh-CN" altLang="en-US" b="1" dirty="0"/>
              <a:t>）</a:t>
            </a:r>
          </a:p>
          <a:p>
            <a:pPr marL="0" indent="0">
              <a:buNone/>
            </a:pPr>
            <a:r>
              <a:rPr kumimoji="1" lang="en-US" altLang="zh-CN" b="1" dirty="0">
                <a:solidFill>
                  <a:srgbClr val="FF0000"/>
                </a:solidFill>
              </a:rPr>
              <a:t>With more and more forests being destroyed, large quantities of earth are being washed away each year.</a:t>
            </a:r>
          </a:p>
          <a:p>
            <a:pPr marL="0" indent="0">
              <a:buNone/>
            </a:pPr>
            <a:r>
              <a:rPr kumimoji="1" lang="en-US" altLang="zh-CN" b="1" dirty="0"/>
              <a:t>3. </a:t>
            </a:r>
            <a:r>
              <a:rPr kumimoji="1" lang="zh-CN" altLang="en-US" b="1" dirty="0"/>
              <a:t>如今，政府正在采取有效措施拯救西藏的野生动物。</a:t>
            </a:r>
          </a:p>
          <a:p>
            <a:pPr marL="0" indent="0">
              <a:buNone/>
            </a:pPr>
            <a:r>
              <a:rPr kumimoji="1" lang="en-US" altLang="zh-CN" b="1" dirty="0">
                <a:solidFill>
                  <a:srgbClr val="FF0000"/>
                </a:solidFill>
              </a:rPr>
              <a:t>Nowadays, effective measures are being taken to save wildlife in Tibet.</a:t>
            </a:r>
          </a:p>
          <a:p>
            <a:pPr marL="0" indent="0">
              <a:buNone/>
            </a:pPr>
            <a:r>
              <a:rPr kumimoji="1" lang="en-US" altLang="zh-CN" b="1" dirty="0"/>
              <a:t>4. </a:t>
            </a:r>
            <a:r>
              <a:rPr kumimoji="1" lang="zh-CN" altLang="en-US" b="1" dirty="0"/>
              <a:t>昨天晚上这个时候正在直播春晚。</a:t>
            </a:r>
          </a:p>
          <a:p>
            <a:pPr marL="0" indent="0">
              <a:buNone/>
            </a:pPr>
            <a:r>
              <a:rPr kumimoji="1" lang="en-US" altLang="zh-CN" b="1" dirty="0">
                <a:solidFill>
                  <a:srgbClr val="FF0000"/>
                </a:solidFill>
              </a:rPr>
              <a:t>The Spring Festival Gala was being broadcast live at this time yesterday .</a:t>
            </a:r>
          </a:p>
          <a:p>
            <a:endParaRPr kumimoji="1"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0"/>
            <a:ext cx="11811000" cy="658368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200" b="1" dirty="0"/>
              <a:t>Step 3: Vocabulary &amp; Listening </a:t>
            </a:r>
            <a:endParaRPr lang="zh-CN" altLang="zh-CN" sz="3200" b="1" dirty="0"/>
          </a:p>
          <a:p>
            <a:pPr marL="0" indent="0">
              <a:buNone/>
            </a:pPr>
            <a:r>
              <a:rPr lang="en-US" altLang="zh-CN" sz="3200" b="1" dirty="0"/>
              <a:t>I. Do Activity 4&amp;5 on Page 42.</a:t>
            </a:r>
            <a:endParaRPr lang="zh-CN" altLang="zh-CN" sz="3200" b="1" dirty="0"/>
          </a:p>
          <a:p>
            <a:pPr marL="0" indent="0">
              <a:buNone/>
            </a:pPr>
            <a:r>
              <a:rPr lang="en-US" altLang="zh-CN" sz="3200" b="1" u="sng" dirty="0">
                <a:solidFill>
                  <a:srgbClr val="FF0000"/>
                </a:solidFill>
              </a:rPr>
              <a:t>1.porcelain 2.paper cutting 3.embroidery 4.Chinese paintings 5.calligraphy 6.seal cutting</a:t>
            </a:r>
            <a:endParaRPr lang="zh-CN" altLang="zh-CN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200" b="1" dirty="0"/>
              <a:t>II. Read “Did You Know” on Page 43, listen to the record and do Activity 7&amp;8 on Page 43. Activity7:</a:t>
            </a:r>
            <a:r>
              <a:rPr lang="en-US" altLang="zh-CN" sz="3200" b="1" u="sng" dirty="0"/>
              <a:t> </a:t>
            </a:r>
          </a:p>
          <a:p>
            <a:pPr marL="0" indent="0">
              <a:buNone/>
            </a:pPr>
            <a:r>
              <a:rPr lang="en-US" altLang="zh-CN" sz="3200" b="1" u="sng" dirty="0">
                <a:solidFill>
                  <a:srgbClr val="FF0000"/>
                </a:solidFill>
              </a:rPr>
              <a:t>3</a:t>
            </a:r>
            <a:endParaRPr lang="zh-CN" altLang="zh-CN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200" b="1" dirty="0"/>
              <a:t>Activity8: </a:t>
            </a:r>
            <a:endParaRPr lang="zh-CN" altLang="zh-CN" sz="3200" b="1" dirty="0"/>
          </a:p>
          <a:p>
            <a:pPr marL="0" indent="0">
              <a:buNone/>
            </a:pPr>
            <a:r>
              <a:rPr lang="en-US" altLang="zh-CN" sz="3200" b="1" u="sng" dirty="0">
                <a:solidFill>
                  <a:srgbClr val="FF0000"/>
                </a:solidFill>
              </a:rPr>
              <a:t>1.nothing to look at   2.no meaning   3.decide what it means   4.actually create anything</a:t>
            </a:r>
            <a:endParaRPr lang="zh-CN" altLang="zh-CN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200" b="1" u="sng" dirty="0">
                <a:solidFill>
                  <a:srgbClr val="FF0000"/>
                </a:solidFill>
              </a:rPr>
              <a:t>5.tell how the artist lives    6.a pile of boxes    7.explored the nature of art</a:t>
            </a:r>
            <a:endParaRPr lang="zh-CN" altLang="zh-CN" sz="3200" b="1" dirty="0">
              <a:solidFill>
                <a:srgbClr val="FF0000"/>
              </a:solidFill>
            </a:endParaRPr>
          </a:p>
          <a:p>
            <a:endParaRPr kumimoji="1"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" y="182880"/>
            <a:ext cx="11689080" cy="6416040"/>
          </a:xfrm>
        </p:spPr>
        <p:txBody>
          <a:bodyPr/>
          <a:lstStyle/>
          <a:p>
            <a:pPr marL="0" indent="0">
              <a:buNone/>
            </a:pPr>
            <a:r>
              <a:rPr lang="zh-CN" altLang="zh-CN" b="1" dirty="0"/>
              <a:t>听力原文</a:t>
            </a:r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Jill</a:t>
            </a:r>
            <a:r>
              <a:rPr lang="en-US" altLang="zh-CN" b="1" dirty="0"/>
              <a:t>: Hi, Andrew! What did you think of the art exhibition?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Andrew</a:t>
            </a:r>
            <a:r>
              <a:rPr lang="en-US" altLang="zh-CN" b="1" dirty="0"/>
              <a:t>: I thought there were so many interesting ideas! I especially liked the piece called </a:t>
            </a:r>
            <a:r>
              <a:rPr lang="en-US" altLang="zh-CN" b="1" i="1" dirty="0"/>
              <a:t>Empty</a:t>
            </a:r>
            <a:r>
              <a:rPr lang="en-US" altLang="zh-CN" b="1" dirty="0"/>
              <a:t>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Jill</a:t>
            </a:r>
            <a:r>
              <a:rPr lang="en-US" altLang="zh-CN" b="1" dirty="0"/>
              <a:t>: Really? But that was just a piece of paper painted all white. I thought it was boring. There was nothing to look at!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Andrew</a:t>
            </a:r>
            <a:r>
              <a:rPr lang="en-US" altLang="zh-CN" b="1" dirty="0"/>
              <a:t>: But that's what's so clever about it! The viewer can decide what it means. It was really fun to look at.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Jill</a:t>
            </a:r>
            <a:r>
              <a:rPr lang="en-US" altLang="zh-CN" b="1" dirty="0"/>
              <a:t>: Hmm… I'm afraid I don't agree. It had no meaning for me.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Andrew</a:t>
            </a:r>
            <a:r>
              <a:rPr lang="en-US" altLang="zh-CN" b="1" dirty="0"/>
              <a:t>: How about </a:t>
            </a:r>
            <a:r>
              <a:rPr lang="en-US" altLang="zh-CN" b="1" i="1" dirty="0"/>
              <a:t>Living Room</a:t>
            </a:r>
            <a:r>
              <a:rPr lang="en-US" altLang="zh-CN" b="1" dirty="0"/>
              <a:t>? What did you think of it?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Jill</a:t>
            </a:r>
            <a:r>
              <a:rPr lang="en-US" altLang="zh-CN" b="1" dirty="0"/>
              <a:t>: The one copying nothing but the artist's living room? I thought that was rather lazy! The artist didn't actually create anything, so that's not art!</a:t>
            </a:r>
            <a:endParaRPr lang="zh-CN" altLang="zh-CN" b="1" dirty="0"/>
          </a:p>
          <a:p>
            <a:pPr marL="0" indent="0">
              <a:buNone/>
            </a:pPr>
            <a:endParaRPr kumimoji="1"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06680"/>
            <a:ext cx="11750040" cy="652272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 smtClean="0">
                <a:solidFill>
                  <a:schemeClr val="accent1"/>
                </a:solidFill>
              </a:rPr>
              <a:t>Andrew</a:t>
            </a:r>
            <a:r>
              <a:rPr lang="en-US" altLang="zh-CN" b="1" dirty="0"/>
              <a:t>: I thought it showed us that everyday objects can also be art. When I looked at the details like the coffee cup and the book, I could tell how the artist lives.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Jill</a:t>
            </a:r>
            <a:r>
              <a:rPr lang="en-US" altLang="zh-CN" b="1" dirty="0"/>
              <a:t>: Well, I just wanted to take a rest on that sofa! What did you think of those cardboard boxes called Future?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Andrew:</a:t>
            </a:r>
            <a:r>
              <a:rPr lang="en-US" altLang="zh-CN" b="1" dirty="0"/>
              <a:t> That was my </a:t>
            </a:r>
            <a:r>
              <a:rPr lang="en-US" altLang="zh-CN" b="1" dirty="0" err="1"/>
              <a:t>favourite</a:t>
            </a:r>
            <a:r>
              <a:rPr lang="en-US" altLang="zh-CN" b="1" dirty="0"/>
              <a:t> piece! I think the artist was asking, “In the future, will art be like the boxes? Like something we can easily get and throw away?” It really explored the nature of art.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Jill</a:t>
            </a:r>
            <a:r>
              <a:rPr lang="en-US" altLang="zh-CN" b="1" dirty="0"/>
              <a:t>: If you say so.... But to me it was just a pile of boxes anyone can make, and I could only think about how my cat would love to play in them! To be honest, I prefer traditional paintings and sculptures. They’re easier to understand.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Andrew</a:t>
            </a:r>
            <a:r>
              <a:rPr lang="en-US" altLang="zh-CN" b="1" dirty="0"/>
              <a:t>: I know what you mean, but I still think art should have different meanings for everyone.</a:t>
            </a:r>
            <a:endParaRPr lang="zh-CN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045" y="186088"/>
            <a:ext cx="11795760" cy="6671912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altLang="zh-CN" sz="3200" b="1" dirty="0"/>
              <a:t>Step 4: Important phrases in using language</a:t>
            </a:r>
            <a:endParaRPr lang="zh-CN" altLang="zh-CN" sz="3200" b="1" dirty="0"/>
          </a:p>
          <a:p>
            <a:pPr marL="514350" indent="-514350">
              <a:buAutoNum type="arabicPeriod"/>
            </a:pPr>
            <a:r>
              <a:rPr lang="zh-CN" altLang="zh-CN" sz="3200" b="1" dirty="0"/>
              <a:t>悬挂</a:t>
            </a:r>
            <a:r>
              <a:rPr lang="en-US" altLang="zh-CN" sz="3200" b="1" dirty="0"/>
              <a:t>,</a:t>
            </a:r>
            <a:r>
              <a:rPr lang="zh-CN" altLang="zh-CN" sz="3200" b="1" dirty="0"/>
              <a:t>张贴 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 smtClean="0">
                <a:solidFill>
                  <a:srgbClr val="FF0000"/>
                </a:solidFill>
              </a:rPr>
              <a:t> </a:t>
            </a:r>
            <a:endParaRPr lang="zh-CN" altLang="zh-CN" sz="3200" dirty="0"/>
          </a:p>
          <a:p>
            <a:pPr marL="0" indent="0">
              <a:buNone/>
            </a:pPr>
            <a:r>
              <a:rPr lang="en-US" altLang="zh-CN" sz="3200" b="1" dirty="0"/>
              <a:t>2. </a:t>
            </a:r>
            <a:r>
              <a:rPr lang="zh-CN" altLang="zh-CN" sz="3200" b="1" dirty="0" smtClean="0"/>
              <a:t>剪纸</a:t>
            </a:r>
            <a:endParaRPr lang="en-US" altLang="zh-CN" sz="3200" b="1" dirty="0" smtClean="0"/>
          </a:p>
          <a:p>
            <a:pPr marL="0" indent="0">
              <a:buNone/>
            </a:pPr>
            <a:r>
              <a:rPr lang="zh-CN" altLang="zh-CN" sz="3200" b="1" dirty="0" smtClean="0"/>
              <a:t> </a:t>
            </a:r>
            <a:endParaRPr lang="en-US" altLang="zh-CN" sz="3200" b="1" dirty="0"/>
          </a:p>
          <a:p>
            <a:pPr marL="0" indent="0">
              <a:buNone/>
            </a:pPr>
            <a:r>
              <a:rPr lang="en-US" altLang="zh-CN" sz="3200" b="1" dirty="0" smtClean="0"/>
              <a:t>3</a:t>
            </a:r>
            <a:r>
              <a:rPr lang="en-US" altLang="zh-CN" sz="3200" b="1" dirty="0"/>
              <a:t>. </a:t>
            </a:r>
            <a:r>
              <a:rPr lang="zh-CN" altLang="zh-CN" sz="3200" b="1" dirty="0"/>
              <a:t>篆刻 </a:t>
            </a:r>
            <a:endParaRPr lang="en-US" altLang="zh-CN" sz="3200" b="1" dirty="0" smtClean="0"/>
          </a:p>
          <a:p>
            <a:pPr marL="0" indent="0">
              <a:buNone/>
            </a:pPr>
            <a:endParaRPr lang="en-US" altLang="zh-CN" sz="3200" b="1" dirty="0"/>
          </a:p>
          <a:p>
            <a:pPr marL="0" indent="0">
              <a:buNone/>
            </a:pPr>
            <a:r>
              <a:rPr lang="en-US" altLang="zh-CN" sz="3200" b="1" dirty="0" smtClean="0"/>
              <a:t>4</a:t>
            </a:r>
            <a:r>
              <a:rPr lang="en-US" altLang="zh-CN" sz="3200" b="1" dirty="0"/>
              <a:t>. </a:t>
            </a:r>
            <a:r>
              <a:rPr lang="zh-CN" altLang="zh-CN" sz="3200" b="1" dirty="0"/>
              <a:t>吸引某人的注意 </a:t>
            </a:r>
            <a:endParaRPr lang="en-US" altLang="zh-CN" sz="3200" b="1" dirty="0" smtClean="0"/>
          </a:p>
          <a:p>
            <a:pPr marL="0" indent="0">
              <a:buNone/>
            </a:pPr>
            <a:endParaRPr lang="en-US" altLang="zh-CN" sz="3200" b="1" dirty="0"/>
          </a:p>
          <a:p>
            <a:pPr marL="0" indent="0">
              <a:buNone/>
            </a:pPr>
            <a:r>
              <a:rPr lang="en-US" altLang="zh-CN" sz="3200" b="1" dirty="0" smtClean="0"/>
              <a:t>5</a:t>
            </a:r>
            <a:r>
              <a:rPr lang="en-US" altLang="zh-CN" sz="3200" b="1" dirty="0"/>
              <a:t>. </a:t>
            </a:r>
            <a:r>
              <a:rPr lang="zh-CN" altLang="zh-CN" sz="3200" b="1" dirty="0"/>
              <a:t>设法做成某事 </a:t>
            </a:r>
            <a:endParaRPr lang="en-US" altLang="zh-CN" sz="3200" b="1" dirty="0"/>
          </a:p>
          <a:p>
            <a:pPr marL="0" indent="0">
              <a:buNone/>
            </a:pPr>
            <a:endParaRPr lang="en-US" altLang="zh-CN" sz="3200" b="1" dirty="0"/>
          </a:p>
          <a:p>
            <a:endParaRPr kumimoji="1" lang="zh-CN" altLang="en-US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6003925" y="674370"/>
            <a:ext cx="5548314" cy="396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3200" b="1" dirty="0">
                <a:sym typeface="+mn-ea"/>
              </a:rPr>
              <a:t>6. </a:t>
            </a:r>
            <a:r>
              <a:rPr lang="zh-CN" altLang="zh-CN" sz="3200" b="1" dirty="0">
                <a:sym typeface="+mn-ea"/>
              </a:rPr>
              <a:t>呈</a:t>
            </a:r>
            <a:r>
              <a:rPr lang="en-US" altLang="zh-CN" sz="3200" b="1" dirty="0">
                <a:sym typeface="+mn-ea"/>
              </a:rPr>
              <a:t>......</a:t>
            </a:r>
            <a:r>
              <a:rPr lang="zh-CN" altLang="zh-CN" sz="3200" b="1" dirty="0">
                <a:sym typeface="+mn-ea"/>
              </a:rPr>
              <a:t>的</a:t>
            </a:r>
            <a:r>
              <a:rPr lang="zh-CN" altLang="zh-CN" sz="3200" b="1" dirty="0" smtClean="0">
                <a:sym typeface="+mn-ea"/>
              </a:rPr>
              <a:t>形状</a:t>
            </a:r>
            <a:endParaRPr lang="en-US" altLang="zh-CN" sz="3200" b="1" dirty="0" smtClean="0">
              <a:sym typeface="+mn-ea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zh-CN" sz="3200" b="1" dirty="0" smtClean="0">
                <a:sym typeface="+mn-ea"/>
              </a:rPr>
              <a:t> </a:t>
            </a:r>
            <a:endParaRPr lang="en-US" altLang="zh-CN" sz="3200" b="1" dirty="0"/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sym typeface="+mn-ea"/>
              </a:rPr>
              <a:t>7</a:t>
            </a:r>
            <a:r>
              <a:rPr lang="en-US" altLang="zh-CN" sz="3200" b="1" dirty="0">
                <a:sym typeface="+mn-ea"/>
              </a:rPr>
              <a:t>. </a:t>
            </a:r>
            <a:r>
              <a:rPr lang="zh-CN" altLang="zh-CN" sz="3200" b="1" dirty="0" smtClean="0">
                <a:sym typeface="+mn-ea"/>
              </a:rPr>
              <a:t>在于</a:t>
            </a:r>
            <a:endParaRPr lang="en-US" altLang="zh-CN" sz="3200" b="1" dirty="0" smtClean="0">
              <a:sym typeface="+mn-ea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altLang="zh-CN" sz="3200" b="1" dirty="0"/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sym typeface="+mn-ea"/>
              </a:rPr>
              <a:t>8</a:t>
            </a:r>
            <a:r>
              <a:rPr lang="en-US" altLang="zh-CN" sz="3200" b="1" dirty="0">
                <a:sym typeface="+mn-ea"/>
              </a:rPr>
              <a:t>. </a:t>
            </a:r>
            <a:r>
              <a:rPr lang="zh-CN" altLang="zh-CN" sz="3200" b="1" dirty="0">
                <a:sym typeface="+mn-ea"/>
              </a:rPr>
              <a:t>把艺术融于某人的生活</a:t>
            </a:r>
            <a:r>
              <a:rPr lang="zh-CN" altLang="zh-CN" sz="3200" b="1" dirty="0" smtClean="0">
                <a:sym typeface="+mn-ea"/>
              </a:rPr>
              <a:t>之中</a:t>
            </a:r>
            <a:endParaRPr lang="en-US" altLang="zh-CN" sz="3200" b="1" dirty="0" smtClean="0">
              <a:sym typeface="+mn-ea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altLang="zh-CN" sz="3200" b="1" dirty="0"/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sym typeface="+mn-ea"/>
              </a:rPr>
              <a:t>9</a:t>
            </a:r>
            <a:r>
              <a:rPr lang="en-US" altLang="zh-CN" sz="3200" b="1" dirty="0">
                <a:sym typeface="+mn-ea"/>
              </a:rPr>
              <a:t>. </a:t>
            </a:r>
            <a:r>
              <a:rPr lang="zh-CN" altLang="zh-CN" sz="3200" b="1" dirty="0">
                <a:sym typeface="+mn-ea"/>
              </a:rPr>
              <a:t>注意，意识到 </a:t>
            </a:r>
            <a:endParaRPr lang="en-US" altLang="zh-CN" sz="32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462012" y="1629615"/>
            <a:ext cx="228118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3200" b="1" dirty="0">
                <a:solidFill>
                  <a:srgbClr val="FF0000"/>
                </a:solidFill>
              </a:rPr>
              <a:t>put up </a:t>
            </a:r>
            <a:endParaRPr lang="zh-CN" altLang="zh-CN" sz="3200" b="1" dirty="0">
              <a:solidFill>
                <a:prstClr val="black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56325" y="4688834"/>
            <a:ext cx="327419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CN" sz="3200" b="1" dirty="0">
                <a:solidFill>
                  <a:srgbClr val="FF0000"/>
                </a:solidFill>
                <a:sym typeface="+mn-ea"/>
              </a:rPr>
              <a:t>be aware of </a:t>
            </a:r>
            <a:endParaRPr lang="zh-CN" altLang="en-US" sz="3200" b="1" dirty="0"/>
          </a:p>
        </p:txBody>
      </p:sp>
      <p:sp>
        <p:nvSpPr>
          <p:cNvPr id="6" name="文本框 5"/>
          <p:cNvSpPr txBox="1"/>
          <p:nvPr/>
        </p:nvSpPr>
        <p:spPr>
          <a:xfrm>
            <a:off x="6003925" y="3421621"/>
            <a:ext cx="487262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CN" sz="3200" b="1" dirty="0">
                <a:solidFill>
                  <a:srgbClr val="FF0000"/>
                </a:solidFill>
                <a:sym typeface="+mn-ea"/>
              </a:rPr>
              <a:t>include art in one’s life</a:t>
            </a:r>
            <a:endParaRPr lang="zh-CN" altLang="zh-CN" sz="32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6156325" y="2422816"/>
            <a:ext cx="228118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CN" sz="3200" b="1" dirty="0">
                <a:solidFill>
                  <a:srgbClr val="FF0000"/>
                </a:solidFill>
                <a:sym typeface="+mn-ea"/>
              </a:rPr>
              <a:t>lie in</a:t>
            </a:r>
            <a:endParaRPr lang="zh-CN" altLang="zh-CN" sz="32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6078321" y="1244196"/>
            <a:ext cx="376580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3200" b="1" dirty="0">
                <a:solidFill>
                  <a:srgbClr val="FF0000"/>
                </a:solidFill>
                <a:sym typeface="+mn-ea"/>
              </a:rPr>
              <a:t>in the shape of</a:t>
            </a:r>
            <a:endParaRPr lang="zh-CN" altLang="zh-CN" sz="3200" b="1" dirty="0">
              <a:solidFill>
                <a:prstClr val="black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9347" y="6132289"/>
            <a:ext cx="3700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manage to do </a:t>
            </a:r>
            <a:r>
              <a:rPr lang="en-US" altLang="zh-CN" sz="3200" b="1" dirty="0" err="1">
                <a:solidFill>
                  <a:srgbClr val="FF0000"/>
                </a:solidFill>
              </a:rPr>
              <a:t>sth</a:t>
            </a:r>
            <a:r>
              <a:rPr lang="en-US" altLang="zh-CN" sz="3200" b="1" dirty="0">
                <a:solidFill>
                  <a:srgbClr val="FF0000"/>
                </a:solidFill>
              </a:rPr>
              <a:t>. </a:t>
            </a:r>
            <a:endParaRPr lang="en-US" altLang="zh-CN" sz="32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188493" y="5101615"/>
            <a:ext cx="435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catch one’s attention</a:t>
            </a:r>
            <a:endParaRPr lang="zh-CN" altLang="zh-CN" sz="3200" b="1" dirty="0"/>
          </a:p>
        </p:txBody>
      </p:sp>
      <p:sp>
        <p:nvSpPr>
          <p:cNvPr id="13" name="文本框 12"/>
          <p:cNvSpPr txBox="1"/>
          <p:nvPr/>
        </p:nvSpPr>
        <p:spPr>
          <a:xfrm>
            <a:off x="186086" y="3957152"/>
            <a:ext cx="283303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3200" b="1" dirty="0">
                <a:solidFill>
                  <a:srgbClr val="FF0000"/>
                </a:solidFill>
              </a:rPr>
              <a:t>seal cutting</a:t>
            </a:r>
            <a:endParaRPr lang="zh-CN" altLang="zh-CN" sz="3200" b="1" dirty="0">
              <a:solidFill>
                <a:prstClr val="black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77005" y="2793383"/>
            <a:ext cx="320359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3200" b="1" dirty="0">
                <a:solidFill>
                  <a:srgbClr val="FF0000"/>
                </a:solidFill>
              </a:rPr>
              <a:t>p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aper cutting </a:t>
            </a:r>
            <a:endParaRPr lang="zh-CN" altLang="zh-CN" sz="32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133" y="254000"/>
            <a:ext cx="11836400" cy="6434667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/>
              <a:t>Step 1: </a:t>
            </a:r>
            <a:r>
              <a:rPr lang="zh-CN" altLang="zh-CN" b="1" dirty="0"/>
              <a:t>透析单元语法（现在进行时的被动语态）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b="1" dirty="0"/>
              <a:t>1.</a:t>
            </a:r>
            <a:r>
              <a:rPr lang="zh-CN" altLang="zh-CN" b="1" dirty="0"/>
              <a:t>现在进行时的被动语态的基本结构</a:t>
            </a:r>
            <a:endParaRPr lang="en-US" altLang="zh-CN" b="1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sz="3200" dirty="0"/>
              <a:t>1) A bridge</a:t>
            </a:r>
            <a:r>
              <a:rPr lang="en-US" altLang="zh-CN" sz="3200" b="1" dirty="0"/>
              <a:t> is being built </a:t>
            </a:r>
            <a:r>
              <a:rPr lang="en-US" altLang="zh-CN" sz="3200" dirty="0"/>
              <a:t>over the Yangtze River at present.</a:t>
            </a:r>
            <a:endParaRPr lang="zh-CN" altLang="zh-CN" sz="3200" dirty="0"/>
          </a:p>
          <a:p>
            <a:pPr marL="0" indent="0">
              <a:buNone/>
            </a:pPr>
            <a:r>
              <a:rPr lang="en-US" altLang="zh-CN" sz="3200" dirty="0"/>
              <a:t>2) The plan </a:t>
            </a:r>
            <a:r>
              <a:rPr lang="en-US" altLang="zh-CN" sz="3200" b="1" dirty="0"/>
              <a:t>is not being carried out</a:t>
            </a:r>
            <a:r>
              <a:rPr lang="en-US" altLang="zh-CN" sz="3200" dirty="0"/>
              <a:t> well.</a:t>
            </a:r>
            <a:endParaRPr lang="zh-CN" altLang="zh-CN" sz="3200" dirty="0"/>
          </a:p>
          <a:p>
            <a:pPr marL="0" indent="0">
              <a:buNone/>
            </a:pPr>
            <a:r>
              <a:rPr lang="en-US" altLang="zh-CN" sz="3200" dirty="0"/>
              <a:t>3) </a:t>
            </a:r>
            <a:r>
              <a:rPr lang="en-US" altLang="zh-CN" sz="3200" b="1" dirty="0"/>
              <a:t>Are</a:t>
            </a:r>
            <a:r>
              <a:rPr lang="en-US" altLang="zh-CN" sz="3200" dirty="0"/>
              <a:t> the babies </a:t>
            </a:r>
            <a:r>
              <a:rPr lang="en-US" altLang="zh-CN" sz="3200" b="1" dirty="0"/>
              <a:t>being taken care of </a:t>
            </a:r>
            <a:r>
              <a:rPr lang="en-US" altLang="zh-CN" sz="3200" dirty="0"/>
              <a:t>by the nurse?</a:t>
            </a:r>
            <a:endParaRPr lang="zh-CN" altLang="zh-CN" sz="3200" dirty="0"/>
          </a:p>
          <a:p>
            <a:pPr marL="0" indent="0">
              <a:buNone/>
            </a:pPr>
            <a:r>
              <a:rPr lang="en-US" altLang="zh-CN" sz="3200" dirty="0"/>
              <a:t>4) Where</a:t>
            </a:r>
            <a:r>
              <a:rPr lang="en-US" altLang="zh-CN" sz="3200" b="1" dirty="0"/>
              <a:t> is the problem being discussed </a:t>
            </a:r>
            <a:r>
              <a:rPr lang="en-US" altLang="zh-CN" sz="3200" dirty="0"/>
              <a:t>now?</a:t>
            </a:r>
            <a:endParaRPr lang="zh-CN" altLang="zh-CN" sz="3200" dirty="0"/>
          </a:p>
          <a:p>
            <a:pPr marL="0" indent="0">
              <a:buNone/>
            </a:pPr>
            <a:endParaRPr lang="en-US" altLang="zh-CN" dirty="0"/>
          </a:p>
          <a:p>
            <a:endParaRPr kumimoji="1" lang="zh-CN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700088"/>
              </p:ext>
            </p:extLst>
          </p:nvPr>
        </p:nvGraphicFramePr>
        <p:xfrm>
          <a:off x="1016000" y="1371600"/>
          <a:ext cx="8839200" cy="2878668"/>
        </p:xfrm>
        <a:graphic>
          <a:graphicData uri="http://schemas.openxmlformats.org/drawingml/2006/table">
            <a:tbl>
              <a:tblPr/>
              <a:tblGrid>
                <a:gridCol w="2174182"/>
                <a:gridCol w="6665018"/>
              </a:tblGrid>
              <a:tr h="699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肯定句</a:t>
                      </a:r>
                      <a:endParaRPr lang="zh-CN" sz="2000" b="1" kern="10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主语</a:t>
                      </a:r>
                      <a:r>
                        <a:rPr lang="en-US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+be (am/is /are) + being done</a:t>
                      </a:r>
                      <a:endParaRPr lang="zh-CN" sz="2000" b="1" kern="10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否定句</a:t>
                      </a:r>
                      <a:endParaRPr lang="zh-CN" sz="2000" b="1" kern="10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主语</a:t>
                      </a:r>
                      <a:r>
                        <a:rPr lang="en-US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+be (am/is /are) + not +being done</a:t>
                      </a:r>
                      <a:endParaRPr lang="zh-CN" sz="2000" b="1" kern="10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一般疑问句</a:t>
                      </a:r>
                      <a:endParaRPr lang="zh-CN" sz="2000" b="1" kern="10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 (Am/Is /Are) +</a:t>
                      </a:r>
                      <a:r>
                        <a:rPr lang="zh-CN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主语</a:t>
                      </a:r>
                      <a:r>
                        <a:rPr lang="en-US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+being done</a:t>
                      </a:r>
                      <a:endParaRPr lang="zh-CN" sz="2000" b="1" kern="10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特殊疑问句</a:t>
                      </a:r>
                      <a:endParaRPr lang="zh-CN" sz="2000" b="1" kern="10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疑问词</a:t>
                      </a:r>
                      <a:r>
                        <a:rPr lang="en-US" sz="28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 be (am/is /are)+</a:t>
                      </a:r>
                      <a:r>
                        <a:rPr lang="zh-CN" sz="28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主语</a:t>
                      </a:r>
                      <a:r>
                        <a:rPr lang="en-US" sz="28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+being done</a:t>
                      </a:r>
                      <a:endParaRPr lang="zh-CN" sz="2000" b="1" kern="1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1" y="212271"/>
            <a:ext cx="11658600" cy="6493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/>
              <a:t>2. </a:t>
            </a:r>
            <a:r>
              <a:rPr lang="zh-CN" altLang="zh-CN" b="1" dirty="0"/>
              <a:t>现在进行时的被动语态的用法</a:t>
            </a:r>
          </a:p>
          <a:p>
            <a:pPr marL="0" indent="0">
              <a:buNone/>
            </a:pPr>
            <a:r>
              <a:rPr lang="en-US" altLang="zh-CN" b="1" dirty="0"/>
              <a:t>1) </a:t>
            </a:r>
            <a:r>
              <a:rPr lang="zh-CN" altLang="zh-CN" b="1" dirty="0"/>
              <a:t>表示说话时正在进行的被动动作，句中常用</a:t>
            </a:r>
            <a:r>
              <a:rPr lang="en-US" altLang="zh-CN" b="1" dirty="0"/>
              <a:t>now, at the moment</a:t>
            </a:r>
            <a:r>
              <a:rPr lang="zh-CN" altLang="zh-CN" b="1" dirty="0"/>
              <a:t>等时间状语。</a:t>
            </a:r>
          </a:p>
          <a:p>
            <a:pPr marL="0" indent="0">
              <a:buNone/>
            </a:pPr>
            <a:r>
              <a:rPr lang="en-US" altLang="zh-CN" b="1" dirty="0"/>
              <a:t>He </a:t>
            </a:r>
            <a:r>
              <a:rPr lang="en-US" altLang="en-US" b="1" u="sng" dirty="0"/>
              <a:t>                                      </a:t>
            </a:r>
            <a:r>
              <a:rPr lang="en-US" altLang="zh-CN" b="1" dirty="0"/>
              <a:t> </a:t>
            </a:r>
            <a:r>
              <a:rPr lang="zh-CN" altLang="zh-CN" b="1" dirty="0"/>
              <a:t>（</a:t>
            </a:r>
            <a:r>
              <a:rPr lang="en-US" altLang="zh-CN" b="1" dirty="0"/>
              <a:t>interview</a:t>
            </a:r>
            <a:r>
              <a:rPr lang="zh-CN" altLang="zh-CN" b="1" dirty="0"/>
              <a:t>）</a:t>
            </a:r>
            <a:r>
              <a:rPr lang="en-US" altLang="zh-CN" b="1" dirty="0"/>
              <a:t>by a journalist now.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2) </a:t>
            </a:r>
            <a:r>
              <a:rPr lang="zh-CN" altLang="zh-CN" b="1" dirty="0"/>
              <a:t>表示现阶段正在进行的被动动作，但该动作此时此刻不一定正在发生。</a:t>
            </a:r>
          </a:p>
          <a:p>
            <a:pPr marL="0" indent="0">
              <a:buNone/>
            </a:pPr>
            <a:r>
              <a:rPr lang="en-US" altLang="zh-CN" b="1" dirty="0"/>
              <a:t>These rare animals </a:t>
            </a:r>
            <a:r>
              <a:rPr lang="en-US" altLang="en-US" b="1" u="sng" dirty="0"/>
              <a:t>                                   </a:t>
            </a:r>
            <a:r>
              <a:rPr lang="en-US" altLang="zh-CN" b="1" dirty="0"/>
              <a:t> (hunt)at such a speed that they will disappear soon.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3) </a:t>
            </a:r>
            <a:r>
              <a:rPr lang="zh-CN" altLang="zh-CN" b="1" dirty="0"/>
              <a:t>表示经常性或习惯性的被动行为，常和</a:t>
            </a:r>
            <a:r>
              <a:rPr lang="en-US" altLang="zh-CN" b="1" dirty="0"/>
              <a:t>always, constantly, frequently</a:t>
            </a:r>
            <a:r>
              <a:rPr lang="zh-CN" altLang="zh-CN" b="1" dirty="0"/>
              <a:t>等频度副词连用，往往带有赞扬、责备、厌烦或埋怨等感情色彩。</a:t>
            </a:r>
          </a:p>
          <a:p>
            <a:pPr marL="0" indent="0">
              <a:buNone/>
            </a:pPr>
            <a:r>
              <a:rPr lang="en-US" altLang="zh-CN" b="1" dirty="0"/>
              <a:t>John </a:t>
            </a:r>
            <a:r>
              <a:rPr lang="en-US" altLang="en-US" b="1" u="sng" dirty="0"/>
              <a:t>                                               </a:t>
            </a:r>
            <a:r>
              <a:rPr lang="en-US" altLang="zh-CN" b="1" dirty="0"/>
              <a:t>(</a:t>
            </a:r>
            <a:r>
              <a:rPr lang="zh-CN" altLang="zh-CN" b="1" dirty="0"/>
              <a:t>总是被表扬</a:t>
            </a:r>
            <a:r>
              <a:rPr lang="en-US" altLang="zh-CN" b="1" dirty="0"/>
              <a:t>) by the teacher.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4) </a:t>
            </a:r>
            <a:r>
              <a:rPr lang="zh-CN" altLang="zh-CN" b="1" dirty="0"/>
              <a:t>与部分情态动词（</a:t>
            </a:r>
            <a:r>
              <a:rPr lang="en-US" altLang="zh-CN" b="1" dirty="0"/>
              <a:t>may, must, can’t</a:t>
            </a:r>
            <a:r>
              <a:rPr lang="zh-CN" altLang="zh-CN" b="1" dirty="0"/>
              <a:t>等）连用，表示对正在发生的被动行为的推测。</a:t>
            </a:r>
          </a:p>
          <a:p>
            <a:pPr marL="0" indent="0">
              <a:buNone/>
            </a:pPr>
            <a:r>
              <a:rPr lang="en-US" altLang="zh-CN" b="1" dirty="0"/>
              <a:t>He may </a:t>
            </a:r>
            <a:r>
              <a:rPr lang="en-US" altLang="en-US" b="1" u="sng" dirty="0"/>
              <a:t>                                  </a:t>
            </a:r>
            <a:r>
              <a:rPr lang="en-US" altLang="zh-CN" b="1" dirty="0"/>
              <a:t> </a:t>
            </a:r>
            <a:r>
              <a:rPr lang="en-US" altLang="en-US" b="1" dirty="0"/>
              <a:t>  </a:t>
            </a:r>
            <a:r>
              <a:rPr lang="zh-CN" altLang="zh-CN" b="1" dirty="0"/>
              <a:t>（</a:t>
            </a:r>
            <a:r>
              <a:rPr lang="en-US" altLang="zh-CN" b="1" dirty="0"/>
              <a:t>examine</a:t>
            </a:r>
            <a:r>
              <a:rPr lang="zh-CN" altLang="zh-CN" b="1" dirty="0"/>
              <a:t>）</a:t>
            </a:r>
            <a:r>
              <a:rPr lang="en-US" altLang="zh-CN" b="1" dirty="0"/>
              <a:t>by the doctor at the very moment.</a:t>
            </a:r>
            <a:endParaRPr lang="zh-CN" altLang="zh-CN" b="1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114067" y="1529622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is being interviewed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26971" y="255491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are being hunted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40329" y="4378171"/>
            <a:ext cx="5644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is always being praised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53293" y="5776066"/>
            <a:ext cx="5644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be being examined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4300" y="310243"/>
            <a:ext cx="12192000" cy="654775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b="1" dirty="0"/>
              <a:t>3. be under +</a:t>
            </a:r>
            <a:r>
              <a:rPr lang="zh-CN" altLang="zh-CN" sz="3600" b="1" dirty="0"/>
              <a:t>抽象名词</a:t>
            </a:r>
            <a:r>
              <a:rPr lang="en-US" altLang="zh-CN" sz="3600" b="1" dirty="0"/>
              <a:t>= be being done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  be under control </a:t>
            </a:r>
            <a:r>
              <a:rPr lang="zh-CN" altLang="zh-CN" sz="3600" b="1" dirty="0"/>
              <a:t>受控制</a:t>
            </a:r>
            <a:r>
              <a:rPr lang="en-US" altLang="zh-CN" sz="3600" b="1" dirty="0"/>
              <a:t>=be being controlled 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  be under discussion </a:t>
            </a:r>
            <a:r>
              <a:rPr lang="zh-CN" altLang="zh-CN" sz="3600" b="1" dirty="0"/>
              <a:t>在讨论中</a:t>
            </a:r>
            <a:r>
              <a:rPr lang="en-US" altLang="zh-CN" sz="3600" b="1" dirty="0"/>
              <a:t>=be being discussed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  be under construction </a:t>
            </a:r>
            <a:r>
              <a:rPr lang="zh-CN" altLang="zh-CN" sz="3600" b="1" dirty="0"/>
              <a:t>在施工</a:t>
            </a:r>
            <a:r>
              <a:rPr lang="en-US" altLang="zh-CN" sz="3600" b="1" dirty="0"/>
              <a:t>=be being discussed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  be under consideration </a:t>
            </a:r>
            <a:r>
              <a:rPr lang="zh-CN" altLang="zh-CN" sz="3600" b="1" dirty="0"/>
              <a:t>被考虑</a:t>
            </a:r>
            <a:r>
              <a:rPr lang="en-US" altLang="zh-CN" sz="3600" b="1" dirty="0"/>
              <a:t>=be being considered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  be under treatment  </a:t>
            </a:r>
            <a:r>
              <a:rPr lang="zh-CN" altLang="zh-CN" sz="3600" b="1" dirty="0"/>
              <a:t>被治疗</a:t>
            </a:r>
            <a:r>
              <a:rPr lang="en-US" altLang="zh-CN" sz="3600" b="1" dirty="0"/>
              <a:t>=be being treated</a:t>
            </a:r>
            <a:endParaRPr lang="zh-CN" altLang="zh-CN" sz="3600" b="1" dirty="0"/>
          </a:p>
          <a:p>
            <a:endParaRPr kumimoji="1" lang="zh-CN" alt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3286" y="0"/>
            <a:ext cx="12028714" cy="66947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zh-CN" b="1" dirty="0"/>
              <a:t>Step 2: </a:t>
            </a:r>
            <a:r>
              <a:rPr kumimoji="1" lang="zh-CN" altLang="en-US" b="1" dirty="0"/>
              <a:t>语法应用实践</a:t>
            </a:r>
          </a:p>
          <a:p>
            <a:pPr marL="0" indent="0">
              <a:buNone/>
            </a:pPr>
            <a:r>
              <a:rPr kumimoji="1" lang="en-US" altLang="zh-CN" b="1" dirty="0"/>
              <a:t>Exercise 1: Do Activity 2&amp;3 on Page 41.</a:t>
            </a:r>
          </a:p>
          <a:p>
            <a:pPr marL="0" indent="0">
              <a:buNone/>
            </a:pPr>
            <a:r>
              <a:rPr kumimoji="1" lang="en-US" altLang="zh-CN" b="1" dirty="0"/>
              <a:t>Exercise 2: Choose the best answer.</a:t>
            </a:r>
          </a:p>
          <a:p>
            <a:pPr marL="0" indent="0">
              <a:buNone/>
            </a:pPr>
            <a:r>
              <a:rPr kumimoji="1" lang="en-US" altLang="zh-CN" b="1" dirty="0"/>
              <a:t>1. Wine is the world's favorite drink enjoyed on almost every occasion where great times_________ with friends.</a:t>
            </a:r>
          </a:p>
          <a:p>
            <a:pPr marL="0" indent="0">
              <a:buNone/>
            </a:pPr>
            <a:r>
              <a:rPr kumimoji="1" lang="en-US" altLang="zh-CN" b="1" dirty="0"/>
              <a:t> A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is shared    B. are being shared	C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shares	 D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share</a:t>
            </a:r>
          </a:p>
          <a:p>
            <a:pPr marL="0" indent="0">
              <a:buNone/>
            </a:pPr>
            <a:r>
              <a:rPr kumimoji="1" lang="en-US" altLang="zh-CN" b="1" dirty="0"/>
              <a:t>2. We have to hold the meeting in the small hall because the meeting room where we planned to hold the meeting _____.</a:t>
            </a:r>
          </a:p>
          <a:p>
            <a:pPr marL="0" indent="0">
              <a:buNone/>
            </a:pPr>
            <a:r>
              <a:rPr kumimoji="1" lang="en-US" altLang="zh-CN" b="1" dirty="0"/>
              <a:t>  A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is being decorated    B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is decorating  C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will be decorated   D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will decorate</a:t>
            </a:r>
          </a:p>
          <a:p>
            <a:pPr marL="0" indent="0">
              <a:buNone/>
            </a:pPr>
            <a:r>
              <a:rPr kumimoji="1" lang="en-US" altLang="zh-CN" b="1" dirty="0"/>
              <a:t>3. ---Hi, Terry, can I use your computer for a while this afternoon?</a:t>
            </a:r>
          </a:p>
          <a:p>
            <a:pPr marL="0" indent="0">
              <a:buNone/>
            </a:pPr>
            <a:r>
              <a:rPr kumimoji="1" lang="en-US" altLang="zh-CN" b="1" dirty="0"/>
              <a:t>---Sorry. It is ___________.</a:t>
            </a:r>
          </a:p>
          <a:p>
            <a:pPr marL="0" indent="0">
              <a:buNone/>
            </a:pPr>
            <a:r>
              <a:rPr kumimoji="1" lang="en-US" altLang="zh-CN" b="1" dirty="0"/>
              <a:t>A. being repairing  B. repaired  C. been repairing D. under repair</a:t>
            </a:r>
          </a:p>
          <a:p>
            <a:pPr marL="0" indent="0">
              <a:buNone/>
            </a:pPr>
            <a:r>
              <a:rPr kumimoji="1" lang="en-US" altLang="zh-CN" b="1" dirty="0"/>
              <a:t>4. Scientists will produce plastic materials from beans, but right now the new product_____ in the lab.</a:t>
            </a:r>
          </a:p>
          <a:p>
            <a:pPr marL="0" indent="0">
              <a:buNone/>
            </a:pPr>
            <a:r>
              <a:rPr kumimoji="1" lang="en-US" altLang="zh-CN" b="1" dirty="0"/>
              <a:t>A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has been developed  B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is being developed	C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is developing  D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has developed</a:t>
            </a:r>
          </a:p>
          <a:p>
            <a:endParaRPr kumimoji="1" lang="zh-CN" altLang="en-US" b="1" dirty="0"/>
          </a:p>
        </p:txBody>
      </p:sp>
      <p:sp>
        <p:nvSpPr>
          <p:cNvPr id="4" name="笑脸 3"/>
          <p:cNvSpPr/>
          <p:nvPr/>
        </p:nvSpPr>
        <p:spPr>
          <a:xfrm>
            <a:off x="2312756" y="1779814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笑脸 4"/>
          <p:cNvSpPr/>
          <p:nvPr/>
        </p:nvSpPr>
        <p:spPr>
          <a:xfrm>
            <a:off x="228600" y="2857500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笑脸 5"/>
          <p:cNvSpPr/>
          <p:nvPr/>
        </p:nvSpPr>
        <p:spPr>
          <a:xfrm>
            <a:off x="7451271" y="4411694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笑脸 6"/>
          <p:cNvSpPr/>
          <p:nvPr/>
        </p:nvSpPr>
        <p:spPr>
          <a:xfrm>
            <a:off x="3824610" y="5568043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2271" y="179614"/>
            <a:ext cx="11756572" cy="64661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zh-CN" b="1" dirty="0"/>
              <a:t>5. The meeting ______ now is of great importance.</a:t>
            </a:r>
          </a:p>
          <a:p>
            <a:pPr marL="0" indent="0">
              <a:buNone/>
            </a:pPr>
            <a:r>
              <a:rPr kumimoji="1" lang="en-US" altLang="zh-CN" b="1" dirty="0"/>
              <a:t>A. held    B. being held  C. is being held 	D. will be held</a:t>
            </a:r>
          </a:p>
          <a:p>
            <a:pPr marL="0" indent="0">
              <a:buNone/>
            </a:pPr>
            <a:r>
              <a:rPr kumimoji="1" lang="en-US" altLang="zh-CN" b="1" dirty="0"/>
              <a:t>6. Many subway stations, including the one near our school, ________ at present for a better transport in the city.</a:t>
            </a:r>
          </a:p>
          <a:p>
            <a:pPr marL="0" indent="0">
              <a:buNone/>
            </a:pPr>
            <a:r>
              <a:rPr kumimoji="1" lang="en-US" altLang="zh-CN" b="1" dirty="0"/>
              <a:t>A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are constructing    	B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are being constructed    </a:t>
            </a:r>
          </a:p>
          <a:p>
            <a:pPr marL="0" indent="0">
              <a:buNone/>
            </a:pPr>
            <a:r>
              <a:rPr kumimoji="1" lang="en-US" altLang="zh-CN" b="1" dirty="0"/>
              <a:t>C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is constructing    	D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is being constructed</a:t>
            </a:r>
          </a:p>
          <a:p>
            <a:pPr marL="0" indent="0">
              <a:buNone/>
            </a:pPr>
            <a:r>
              <a:rPr kumimoji="1" lang="en-US" altLang="zh-CN" b="1" dirty="0"/>
              <a:t>7. Because of the Russian gas limit to Europe, attempts ________ to use botanical fuel as a source of power.</a:t>
            </a:r>
          </a:p>
          <a:p>
            <a:pPr marL="0" indent="0">
              <a:buNone/>
            </a:pPr>
            <a:r>
              <a:rPr kumimoji="1" lang="en-US" altLang="zh-CN" b="1" dirty="0"/>
              <a:t>A. have made  B. having made   C. are being made  D. will be making</a:t>
            </a:r>
          </a:p>
          <a:p>
            <a:pPr marL="0" indent="0">
              <a:buNone/>
            </a:pPr>
            <a:r>
              <a:rPr kumimoji="1" lang="en-US" altLang="zh-CN" b="1" dirty="0"/>
              <a:t>8. My money ___________soon, so I must go to the bank to withdraw some of my savings before I have none in hand.</a:t>
            </a:r>
          </a:p>
          <a:p>
            <a:pPr marL="0" indent="0">
              <a:buNone/>
            </a:pPr>
            <a:r>
              <a:rPr kumimoji="1" lang="en-US" altLang="zh-CN" b="1" dirty="0"/>
              <a:t>A. is running out      B. is being run out    C. has run out        D. has been run out of</a:t>
            </a:r>
          </a:p>
          <a:p>
            <a:pPr marL="0" indent="0">
              <a:buNone/>
            </a:pPr>
            <a:r>
              <a:rPr kumimoji="1" lang="en-US" altLang="zh-CN" b="1" dirty="0"/>
              <a:t>9. Measures _____to stop housing prices from rising too fast, but it remains to be seen whether they still work.</a:t>
            </a:r>
          </a:p>
          <a:p>
            <a:pPr marL="0" indent="0">
              <a:buNone/>
            </a:pPr>
            <a:r>
              <a:rPr kumimoji="1" lang="en-US" altLang="zh-CN" b="1" dirty="0"/>
              <a:t>A. are taking  B. had been taken  C. have taken   D. are being taken</a:t>
            </a:r>
          </a:p>
          <a:p>
            <a:endParaRPr kumimoji="1" lang="zh-CN" altLang="en-US" b="1" dirty="0"/>
          </a:p>
        </p:txBody>
      </p:sp>
      <p:sp>
        <p:nvSpPr>
          <p:cNvPr id="4" name="笑脸 3"/>
          <p:cNvSpPr/>
          <p:nvPr/>
        </p:nvSpPr>
        <p:spPr>
          <a:xfrm>
            <a:off x="1387929" y="546463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笑脸 4"/>
          <p:cNvSpPr/>
          <p:nvPr/>
        </p:nvSpPr>
        <p:spPr>
          <a:xfrm>
            <a:off x="3727269" y="1649730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笑脸 5"/>
          <p:cNvSpPr/>
          <p:nvPr/>
        </p:nvSpPr>
        <p:spPr>
          <a:xfrm>
            <a:off x="4867634" y="3412671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笑脸 6"/>
          <p:cNvSpPr/>
          <p:nvPr/>
        </p:nvSpPr>
        <p:spPr>
          <a:xfrm>
            <a:off x="0" y="4616631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笑脸 7"/>
          <p:cNvSpPr/>
          <p:nvPr/>
        </p:nvSpPr>
        <p:spPr>
          <a:xfrm>
            <a:off x="7225936" y="6093823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3285" y="146957"/>
            <a:ext cx="11756571" cy="64497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zh-CN" b="1" dirty="0"/>
              <a:t>10. With the fast development of computer and Internet technologies, traditional printed books  ______ by the growing popularity of online reading of e-books.</a:t>
            </a:r>
          </a:p>
          <a:p>
            <a:pPr marL="0" indent="0">
              <a:buNone/>
            </a:pPr>
            <a:r>
              <a:rPr kumimoji="1" lang="en-US" altLang="zh-CN" b="1" dirty="0"/>
              <a:t>A. are challenged  B. have challenged  C. are being challenged    D. have been challenged</a:t>
            </a:r>
          </a:p>
          <a:p>
            <a:pPr marL="0" indent="0">
              <a:buNone/>
            </a:pPr>
            <a:r>
              <a:rPr kumimoji="1" lang="en-US" altLang="zh-CN" b="1" dirty="0"/>
              <a:t>11. Suspected of having escaped the lecture, the naughty student _____________ about what he was doing when we were in the lecture hall yesterday afternoon.</a:t>
            </a:r>
          </a:p>
          <a:p>
            <a:pPr marL="0" indent="0">
              <a:buNone/>
            </a:pPr>
            <a:r>
              <a:rPr kumimoji="1" lang="en-US" altLang="zh-CN" b="1" dirty="0"/>
              <a:t>A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questioned     B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will question    C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is being questioned   D</a:t>
            </a:r>
            <a:r>
              <a:rPr kumimoji="1" lang="zh-CN" altLang="en-US" b="1" dirty="0"/>
              <a:t>．</a:t>
            </a:r>
            <a:r>
              <a:rPr kumimoji="1" lang="en-US" altLang="zh-CN" b="1" dirty="0"/>
              <a:t>had been questioned</a:t>
            </a:r>
          </a:p>
          <a:p>
            <a:pPr marL="0" indent="0">
              <a:buNone/>
            </a:pPr>
            <a:r>
              <a:rPr kumimoji="1" lang="en-US" altLang="zh-CN" b="1" dirty="0"/>
              <a:t>12. We are a little worried because we ______ ground as a leader in the field of IT with the others speeding up development.</a:t>
            </a:r>
          </a:p>
          <a:p>
            <a:pPr marL="0" indent="0">
              <a:buNone/>
            </a:pPr>
            <a:r>
              <a:rPr kumimoji="1" lang="en-US" altLang="zh-CN" b="1" dirty="0"/>
              <a:t>  A. have lost   B. lost     C. are losing   D. are being losing</a:t>
            </a:r>
          </a:p>
          <a:p>
            <a:pPr marL="0" indent="0">
              <a:buNone/>
            </a:pPr>
            <a:r>
              <a:rPr kumimoji="1" lang="en-US" altLang="zh-CN" b="1" dirty="0"/>
              <a:t>13. The camera you ___ now ___ to me. </a:t>
            </a:r>
          </a:p>
          <a:p>
            <a:pPr marL="0" indent="0">
              <a:buNone/>
            </a:pPr>
            <a:r>
              <a:rPr kumimoji="1" lang="en-US" altLang="zh-CN" b="1" dirty="0"/>
              <a:t>A. are being used; is belonged  B. are using; is belonged   </a:t>
            </a:r>
          </a:p>
          <a:p>
            <a:pPr marL="0" indent="0">
              <a:buNone/>
            </a:pPr>
            <a:r>
              <a:rPr kumimoji="1" lang="en-US" altLang="zh-CN" b="1" dirty="0"/>
              <a:t>C. use; is belonging          D. are using; belongs</a:t>
            </a:r>
          </a:p>
          <a:p>
            <a:pPr marL="0" indent="0">
              <a:buNone/>
            </a:pPr>
            <a:r>
              <a:rPr kumimoji="1" lang="en-US" altLang="zh-CN" b="1" dirty="0"/>
              <a:t>14. With the population increasing, more land _______________.</a:t>
            </a:r>
          </a:p>
          <a:p>
            <a:pPr marL="0" indent="0">
              <a:buNone/>
            </a:pPr>
            <a:r>
              <a:rPr kumimoji="1" lang="en-US" altLang="zh-CN" b="1" dirty="0"/>
              <a:t>A. is needing  B. is needed  C. is being needed  D. has been needed</a:t>
            </a:r>
          </a:p>
          <a:p>
            <a:endParaRPr kumimoji="1" lang="zh-CN" altLang="en-US" b="1" dirty="0"/>
          </a:p>
        </p:txBody>
      </p:sp>
      <p:sp>
        <p:nvSpPr>
          <p:cNvPr id="4" name="笑脸 3"/>
          <p:cNvSpPr/>
          <p:nvPr/>
        </p:nvSpPr>
        <p:spPr>
          <a:xfrm>
            <a:off x="5855425" y="1079590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笑脸 4"/>
          <p:cNvSpPr/>
          <p:nvPr/>
        </p:nvSpPr>
        <p:spPr>
          <a:xfrm>
            <a:off x="5475513" y="2524341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笑脸 5"/>
          <p:cNvSpPr/>
          <p:nvPr/>
        </p:nvSpPr>
        <p:spPr>
          <a:xfrm>
            <a:off x="3482340" y="3914503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笑脸 6"/>
          <p:cNvSpPr/>
          <p:nvPr/>
        </p:nvSpPr>
        <p:spPr>
          <a:xfrm>
            <a:off x="3765369" y="5255623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笑脸 7"/>
          <p:cNvSpPr/>
          <p:nvPr/>
        </p:nvSpPr>
        <p:spPr>
          <a:xfrm>
            <a:off x="2135778" y="6106886"/>
            <a:ext cx="566057" cy="48985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599" y="146956"/>
            <a:ext cx="11740243" cy="6482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3600" b="1" dirty="0"/>
              <a:t>Exercise3: </a:t>
            </a:r>
            <a:r>
              <a:rPr lang="zh-CN" altLang="zh-CN" sz="3600" b="1" dirty="0"/>
              <a:t>单句语法填空</a:t>
            </a:r>
          </a:p>
          <a:p>
            <a:pPr marL="0" indent="0">
              <a:buNone/>
            </a:pPr>
            <a:r>
              <a:rPr lang="en-US" altLang="zh-CN" sz="3600" b="1" dirty="0"/>
              <a:t>1. They are living with their parents for the moment because their own house</a:t>
            </a:r>
            <a:r>
              <a:rPr lang="en-US" altLang="zh-CN" sz="3600" b="1" u="sng" dirty="0"/>
              <a:t> </a:t>
            </a:r>
            <a:r>
              <a:rPr lang="en-US" altLang="en-US" sz="3600" b="1" u="sng" dirty="0"/>
              <a:t>                  </a:t>
            </a:r>
            <a:r>
              <a:rPr lang="en-US" altLang="zh-CN" sz="3600" b="1" dirty="0"/>
              <a:t> (rebuild).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2. It is believed that a new kind of </a:t>
            </a:r>
            <a:r>
              <a:rPr lang="en-US" altLang="zh-CN" sz="3600" b="1" dirty="0" smtClean="0"/>
              <a:t>drug________________</a:t>
            </a:r>
            <a:r>
              <a:rPr lang="en-US" altLang="zh-CN" sz="3600" b="1" u="sng" dirty="0" smtClean="0"/>
              <a:t> </a:t>
            </a:r>
            <a:r>
              <a:rPr lang="en-US" altLang="en-US" sz="3600" b="1" u="sng" dirty="0" smtClean="0"/>
              <a:t>               </a:t>
            </a:r>
            <a:r>
              <a:rPr lang="en-US" altLang="zh-CN" sz="3600" b="1" dirty="0" smtClean="0"/>
              <a:t> </a:t>
            </a:r>
            <a:r>
              <a:rPr lang="en-US" altLang="zh-CN" sz="3600" b="1" dirty="0"/>
              <a:t>(develop) by the scientists and they are hopeful that they will succeed in a couple of months. 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3. I don’t know what</a:t>
            </a:r>
            <a:r>
              <a:rPr lang="en-US" altLang="zh-CN" sz="3600" b="1" u="sng" dirty="0"/>
              <a:t> </a:t>
            </a:r>
            <a:r>
              <a:rPr lang="en-US" altLang="en-US" sz="3600" b="1" u="sng" dirty="0"/>
              <a:t>               </a:t>
            </a:r>
            <a:r>
              <a:rPr lang="en-US" altLang="zh-CN" sz="3600" b="1" dirty="0"/>
              <a:t> (do) by the children in the room now. 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4. He hurried home, never once looking back to see if he </a:t>
            </a:r>
            <a:r>
              <a:rPr lang="en-US" altLang="en-US" sz="3600" b="1" u="sng" dirty="0" smtClean="0"/>
              <a:t>                        </a:t>
            </a:r>
            <a:r>
              <a:rPr lang="en-US" altLang="zh-CN" sz="3600" b="1" dirty="0"/>
              <a:t>(follow).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5. In fact, tradition also refers to the things that have been developing and that are still </a:t>
            </a:r>
            <a:r>
              <a:rPr lang="en-US" altLang="en-US" sz="3600" b="1" u="sng" dirty="0"/>
              <a:t>________________</a:t>
            </a:r>
            <a:r>
              <a:rPr lang="en-US" altLang="zh-CN" sz="3600" b="1" dirty="0"/>
              <a:t>(create).</a:t>
            </a:r>
            <a:endParaRPr lang="zh-CN" altLang="zh-CN" sz="3600" b="1" dirty="0"/>
          </a:p>
          <a:p>
            <a:endParaRPr kumimoji="1" lang="zh-CN" altLang="en-US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5422232" y="1176153"/>
            <a:ext cx="2956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is being rebuilt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378792" y="1678132"/>
            <a:ext cx="384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is being developed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460340" y="3126567"/>
            <a:ext cx="2956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is being done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91992" y="4608000"/>
            <a:ext cx="42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was being followed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12270" y="5957316"/>
            <a:ext cx="2956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being created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160" y="106680"/>
            <a:ext cx="11887200" cy="6492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/>
              <a:t>6. Rainforests </a:t>
            </a:r>
            <a:r>
              <a:rPr lang="en-US" altLang="en-US" sz="3600" b="1" u="sng" dirty="0"/>
              <a:t>                       </a:t>
            </a:r>
            <a:r>
              <a:rPr lang="en-US" altLang="zh-CN" sz="3600" b="1" dirty="0"/>
              <a:t>(cut) and burned at such a rapid speed that they will disappear from the earth in the near future.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7. The giant machine</a:t>
            </a:r>
            <a:r>
              <a:rPr lang="en-US" altLang="zh-CN" sz="3600" b="1" u="sng" dirty="0"/>
              <a:t> </a:t>
            </a:r>
            <a:r>
              <a:rPr lang="en-US" altLang="en-US" sz="3600" b="1" u="sng" dirty="0"/>
              <a:t>                        </a:t>
            </a:r>
            <a:r>
              <a:rPr lang="en-US" altLang="zh-CN" sz="3600" b="1" dirty="0"/>
              <a:t>(take) apart at the moment and it will be fixed up in the new workshop in the near future.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8. The poor </a:t>
            </a:r>
            <a:r>
              <a:rPr lang="en-US" altLang="en-US" sz="3600" b="1" u="sng" dirty="0"/>
              <a:t>                               </a:t>
            </a:r>
            <a:r>
              <a:rPr lang="en-US" altLang="zh-CN" sz="3600" b="1" u="sng" dirty="0"/>
              <a:t> </a:t>
            </a:r>
            <a:r>
              <a:rPr lang="en-US" altLang="zh-CN" sz="3600" b="1" dirty="0"/>
              <a:t>(help) to live on their own labor at the very moment.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9. They are listening to the music that </a:t>
            </a:r>
            <a:r>
              <a:rPr lang="en-US" altLang="en-US" sz="3600" b="1" dirty="0"/>
              <a:t>__________________</a:t>
            </a:r>
            <a:r>
              <a:rPr lang="en-US" altLang="zh-CN" sz="3600" b="1" u="sng" dirty="0"/>
              <a:t> </a:t>
            </a:r>
            <a:r>
              <a:rPr lang="en-US" altLang="en-US" sz="3600" b="1" u="sng" dirty="0"/>
              <a:t>                    </a:t>
            </a:r>
            <a:r>
              <a:rPr lang="en-US" altLang="zh-CN" sz="3600" b="1" dirty="0"/>
              <a:t>(broadcast) on the radio.</a:t>
            </a:r>
            <a:endParaRPr kumimoji="1" lang="zh-CN" altLang="en-US" sz="36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3124200" y="106680"/>
            <a:ext cx="2956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are being cut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68240" y="1783110"/>
            <a:ext cx="2956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is being taken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24200" y="3352800"/>
            <a:ext cx="2956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are being helped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132545" y="4371350"/>
            <a:ext cx="4968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800" b="1" dirty="0">
                <a:solidFill>
                  <a:srgbClr val="FF0000"/>
                </a:solidFill>
              </a:rPr>
              <a:t>is being broadcast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1447</Words>
  <Application>Microsoft Office PowerPoint</Application>
  <PresentationFormat>宽屏</PresentationFormat>
  <Paragraphs>150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等线</vt:lpstr>
      <vt:lpstr>等线 Light</vt:lpstr>
      <vt:lpstr>宋体</vt:lpstr>
      <vt:lpstr>Arial</vt:lpstr>
      <vt:lpstr>Times New Roman</vt:lpstr>
      <vt:lpstr>Office 主题​​</vt:lpstr>
      <vt:lpstr>Period 4: Using Language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 4: Using Language </dc:title>
  <dc:creator>Jie Chen</dc:creator>
  <cp:lastModifiedBy>Administrator</cp:lastModifiedBy>
  <cp:revision>12</cp:revision>
  <dcterms:created xsi:type="dcterms:W3CDTF">2021-06-08T09:21:00Z</dcterms:created>
  <dcterms:modified xsi:type="dcterms:W3CDTF">2021-06-15T07:41:34Z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E4CF60F5EB4F4720903A2800A15A98FE</vt:lpwstr>
  </property>
  <property fmtid="{D5CDD505-2E9C-101B-9397-08002B2CF9AE}" pid="3" name="KSOProductBuildVer">
    <vt:lpwstr>2052-11.1.0.10577</vt:lpwstr>
  </property>
</Properties>
</file>